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65" r:id="rId3"/>
    <p:sldId id="258" r:id="rId4"/>
    <p:sldId id="259" r:id="rId5"/>
    <p:sldId id="260" r:id="rId6"/>
    <p:sldId id="266"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8"/>
  </p:normalViewPr>
  <p:slideViewPr>
    <p:cSldViewPr snapToGrid="0" snapToObjects="1">
      <p:cViewPr varScale="1">
        <p:scale>
          <a:sx n="105" d="100"/>
          <a:sy n="105" d="100"/>
        </p:scale>
        <p:origin x="4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0C0E-AF79-A94D-943B-8DE9C8768B35}"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A2FEB-2271-D045-97CC-071DB8A6CFAC}" type="slidenum">
              <a:rPr lang="en-US" smtClean="0"/>
              <a:t>‹#›</a:t>
            </a:fld>
            <a:endParaRPr lang="en-US"/>
          </a:p>
        </p:txBody>
      </p:sp>
    </p:spTree>
    <p:extLst>
      <p:ext uri="{BB962C8B-B14F-4D97-AF65-F5344CB8AC3E}">
        <p14:creationId xmlns:p14="http://schemas.microsoft.com/office/powerpoint/2010/main" val="183340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7819-B38F-1E46-B510-34BBC3B41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785440-B6AC-2E4C-960F-791CD2630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54FC3-8640-5249-90F6-1775FF4C5957}"/>
              </a:ext>
            </a:extLst>
          </p:cNvPr>
          <p:cNvSpPr>
            <a:spLocks noGrp="1"/>
          </p:cNvSpPr>
          <p:nvPr>
            <p:ph type="dt" sz="half" idx="10"/>
          </p:nvPr>
        </p:nvSpPr>
        <p:spPr/>
        <p:txBody>
          <a:bodyPr/>
          <a:lstStyle/>
          <a:p>
            <a:fld id="{5B33E20D-22AC-6949-AB93-03877DDE386F}" type="datetime1">
              <a:rPr lang="en-US" smtClean="0"/>
              <a:t>5/14/19</a:t>
            </a:fld>
            <a:endParaRPr lang="en-US"/>
          </a:p>
        </p:txBody>
      </p:sp>
      <p:sp>
        <p:nvSpPr>
          <p:cNvPr id="5" name="Footer Placeholder 4">
            <a:extLst>
              <a:ext uri="{FF2B5EF4-FFF2-40B4-BE49-F238E27FC236}">
                <a16:creationId xmlns:a16="http://schemas.microsoft.com/office/drawing/2014/main" id="{CBA36A12-A4C4-0E48-BDBD-F7BD6C5FB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EE698-0E4C-C643-8ED4-9D87438A687B}"/>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383883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A712-D968-9E42-AA97-FF7E31970A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506B1-58C3-CD47-805D-344A6F17DF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FCB0A-A20B-114B-B13E-38F54306388B}"/>
              </a:ext>
            </a:extLst>
          </p:cNvPr>
          <p:cNvSpPr>
            <a:spLocks noGrp="1"/>
          </p:cNvSpPr>
          <p:nvPr>
            <p:ph type="dt" sz="half" idx="10"/>
          </p:nvPr>
        </p:nvSpPr>
        <p:spPr/>
        <p:txBody>
          <a:bodyPr/>
          <a:lstStyle/>
          <a:p>
            <a:fld id="{14293337-4F6F-EE4C-ACE7-399FFB0CECEE}" type="datetime1">
              <a:rPr lang="en-US" smtClean="0"/>
              <a:t>5/14/19</a:t>
            </a:fld>
            <a:endParaRPr lang="en-US"/>
          </a:p>
        </p:txBody>
      </p:sp>
      <p:sp>
        <p:nvSpPr>
          <p:cNvPr id="5" name="Footer Placeholder 4">
            <a:extLst>
              <a:ext uri="{FF2B5EF4-FFF2-40B4-BE49-F238E27FC236}">
                <a16:creationId xmlns:a16="http://schemas.microsoft.com/office/drawing/2014/main" id="{8D95418F-4D6C-044F-BCF2-2FA74391C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8038B-C411-4841-BCBB-E42DF07AE530}"/>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138017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84BB4-D5AF-154E-B273-7014189AA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1223C-0E41-6046-BED5-A948F73099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27E5D-5590-E542-9323-3101C30EFF3A}"/>
              </a:ext>
            </a:extLst>
          </p:cNvPr>
          <p:cNvSpPr>
            <a:spLocks noGrp="1"/>
          </p:cNvSpPr>
          <p:nvPr>
            <p:ph type="dt" sz="half" idx="10"/>
          </p:nvPr>
        </p:nvSpPr>
        <p:spPr/>
        <p:txBody>
          <a:bodyPr/>
          <a:lstStyle/>
          <a:p>
            <a:fld id="{2EFC131B-1651-C64E-BFF2-04ECE346E635}" type="datetime1">
              <a:rPr lang="en-US" smtClean="0"/>
              <a:t>5/14/19</a:t>
            </a:fld>
            <a:endParaRPr lang="en-US"/>
          </a:p>
        </p:txBody>
      </p:sp>
      <p:sp>
        <p:nvSpPr>
          <p:cNvPr id="5" name="Footer Placeholder 4">
            <a:extLst>
              <a:ext uri="{FF2B5EF4-FFF2-40B4-BE49-F238E27FC236}">
                <a16:creationId xmlns:a16="http://schemas.microsoft.com/office/drawing/2014/main" id="{CEF39FB9-B97D-D24F-A075-67A5F65B7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1ECA4-4599-E149-9EAC-49575F210157}"/>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244121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B6AB-A163-194F-99F5-F73DE7513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B497F-2D8D-E244-9775-5E374B41E1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F52AB-2AB0-2F49-AC9A-1F596C9B9ED3}"/>
              </a:ext>
            </a:extLst>
          </p:cNvPr>
          <p:cNvSpPr>
            <a:spLocks noGrp="1"/>
          </p:cNvSpPr>
          <p:nvPr>
            <p:ph type="dt" sz="half" idx="10"/>
          </p:nvPr>
        </p:nvSpPr>
        <p:spPr/>
        <p:txBody>
          <a:bodyPr/>
          <a:lstStyle/>
          <a:p>
            <a:fld id="{0352DF65-3376-814A-B63A-4F773DA4A3A1}" type="datetime1">
              <a:rPr lang="en-US" smtClean="0"/>
              <a:t>5/14/19</a:t>
            </a:fld>
            <a:endParaRPr lang="en-US"/>
          </a:p>
        </p:txBody>
      </p:sp>
      <p:sp>
        <p:nvSpPr>
          <p:cNvPr id="5" name="Footer Placeholder 4">
            <a:extLst>
              <a:ext uri="{FF2B5EF4-FFF2-40B4-BE49-F238E27FC236}">
                <a16:creationId xmlns:a16="http://schemas.microsoft.com/office/drawing/2014/main" id="{7E8FDE27-F33E-D448-9B47-DD0809E4C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28DA1-1264-A947-B66E-E1CA7C0C5F3F}"/>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28630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1396-3D3B-9D44-990C-AE214B5BE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5D8AE4-73C4-D14F-8CAA-73D02D0E8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59FB03-A750-954A-B388-A2B6ED27F257}"/>
              </a:ext>
            </a:extLst>
          </p:cNvPr>
          <p:cNvSpPr>
            <a:spLocks noGrp="1"/>
          </p:cNvSpPr>
          <p:nvPr>
            <p:ph type="dt" sz="half" idx="10"/>
          </p:nvPr>
        </p:nvSpPr>
        <p:spPr/>
        <p:txBody>
          <a:bodyPr/>
          <a:lstStyle/>
          <a:p>
            <a:fld id="{A0558B7C-10F7-9940-9CDB-148AD164AF7D}" type="datetime1">
              <a:rPr lang="en-US" smtClean="0"/>
              <a:t>5/14/19</a:t>
            </a:fld>
            <a:endParaRPr lang="en-US"/>
          </a:p>
        </p:txBody>
      </p:sp>
      <p:sp>
        <p:nvSpPr>
          <p:cNvPr id="5" name="Footer Placeholder 4">
            <a:extLst>
              <a:ext uri="{FF2B5EF4-FFF2-40B4-BE49-F238E27FC236}">
                <a16:creationId xmlns:a16="http://schemas.microsoft.com/office/drawing/2014/main" id="{ABD71EC5-00A7-6C43-9955-A9FD4DD57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20C7A-C5B8-E343-9EF8-37EA2A9031C5}"/>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358776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CCE4-9847-AF47-9438-11D0CD4D2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B4A29-C4D0-0A44-A83A-AD0A68FE73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BD8270-A31C-794A-8368-3649E3FB9B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1F4464-3E37-C342-A944-D41237E14955}"/>
              </a:ext>
            </a:extLst>
          </p:cNvPr>
          <p:cNvSpPr>
            <a:spLocks noGrp="1"/>
          </p:cNvSpPr>
          <p:nvPr>
            <p:ph type="dt" sz="half" idx="10"/>
          </p:nvPr>
        </p:nvSpPr>
        <p:spPr/>
        <p:txBody>
          <a:bodyPr/>
          <a:lstStyle/>
          <a:p>
            <a:fld id="{36C9E1DA-EC78-804B-AB9D-F86C83E7EC32}" type="datetime1">
              <a:rPr lang="en-US" smtClean="0"/>
              <a:t>5/14/19</a:t>
            </a:fld>
            <a:endParaRPr lang="en-US"/>
          </a:p>
        </p:txBody>
      </p:sp>
      <p:sp>
        <p:nvSpPr>
          <p:cNvPr id="6" name="Footer Placeholder 5">
            <a:extLst>
              <a:ext uri="{FF2B5EF4-FFF2-40B4-BE49-F238E27FC236}">
                <a16:creationId xmlns:a16="http://schemas.microsoft.com/office/drawing/2014/main" id="{87155ED4-5024-7742-8409-5831F5063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11CF9-5E5F-C14B-8C5B-7EA72E1198F7}"/>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122328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FBC7-A39E-E542-9712-DE5EC2D8B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69ADFF-7CC3-6E4C-B897-AB9067A0D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2E91AC-4429-0347-A7DD-24D6B22F32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35534D-CF68-E34F-AD9C-B96A8A443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5B3426-16DC-E248-8954-7A1062192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DCDA8-BC0E-B245-AFE5-332F7CA6FA40}"/>
              </a:ext>
            </a:extLst>
          </p:cNvPr>
          <p:cNvSpPr>
            <a:spLocks noGrp="1"/>
          </p:cNvSpPr>
          <p:nvPr>
            <p:ph type="dt" sz="half" idx="10"/>
          </p:nvPr>
        </p:nvSpPr>
        <p:spPr/>
        <p:txBody>
          <a:bodyPr/>
          <a:lstStyle/>
          <a:p>
            <a:fld id="{35CAAFEA-70E6-7740-83FD-7AA1D1AACFC9}" type="datetime1">
              <a:rPr lang="en-US" smtClean="0"/>
              <a:t>5/14/19</a:t>
            </a:fld>
            <a:endParaRPr lang="en-US"/>
          </a:p>
        </p:txBody>
      </p:sp>
      <p:sp>
        <p:nvSpPr>
          <p:cNvPr id="8" name="Footer Placeholder 7">
            <a:extLst>
              <a:ext uri="{FF2B5EF4-FFF2-40B4-BE49-F238E27FC236}">
                <a16:creationId xmlns:a16="http://schemas.microsoft.com/office/drawing/2014/main" id="{66216CC1-0880-A64C-AD22-F4D448655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6EFF1D-1E1F-E24F-844A-FB3039B7219A}"/>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169074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C14E-4426-5A4F-8B5A-FDEC95485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3AAAA0-66CD-544E-B17B-941F10E26E76}"/>
              </a:ext>
            </a:extLst>
          </p:cNvPr>
          <p:cNvSpPr>
            <a:spLocks noGrp="1"/>
          </p:cNvSpPr>
          <p:nvPr>
            <p:ph type="dt" sz="half" idx="10"/>
          </p:nvPr>
        </p:nvSpPr>
        <p:spPr/>
        <p:txBody>
          <a:bodyPr/>
          <a:lstStyle/>
          <a:p>
            <a:fld id="{67135548-4512-074B-8C42-65373034A25A}" type="datetime1">
              <a:rPr lang="en-US" smtClean="0"/>
              <a:t>5/14/19</a:t>
            </a:fld>
            <a:endParaRPr lang="en-US"/>
          </a:p>
        </p:txBody>
      </p:sp>
      <p:sp>
        <p:nvSpPr>
          <p:cNvPr id="4" name="Footer Placeholder 3">
            <a:extLst>
              <a:ext uri="{FF2B5EF4-FFF2-40B4-BE49-F238E27FC236}">
                <a16:creationId xmlns:a16="http://schemas.microsoft.com/office/drawing/2014/main" id="{839A9C5D-F3F3-EF46-9392-C8148055EE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A3DD48-BCB3-AA40-B182-9D0FC763D43B}"/>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390825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06C01-0026-6B46-9B3C-FEB98F56D735}"/>
              </a:ext>
            </a:extLst>
          </p:cNvPr>
          <p:cNvSpPr>
            <a:spLocks noGrp="1"/>
          </p:cNvSpPr>
          <p:nvPr>
            <p:ph type="dt" sz="half" idx="10"/>
          </p:nvPr>
        </p:nvSpPr>
        <p:spPr/>
        <p:txBody>
          <a:bodyPr/>
          <a:lstStyle/>
          <a:p>
            <a:fld id="{8ACF5EF9-3A34-1044-9AEC-1AA2448E7146}" type="datetime1">
              <a:rPr lang="en-US" smtClean="0"/>
              <a:t>5/14/19</a:t>
            </a:fld>
            <a:endParaRPr lang="en-US"/>
          </a:p>
        </p:txBody>
      </p:sp>
      <p:sp>
        <p:nvSpPr>
          <p:cNvPr id="3" name="Footer Placeholder 2">
            <a:extLst>
              <a:ext uri="{FF2B5EF4-FFF2-40B4-BE49-F238E27FC236}">
                <a16:creationId xmlns:a16="http://schemas.microsoft.com/office/drawing/2014/main" id="{944EB26C-8F3D-A346-84D4-2DB72DF137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2F8E33-AFBC-414F-8095-FFC28920C55F}"/>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393941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E9C-4101-6040-9B8A-777BB5506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A89DEE-7786-D84B-9CB5-87A72A62A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F3BE4-EB7F-4E47-913F-1C7374841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BE7035-C620-9A45-BCBE-F620F9B58436}"/>
              </a:ext>
            </a:extLst>
          </p:cNvPr>
          <p:cNvSpPr>
            <a:spLocks noGrp="1"/>
          </p:cNvSpPr>
          <p:nvPr>
            <p:ph type="dt" sz="half" idx="10"/>
          </p:nvPr>
        </p:nvSpPr>
        <p:spPr/>
        <p:txBody>
          <a:bodyPr/>
          <a:lstStyle/>
          <a:p>
            <a:fld id="{428892E1-08C7-AF48-8104-515C52B8A253}" type="datetime1">
              <a:rPr lang="en-US" smtClean="0"/>
              <a:t>5/14/19</a:t>
            </a:fld>
            <a:endParaRPr lang="en-US"/>
          </a:p>
        </p:txBody>
      </p:sp>
      <p:sp>
        <p:nvSpPr>
          <p:cNvPr id="6" name="Footer Placeholder 5">
            <a:extLst>
              <a:ext uri="{FF2B5EF4-FFF2-40B4-BE49-F238E27FC236}">
                <a16:creationId xmlns:a16="http://schemas.microsoft.com/office/drawing/2014/main" id="{88F1413B-4EFF-214B-BE63-21A0F26AD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6F579-078D-3647-A2CC-B3C1FC46A0A5}"/>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139580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73D3-4E15-7F4E-AB92-E7757D498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DC7DA5-A926-7043-80F3-783144220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BC24F-46BA-9E49-BEED-86B1E358D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B0E6C4-27D6-7444-B10B-0EE57BEBEA93}"/>
              </a:ext>
            </a:extLst>
          </p:cNvPr>
          <p:cNvSpPr>
            <a:spLocks noGrp="1"/>
          </p:cNvSpPr>
          <p:nvPr>
            <p:ph type="dt" sz="half" idx="10"/>
          </p:nvPr>
        </p:nvSpPr>
        <p:spPr/>
        <p:txBody>
          <a:bodyPr/>
          <a:lstStyle/>
          <a:p>
            <a:fld id="{44779963-9DF2-7446-AD3C-554D413D9C58}" type="datetime1">
              <a:rPr lang="en-US" smtClean="0"/>
              <a:t>5/14/19</a:t>
            </a:fld>
            <a:endParaRPr lang="en-US"/>
          </a:p>
        </p:txBody>
      </p:sp>
      <p:sp>
        <p:nvSpPr>
          <p:cNvPr id="6" name="Footer Placeholder 5">
            <a:extLst>
              <a:ext uri="{FF2B5EF4-FFF2-40B4-BE49-F238E27FC236}">
                <a16:creationId xmlns:a16="http://schemas.microsoft.com/office/drawing/2014/main" id="{A64C22D6-99AA-7F44-AABC-A51FC3660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124C1-F7B6-7E4A-BED0-EDE03486D76B}"/>
              </a:ext>
            </a:extLst>
          </p:cNvPr>
          <p:cNvSpPr>
            <a:spLocks noGrp="1"/>
          </p:cNvSpPr>
          <p:nvPr>
            <p:ph type="sldNum" sz="quarter" idx="12"/>
          </p:nvPr>
        </p:nvSpPr>
        <p:spPr/>
        <p:txBody>
          <a:bodyPr/>
          <a:lstStyle/>
          <a:p>
            <a:fld id="{B81A8B5A-C79D-604E-A288-52857BE46A16}" type="slidenum">
              <a:rPr lang="en-US" smtClean="0"/>
              <a:t>‹#›</a:t>
            </a:fld>
            <a:endParaRPr lang="en-US"/>
          </a:p>
        </p:txBody>
      </p:sp>
    </p:spTree>
    <p:extLst>
      <p:ext uri="{BB962C8B-B14F-4D97-AF65-F5344CB8AC3E}">
        <p14:creationId xmlns:p14="http://schemas.microsoft.com/office/powerpoint/2010/main" val="426208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62783-4FC8-7A40-A0F5-9DFD59AA3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415C-460F-2844-9115-A37D67BA5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D49A2-5B78-A747-B9DB-539582C123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BA0F8-9CE8-1744-B67A-E58454DF45FB}" type="datetime1">
              <a:rPr lang="en-US" smtClean="0"/>
              <a:t>5/14/19</a:t>
            </a:fld>
            <a:endParaRPr lang="en-US"/>
          </a:p>
        </p:txBody>
      </p:sp>
      <p:sp>
        <p:nvSpPr>
          <p:cNvPr id="5" name="Footer Placeholder 4">
            <a:extLst>
              <a:ext uri="{FF2B5EF4-FFF2-40B4-BE49-F238E27FC236}">
                <a16:creationId xmlns:a16="http://schemas.microsoft.com/office/drawing/2014/main" id="{2A92E773-0742-F748-A9F8-60CCD2E09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0535EC-E41A-444C-B56A-66555C23D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A8B5A-C79D-604E-A288-52857BE46A16}" type="slidenum">
              <a:rPr lang="en-US" smtClean="0"/>
              <a:t>‹#›</a:t>
            </a:fld>
            <a:endParaRPr lang="en-US"/>
          </a:p>
        </p:txBody>
      </p:sp>
    </p:spTree>
    <p:extLst>
      <p:ext uri="{BB962C8B-B14F-4D97-AF65-F5344CB8AC3E}">
        <p14:creationId xmlns:p14="http://schemas.microsoft.com/office/powerpoint/2010/main" val="403320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orbes.com/sites/zackomalleygreenburg/2017/12/06/the-worlds-highest-paid-musicians-of-2017/#7e210abd530e"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statista.com/statistics/437717/music-streaming-revenue-us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abrosa.ee.columbia.edu/millionsong/"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abrosa.ee.columbia.edu/millionsong/"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seaborn.pydata.org/" TargetMode="External"/><Relationship Id="rId4" Type="http://schemas.openxmlformats.org/officeDocument/2006/relationships/hyperlink" Target="https://pandas.pydata.org/pandas-docs/s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2DF074-BDAF-9D4A-8886-8A83BD26C12E}"/>
              </a:ext>
            </a:extLst>
          </p:cNvPr>
          <p:cNvSpPr/>
          <p:nvPr/>
        </p:nvSpPr>
        <p:spPr>
          <a:xfrm>
            <a:off x="-371475" y="0"/>
            <a:ext cx="11201400" cy="1938992"/>
          </a:xfrm>
          <a:prstGeom prst="rect">
            <a:avLst/>
          </a:prstGeom>
          <a:noFill/>
        </p:spPr>
        <p:txBody>
          <a:bodyPr wrap="square" lIns="91440" tIns="45720" rIns="91440" bIns="45720">
            <a:spAutoFit/>
          </a:bodyPr>
          <a:lstStyle/>
          <a:p>
            <a:pPr algn="ctr"/>
            <a:r>
              <a:rPr lang="en-US" sz="12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arajita" panose="020B0604020202020204" pitchFamily="34" charset="0"/>
                <a:cs typeface="Aparajita" panose="020B0604020202020204" pitchFamily="34" charset="0"/>
              </a:rPr>
              <a:t>Musically Yours</a:t>
            </a:r>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A65941E1-3620-354A-8C2B-E30A2A32396E}"/>
              </a:ext>
            </a:extLst>
          </p:cNvPr>
          <p:cNvSpPr/>
          <p:nvPr/>
        </p:nvSpPr>
        <p:spPr>
          <a:xfrm>
            <a:off x="970794" y="1959073"/>
            <a:ext cx="6702348" cy="4247317"/>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DEMO Presentation</a:t>
            </a: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By</a:t>
            </a:r>
          </a:p>
          <a:p>
            <a:pPr algn="ctr"/>
            <a:r>
              <a:rPr lang="en-US" sz="5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Ranjeeta</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Bhattacharya</a:t>
            </a: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283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242888"/>
            <a:ext cx="11515725" cy="6463308"/>
          </a:xfrm>
          <a:prstGeom prst="rect">
            <a:avLst/>
          </a:prstGeom>
          <a:noFill/>
        </p:spPr>
        <p:txBody>
          <a:bodyPr wrap="square" rtlCol="0">
            <a:spAutoFit/>
          </a:bodyPr>
          <a:lstStyle/>
          <a:p>
            <a:pPr algn="ctr"/>
            <a:r>
              <a:rPr lang="en-US" b="1" u="sng" dirty="0"/>
              <a:t>Deliverables</a:t>
            </a:r>
          </a:p>
          <a:p>
            <a:endParaRPr lang="en-US" dirty="0"/>
          </a:p>
          <a:p>
            <a:r>
              <a:rPr lang="en-US" dirty="0"/>
              <a:t>These are the list of deliverables as part of this project:</a:t>
            </a:r>
          </a:p>
          <a:p>
            <a:endParaRPr lang="en-US" b="1" dirty="0"/>
          </a:p>
          <a:p>
            <a:pPr marL="342900" indent="-342900">
              <a:buAutoNum type="arabicParenR"/>
            </a:pPr>
            <a:r>
              <a:rPr lang="en-US" b="1" dirty="0"/>
              <a:t>Python Scripts (.</a:t>
            </a:r>
            <a:r>
              <a:rPr lang="en-US" b="1" dirty="0" err="1"/>
              <a:t>py</a:t>
            </a:r>
            <a:r>
              <a:rPr lang="en-US" b="1" dirty="0"/>
              <a:t>): </a:t>
            </a:r>
            <a:r>
              <a:rPr lang="en-US" dirty="0"/>
              <a:t>There are two scripts delivered as part of this project. The core script is </a:t>
            </a:r>
            <a:r>
              <a:rPr lang="en-US" b="1" dirty="0"/>
              <a:t>‘</a:t>
            </a:r>
            <a:r>
              <a:rPr lang="en-US" b="1" dirty="0" err="1"/>
              <a:t>main_program.py</a:t>
            </a:r>
            <a:r>
              <a:rPr lang="en-US" b="1" dirty="0"/>
              <a:t>’</a:t>
            </a:r>
            <a:r>
              <a:rPr lang="en-US" dirty="0"/>
              <a:t> which internally refers to user defined module </a:t>
            </a:r>
            <a:r>
              <a:rPr lang="en-US" b="1" dirty="0"/>
              <a:t>‘</a:t>
            </a:r>
            <a:r>
              <a:rPr lang="en-US" b="1" dirty="0" err="1"/>
              <a:t>dataset_research.py</a:t>
            </a:r>
            <a:r>
              <a:rPr lang="en-US" b="1" dirty="0"/>
              <a:t>’</a:t>
            </a:r>
            <a:r>
              <a:rPr lang="en-US" dirty="0"/>
              <a:t>.</a:t>
            </a:r>
            <a:r>
              <a:rPr lang="en-US" b="1" dirty="0"/>
              <a:t> </a:t>
            </a:r>
          </a:p>
          <a:p>
            <a:pPr marL="342900" indent="-342900">
              <a:buAutoNum type="arabicParenR"/>
            </a:pPr>
            <a:r>
              <a:rPr lang="en-US" b="1" dirty="0"/>
              <a:t>Input CSV File: </a:t>
            </a:r>
            <a:r>
              <a:rPr lang="en-US" dirty="0"/>
              <a:t>Input file referred is </a:t>
            </a:r>
            <a:r>
              <a:rPr lang="en-US" b="1" dirty="0"/>
              <a:t>‘</a:t>
            </a:r>
            <a:r>
              <a:rPr lang="en-US" b="1" dirty="0" err="1"/>
              <a:t>MusicDataset_input.csv</a:t>
            </a:r>
            <a:r>
              <a:rPr lang="en-US" b="1" dirty="0"/>
              <a:t>’ </a:t>
            </a:r>
            <a:r>
              <a:rPr lang="en-US" dirty="0"/>
              <a:t>which contains </a:t>
            </a:r>
            <a:r>
              <a:rPr lang="en-US" b="1" dirty="0"/>
              <a:t>~10,000</a:t>
            </a:r>
            <a:r>
              <a:rPr lang="en-US" dirty="0"/>
              <a:t> records.</a:t>
            </a:r>
            <a:r>
              <a:rPr lang="en-US" b="1" dirty="0"/>
              <a:t> </a:t>
            </a:r>
            <a:r>
              <a:rPr lang="en-US" dirty="0"/>
              <a:t> </a:t>
            </a:r>
            <a:endParaRPr lang="en-US" b="1" dirty="0"/>
          </a:p>
          <a:p>
            <a:r>
              <a:rPr lang="en-US" b="1" dirty="0"/>
              <a:t>3)   </a:t>
            </a:r>
            <a:r>
              <a:rPr lang="en-US" dirty="0"/>
              <a:t>A video presentation(.mp4) file which will walkthrough the entire program.</a:t>
            </a:r>
            <a:r>
              <a:rPr lang="en-US" b="1" dirty="0"/>
              <a:t> </a:t>
            </a:r>
            <a:r>
              <a:rPr lang="en-US" dirty="0"/>
              <a:t>This file will also be embedded in this     presentation.</a:t>
            </a:r>
            <a:endParaRPr lang="en-US" b="1" dirty="0"/>
          </a:p>
          <a:p>
            <a:pPr algn="ctr"/>
            <a:r>
              <a:rPr lang="en-US" b="1" u="sng" dirty="0"/>
              <a:t>Pre-Requisites</a:t>
            </a:r>
          </a:p>
          <a:p>
            <a:pPr algn="ctr"/>
            <a:endParaRPr lang="en-US" b="1" u="sng" dirty="0"/>
          </a:p>
          <a:p>
            <a:r>
              <a:rPr lang="en-US" dirty="0"/>
              <a:t>The following set of standard libraries should be installed before running the scripts:</a:t>
            </a:r>
          </a:p>
          <a:p>
            <a:endParaRPr lang="en-US" dirty="0"/>
          </a:p>
          <a:p>
            <a:r>
              <a:rPr lang="en-US" b="1" dirty="0"/>
              <a:t>1)</a:t>
            </a:r>
            <a:r>
              <a:rPr lang="en-US" dirty="0"/>
              <a:t> Pandas</a:t>
            </a:r>
          </a:p>
          <a:p>
            <a:r>
              <a:rPr lang="en-US" b="1" dirty="0"/>
              <a:t>2)</a:t>
            </a:r>
            <a:r>
              <a:rPr lang="en-US" dirty="0"/>
              <a:t> Matplotlib</a:t>
            </a:r>
          </a:p>
          <a:p>
            <a:r>
              <a:rPr lang="en-US" b="1" dirty="0"/>
              <a:t>3)</a:t>
            </a:r>
            <a:r>
              <a:rPr lang="en-US" dirty="0"/>
              <a:t> Seaborn </a:t>
            </a:r>
            <a:endParaRPr lang="en-US" b="1" dirty="0"/>
          </a:p>
          <a:p>
            <a:pPr algn="ctr"/>
            <a:r>
              <a:rPr lang="en-US" b="1" u="sng" dirty="0"/>
              <a:t>Limitations</a:t>
            </a:r>
          </a:p>
          <a:p>
            <a:pPr algn="ctr"/>
            <a:endParaRPr lang="en-US" b="1" u="sng" dirty="0"/>
          </a:p>
          <a:p>
            <a:r>
              <a:rPr lang="en-US" b="1" dirty="0"/>
              <a:t>1) </a:t>
            </a:r>
            <a:r>
              <a:rPr lang="en-US" dirty="0"/>
              <a:t>The input CSV file may have some encoding issues while processing. This may </a:t>
            </a:r>
          </a:p>
          <a:p>
            <a:r>
              <a:rPr lang="en-US" dirty="0"/>
              <a:t>     generate some warnings/errors.</a:t>
            </a:r>
          </a:p>
          <a:p>
            <a:r>
              <a:rPr lang="en-US" b="1" dirty="0"/>
              <a:t>2) </a:t>
            </a:r>
            <a:r>
              <a:rPr lang="en-US" dirty="0"/>
              <a:t>It is recommended to use </a:t>
            </a:r>
            <a:r>
              <a:rPr lang="en-US" dirty="0" err="1"/>
              <a:t>Jupyter</a:t>
            </a:r>
            <a:r>
              <a:rPr lang="en-US" dirty="0"/>
              <a:t> notebook for properly visualizing graphs, plots.</a:t>
            </a:r>
          </a:p>
          <a:p>
            <a:endParaRPr lang="en-US" b="1" dirty="0"/>
          </a:p>
          <a:p>
            <a:r>
              <a:rPr lang="en-US" dirty="0"/>
              <a:t> </a:t>
            </a:r>
          </a:p>
        </p:txBody>
      </p:sp>
    </p:spTree>
    <p:extLst>
      <p:ext uri="{BB962C8B-B14F-4D97-AF65-F5344CB8AC3E}">
        <p14:creationId xmlns:p14="http://schemas.microsoft.com/office/powerpoint/2010/main" val="29815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242888"/>
            <a:ext cx="11515725" cy="6832640"/>
          </a:xfrm>
          <a:prstGeom prst="rect">
            <a:avLst/>
          </a:prstGeom>
          <a:noFill/>
        </p:spPr>
        <p:txBody>
          <a:bodyPr wrap="square" rtlCol="0">
            <a:spAutoFit/>
          </a:bodyPr>
          <a:lstStyle/>
          <a:p>
            <a:r>
              <a:rPr lang="en-US" sz="2000" b="1" u="sng" dirty="0"/>
              <a:t>Introduction:</a:t>
            </a:r>
            <a:r>
              <a:rPr lang="en-US" sz="2000" dirty="0"/>
              <a:t> Every musicians dream is to create something which would appeal to the listeners. Ultimate dream of an artist is to get recognized and earn appreciation for the work of art he/she creates. How to make a song popular remains a constant endeavor for all artists. Are there certain characteristics/traits/patterns which ensures a song’s success, and can we predict how popular a particular song will be based going through historical data? Music industry is booming now with global music sales nearly reaching $15 billion dollars. Predicting how popular a song requires extensive insights into the available data. Here I will present a script which will identify and make comparisons between some key features of a song and explore relationships between them (if any).</a:t>
            </a:r>
          </a:p>
          <a:p>
            <a:endParaRPr lang="en-US" sz="2000" dirty="0"/>
          </a:p>
          <a:p>
            <a:r>
              <a:rPr lang="en-US" sz="2000" b="1" u="sng" dirty="0"/>
              <a:t>Background:</a:t>
            </a:r>
            <a:r>
              <a:rPr lang="en-US" sz="2000" b="1" dirty="0"/>
              <a:t> </a:t>
            </a:r>
            <a:r>
              <a:rPr lang="en-US" sz="2000" dirty="0"/>
              <a:t>In 2017, the music industry generated $8.72 billion in the United </a:t>
            </a:r>
          </a:p>
          <a:p>
            <a:r>
              <a:rPr lang="en-US" sz="2000" dirty="0"/>
              <a:t>States alone. The industry continues to flourish massively via the online streaming </a:t>
            </a:r>
          </a:p>
          <a:p>
            <a:r>
              <a:rPr lang="en-US" sz="2000" dirty="0"/>
              <a:t>services (Spotify, Apple Music, etc.). The top 10 artists in 2017 generated a </a:t>
            </a:r>
          </a:p>
          <a:p>
            <a:r>
              <a:rPr lang="en-US" sz="2000" dirty="0"/>
              <a:t>combined $363 million in revenue[</a:t>
            </a:r>
            <a:r>
              <a:rPr lang="en-US" sz="2000" dirty="0">
                <a:hlinkClick r:id="rId3"/>
              </a:rPr>
              <a:t>Link</a:t>
            </a:r>
            <a:r>
              <a:rPr lang="en-US" sz="2000" dirty="0"/>
              <a:t>]. Currently lot of research is ongoing</a:t>
            </a:r>
          </a:p>
          <a:p>
            <a:r>
              <a:rPr lang="en-US" sz="2000" dirty="0"/>
              <a:t>trying to predict popularity of a song with varying degree of success. Music </a:t>
            </a:r>
          </a:p>
          <a:p>
            <a:r>
              <a:rPr lang="en-US" sz="2000" dirty="0"/>
              <a:t>industry exploded with the rise of online streaming services. In 2010, music </a:t>
            </a:r>
          </a:p>
          <a:p>
            <a:r>
              <a:rPr lang="en-US" sz="2000" dirty="0"/>
              <a:t>streaming revenues amounted to roughly 500 million US dollars and by end </a:t>
            </a:r>
          </a:p>
          <a:p>
            <a:r>
              <a:rPr lang="en-US" sz="2000" dirty="0"/>
              <a:t>of 2017, that figure grew to approximately 5.7 billion US dollars [</a:t>
            </a:r>
            <a:r>
              <a:rPr lang="en-US" sz="2000" dirty="0">
                <a:hlinkClick r:id="rId4"/>
              </a:rPr>
              <a:t>Link</a:t>
            </a:r>
            <a:r>
              <a:rPr lang="en-US" sz="2000" dirty="0"/>
              <a:t>]. There</a:t>
            </a:r>
          </a:p>
          <a:p>
            <a:r>
              <a:rPr lang="en-US" sz="2000" dirty="0"/>
              <a:t>is currently ongoing research regarding song popularity predictor with </a:t>
            </a:r>
          </a:p>
          <a:p>
            <a:r>
              <a:rPr lang="en-US" sz="2000" dirty="0"/>
              <a:t>varying degree of success. A range of characteristics pertaining to a song </a:t>
            </a:r>
          </a:p>
          <a:p>
            <a:r>
              <a:rPr lang="en-US" sz="2000" dirty="0"/>
              <a:t>(lyrics, duration, artist information, temp, beat, loudness, chord) </a:t>
            </a:r>
          </a:p>
          <a:p>
            <a:r>
              <a:rPr lang="en-US" sz="2000" dirty="0"/>
              <a:t>can be analyzed to extract patterns.</a:t>
            </a:r>
          </a:p>
          <a:p>
            <a:endParaRPr lang="en-US" dirty="0"/>
          </a:p>
        </p:txBody>
      </p:sp>
    </p:spTree>
    <p:extLst>
      <p:ext uri="{BB962C8B-B14F-4D97-AF65-F5344CB8AC3E}">
        <p14:creationId xmlns:p14="http://schemas.microsoft.com/office/powerpoint/2010/main" val="282917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242888"/>
            <a:ext cx="11515725" cy="4801314"/>
          </a:xfrm>
          <a:prstGeom prst="rect">
            <a:avLst/>
          </a:prstGeom>
          <a:noFill/>
        </p:spPr>
        <p:txBody>
          <a:bodyPr wrap="square" rtlCol="0">
            <a:spAutoFit/>
          </a:bodyPr>
          <a:lstStyle/>
          <a:p>
            <a:r>
              <a:rPr lang="en-US" b="1" u="sng" dirty="0"/>
              <a:t>Data collection and Pre-Processing</a:t>
            </a:r>
            <a:r>
              <a:rPr lang="en-US" u="sng" dirty="0"/>
              <a:t>:</a:t>
            </a:r>
          </a:p>
          <a:p>
            <a:pPr marL="285750" indent="-285750">
              <a:buFont typeface="Wingdings" pitchFamily="2" charset="2"/>
              <a:buChar char="Ø"/>
            </a:pPr>
            <a:endParaRPr lang="en-US" u="sng" dirty="0"/>
          </a:p>
          <a:p>
            <a:pPr marL="285750" indent="-285750">
              <a:buFont typeface="Wingdings" pitchFamily="2" charset="2"/>
              <a:buChar char="Ø"/>
            </a:pPr>
            <a:r>
              <a:rPr lang="en-US" b="1" dirty="0"/>
              <a:t>Acquiring the Data:</a:t>
            </a:r>
            <a:r>
              <a:rPr lang="en-US" dirty="0"/>
              <a:t> The input dataset chosen for the script is a subset of ~10,000 records of the “Million Songs Dataset” provided by Columbia University and pulled from the Echo Nest [</a:t>
            </a:r>
            <a:r>
              <a:rPr lang="en-US" dirty="0">
                <a:hlinkClick r:id="rId3"/>
              </a:rPr>
              <a:t>LINK</a:t>
            </a:r>
            <a:r>
              <a:rPr lang="en-US" dirty="0"/>
              <a:t>]. The dataset has been generated at random (1.8% of the million dataset). Original dataset contained around 41 features categorized by audio analysis, artist information, and song related features.  For my evaluation purpose, I’ve selected a subset of 22 features to carry out analysis. They are as follows:</a:t>
            </a:r>
          </a:p>
          <a:p>
            <a:r>
              <a:rPr lang="en-US" dirty="0"/>
              <a:t>     </a:t>
            </a:r>
            <a:r>
              <a:rPr lang="en-US" b="1" i="1" dirty="0">
                <a:solidFill>
                  <a:srgbClr val="002060"/>
                </a:solidFill>
              </a:rPr>
              <a:t>“ </a:t>
            </a:r>
            <a:r>
              <a:rPr lang="en-US" b="1" i="1" dirty="0" err="1">
                <a:solidFill>
                  <a:srgbClr val="002060"/>
                </a:solidFill>
              </a:rPr>
              <a:t>artist_familiarity</a:t>
            </a:r>
            <a:r>
              <a:rPr lang="en-US" b="1" i="1" dirty="0">
                <a:solidFill>
                  <a:srgbClr val="002060"/>
                </a:solidFill>
              </a:rPr>
              <a:t>, </a:t>
            </a:r>
            <a:r>
              <a:rPr lang="en-US" b="1" i="1" dirty="0" err="1">
                <a:solidFill>
                  <a:srgbClr val="002060"/>
                </a:solidFill>
              </a:rPr>
              <a:t>artist_hotness</a:t>
            </a:r>
            <a:r>
              <a:rPr lang="en-US" b="1" i="1" dirty="0">
                <a:solidFill>
                  <a:srgbClr val="002060"/>
                </a:solidFill>
              </a:rPr>
              <a:t>, </a:t>
            </a:r>
            <a:r>
              <a:rPr lang="en-US" b="1" i="1" dirty="0" err="1">
                <a:solidFill>
                  <a:srgbClr val="002060"/>
                </a:solidFill>
              </a:rPr>
              <a:t>artist_id</a:t>
            </a:r>
            <a:r>
              <a:rPr lang="en-US" b="1" i="1" dirty="0">
                <a:solidFill>
                  <a:srgbClr val="002060"/>
                </a:solidFill>
              </a:rPr>
              <a:t>, </a:t>
            </a:r>
            <a:r>
              <a:rPr lang="en-US" b="1" i="1" dirty="0" err="1">
                <a:solidFill>
                  <a:srgbClr val="002060"/>
                </a:solidFill>
              </a:rPr>
              <a:t>artist_latitude</a:t>
            </a:r>
            <a:r>
              <a:rPr lang="en-US" b="1" i="1" dirty="0">
                <a:solidFill>
                  <a:srgbClr val="002060"/>
                </a:solidFill>
              </a:rPr>
              <a:t>, </a:t>
            </a:r>
            <a:r>
              <a:rPr lang="en-US" b="1" i="1" dirty="0" err="1">
                <a:solidFill>
                  <a:srgbClr val="002060"/>
                </a:solidFill>
              </a:rPr>
              <a:t>artist_location</a:t>
            </a:r>
            <a:r>
              <a:rPr lang="en-US" b="1" i="1" dirty="0">
                <a:solidFill>
                  <a:srgbClr val="002060"/>
                </a:solidFill>
              </a:rPr>
              <a:t>, </a:t>
            </a:r>
            <a:r>
              <a:rPr lang="en-US" b="1" i="1" dirty="0" err="1">
                <a:solidFill>
                  <a:srgbClr val="002060"/>
                </a:solidFill>
              </a:rPr>
              <a:t>artist_longitude</a:t>
            </a:r>
            <a:r>
              <a:rPr lang="en-US" b="1" i="1" dirty="0">
                <a:solidFill>
                  <a:srgbClr val="002060"/>
                </a:solidFill>
              </a:rPr>
              <a:t>, </a:t>
            </a:r>
            <a:r>
              <a:rPr lang="en-US" b="1" i="1" dirty="0" err="1">
                <a:solidFill>
                  <a:srgbClr val="002060"/>
                </a:solidFill>
              </a:rPr>
              <a:t>artist_name</a:t>
            </a:r>
            <a:r>
              <a:rPr lang="en-US" b="1" i="1" dirty="0">
                <a:solidFill>
                  <a:srgbClr val="002060"/>
                </a:solidFill>
              </a:rPr>
              <a:t>, duration,</a:t>
            </a:r>
          </a:p>
          <a:p>
            <a:r>
              <a:rPr lang="en-US" b="1" i="1" dirty="0">
                <a:solidFill>
                  <a:srgbClr val="002060"/>
                </a:solidFill>
              </a:rPr>
              <a:t>        </a:t>
            </a:r>
            <a:r>
              <a:rPr lang="en-US" b="1" i="1" dirty="0" err="1">
                <a:solidFill>
                  <a:srgbClr val="002060"/>
                </a:solidFill>
              </a:rPr>
              <a:t>end_of_fade_in</a:t>
            </a:r>
            <a:r>
              <a:rPr lang="en-US" b="1" i="1" dirty="0">
                <a:solidFill>
                  <a:srgbClr val="002060"/>
                </a:solidFill>
              </a:rPr>
              <a:t>, key, </a:t>
            </a:r>
            <a:r>
              <a:rPr lang="en-US" b="1" i="1" dirty="0" err="1">
                <a:solidFill>
                  <a:srgbClr val="002060"/>
                </a:solidFill>
              </a:rPr>
              <a:t>key_confidence</a:t>
            </a:r>
            <a:r>
              <a:rPr lang="en-US" b="1" i="1" dirty="0">
                <a:solidFill>
                  <a:srgbClr val="002060"/>
                </a:solidFill>
              </a:rPr>
              <a:t>, loudness, mode, </a:t>
            </a:r>
            <a:r>
              <a:rPr lang="en-US" b="1" i="1" dirty="0" err="1">
                <a:solidFill>
                  <a:srgbClr val="002060"/>
                </a:solidFill>
              </a:rPr>
              <a:t>mode_confidence</a:t>
            </a:r>
            <a:r>
              <a:rPr lang="en-US" b="1" i="1" dirty="0">
                <a:solidFill>
                  <a:srgbClr val="002060"/>
                </a:solidFill>
              </a:rPr>
              <a:t>, release, </a:t>
            </a:r>
          </a:p>
          <a:p>
            <a:r>
              <a:rPr lang="en-US" b="1" i="1" dirty="0">
                <a:solidFill>
                  <a:srgbClr val="002060"/>
                </a:solidFill>
              </a:rPr>
              <a:t>        </a:t>
            </a:r>
            <a:r>
              <a:rPr lang="en-US" b="1" i="1" dirty="0" err="1">
                <a:solidFill>
                  <a:srgbClr val="002060"/>
                </a:solidFill>
              </a:rPr>
              <a:t>song_hotness</a:t>
            </a:r>
            <a:r>
              <a:rPr lang="en-US" b="1" i="1" dirty="0">
                <a:solidFill>
                  <a:srgbClr val="002060"/>
                </a:solidFill>
              </a:rPr>
              <a:t>, </a:t>
            </a:r>
            <a:r>
              <a:rPr lang="en-US" b="1" i="1" dirty="0" err="1">
                <a:solidFill>
                  <a:srgbClr val="002060"/>
                </a:solidFill>
              </a:rPr>
              <a:t>start_of_fade_out</a:t>
            </a:r>
            <a:r>
              <a:rPr lang="en-US" b="1" i="1" dirty="0">
                <a:solidFill>
                  <a:srgbClr val="002060"/>
                </a:solidFill>
              </a:rPr>
              <a:t>, tempo, </a:t>
            </a:r>
            <a:r>
              <a:rPr lang="en-US" b="1" i="1" dirty="0" err="1">
                <a:solidFill>
                  <a:srgbClr val="002060"/>
                </a:solidFill>
              </a:rPr>
              <a:t>time_signature</a:t>
            </a:r>
            <a:r>
              <a:rPr lang="en-US" b="1" i="1" dirty="0">
                <a:solidFill>
                  <a:srgbClr val="002060"/>
                </a:solidFill>
              </a:rPr>
              <a:t>, </a:t>
            </a:r>
            <a:r>
              <a:rPr lang="en-US" b="1" i="1" dirty="0" err="1">
                <a:solidFill>
                  <a:srgbClr val="002060"/>
                </a:solidFill>
              </a:rPr>
              <a:t>time_signature_confidence</a:t>
            </a:r>
            <a:r>
              <a:rPr lang="en-US" b="1" i="1" dirty="0">
                <a:solidFill>
                  <a:srgbClr val="002060"/>
                </a:solidFill>
              </a:rPr>
              <a:t>,                   title, year “</a:t>
            </a:r>
          </a:p>
          <a:p>
            <a:endParaRPr lang="en-US" i="1" dirty="0"/>
          </a:p>
          <a:p>
            <a:pPr marL="285750" indent="-285750">
              <a:buFont typeface="Wingdings" pitchFamily="2" charset="2"/>
              <a:buChar char="Ø"/>
            </a:pPr>
            <a:r>
              <a:rPr lang="en-US" b="1" dirty="0"/>
              <a:t>Cleaning the Data Set: </a:t>
            </a:r>
            <a:r>
              <a:rPr lang="en-US" dirty="0"/>
              <a:t>Many fields in the original million records dataset were unusable</a:t>
            </a:r>
          </a:p>
          <a:p>
            <a:r>
              <a:rPr lang="en-US" dirty="0"/>
              <a:t>      due to old and deprecated data.  In the revised subset, we replaced all null values with</a:t>
            </a:r>
          </a:p>
          <a:p>
            <a:r>
              <a:rPr lang="en-US" dirty="0"/>
              <a:t>      some default value applicable for that attribute. The file was also encoded in UTF-8 </a:t>
            </a:r>
          </a:p>
          <a:p>
            <a:r>
              <a:rPr lang="en-US" dirty="0"/>
              <a:t>      format to enable smooth processing. </a:t>
            </a:r>
          </a:p>
          <a:p>
            <a:pPr marL="285750" indent="-285750">
              <a:buFont typeface="Wingdings" pitchFamily="2" charset="2"/>
              <a:buChar char="Ø"/>
            </a:pPr>
            <a:endParaRPr lang="en-US" dirty="0"/>
          </a:p>
          <a:p>
            <a:pPr marL="285750" indent="-285750">
              <a:buFont typeface="Wingdings" pitchFamily="2" charset="2"/>
              <a:buChar char="Ø"/>
            </a:pPr>
            <a:endParaRPr lang="en-US" dirty="0"/>
          </a:p>
        </p:txBody>
      </p:sp>
      <p:pic>
        <p:nvPicPr>
          <p:cNvPr id="8" name="Picture 7">
            <a:extLst>
              <a:ext uri="{FF2B5EF4-FFF2-40B4-BE49-F238E27FC236}">
                <a16:creationId xmlns:a16="http://schemas.microsoft.com/office/drawing/2014/main" id="{B8B06317-4CFF-DA4E-B540-B499CF565952}"/>
              </a:ext>
            </a:extLst>
          </p:cNvPr>
          <p:cNvPicPr>
            <a:picLocks noChangeAspect="1"/>
          </p:cNvPicPr>
          <p:nvPr/>
        </p:nvPicPr>
        <p:blipFill>
          <a:blip r:embed="rId4"/>
          <a:stretch>
            <a:fillRect/>
          </a:stretch>
        </p:blipFill>
        <p:spPr>
          <a:xfrm>
            <a:off x="855023" y="4465123"/>
            <a:ext cx="5486399" cy="2149990"/>
          </a:xfrm>
          <a:prstGeom prst="rect">
            <a:avLst/>
          </a:prstGeom>
        </p:spPr>
      </p:pic>
    </p:spTree>
    <p:extLst>
      <p:ext uri="{BB962C8B-B14F-4D97-AF65-F5344CB8AC3E}">
        <p14:creationId xmlns:p14="http://schemas.microsoft.com/office/powerpoint/2010/main" val="161811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314140"/>
            <a:ext cx="11515725" cy="6463308"/>
          </a:xfrm>
          <a:prstGeom prst="rect">
            <a:avLst/>
          </a:prstGeom>
          <a:noFill/>
        </p:spPr>
        <p:txBody>
          <a:bodyPr wrap="square" rtlCol="0">
            <a:spAutoFit/>
          </a:bodyPr>
          <a:lstStyle/>
          <a:p>
            <a:r>
              <a:rPr lang="en-US" b="1" u="sng" dirty="0"/>
              <a:t>Exploratory Data Analysis (EDA)</a:t>
            </a:r>
            <a:r>
              <a:rPr lang="en-US" u="sng" dirty="0"/>
              <a:t>: </a:t>
            </a:r>
          </a:p>
          <a:p>
            <a:endParaRPr lang="en-US" u="sng" dirty="0"/>
          </a:p>
          <a:p>
            <a:pPr marL="285750" indent="-285750">
              <a:buFont typeface="Wingdings" pitchFamily="2" charset="2"/>
              <a:buChar char="Ø"/>
            </a:pPr>
            <a:r>
              <a:rPr lang="en-US" b="1" dirty="0"/>
              <a:t>Data Exploration:</a:t>
            </a:r>
            <a:r>
              <a:rPr lang="en-US" dirty="0"/>
              <a:t> Using pandas dataframe, statistical analysis of entire dataset and correlation between some of its attributes were carried out:</a:t>
            </a:r>
          </a:p>
          <a:p>
            <a:endParaRPr lang="en-US" dirty="0"/>
          </a:p>
          <a:p>
            <a:endParaRPr lang="en-US" dirty="0"/>
          </a:p>
          <a:p>
            <a:endParaRPr lang="en-US" dirty="0"/>
          </a:p>
          <a:p>
            <a:endParaRPr lang="en-US" dirty="0"/>
          </a:p>
          <a:p>
            <a:endParaRPr lang="en-US" dirty="0"/>
          </a:p>
          <a:p>
            <a:r>
              <a:rPr lang="en-US" dirty="0"/>
              <a:t>                                                                                                             </a:t>
            </a:r>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    </a:t>
            </a:r>
          </a:p>
        </p:txBody>
      </p:sp>
      <p:graphicFrame>
        <p:nvGraphicFramePr>
          <p:cNvPr id="3" name="Table 2">
            <a:extLst>
              <a:ext uri="{FF2B5EF4-FFF2-40B4-BE49-F238E27FC236}">
                <a16:creationId xmlns:a16="http://schemas.microsoft.com/office/drawing/2014/main" id="{99911C0A-73E7-7047-A0C6-86384651F2FB}"/>
              </a:ext>
            </a:extLst>
          </p:cNvPr>
          <p:cNvGraphicFramePr>
            <a:graphicFrameLocks noGrp="1"/>
          </p:cNvGraphicFramePr>
          <p:nvPr>
            <p:extLst>
              <p:ext uri="{D42A27DB-BD31-4B8C-83A1-F6EECF244321}">
                <p14:modId xmlns:p14="http://schemas.microsoft.com/office/powerpoint/2010/main" val="1547746803"/>
              </p:ext>
            </p:extLst>
          </p:nvPr>
        </p:nvGraphicFramePr>
        <p:xfrm>
          <a:off x="742073" y="4500368"/>
          <a:ext cx="6573127" cy="1766320"/>
        </p:xfrm>
        <a:graphic>
          <a:graphicData uri="http://schemas.openxmlformats.org/drawingml/2006/table">
            <a:tbl>
              <a:tblPr firstRow="1" firstCol="1" bandRow="1">
                <a:tableStyleId>{5C22544A-7EE6-4342-B048-85BDC9FD1C3A}</a:tableStyleId>
              </a:tblPr>
              <a:tblGrid>
                <a:gridCol w="1122353">
                  <a:extLst>
                    <a:ext uri="{9D8B030D-6E8A-4147-A177-3AD203B41FA5}">
                      <a16:colId xmlns:a16="http://schemas.microsoft.com/office/drawing/2014/main" val="283504881"/>
                    </a:ext>
                  </a:extLst>
                </a:gridCol>
                <a:gridCol w="715034">
                  <a:extLst>
                    <a:ext uri="{9D8B030D-6E8A-4147-A177-3AD203B41FA5}">
                      <a16:colId xmlns:a16="http://schemas.microsoft.com/office/drawing/2014/main" val="3573142901"/>
                    </a:ext>
                  </a:extLst>
                </a:gridCol>
                <a:gridCol w="1535010">
                  <a:extLst>
                    <a:ext uri="{9D8B030D-6E8A-4147-A177-3AD203B41FA5}">
                      <a16:colId xmlns:a16="http://schemas.microsoft.com/office/drawing/2014/main" val="734588602"/>
                    </a:ext>
                  </a:extLst>
                </a:gridCol>
                <a:gridCol w="1561935">
                  <a:extLst>
                    <a:ext uri="{9D8B030D-6E8A-4147-A177-3AD203B41FA5}">
                      <a16:colId xmlns:a16="http://schemas.microsoft.com/office/drawing/2014/main" val="3841380703"/>
                    </a:ext>
                  </a:extLst>
                </a:gridCol>
                <a:gridCol w="641649">
                  <a:extLst>
                    <a:ext uri="{9D8B030D-6E8A-4147-A177-3AD203B41FA5}">
                      <a16:colId xmlns:a16="http://schemas.microsoft.com/office/drawing/2014/main" val="2026940904"/>
                    </a:ext>
                  </a:extLst>
                </a:gridCol>
                <a:gridCol w="997146">
                  <a:extLst>
                    <a:ext uri="{9D8B030D-6E8A-4147-A177-3AD203B41FA5}">
                      <a16:colId xmlns:a16="http://schemas.microsoft.com/office/drawing/2014/main" val="1211450874"/>
                    </a:ext>
                  </a:extLst>
                </a:gridCol>
              </a:tblGrid>
              <a:tr h="396802">
                <a:tc>
                  <a:txBody>
                    <a:bodyPr/>
                    <a:lstStyle/>
                    <a:p>
                      <a:pPr marL="0" marR="0" algn="ctr">
                        <a:spcBef>
                          <a:spcPts val="0"/>
                        </a:spcBef>
                        <a:spcAft>
                          <a:spcPts val="0"/>
                        </a:spcAft>
                      </a:pPr>
                      <a:r>
                        <a:rPr lang="en-US" sz="1200" dirty="0">
                          <a:effectLst/>
                        </a:rPr>
                        <a:t>Field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Count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Mean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err="1">
                          <a:effectLst/>
                        </a:rPr>
                        <a:t>Std</a:t>
                      </a:r>
                      <a:endParaRPr lang="en-US" sz="1200" dirty="0">
                        <a:effectLst/>
                      </a:endParaRPr>
                    </a:p>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(Standard Deviation)</a:t>
                      </a:r>
                    </a:p>
                  </a:txBody>
                  <a:tcPr marL="68580" marR="68580" marT="0" marB="0"/>
                </a:tc>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Max</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4208846"/>
                  </a:ext>
                </a:extLst>
              </a:tr>
              <a:tr h="198401">
                <a:tc>
                  <a:txBody>
                    <a:bodyPr/>
                    <a:lstStyle/>
                    <a:p>
                      <a:r>
                        <a:rPr lang="en-US" sz="1050" dirty="0">
                          <a:effectLst/>
                        </a:rPr>
                        <a:t>artist_familiarity</a:t>
                      </a:r>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10001</a:t>
                      </a:r>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0.5652510441393802</a:t>
                      </a:r>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050" dirty="0">
                          <a:effectLst/>
                        </a:rPr>
                        <a:t>0.1605343552868329</a:t>
                      </a: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dirty="0">
                          <a:effectLst/>
                        </a:rPr>
                        <a:t>0.0</a:t>
                      </a:r>
                      <a:endParaRPr lang="en-US" sz="12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1.1</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821113"/>
                  </a:ext>
                </a:extLst>
              </a:tr>
              <a:tr h="203912">
                <a:tc>
                  <a:txBody>
                    <a:bodyPr/>
                    <a:lstStyle/>
                    <a:p>
                      <a:r>
                        <a:rPr lang="en-US" sz="1050">
                          <a:effectLst/>
                        </a:rPr>
                        <a:t>artist_hotness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10001</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dirty="0">
                          <a:effectLst/>
                        </a:rPr>
                        <a:t>0.3855710736008436</a:t>
                      </a: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dirty="0">
                          <a:effectLst/>
                        </a:rPr>
                        <a:t>0.14365251245032</a:t>
                      </a: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0.0</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1.082502557</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109340"/>
                  </a:ext>
                </a:extLst>
              </a:tr>
              <a:tr h="396802">
                <a:tc>
                  <a:txBody>
                    <a:bodyPr/>
                    <a:lstStyle/>
                    <a:p>
                      <a:r>
                        <a:rPr lang="en-US" sz="1050">
                          <a:effectLst/>
                        </a:rPr>
                        <a:t>duration</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10001</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dirty="0">
                          <a:effectLst/>
                        </a:rPr>
                        <a:t>238.5116887651235</a:t>
                      </a: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114.13256853435487</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1.04444</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1819.76771</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520439"/>
                  </a:ext>
                </a:extLst>
              </a:tr>
              <a:tr h="372002">
                <a:tc>
                  <a:txBody>
                    <a:bodyPr/>
                    <a:lstStyle/>
                    <a:p>
                      <a:r>
                        <a:rPr lang="en-US" sz="1050">
                          <a:effectLst/>
                        </a:rPr>
                        <a:t>Loudness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10001</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t>
                      </a:r>
                      <a:r>
                        <a:rPr lang="en-US" sz="1050">
                          <a:effectLst/>
                        </a:rPr>
                        <a:t>10.484950604939524</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dirty="0">
                          <a:effectLst/>
                        </a:rPr>
                        <a:t>5.399995499735154</a:t>
                      </a: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t>
                      </a:r>
                      <a:r>
                        <a:rPr lang="en-US" sz="1050">
                          <a:effectLst/>
                        </a:rPr>
                        <a:t>51.643</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0.5660000000000001</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3415172"/>
                  </a:ext>
                </a:extLst>
              </a:tr>
              <a:tr h="198401">
                <a:tc>
                  <a:txBody>
                    <a:bodyPr/>
                    <a:lstStyle/>
                    <a:p>
                      <a:r>
                        <a:rPr lang="en-US" sz="1050">
                          <a:effectLst/>
                        </a:rPr>
                        <a:t>tempo</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10001</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122.9204771522855</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35.18624609935969</a:t>
                      </a: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a:effectLst/>
                        </a:rPr>
                        <a:t>0.0</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dirty="0">
                          <a:effectLst/>
                        </a:rPr>
                        <a:t>262.828</a:t>
                      </a: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1955871"/>
                  </a:ext>
                </a:extLst>
              </a:tr>
            </a:tbl>
          </a:graphicData>
        </a:graphic>
      </p:graphicFrame>
      <p:pic>
        <p:nvPicPr>
          <p:cNvPr id="8" name="Picture 7">
            <a:extLst>
              <a:ext uri="{FF2B5EF4-FFF2-40B4-BE49-F238E27FC236}">
                <a16:creationId xmlns:a16="http://schemas.microsoft.com/office/drawing/2014/main" id="{06933B1F-0814-FB45-9C5E-81ED3E9889CC}"/>
              </a:ext>
            </a:extLst>
          </p:cNvPr>
          <p:cNvPicPr>
            <a:picLocks noChangeAspect="1"/>
          </p:cNvPicPr>
          <p:nvPr/>
        </p:nvPicPr>
        <p:blipFill>
          <a:blip r:embed="rId3"/>
          <a:stretch>
            <a:fillRect/>
          </a:stretch>
        </p:blipFill>
        <p:spPr>
          <a:xfrm>
            <a:off x="7227930" y="1231629"/>
            <a:ext cx="1312345" cy="2599094"/>
          </a:xfrm>
          <a:prstGeom prst="rect">
            <a:avLst/>
          </a:prstGeom>
        </p:spPr>
      </p:pic>
      <p:graphicFrame>
        <p:nvGraphicFramePr>
          <p:cNvPr id="6" name="Table 5">
            <a:extLst>
              <a:ext uri="{FF2B5EF4-FFF2-40B4-BE49-F238E27FC236}">
                <a16:creationId xmlns:a16="http://schemas.microsoft.com/office/drawing/2014/main" id="{6328808D-21EF-0749-9D52-CD33B70F28AD}"/>
              </a:ext>
            </a:extLst>
          </p:cNvPr>
          <p:cNvGraphicFramePr>
            <a:graphicFrameLocks noGrp="1"/>
          </p:cNvGraphicFramePr>
          <p:nvPr>
            <p:extLst>
              <p:ext uri="{D42A27DB-BD31-4B8C-83A1-F6EECF244321}">
                <p14:modId xmlns:p14="http://schemas.microsoft.com/office/powerpoint/2010/main" val="2876187103"/>
              </p:ext>
            </p:extLst>
          </p:nvPr>
        </p:nvGraphicFramePr>
        <p:xfrm>
          <a:off x="742073" y="1488836"/>
          <a:ext cx="5937250" cy="5029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487898075"/>
                    </a:ext>
                  </a:extLst>
                </a:gridCol>
                <a:gridCol w="1979295">
                  <a:extLst>
                    <a:ext uri="{9D8B030D-6E8A-4147-A177-3AD203B41FA5}">
                      <a16:colId xmlns:a16="http://schemas.microsoft.com/office/drawing/2014/main" val="2664889202"/>
                    </a:ext>
                  </a:extLst>
                </a:gridCol>
                <a:gridCol w="1979295">
                  <a:extLst>
                    <a:ext uri="{9D8B030D-6E8A-4147-A177-3AD203B41FA5}">
                      <a16:colId xmlns:a16="http://schemas.microsoft.com/office/drawing/2014/main" val="3512532230"/>
                    </a:ext>
                  </a:extLst>
                </a:gridCol>
              </a:tblGrid>
              <a:tr h="175339">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a:effectLst/>
                        </a:rPr>
                        <a:t>artist_familiarity</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88181"/>
                  </a:ext>
                </a:extLst>
              </a:tr>
              <a:tr h="0">
                <a:tc>
                  <a:txBody>
                    <a:bodyPr/>
                    <a:lstStyle/>
                    <a:p>
                      <a:r>
                        <a:rPr lang="en-US" sz="1050">
                          <a:effectLst/>
                        </a:rPr>
                        <a:t>artist_familiarity</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1.000000</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0.405713</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9316790"/>
                  </a:ext>
                </a:extLst>
              </a:tr>
              <a:tr h="0">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0.405713</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1.000000</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0681181"/>
                  </a:ext>
                </a:extLst>
              </a:tr>
            </a:tbl>
          </a:graphicData>
        </a:graphic>
      </p:graphicFrame>
      <p:graphicFrame>
        <p:nvGraphicFramePr>
          <p:cNvPr id="10" name="Table 9">
            <a:extLst>
              <a:ext uri="{FF2B5EF4-FFF2-40B4-BE49-F238E27FC236}">
                <a16:creationId xmlns:a16="http://schemas.microsoft.com/office/drawing/2014/main" id="{9585DA1D-7272-D147-894C-D925A7D3694E}"/>
              </a:ext>
            </a:extLst>
          </p:cNvPr>
          <p:cNvGraphicFramePr>
            <a:graphicFrameLocks noGrp="1"/>
          </p:cNvGraphicFramePr>
          <p:nvPr>
            <p:extLst>
              <p:ext uri="{D42A27DB-BD31-4B8C-83A1-F6EECF244321}">
                <p14:modId xmlns:p14="http://schemas.microsoft.com/office/powerpoint/2010/main" val="1848332615"/>
              </p:ext>
            </p:extLst>
          </p:nvPr>
        </p:nvGraphicFramePr>
        <p:xfrm>
          <a:off x="742073" y="2028256"/>
          <a:ext cx="5937250" cy="5029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520352631"/>
                    </a:ext>
                  </a:extLst>
                </a:gridCol>
                <a:gridCol w="1979295">
                  <a:extLst>
                    <a:ext uri="{9D8B030D-6E8A-4147-A177-3AD203B41FA5}">
                      <a16:colId xmlns:a16="http://schemas.microsoft.com/office/drawing/2014/main" val="221774373"/>
                    </a:ext>
                  </a:extLst>
                </a:gridCol>
                <a:gridCol w="1979295">
                  <a:extLst>
                    <a:ext uri="{9D8B030D-6E8A-4147-A177-3AD203B41FA5}">
                      <a16:colId xmlns:a16="http://schemas.microsoft.com/office/drawing/2014/main" val="223459473"/>
                    </a:ext>
                  </a:extLst>
                </a:gridCol>
              </a:tblGrid>
              <a:tr h="101841">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a:effectLst/>
                        </a:rPr>
                        <a:t>artist_longitude</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9925191"/>
                  </a:ext>
                </a:extLst>
              </a:tr>
              <a:tr h="0">
                <a:tc>
                  <a:txBody>
                    <a:bodyPr/>
                    <a:lstStyle/>
                    <a:p>
                      <a:r>
                        <a:rPr lang="en-US" sz="1050">
                          <a:effectLst/>
                        </a:rPr>
                        <a:t>artist_longitude</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1.000000</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-0.009246</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364956"/>
                  </a:ext>
                </a:extLst>
              </a:tr>
              <a:tr h="0">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-0.009246</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1.000000</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673983"/>
                  </a:ext>
                </a:extLst>
              </a:tr>
            </a:tbl>
          </a:graphicData>
        </a:graphic>
      </p:graphicFrame>
      <p:graphicFrame>
        <p:nvGraphicFramePr>
          <p:cNvPr id="11" name="Table 10">
            <a:extLst>
              <a:ext uri="{FF2B5EF4-FFF2-40B4-BE49-F238E27FC236}">
                <a16:creationId xmlns:a16="http://schemas.microsoft.com/office/drawing/2014/main" id="{489E832B-81E3-DA4B-8D05-229A956A6A49}"/>
              </a:ext>
            </a:extLst>
          </p:cNvPr>
          <p:cNvGraphicFramePr>
            <a:graphicFrameLocks noGrp="1"/>
          </p:cNvGraphicFramePr>
          <p:nvPr>
            <p:extLst>
              <p:ext uri="{D42A27DB-BD31-4B8C-83A1-F6EECF244321}">
                <p14:modId xmlns:p14="http://schemas.microsoft.com/office/powerpoint/2010/main" val="1724139890"/>
              </p:ext>
            </p:extLst>
          </p:nvPr>
        </p:nvGraphicFramePr>
        <p:xfrm>
          <a:off x="742073" y="2572628"/>
          <a:ext cx="5937250" cy="5029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543565856"/>
                    </a:ext>
                  </a:extLst>
                </a:gridCol>
                <a:gridCol w="1979295">
                  <a:extLst>
                    <a:ext uri="{9D8B030D-6E8A-4147-A177-3AD203B41FA5}">
                      <a16:colId xmlns:a16="http://schemas.microsoft.com/office/drawing/2014/main" val="4008875227"/>
                    </a:ext>
                  </a:extLst>
                </a:gridCol>
                <a:gridCol w="1979295">
                  <a:extLst>
                    <a:ext uri="{9D8B030D-6E8A-4147-A177-3AD203B41FA5}">
                      <a16:colId xmlns:a16="http://schemas.microsoft.com/office/drawing/2014/main" val="2801089999"/>
                    </a:ext>
                  </a:extLst>
                </a:gridCol>
              </a:tblGrid>
              <a:tr h="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a:effectLst/>
                        </a:rPr>
                        <a:t>loudness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655834"/>
                  </a:ext>
                </a:extLst>
              </a:tr>
              <a:tr h="0">
                <a:tc>
                  <a:txBody>
                    <a:bodyPr/>
                    <a:lstStyle/>
                    <a:p>
                      <a:r>
                        <a:rPr lang="en-US" sz="1050">
                          <a:effectLst/>
                        </a:rPr>
                        <a:t>loudness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1.000000</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0.186758</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8568613"/>
                  </a:ext>
                </a:extLst>
              </a:tr>
              <a:tr h="0">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0.186758</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1.000000</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9565706"/>
                  </a:ext>
                </a:extLst>
              </a:tr>
            </a:tbl>
          </a:graphicData>
        </a:graphic>
      </p:graphicFrame>
      <p:graphicFrame>
        <p:nvGraphicFramePr>
          <p:cNvPr id="13" name="Table 12">
            <a:extLst>
              <a:ext uri="{FF2B5EF4-FFF2-40B4-BE49-F238E27FC236}">
                <a16:creationId xmlns:a16="http://schemas.microsoft.com/office/drawing/2014/main" id="{DBDBE3A6-3A04-704A-A032-0D436375D32B}"/>
              </a:ext>
            </a:extLst>
          </p:cNvPr>
          <p:cNvGraphicFramePr>
            <a:graphicFrameLocks noGrp="1"/>
          </p:cNvGraphicFramePr>
          <p:nvPr>
            <p:extLst>
              <p:ext uri="{D42A27DB-BD31-4B8C-83A1-F6EECF244321}">
                <p14:modId xmlns:p14="http://schemas.microsoft.com/office/powerpoint/2010/main" val="283455490"/>
              </p:ext>
            </p:extLst>
          </p:nvPr>
        </p:nvGraphicFramePr>
        <p:xfrm>
          <a:off x="742073" y="3139843"/>
          <a:ext cx="5937250" cy="5029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515951804"/>
                    </a:ext>
                  </a:extLst>
                </a:gridCol>
                <a:gridCol w="1979295">
                  <a:extLst>
                    <a:ext uri="{9D8B030D-6E8A-4147-A177-3AD203B41FA5}">
                      <a16:colId xmlns:a16="http://schemas.microsoft.com/office/drawing/2014/main" val="526399836"/>
                    </a:ext>
                  </a:extLst>
                </a:gridCol>
                <a:gridCol w="1979295">
                  <a:extLst>
                    <a:ext uri="{9D8B030D-6E8A-4147-A177-3AD203B41FA5}">
                      <a16:colId xmlns:a16="http://schemas.microsoft.com/office/drawing/2014/main" val="3258987068"/>
                    </a:ext>
                  </a:extLst>
                </a:gridCol>
              </a:tblGrid>
              <a:tr h="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a:effectLst/>
                        </a:rPr>
                        <a:t>artist_hotness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7734761"/>
                  </a:ext>
                </a:extLst>
              </a:tr>
              <a:tr h="0">
                <a:tc>
                  <a:txBody>
                    <a:bodyPr/>
                    <a:lstStyle/>
                    <a:p>
                      <a:r>
                        <a:rPr lang="en-US" sz="1050">
                          <a:effectLst/>
                        </a:rPr>
                        <a:t>artist_hotness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1.000000</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0.372219</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2527379"/>
                  </a:ext>
                </a:extLst>
              </a:tr>
              <a:tr h="0">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0.372219</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1.000000</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9606316"/>
                  </a:ext>
                </a:extLst>
              </a:tr>
            </a:tbl>
          </a:graphicData>
        </a:graphic>
      </p:graphicFrame>
      <p:graphicFrame>
        <p:nvGraphicFramePr>
          <p:cNvPr id="14" name="Table 13">
            <a:extLst>
              <a:ext uri="{FF2B5EF4-FFF2-40B4-BE49-F238E27FC236}">
                <a16:creationId xmlns:a16="http://schemas.microsoft.com/office/drawing/2014/main" id="{C9A40738-DE27-434C-B561-FEEF66957EFC}"/>
              </a:ext>
            </a:extLst>
          </p:cNvPr>
          <p:cNvGraphicFramePr>
            <a:graphicFrameLocks noGrp="1"/>
          </p:cNvGraphicFramePr>
          <p:nvPr>
            <p:extLst>
              <p:ext uri="{D42A27DB-BD31-4B8C-83A1-F6EECF244321}">
                <p14:modId xmlns:p14="http://schemas.microsoft.com/office/powerpoint/2010/main" val="2217855725"/>
              </p:ext>
            </p:extLst>
          </p:nvPr>
        </p:nvGraphicFramePr>
        <p:xfrm>
          <a:off x="742073" y="3662098"/>
          <a:ext cx="5937250" cy="50292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798499344"/>
                    </a:ext>
                  </a:extLst>
                </a:gridCol>
                <a:gridCol w="1979295">
                  <a:extLst>
                    <a:ext uri="{9D8B030D-6E8A-4147-A177-3AD203B41FA5}">
                      <a16:colId xmlns:a16="http://schemas.microsoft.com/office/drawing/2014/main" val="3307364091"/>
                    </a:ext>
                  </a:extLst>
                </a:gridCol>
                <a:gridCol w="1979295">
                  <a:extLst>
                    <a:ext uri="{9D8B030D-6E8A-4147-A177-3AD203B41FA5}">
                      <a16:colId xmlns:a16="http://schemas.microsoft.com/office/drawing/2014/main" val="1137333898"/>
                    </a:ext>
                  </a:extLst>
                </a:gridCol>
              </a:tblGrid>
              <a:tr h="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050">
                          <a:effectLst/>
                        </a:rPr>
                        <a:t>artist_familiarity</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7120620"/>
                  </a:ext>
                </a:extLst>
              </a:tr>
              <a:tr h="0">
                <a:tc>
                  <a:txBody>
                    <a:bodyPr/>
                    <a:lstStyle/>
                    <a:p>
                      <a:r>
                        <a:rPr lang="en-US" sz="1050">
                          <a:effectLst/>
                        </a:rPr>
                        <a:t>artist_familiarity</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1.000000</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0.811735</a:t>
                      </a:r>
                      <a:endParaRPr lang="en-US" sz="12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237590"/>
                  </a:ext>
                </a:extLst>
              </a:tr>
              <a:tr h="0">
                <a:tc>
                  <a:txBody>
                    <a:bodyPr/>
                    <a:lstStyle/>
                    <a:p>
                      <a:r>
                        <a:rPr lang="en-US" sz="1050">
                          <a:effectLst/>
                        </a:rPr>
                        <a:t>song_hotness</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0.811735</a:t>
                      </a:r>
                      <a:endParaRPr lang="en-US" sz="12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1.000000</a:t>
                      </a:r>
                      <a:endParaRPr lang="en-US" sz="12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4177639"/>
                  </a:ext>
                </a:extLst>
              </a:tr>
            </a:tbl>
          </a:graphicData>
        </a:graphic>
      </p:graphicFrame>
    </p:spTree>
    <p:extLst>
      <p:ext uri="{BB962C8B-B14F-4D97-AF65-F5344CB8AC3E}">
        <p14:creationId xmlns:p14="http://schemas.microsoft.com/office/powerpoint/2010/main" val="331879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242888"/>
            <a:ext cx="11515725" cy="5909310"/>
          </a:xfrm>
          <a:prstGeom prst="rect">
            <a:avLst/>
          </a:prstGeom>
          <a:noFill/>
        </p:spPr>
        <p:txBody>
          <a:bodyPr wrap="square" rtlCol="0">
            <a:spAutoFit/>
          </a:bodyPr>
          <a:lstStyle/>
          <a:p>
            <a:pPr marL="285750" indent="-285750">
              <a:buFont typeface="Wingdings" pitchFamily="2" charset="2"/>
              <a:buChar char="Ø"/>
            </a:pPr>
            <a:r>
              <a:rPr lang="en-US" b="1" dirty="0"/>
              <a:t>Data Visualization: </a:t>
            </a:r>
            <a:r>
              <a:rPr lang="en-US" dirty="0"/>
              <a:t>Some basic plots were generated using matplotlib and seaborn data </a:t>
            </a:r>
          </a:p>
          <a:p>
            <a:r>
              <a:rPr lang="en-US" b="1" dirty="0"/>
              <a:t>      </a:t>
            </a:r>
            <a:r>
              <a:rPr lang="en-US" dirty="0"/>
              <a:t>visualization libraries as depicted below:</a:t>
            </a:r>
          </a:p>
          <a:p>
            <a:r>
              <a:rPr lang="en-US" dirty="0"/>
              <a:t>                                                                     </a:t>
            </a:r>
            <a:r>
              <a:rPr lang="en-US" sz="1600" b="1" dirty="0"/>
              <a:t>PANDAS SCATTER PLOT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600" b="1" dirty="0"/>
              <a:t>                            PANDAS HISTOGRAM                                              SEABORN JOINT PLOT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08D64928-4C19-CA4E-8148-67AA6AE31EBF}"/>
              </a:ext>
            </a:extLst>
          </p:cNvPr>
          <p:cNvPicPr>
            <a:picLocks noChangeAspect="1"/>
          </p:cNvPicPr>
          <p:nvPr/>
        </p:nvPicPr>
        <p:blipFill>
          <a:blip r:embed="rId3"/>
          <a:stretch>
            <a:fillRect/>
          </a:stretch>
        </p:blipFill>
        <p:spPr>
          <a:xfrm>
            <a:off x="433801" y="3651889"/>
            <a:ext cx="4309650" cy="2585790"/>
          </a:xfrm>
          <a:prstGeom prst="rect">
            <a:avLst/>
          </a:prstGeom>
        </p:spPr>
      </p:pic>
      <p:pic>
        <p:nvPicPr>
          <p:cNvPr id="10" name="Picture 9">
            <a:extLst>
              <a:ext uri="{FF2B5EF4-FFF2-40B4-BE49-F238E27FC236}">
                <a16:creationId xmlns:a16="http://schemas.microsoft.com/office/drawing/2014/main" id="{22F4724D-4120-F74F-9960-311088164F5B}"/>
              </a:ext>
            </a:extLst>
          </p:cNvPr>
          <p:cNvPicPr>
            <a:picLocks noChangeAspect="1"/>
          </p:cNvPicPr>
          <p:nvPr/>
        </p:nvPicPr>
        <p:blipFill>
          <a:blip r:embed="rId4"/>
          <a:stretch>
            <a:fillRect/>
          </a:stretch>
        </p:blipFill>
        <p:spPr>
          <a:xfrm>
            <a:off x="247650" y="1066732"/>
            <a:ext cx="8741971" cy="2139379"/>
          </a:xfrm>
          <a:prstGeom prst="rect">
            <a:avLst/>
          </a:prstGeom>
        </p:spPr>
      </p:pic>
      <p:pic>
        <p:nvPicPr>
          <p:cNvPr id="12" name="Picture 11">
            <a:extLst>
              <a:ext uri="{FF2B5EF4-FFF2-40B4-BE49-F238E27FC236}">
                <a16:creationId xmlns:a16="http://schemas.microsoft.com/office/drawing/2014/main" id="{D680AFFA-B9E9-4E41-A2AC-34B7C9D4119E}"/>
              </a:ext>
            </a:extLst>
          </p:cNvPr>
          <p:cNvPicPr>
            <a:picLocks noChangeAspect="1"/>
          </p:cNvPicPr>
          <p:nvPr/>
        </p:nvPicPr>
        <p:blipFill>
          <a:blip r:embed="rId5"/>
          <a:stretch>
            <a:fillRect/>
          </a:stretch>
        </p:blipFill>
        <p:spPr>
          <a:xfrm>
            <a:off x="4883944" y="3814762"/>
            <a:ext cx="3209926" cy="2337435"/>
          </a:xfrm>
          <a:prstGeom prst="rect">
            <a:avLst/>
          </a:prstGeom>
        </p:spPr>
      </p:pic>
      <p:pic>
        <p:nvPicPr>
          <p:cNvPr id="14" name="Picture 13">
            <a:extLst>
              <a:ext uri="{FF2B5EF4-FFF2-40B4-BE49-F238E27FC236}">
                <a16:creationId xmlns:a16="http://schemas.microsoft.com/office/drawing/2014/main" id="{D70FB83B-331E-AC47-B3AF-F30FB0AF224F}"/>
              </a:ext>
            </a:extLst>
          </p:cNvPr>
          <p:cNvPicPr>
            <a:picLocks noChangeAspect="1"/>
          </p:cNvPicPr>
          <p:nvPr/>
        </p:nvPicPr>
        <p:blipFill>
          <a:blip r:embed="rId6"/>
          <a:stretch>
            <a:fillRect/>
          </a:stretch>
        </p:blipFill>
        <p:spPr>
          <a:xfrm>
            <a:off x="9664504" y="242888"/>
            <a:ext cx="1854200" cy="2294577"/>
          </a:xfrm>
          <a:prstGeom prst="rect">
            <a:avLst/>
          </a:prstGeom>
        </p:spPr>
      </p:pic>
    </p:spTree>
    <p:extLst>
      <p:ext uri="{BB962C8B-B14F-4D97-AF65-F5344CB8AC3E}">
        <p14:creationId xmlns:p14="http://schemas.microsoft.com/office/powerpoint/2010/main" val="139246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242888"/>
            <a:ext cx="11515725" cy="4247317"/>
          </a:xfrm>
          <a:prstGeom prst="rect">
            <a:avLst/>
          </a:prstGeom>
          <a:noFill/>
        </p:spPr>
        <p:txBody>
          <a:bodyPr wrap="square" rtlCol="0">
            <a:spAutoFit/>
          </a:bodyPr>
          <a:lstStyle/>
          <a:p>
            <a:pPr algn="ctr"/>
            <a:r>
              <a:rPr lang="en-US" b="1" u="sng" dirty="0"/>
              <a:t>CONCLUSION &amp; RECOMMENDATION</a:t>
            </a:r>
            <a:r>
              <a:rPr lang="en-US" u="sng" dirty="0"/>
              <a:t> </a:t>
            </a:r>
          </a:p>
          <a:p>
            <a:endParaRPr lang="en-US" dirty="0"/>
          </a:p>
          <a:p>
            <a:pPr marL="342900" indent="-342900">
              <a:buAutoNum type="arabicParenR"/>
            </a:pPr>
            <a:r>
              <a:rPr lang="en-US" dirty="0"/>
              <a:t>The process of data exploration was done by examining the dataset in aggregate and computing basic statistics (count, mean, standard deviation, min, max) for some important dataset features.</a:t>
            </a:r>
          </a:p>
          <a:p>
            <a:pPr marL="342900" indent="-342900">
              <a:buAutoNum type="arabicParenR"/>
            </a:pPr>
            <a:endParaRPr lang="en-US" dirty="0"/>
          </a:p>
          <a:p>
            <a:pPr marL="342900" indent="-342900">
              <a:buAutoNum type="arabicParenR"/>
            </a:pPr>
            <a:r>
              <a:rPr lang="en-US" dirty="0"/>
              <a:t>Strong positive correlations were identified between key attribute pair “</a:t>
            </a:r>
            <a:r>
              <a:rPr lang="en-US" dirty="0" err="1"/>
              <a:t>artist_familiarity</a:t>
            </a:r>
            <a:r>
              <a:rPr lang="en-US" dirty="0"/>
              <a:t>, </a:t>
            </a:r>
            <a:r>
              <a:rPr lang="en-US" dirty="0" err="1"/>
              <a:t>song_hotness</a:t>
            </a:r>
            <a:r>
              <a:rPr lang="en-US" dirty="0"/>
              <a:t>”. </a:t>
            </a:r>
          </a:p>
          <a:p>
            <a:pPr marL="342900" indent="-342900">
              <a:buAutoNum type="arabicParenR"/>
            </a:pPr>
            <a:endParaRPr lang="en-US" dirty="0"/>
          </a:p>
          <a:p>
            <a:pPr marL="342900" indent="-342900">
              <a:buFontTx/>
              <a:buAutoNum type="arabicParenR"/>
            </a:pPr>
            <a:r>
              <a:rPr lang="en-US" dirty="0"/>
              <a:t>Negative correlation was exhibited by attribute pair “</a:t>
            </a:r>
            <a:r>
              <a:rPr lang="en-US" dirty="0" err="1"/>
              <a:t>artist_longitude</a:t>
            </a:r>
            <a:r>
              <a:rPr lang="en-US" dirty="0"/>
              <a:t>, </a:t>
            </a:r>
            <a:r>
              <a:rPr lang="en-US" dirty="0" err="1"/>
              <a:t>song_hotness</a:t>
            </a:r>
            <a:r>
              <a:rPr lang="en-US" dirty="0"/>
              <a:t>”.</a:t>
            </a:r>
          </a:p>
          <a:p>
            <a:pPr marL="342900" indent="-342900">
              <a:buFontTx/>
              <a:buAutoNum type="arabicParenR"/>
            </a:pPr>
            <a:endParaRPr lang="en-US" dirty="0"/>
          </a:p>
          <a:p>
            <a:pPr marL="342900" indent="-342900">
              <a:buFontTx/>
              <a:buAutoNum type="arabicParenR"/>
            </a:pPr>
            <a:r>
              <a:rPr lang="en-US" dirty="0"/>
              <a:t>More insights can be derived if analysis is carried out with a larger dataset.</a:t>
            </a:r>
          </a:p>
          <a:p>
            <a:pPr marL="342900" indent="-342900">
              <a:buFontTx/>
              <a:buAutoNum type="arabicParenR"/>
            </a:pPr>
            <a:endParaRPr lang="en-US" dirty="0"/>
          </a:p>
          <a:p>
            <a:pPr marL="342900" indent="-342900">
              <a:buFontTx/>
              <a:buAutoNum type="arabicParenR"/>
            </a:pPr>
            <a:r>
              <a:rPr lang="en-US" dirty="0"/>
              <a:t>By using different machine learning techniques in the future, there remains a possibility of       </a:t>
            </a:r>
          </a:p>
          <a:p>
            <a:r>
              <a:rPr lang="en-US" dirty="0"/>
              <a:t>      of predicting if a particular song will be hit or not.</a:t>
            </a:r>
          </a:p>
          <a:p>
            <a:pPr marL="342900" indent="-342900">
              <a:buAutoNum type="arabicParenR"/>
            </a:pPr>
            <a:endParaRPr lang="en-US" dirty="0"/>
          </a:p>
          <a:p>
            <a:pPr marL="342900" indent="-342900">
              <a:buAutoNum type="arabicParenR"/>
            </a:pPr>
            <a:endParaRPr lang="en-US" dirty="0"/>
          </a:p>
        </p:txBody>
      </p:sp>
    </p:spTree>
    <p:extLst>
      <p:ext uri="{BB962C8B-B14F-4D97-AF65-F5344CB8AC3E}">
        <p14:creationId xmlns:p14="http://schemas.microsoft.com/office/powerpoint/2010/main" val="346309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BC30A-13D6-784E-AA6F-2BBAED2F1F6A}"/>
              </a:ext>
            </a:extLst>
          </p:cNvPr>
          <p:cNvPicPr>
            <a:picLocks noChangeAspect="1"/>
          </p:cNvPicPr>
          <p:nvPr/>
        </p:nvPicPr>
        <p:blipFill rotWithShape="1">
          <a:blip r:embed="rId2"/>
          <a:srcRect t="21856" b="21895"/>
          <a:stretch/>
        </p:blipFill>
        <p:spPr>
          <a:xfrm>
            <a:off x="0" y="10"/>
            <a:ext cx="12191980" cy="6857990"/>
          </a:xfrm>
          <a:prstGeom prst="rect">
            <a:avLst/>
          </a:prstGeom>
        </p:spPr>
      </p:pic>
      <p:sp>
        <p:nvSpPr>
          <p:cNvPr id="4" name="Rectangle 3">
            <a:extLst>
              <a:ext uri="{FF2B5EF4-FFF2-40B4-BE49-F238E27FC236}">
                <a16:creationId xmlns:a16="http://schemas.microsoft.com/office/drawing/2014/main" id="{4F4F6D27-29A3-E64F-8FEA-FDD42FCC7504}"/>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04C18A-0696-6F41-BB2C-816047F1A357}"/>
              </a:ext>
            </a:extLst>
          </p:cNvPr>
          <p:cNvSpPr txBox="1"/>
          <p:nvPr/>
        </p:nvSpPr>
        <p:spPr>
          <a:xfrm>
            <a:off x="657225" y="2057400"/>
            <a:ext cx="7329488" cy="1938992"/>
          </a:xfrm>
          <a:prstGeom prst="rect">
            <a:avLst/>
          </a:prstGeom>
          <a:solidFill>
            <a:schemeClr val="bg1"/>
          </a:solidFill>
        </p:spPr>
        <p:txBody>
          <a:bodyPr wrap="square" rtlCol="0">
            <a:spAutoFit/>
          </a:bodyPr>
          <a:lstStyle/>
          <a:p>
            <a:pPr algn="ctr"/>
            <a:endParaRPr lang="en-US" sz="6000" dirty="0"/>
          </a:p>
          <a:p>
            <a:pPr algn="ctr"/>
            <a:endParaRPr lang="en-US" sz="6000" dirty="0">
              <a:ln w="0"/>
              <a:solidFill>
                <a:srgbClr val="002060"/>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901DA9F-397E-8E42-B0BC-011E2DB1F89B}"/>
              </a:ext>
            </a:extLst>
          </p:cNvPr>
          <p:cNvSpPr txBox="1"/>
          <p:nvPr/>
        </p:nvSpPr>
        <p:spPr>
          <a:xfrm>
            <a:off x="4214813" y="3814763"/>
            <a:ext cx="314325" cy="3714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EF7161E-DB90-0B4A-A8C0-816ADEA44988}"/>
              </a:ext>
            </a:extLst>
          </p:cNvPr>
          <p:cNvSpPr txBox="1"/>
          <p:nvPr/>
        </p:nvSpPr>
        <p:spPr>
          <a:xfrm>
            <a:off x="428625" y="242888"/>
            <a:ext cx="11515725" cy="5355312"/>
          </a:xfrm>
          <a:prstGeom prst="rect">
            <a:avLst/>
          </a:prstGeom>
          <a:noFill/>
        </p:spPr>
        <p:txBody>
          <a:bodyPr wrap="square" rtlCol="0">
            <a:spAutoFit/>
          </a:bodyPr>
          <a:lstStyle/>
          <a:p>
            <a:pPr algn="ctr"/>
            <a:r>
              <a:rPr lang="en-US" b="1" u="sng" dirty="0"/>
              <a:t>References</a:t>
            </a:r>
            <a:endParaRPr lang="en-US" u="sng" dirty="0"/>
          </a:p>
          <a:p>
            <a:endParaRPr lang="en-US" dirty="0"/>
          </a:p>
          <a:p>
            <a:endParaRPr lang="en-US" u="sng" dirty="0">
              <a:hlinkClick r:id="rId3"/>
            </a:endParaRPr>
          </a:p>
          <a:p>
            <a:pPr marL="342900" indent="-342900">
              <a:buAutoNum type="arabicParenR"/>
            </a:pPr>
            <a:r>
              <a:rPr lang="en-US" u="sng" dirty="0">
                <a:hlinkClick r:id="rId3"/>
              </a:rPr>
              <a:t>https://labrosa.ee.columbia.edu/millionsong/</a:t>
            </a:r>
            <a:r>
              <a:rPr lang="en-US" dirty="0"/>
              <a:t> </a:t>
            </a:r>
          </a:p>
          <a:p>
            <a:pPr marL="342900" indent="-342900">
              <a:buAutoNum type="arabicParenR"/>
            </a:pPr>
            <a:endParaRPr lang="en-US" dirty="0"/>
          </a:p>
          <a:p>
            <a:pPr marL="342900" indent="-342900">
              <a:buAutoNum type="arabicParenR"/>
            </a:pPr>
            <a:r>
              <a:rPr lang="en-US" dirty="0">
                <a:hlinkClick r:id="rId4"/>
              </a:rPr>
              <a:t>https://pandas.pydata.org/pandas-docs/stable/</a:t>
            </a:r>
            <a:endParaRPr lang="en-US" dirty="0"/>
          </a:p>
          <a:p>
            <a:pPr marL="342900" indent="-342900">
              <a:buAutoNum type="arabicParenR"/>
            </a:pPr>
            <a:endParaRPr lang="en-US" dirty="0"/>
          </a:p>
          <a:p>
            <a:pPr marL="342900" indent="-342900">
              <a:buAutoNum type="arabicParenR"/>
            </a:pPr>
            <a:r>
              <a:rPr lang="en-US" dirty="0">
                <a:hlinkClick r:id="rId5"/>
              </a:rPr>
              <a:t>https://seaborn.pydata.org</a:t>
            </a:r>
            <a:endParaRPr lang="en-US" dirty="0"/>
          </a:p>
          <a:p>
            <a:pPr marL="342900" indent="-342900">
              <a:buAutoNum type="arabicParenR"/>
            </a:pPr>
            <a:endParaRPr lang="en-US" dirty="0"/>
          </a:p>
          <a:p>
            <a:pPr marL="342900" indent="-342900">
              <a:buAutoNum type="arabicParenR"/>
            </a:pPr>
            <a:endParaRPr lang="en-US" dirty="0"/>
          </a:p>
          <a:p>
            <a:endParaRPr lang="en-US" dirty="0">
              <a:hlinkClick r:id="rId3"/>
            </a:endParaRPr>
          </a:p>
          <a:p>
            <a:endParaRPr lang="en-US" u="sng" dirty="0">
              <a:hlinkClick r:id="rId3">
                <a:extLst>
                  <a:ext uri="{A12FA001-AC4F-418D-AE19-62706E023703}">
                    <ahyp:hlinkClr xmlns:ahyp="http://schemas.microsoft.com/office/drawing/2018/hyperlinkcolor" val="tx"/>
                  </a:ext>
                </a:extLst>
              </a:hlinkClick>
            </a:endParaRPr>
          </a:p>
          <a:p>
            <a:endParaRPr lang="en-US" u="sng" dirty="0">
              <a:hlinkClick r:id="rId3">
                <a:extLst>
                  <a:ext uri="{A12FA001-AC4F-418D-AE19-62706E023703}">
                    <ahyp:hlinkClr xmlns:ahyp="http://schemas.microsoft.com/office/drawing/2018/hyperlinkcolor" val="tx"/>
                  </a:ext>
                </a:extLst>
              </a:hlinkClick>
            </a:endParaRPr>
          </a:p>
          <a:p>
            <a:endParaRPr lang="en-US" u="sng" dirty="0"/>
          </a:p>
          <a:p>
            <a:endParaRPr lang="en-US" u="sng" dirty="0"/>
          </a:p>
          <a:p>
            <a:endParaRPr lang="en-US" u="sng" dirty="0"/>
          </a:p>
          <a:p>
            <a:endParaRPr lang="en-US" dirty="0"/>
          </a:p>
          <a:p>
            <a:endParaRPr lang="en-US" dirty="0"/>
          </a:p>
          <a:p>
            <a:endParaRPr lang="en-US" dirty="0"/>
          </a:p>
        </p:txBody>
      </p:sp>
    </p:spTree>
    <p:extLst>
      <p:ext uri="{BB962C8B-B14F-4D97-AF65-F5344CB8AC3E}">
        <p14:creationId xmlns:p14="http://schemas.microsoft.com/office/powerpoint/2010/main" val="4291801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1049</Words>
  <Application>Microsoft Macintosh PowerPoint</Application>
  <PresentationFormat>Widescreen</PresentationFormat>
  <Paragraphs>203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Aparajita</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Ranjeeta Bhattacharya</dc:creator>
  <cp:lastModifiedBy>Ranjeeta Bhattacharya</cp:lastModifiedBy>
  <cp:revision>182</cp:revision>
  <dcterms:created xsi:type="dcterms:W3CDTF">2018-12-11T14:32:26Z</dcterms:created>
  <dcterms:modified xsi:type="dcterms:W3CDTF">2019-05-14T12:58:52Z</dcterms:modified>
</cp:coreProperties>
</file>