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17"/>
  </p:notesMasterIdLst>
  <p:handoutMasterIdLst>
    <p:handoutMasterId r:id="rId18"/>
  </p:handoutMasterIdLst>
  <p:sldIdLst>
    <p:sldId id="257" r:id="rId3"/>
    <p:sldId id="268" r:id="rId4"/>
    <p:sldId id="267" r:id="rId5"/>
    <p:sldId id="269" r:id="rId6"/>
    <p:sldId id="270" r:id="rId7"/>
    <p:sldId id="276" r:id="rId8"/>
    <p:sldId id="279" r:id="rId9"/>
    <p:sldId id="271" r:id="rId10"/>
    <p:sldId id="277" r:id="rId11"/>
    <p:sldId id="272" r:id="rId12"/>
    <p:sldId id="275" r:id="rId13"/>
    <p:sldId id="273" r:id="rId14"/>
    <p:sldId id="274" r:id="rId15"/>
    <p:sldId id="278" r:id="rId16"/>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5" pos="3839">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620"/>
    <p:restoredTop sz="94660"/>
  </p:normalViewPr>
  <p:slideViewPr>
    <p:cSldViewPr>
      <p:cViewPr>
        <p:scale>
          <a:sx n="75" d="100"/>
          <a:sy n="75" d="100"/>
        </p:scale>
        <p:origin x="-516" y="-78"/>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pPr/>
              <a:t>12-Sep-17</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pPr/>
              <a:t>‹#›</a:t>
            </a:fld>
            <a:endParaRPr/>
          </a:p>
        </p:txBody>
      </p:sp>
    </p:spTree>
    <p:extLst>
      <p:ext uri="{BB962C8B-B14F-4D97-AF65-F5344CB8AC3E}">
        <p14:creationId xmlns:p14="http://schemas.microsoft.com/office/powerpoint/2010/main" xmlns=""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pPr/>
              <a:t>12-Sep-17</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pPr/>
              <a:t>‹#›</a:t>
            </a:fld>
            <a:endParaRPr/>
          </a:p>
        </p:txBody>
      </p:sp>
    </p:spTree>
    <p:extLst>
      <p:ext uri="{BB962C8B-B14F-4D97-AF65-F5344CB8AC3E}">
        <p14:creationId xmlns:p14="http://schemas.microsoft.com/office/powerpoint/2010/main" xmlns=""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5</a:t>
            </a:fld>
            <a:endParaRPr lang="en-US"/>
          </a:p>
        </p:txBody>
      </p:sp>
    </p:spTree>
    <p:extLst>
      <p:ext uri="{BB962C8B-B14F-4D97-AF65-F5344CB8AC3E}">
        <p14:creationId xmlns:p14="http://schemas.microsoft.com/office/powerpoint/2010/main" xmlns="" val="4117229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smtClean="0"/>
              <a:t>Click to edit Master subtitle style</a:t>
            </a:r>
            <a:endParaRPr/>
          </a:p>
        </p:txBody>
      </p:sp>
      <p:sp>
        <p:nvSpPr>
          <p:cNvPr id="22" name="Date Placeholder 21"/>
          <p:cNvSpPr>
            <a:spLocks noGrp="1"/>
          </p:cNvSpPr>
          <p:nvPr>
            <p:ph type="dt" sz="half" idx="10"/>
          </p:nvPr>
        </p:nvSpPr>
        <p:spPr/>
        <p:txBody>
          <a:bodyPr/>
          <a:lstStyle/>
          <a:p>
            <a:fld id="{2B0AB49A-E88D-449E-A8A0-32EEA601F810}" type="datetime1">
              <a:rPr lang="en-US" smtClean="0"/>
              <a:pPr/>
              <a:t>12-Sep-17</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pPr/>
              <a:t>‹#›</a:t>
            </a:fld>
            <a:endParaRPr/>
          </a:p>
        </p:txBody>
      </p:sp>
    </p:spTree>
    <p:extLst>
      <p:ext uri="{BB962C8B-B14F-4D97-AF65-F5344CB8AC3E}">
        <p14:creationId xmlns:p14="http://schemas.microsoft.com/office/powerpoint/2010/main" xmlns="" val="184748859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6CD1FA5-EED4-4FAD-815A-45A50E7511E3}" type="datetime1">
              <a:rPr lang="en-US" smtClean="0"/>
              <a:pPr/>
              <a:t>12-Sep-17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pPr/>
              <a:t>‹#›</a:t>
            </a:fld>
            <a:endParaRPr/>
          </a:p>
        </p:txBody>
      </p:sp>
    </p:spTree>
    <p:extLst>
      <p:ext uri="{BB962C8B-B14F-4D97-AF65-F5344CB8AC3E}">
        <p14:creationId xmlns:p14="http://schemas.microsoft.com/office/powerpoint/2010/main" xmlns="" val="199667516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DC0710A9-A81F-4A4B-A24B-90E83F43D1E5}" type="datetime1">
              <a:rPr lang="en-US" smtClean="0"/>
              <a:pPr/>
              <a:t>12-Sep-17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pPr/>
              <a:t>‹#›</a:t>
            </a:fld>
            <a:endParaRPr/>
          </a:p>
        </p:txBody>
      </p:sp>
    </p:spTree>
    <p:extLst>
      <p:ext uri="{BB962C8B-B14F-4D97-AF65-F5344CB8AC3E}">
        <p14:creationId xmlns:p14="http://schemas.microsoft.com/office/powerpoint/2010/main" xmlns="" val="59588648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D7AAC353-E849-457F-BA08-EC6C8E93DC1E}" type="datetime1">
              <a:rPr lang="en-US" smtClean="0"/>
              <a:pPr/>
              <a:t>12-Sep-17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pPr/>
              <a:t>‹#›</a:t>
            </a:fld>
            <a:endParaRPr/>
          </a:p>
        </p:txBody>
      </p:sp>
    </p:spTree>
    <p:extLst>
      <p:ext uri="{BB962C8B-B14F-4D97-AF65-F5344CB8AC3E}">
        <p14:creationId xmlns:p14="http://schemas.microsoft.com/office/powerpoint/2010/main" xmlns="" val="140676901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smtClean="0"/>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5EF6FA-1562-4FEB-BB5C-512573D54895}" type="datetime1">
              <a:rPr lang="en-US" smtClean="0"/>
              <a:pPr/>
              <a:t>12-Sep-17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pPr/>
              <a:t>‹#›</a:t>
            </a:fld>
            <a:endParaRPr/>
          </a:p>
        </p:txBody>
      </p:sp>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xmlns="" val="361633061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91A7D921-AFB2-4F6C-88EB-8D54314ADCD4}" type="datetime1">
              <a:rPr lang="en-US" smtClean="0"/>
              <a:pPr/>
              <a:t>12-Sep-17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pPr/>
              <a:t>‹#›</a:t>
            </a:fld>
            <a:endParaRPr/>
          </a:p>
        </p:txBody>
      </p:sp>
    </p:spTree>
    <p:extLst>
      <p:ext uri="{BB962C8B-B14F-4D97-AF65-F5344CB8AC3E}">
        <p14:creationId xmlns:p14="http://schemas.microsoft.com/office/powerpoint/2010/main" xmlns="" val="355764774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AD9DB3F2-EB0D-4380-8723-7A0FE359E869}" type="datetime1">
              <a:rPr lang="en-US" smtClean="0"/>
              <a:pPr/>
              <a:t>12-Sep-17</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pPr/>
              <a:t>‹#›</a:t>
            </a:fld>
            <a:endParaRPr/>
          </a:p>
        </p:txBody>
      </p:sp>
    </p:spTree>
    <p:extLst>
      <p:ext uri="{BB962C8B-B14F-4D97-AF65-F5344CB8AC3E}">
        <p14:creationId xmlns:p14="http://schemas.microsoft.com/office/powerpoint/2010/main" xmlns="" val="59538191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572CFA70-CF52-4E77-8D4C-B1E1A5B0FB46}" type="datetime1">
              <a:rPr lang="en-US" smtClean="0"/>
              <a:pPr/>
              <a:t>12-Sep-17</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pPr/>
              <a:t>‹#›</a:t>
            </a:fld>
            <a:endParaRPr/>
          </a:p>
        </p:txBody>
      </p:sp>
    </p:spTree>
    <p:extLst>
      <p:ext uri="{BB962C8B-B14F-4D97-AF65-F5344CB8AC3E}">
        <p14:creationId xmlns:p14="http://schemas.microsoft.com/office/powerpoint/2010/main" xmlns="" val="151522919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07189C-43D2-4873-89DA-6811E28F63BA}" type="datetime1">
              <a:rPr lang="en-US" smtClean="0"/>
              <a:pPr/>
              <a:t>12-Sep-17</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pPr/>
              <a:t>‹#›</a:t>
            </a:fld>
            <a:endParaRPr/>
          </a:p>
        </p:txBody>
      </p:sp>
    </p:spTree>
    <p:extLst>
      <p:ext uri="{BB962C8B-B14F-4D97-AF65-F5344CB8AC3E}">
        <p14:creationId xmlns:p14="http://schemas.microsoft.com/office/powerpoint/2010/main" xmlns="" val="217247850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smtClean="0"/>
              <a:t>Click to edit Master title style</a:t>
            </a:r>
            <a:endParaRP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DE40AB-80BA-4D47-95A0-1BF4FE2F8B19}" type="datetime1">
              <a:rPr lang="en-US" smtClean="0"/>
              <a:pPr/>
              <a:t>12-Sep-17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pPr/>
              <a:t>‹#›</a:t>
            </a:fld>
            <a:endParaRPr/>
          </a:p>
        </p:txBody>
      </p:sp>
    </p:spTree>
    <p:extLst>
      <p:ext uri="{BB962C8B-B14F-4D97-AF65-F5344CB8AC3E}">
        <p14:creationId xmlns:p14="http://schemas.microsoft.com/office/powerpoint/2010/main" xmlns="" val="161813935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smtClean="0"/>
              <a:t>Click to edit Master title style</a:t>
            </a:r>
            <a:endParaRPr/>
          </a:p>
        </p:txBody>
      </p:sp>
      <p:sp>
        <p:nvSpPr>
          <p:cNvPr id="3" name="Picture Placeholder 2"/>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smtClean="0"/>
              <a:t>Click icon to add picture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27F6B6-15C4-41A2-8C50-E240E58719DA}" type="datetime1">
              <a:rPr lang="en-US" smtClean="0"/>
              <a:pPr/>
              <a:t>12-Sep-17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pPr/>
              <a:t>‹#›</a:t>
            </a:fld>
            <a:endParaRPr/>
          </a:p>
        </p:txBody>
      </p:sp>
    </p:spTree>
    <p:extLst>
      <p:ext uri="{BB962C8B-B14F-4D97-AF65-F5344CB8AC3E}">
        <p14:creationId xmlns:p14="http://schemas.microsoft.com/office/powerpoint/2010/main" xmlns="" val="422343164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68D80F3C-92CC-4E05-973F-A94B8A93623B}" type="datetime1">
              <a:rPr lang="en-US" smtClean="0"/>
              <a:pPr/>
              <a:t>12-Sep-17</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xmlns=""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hf hdr="0" ftr="0" dt="0"/>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jpeg"/></Relationships>
</file>

<file path=ppt/slides/_rels/slide1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4.xml"/><Relationship Id="rId5" Type="http://schemas.openxmlformats.org/officeDocument/2006/relationships/image" Target="../media/image12.jpeg"/><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16.jpeg"/><Relationship Id="rId4"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909836" y="704096"/>
            <a:ext cx="8735325" cy="1752600"/>
          </a:xfrm>
        </p:spPr>
        <p:txBody>
          <a:bodyPr>
            <a:normAutofit/>
          </a:bodyPr>
          <a:lstStyle/>
          <a:p>
            <a:r>
              <a:rPr lang="en-US" sz="4000" dirty="0" smtClean="0">
                <a:latin typeface="Calisto MT" panose="02040603050505030304" pitchFamily="18" charset="0"/>
              </a:rPr>
              <a:t>ELON MUSK</a:t>
            </a:r>
            <a:endParaRPr lang="en-US" sz="4000" dirty="0">
              <a:latin typeface="Calisto MT" panose="02040603050505030304" pitchFamily="18" charset="0"/>
            </a:endParaRPr>
          </a:p>
        </p:txBody>
      </p:sp>
      <p:pic>
        <p:nvPicPr>
          <p:cNvPr id="3" name="Picture 2"/>
          <p:cNvPicPr>
            <a:picLocks noChangeAspect="1"/>
          </p:cNvPicPr>
          <p:nvPr/>
        </p:nvPicPr>
        <p:blipFill rotWithShape="1">
          <a:blip r:embed="rId2" cstate="print">
            <a:extLst>
              <a:ext uri="{28A0092B-C50C-407E-A947-70E740481C1C}">
                <a14:useLocalDpi xmlns:a14="http://schemas.microsoft.com/office/drawing/2010/main" xmlns="" val="0"/>
              </a:ext>
            </a:extLst>
          </a:blip>
          <a:srcRect l="14679" t="1749" r="13060"/>
          <a:stretch/>
        </p:blipFill>
        <p:spPr>
          <a:xfrm>
            <a:off x="5518348" y="2456696"/>
            <a:ext cx="3336282" cy="3023737"/>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4" name="Slide Number Placeholder 3"/>
          <p:cNvSpPr>
            <a:spLocks noGrp="1"/>
          </p:cNvSpPr>
          <p:nvPr>
            <p:ph type="sldNum" sz="quarter" idx="12"/>
          </p:nvPr>
        </p:nvSpPr>
        <p:spPr/>
        <p:txBody>
          <a:bodyPr/>
          <a:lstStyle/>
          <a:p>
            <a:fld id="{C014DD1E-5D91-48A3-AD6D-45FBA980D106}" type="slidenum">
              <a:rPr lang="en-MY" smtClean="0"/>
              <a:pPr/>
              <a:t>1</a:t>
            </a:fld>
            <a:endParaRPr lang="en-MY"/>
          </a:p>
        </p:txBody>
      </p:sp>
    </p:spTree>
    <p:extLst>
      <p:ext uri="{BB962C8B-B14F-4D97-AF65-F5344CB8AC3E}">
        <p14:creationId xmlns:p14="http://schemas.microsoft.com/office/powerpoint/2010/main" xmlns="" val="133229189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fontScale="85000" lnSpcReduction="10000"/>
          </a:bodyPr>
          <a:lstStyle/>
          <a:p>
            <a:pPr algn="just"/>
            <a:r>
              <a:rPr lang="en-MY" dirty="0">
                <a:latin typeface="Arial" panose="020B0604020202020204" pitchFamily="34" charset="0"/>
                <a:cs typeface="Arial" panose="020B0604020202020204" pitchFamily="34" charset="0"/>
              </a:rPr>
              <a:t>SolarCity is an American provider of energy services </a:t>
            </a:r>
            <a:r>
              <a:rPr lang="en-MY" dirty="0" smtClean="0">
                <a:latin typeface="Arial" panose="020B0604020202020204" pitchFamily="34" charset="0"/>
                <a:cs typeface="Arial" panose="020B0604020202020204" pitchFamily="34" charset="0"/>
              </a:rPr>
              <a:t>to homeowners</a:t>
            </a:r>
            <a:r>
              <a:rPr lang="en-MY" dirty="0">
                <a:latin typeface="Arial" panose="020B0604020202020204" pitchFamily="34" charset="0"/>
                <a:cs typeface="Arial" panose="020B0604020202020204" pitchFamily="34" charset="0"/>
              </a:rPr>
              <a:t>, businesses, and government/non-profit organizations</a:t>
            </a:r>
            <a:r>
              <a:rPr lang="en-MY" dirty="0" smtClean="0">
                <a:latin typeface="Arial" panose="020B0604020202020204" pitchFamily="34" charset="0"/>
                <a:cs typeface="Arial" panose="020B0604020202020204" pitchFamily="34" charset="0"/>
              </a:rPr>
              <a:t>.</a:t>
            </a:r>
          </a:p>
          <a:p>
            <a:pPr algn="just"/>
            <a:r>
              <a:rPr lang="en-MY" dirty="0">
                <a:latin typeface="Arial" panose="020B0604020202020204" pitchFamily="34" charset="0"/>
                <a:cs typeface="Arial" panose="020B0604020202020204" pitchFamily="34" charset="0"/>
              </a:rPr>
              <a:t>Among its primary services, the company designs, finances and installs solar energy </a:t>
            </a:r>
            <a:r>
              <a:rPr lang="en-MY" dirty="0" smtClean="0">
                <a:latin typeface="Arial" panose="020B0604020202020204" pitchFamily="34" charset="0"/>
                <a:cs typeface="Arial" panose="020B0604020202020204" pitchFamily="34" charset="0"/>
              </a:rPr>
              <a:t>systems.</a:t>
            </a:r>
          </a:p>
          <a:p>
            <a:pPr algn="just"/>
            <a:r>
              <a:rPr lang="en-MY" dirty="0">
                <a:latin typeface="Arial" panose="020B0604020202020204" pitchFamily="34" charset="0"/>
                <a:cs typeface="Arial" panose="020B0604020202020204" pitchFamily="34" charset="0"/>
              </a:rPr>
              <a:t>SolarCity has grown in recent years to meet the rapidly growing installation of solar photovoltaic systems in the United States</a:t>
            </a:r>
            <a:r>
              <a:rPr lang="en-MY" dirty="0" smtClean="0">
                <a:latin typeface="Arial" panose="020B0604020202020204" pitchFamily="34" charset="0"/>
                <a:cs typeface="Arial" panose="020B0604020202020204" pitchFamily="34" charset="0"/>
              </a:rPr>
              <a:t>.</a:t>
            </a:r>
          </a:p>
          <a:p>
            <a:pPr algn="just"/>
            <a:r>
              <a:rPr lang="en-MY" dirty="0">
                <a:latin typeface="Arial" panose="020B0604020202020204" pitchFamily="34" charset="0"/>
                <a:cs typeface="Arial" panose="020B0604020202020204" pitchFamily="34" charset="0"/>
              </a:rPr>
              <a:t>Musk provided the initial concept for </a:t>
            </a:r>
            <a:r>
              <a:rPr lang="en-MY" dirty="0" smtClean="0">
                <a:latin typeface="Arial" panose="020B0604020202020204" pitchFamily="34" charset="0"/>
                <a:cs typeface="Arial" panose="020B0604020202020204" pitchFamily="34" charset="0"/>
              </a:rPr>
              <a:t>SolarCity, </a:t>
            </a:r>
            <a:r>
              <a:rPr lang="en-MY" dirty="0">
                <a:latin typeface="Arial" panose="020B0604020202020204" pitchFamily="34" charset="0"/>
                <a:cs typeface="Arial" panose="020B0604020202020204" pitchFamily="34" charset="0"/>
              </a:rPr>
              <a:t>which was then co-founded by his cousins Lyndon and Peter </a:t>
            </a:r>
            <a:r>
              <a:rPr lang="en-MY" dirty="0" smtClean="0">
                <a:latin typeface="Arial" panose="020B0604020202020204" pitchFamily="34" charset="0"/>
                <a:cs typeface="Arial" panose="020B0604020202020204" pitchFamily="34" charset="0"/>
              </a:rPr>
              <a:t>Rive.</a:t>
            </a:r>
            <a:r>
              <a:rPr lang="en-MY" dirty="0">
                <a:latin typeface="Arial" panose="020B0604020202020204" pitchFamily="34" charset="0"/>
                <a:cs typeface="Arial" panose="020B0604020202020204" pitchFamily="34" charset="0"/>
              </a:rPr>
              <a:t> </a:t>
            </a:r>
            <a:r>
              <a:rPr lang="en-MY" dirty="0" smtClean="0">
                <a:latin typeface="Arial" panose="020B0604020202020204" pitchFamily="34" charset="0"/>
                <a:cs typeface="Arial" panose="020B0604020202020204" pitchFamily="34" charset="0"/>
              </a:rPr>
              <a:t>Musk </a:t>
            </a:r>
            <a:r>
              <a:rPr lang="en-MY" dirty="0">
                <a:latin typeface="Arial" panose="020B0604020202020204" pitchFamily="34" charset="0"/>
                <a:cs typeface="Arial" panose="020B0604020202020204" pitchFamily="34" charset="0"/>
              </a:rPr>
              <a:t>remains the largest shareholder. SolarCity is now the largest provider of solar power systems in the United </a:t>
            </a:r>
            <a:r>
              <a:rPr lang="en-MY" dirty="0" smtClean="0">
                <a:latin typeface="Arial" panose="020B0604020202020204" pitchFamily="34" charset="0"/>
                <a:cs typeface="Arial" panose="020B0604020202020204" pitchFamily="34" charset="0"/>
              </a:rPr>
              <a:t>States.</a:t>
            </a:r>
          </a:p>
          <a:p>
            <a:pPr algn="just"/>
            <a:r>
              <a:rPr lang="en-MY" dirty="0">
                <a:latin typeface="Arial" panose="020B0604020202020204" pitchFamily="34" charset="0"/>
                <a:cs typeface="Arial" panose="020B0604020202020204" pitchFamily="34" charset="0"/>
              </a:rPr>
              <a:t>The underlying motivation for funding both SolarCity and Tesla is to help combat global warming.</a:t>
            </a:r>
          </a:p>
        </p:txBody>
      </p:sp>
      <p:pic>
        <p:nvPicPr>
          <p:cNvPr id="6" name="Picture 5"/>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646140" y="221468"/>
            <a:ext cx="5040560" cy="1047292"/>
          </a:xfrm>
          <a:prstGeom prst="rect">
            <a:avLst/>
          </a:prstGeom>
          <a:ln>
            <a:noFill/>
          </a:ln>
          <a:effectLst>
            <a:outerShdw blurRad="292100" dist="139700" dir="2700000" algn="tl" rotWithShape="0">
              <a:srgbClr val="333333">
                <a:alpha val="65000"/>
              </a:srgbClr>
            </a:outerShdw>
          </a:effectLst>
        </p:spPr>
      </p:pic>
      <p:sp>
        <p:nvSpPr>
          <p:cNvPr id="7" name="Slide Number Placeholder 6"/>
          <p:cNvSpPr>
            <a:spLocks noGrp="1"/>
          </p:cNvSpPr>
          <p:nvPr>
            <p:ph type="sldNum" sz="quarter" idx="12"/>
          </p:nvPr>
        </p:nvSpPr>
        <p:spPr/>
        <p:txBody>
          <a:bodyPr/>
          <a:lstStyle/>
          <a:p>
            <a:fld id="{C014DD1E-5D91-48A3-AD6D-45FBA980D106}" type="slidenum">
              <a:rPr lang="en-MY" smtClean="0"/>
              <a:pPr/>
              <a:t>10</a:t>
            </a:fld>
            <a:endParaRPr lang="en-MY"/>
          </a:p>
        </p:txBody>
      </p:sp>
    </p:spTree>
    <p:extLst>
      <p:ext uri="{BB962C8B-B14F-4D97-AF65-F5344CB8AC3E}">
        <p14:creationId xmlns:p14="http://schemas.microsoft.com/office/powerpoint/2010/main" xmlns="" val="41263955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500" fill="hold"/>
                                        <p:tgtEl>
                                          <p:spTgt spid="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5">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5">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 calcmode="lin" valueType="num">
                                      <p:cBhvr>
                                        <p:cTn id="12" dur="500" fill="hold"/>
                                        <p:tgtEl>
                                          <p:spTgt spid="5">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5">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5">
                                            <p:txEl>
                                              <p:pRg st="1" end="1"/>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 calcmode="lin" valueType="num">
                                      <p:cBhvr>
                                        <p:cTn id="17" dur="500" fill="hold"/>
                                        <p:tgtEl>
                                          <p:spTgt spid="5">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5">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5">
                                            <p:txEl>
                                              <p:pRg st="2" end="2"/>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 calcmode="lin" valueType="num">
                                      <p:cBhvr>
                                        <p:cTn id="22" dur="500" fill="hold"/>
                                        <p:tgtEl>
                                          <p:spTgt spid="5">
                                            <p:txEl>
                                              <p:pRg st="3" end="3"/>
                                            </p:txEl>
                                          </p:spTgt>
                                        </p:tgtEl>
                                        <p:attrNameLst>
                                          <p:attrName>ppt_w</p:attrName>
                                        </p:attrNameLst>
                                      </p:cBhvr>
                                      <p:tavLst>
                                        <p:tav tm="0">
                                          <p:val>
                                            <p:fltVal val="0"/>
                                          </p:val>
                                        </p:tav>
                                        <p:tav tm="100000">
                                          <p:val>
                                            <p:strVal val="#ppt_w"/>
                                          </p:val>
                                        </p:tav>
                                      </p:tavLst>
                                    </p:anim>
                                    <p:anim calcmode="lin" valueType="num">
                                      <p:cBhvr>
                                        <p:cTn id="23" dur="500" fill="hold"/>
                                        <p:tgtEl>
                                          <p:spTgt spid="5">
                                            <p:txEl>
                                              <p:pRg st="3" end="3"/>
                                            </p:txEl>
                                          </p:spTgt>
                                        </p:tgtEl>
                                        <p:attrNameLst>
                                          <p:attrName>ppt_h</p:attrName>
                                        </p:attrNameLst>
                                      </p:cBhvr>
                                      <p:tavLst>
                                        <p:tav tm="0">
                                          <p:val>
                                            <p:fltVal val="0"/>
                                          </p:val>
                                        </p:tav>
                                        <p:tav tm="100000">
                                          <p:val>
                                            <p:strVal val="#ppt_h"/>
                                          </p:val>
                                        </p:tav>
                                      </p:tavLst>
                                    </p:anim>
                                    <p:animEffect transition="in" filter="fade">
                                      <p:cBhvr>
                                        <p:cTn id="24" dur="500"/>
                                        <p:tgtEl>
                                          <p:spTgt spid="5">
                                            <p:txEl>
                                              <p:pRg st="3" end="3"/>
                                            </p:txEl>
                                          </p:spTgt>
                                        </p:tgtEl>
                                      </p:cBhvr>
                                    </p:animEffect>
                                  </p:childTnLst>
                                </p:cTn>
                              </p:par>
                              <p:par>
                                <p:cTn id="25" presetID="53" presetClass="entr" presetSubtype="16" fill="hold" nodeType="with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 calcmode="lin" valueType="num">
                                      <p:cBhvr>
                                        <p:cTn id="27" dur="500" fill="hold"/>
                                        <p:tgtEl>
                                          <p:spTgt spid="5">
                                            <p:txEl>
                                              <p:pRg st="4" end="4"/>
                                            </p:txEl>
                                          </p:spTgt>
                                        </p:tgtEl>
                                        <p:attrNameLst>
                                          <p:attrName>ppt_w</p:attrName>
                                        </p:attrNameLst>
                                      </p:cBhvr>
                                      <p:tavLst>
                                        <p:tav tm="0">
                                          <p:val>
                                            <p:fltVal val="0"/>
                                          </p:val>
                                        </p:tav>
                                        <p:tav tm="100000">
                                          <p:val>
                                            <p:strVal val="#ppt_w"/>
                                          </p:val>
                                        </p:tav>
                                      </p:tavLst>
                                    </p:anim>
                                    <p:anim calcmode="lin" valueType="num">
                                      <p:cBhvr>
                                        <p:cTn id="28" dur="500" fill="hold"/>
                                        <p:tgtEl>
                                          <p:spTgt spid="5">
                                            <p:txEl>
                                              <p:pRg st="4" end="4"/>
                                            </p:txEl>
                                          </p:spTgt>
                                        </p:tgtEl>
                                        <p:attrNameLst>
                                          <p:attrName>ppt_h</p:attrName>
                                        </p:attrNameLst>
                                      </p:cBhvr>
                                      <p:tavLst>
                                        <p:tav tm="0">
                                          <p:val>
                                            <p:fltVal val="0"/>
                                          </p:val>
                                        </p:tav>
                                        <p:tav tm="100000">
                                          <p:val>
                                            <p:strVal val="#ppt_h"/>
                                          </p:val>
                                        </p:tav>
                                      </p:tavLst>
                                    </p:anim>
                                    <p:animEffect transition="in" filter="fade">
                                      <p:cBhvr>
                                        <p:cTn id="29"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8913" y="356065"/>
            <a:ext cx="4803521" cy="661888"/>
          </a:xfrm>
        </p:spPr>
        <p:txBody>
          <a:bodyPr>
            <a:normAutofit fontScale="90000"/>
          </a:bodyPr>
          <a:lstStyle/>
          <a:p>
            <a:r>
              <a:rPr lang="en-MY" dirty="0" smtClean="0">
                <a:latin typeface="Arial" panose="020B0604020202020204" pitchFamily="34" charset="0"/>
                <a:cs typeface="Arial" panose="020B0604020202020204" pitchFamily="34" charset="0"/>
              </a:rPr>
              <a:t>What’s Next? </a:t>
            </a:r>
            <a:r>
              <a:rPr lang="en-MY" dirty="0" err="1" smtClean="0">
                <a:latin typeface="Arial" panose="020B0604020202020204" pitchFamily="34" charset="0"/>
                <a:cs typeface="Arial" panose="020B0604020202020204" pitchFamily="34" charset="0"/>
              </a:rPr>
              <a:t>Hyperloop</a:t>
            </a:r>
            <a:endParaRPr lang="en-MY" dirty="0">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xmlns="" val="0"/>
              </a:ext>
            </a:extLst>
          </a:blip>
          <a:srcRect t="14930" b="37521"/>
          <a:stretch/>
        </p:blipFill>
        <p:spPr>
          <a:xfrm>
            <a:off x="5734372" y="260648"/>
            <a:ext cx="5904656" cy="1296143"/>
          </a:xfrm>
        </p:spPr>
      </p:pic>
      <p:sp>
        <p:nvSpPr>
          <p:cNvPr id="8" name="Rectangle 7"/>
          <p:cNvSpPr/>
          <p:nvPr/>
        </p:nvSpPr>
        <p:spPr>
          <a:xfrm>
            <a:off x="1053852" y="1772816"/>
            <a:ext cx="10801200" cy="4914166"/>
          </a:xfrm>
          <a:prstGeom prst="rect">
            <a:avLst/>
          </a:prstGeom>
        </p:spPr>
        <p:txBody>
          <a:bodyPr wrap="square">
            <a:spAutoFit/>
          </a:bodyPr>
          <a:lstStyle/>
          <a:p>
            <a:pPr marL="342900" indent="-342900" algn="just">
              <a:buFont typeface="Arial" panose="020B0604020202020204" pitchFamily="34" charset="0"/>
              <a:buChar char="•"/>
            </a:pPr>
            <a:r>
              <a:rPr lang="en-MY" sz="2000" dirty="0">
                <a:latin typeface="Arial" panose="020B0604020202020204" pitchFamily="34" charset="0"/>
                <a:cs typeface="Arial" panose="020B0604020202020204" pitchFamily="34" charset="0"/>
              </a:rPr>
              <a:t>On August 12, 2013, Musk unveiled a proposal for a new form of transportation between the Greater Los Angeles area and the San Francisco Bay Area, after being disappointed with the approved California High-Speed Rail system. </a:t>
            </a:r>
            <a:endParaRPr lang="en-MY" sz="2000" dirty="0" smtClean="0">
              <a:latin typeface="Arial" panose="020B0604020202020204" pitchFamily="34" charset="0"/>
              <a:cs typeface="Arial" panose="020B0604020202020204" pitchFamily="34" charset="0"/>
            </a:endParaRPr>
          </a:p>
          <a:p>
            <a:pPr algn="just"/>
            <a:endParaRPr lang="en-MY" sz="2000" dirty="0" smtClean="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MY" sz="2000" dirty="0">
                <a:latin typeface="Arial" panose="020B0604020202020204" pitchFamily="34" charset="0"/>
                <a:cs typeface="Arial" panose="020B0604020202020204" pitchFamily="34" charset="0"/>
              </a:rPr>
              <a:t>He named it "</a:t>
            </a:r>
            <a:r>
              <a:rPr lang="en-MY" sz="2000" dirty="0" err="1">
                <a:latin typeface="Arial" panose="020B0604020202020204" pitchFamily="34" charset="0"/>
                <a:cs typeface="Arial" panose="020B0604020202020204" pitchFamily="34" charset="0"/>
              </a:rPr>
              <a:t>hyperloop</a:t>
            </a:r>
            <a:r>
              <a:rPr lang="en-MY" sz="2000" dirty="0">
                <a:latin typeface="Arial" panose="020B0604020202020204" pitchFamily="34" charset="0"/>
                <a:cs typeface="Arial" panose="020B0604020202020204" pitchFamily="34" charset="0"/>
              </a:rPr>
              <a:t>," a hypothetical subsonic air travel machine that stretches approximately 350 miles (560 km) from Sylmar (a northern district of Los Angeles) to Hayward (east of San Francisco) and would theoretically allow commuters to travel between the cities in 30 minutes or less, providing a shorter traveling time than even a commercial airplane can currently provide</a:t>
            </a:r>
            <a:r>
              <a:rPr lang="en-MY" sz="2000" dirty="0" smtClean="0">
                <a:latin typeface="Arial" panose="020B0604020202020204" pitchFamily="34" charset="0"/>
                <a:cs typeface="Arial" panose="020B0604020202020204" pitchFamily="34" charset="0"/>
              </a:rPr>
              <a:t>.</a:t>
            </a:r>
          </a:p>
          <a:p>
            <a:pPr algn="just"/>
            <a:endParaRPr lang="en-MY" sz="2000" baseline="300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MY" sz="2000" dirty="0">
                <a:latin typeface="Arial" panose="020B0604020202020204" pitchFamily="34" charset="0"/>
                <a:cs typeface="Arial" panose="020B0604020202020204" pitchFamily="34" charset="0"/>
              </a:rPr>
              <a:t>The system is proposed to use a partial vacuum to reduce aerodynamic drag, which it is theorized would allow for high speed travel with relatively low </a:t>
            </a:r>
            <a:r>
              <a:rPr lang="en-MY" sz="2000" dirty="0" smtClean="0">
                <a:latin typeface="Arial" panose="020B0604020202020204" pitchFamily="34" charset="0"/>
                <a:cs typeface="Arial" panose="020B0604020202020204" pitchFamily="34" charset="0"/>
              </a:rPr>
              <a:t>power incorporating </a:t>
            </a:r>
            <a:r>
              <a:rPr lang="en-MY" sz="2000" dirty="0">
                <a:latin typeface="Arial" panose="020B0604020202020204" pitchFamily="34" charset="0"/>
                <a:cs typeface="Arial" panose="020B0604020202020204" pitchFamily="34" charset="0"/>
              </a:rPr>
              <a:t>reduced-pressure tubes in which pressurized capsules ride on a cushion of air that is driven by a combination of linear induction motors and air compressors</a:t>
            </a:r>
            <a:r>
              <a:rPr lang="en-MY" sz="2000" dirty="0" smtClean="0">
                <a:latin typeface="Arial" panose="020B0604020202020204" pitchFamily="34" charset="0"/>
                <a:cs typeface="Arial" panose="020B0604020202020204" pitchFamily="34" charset="0"/>
              </a:rPr>
              <a:t>.</a:t>
            </a:r>
          </a:p>
          <a:p>
            <a:pPr algn="just"/>
            <a:endParaRPr lang="en-MY" sz="2000" dirty="0" smtClean="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MY" sz="2000" dirty="0">
                <a:latin typeface="Arial" panose="020B0604020202020204" pitchFamily="34" charset="0"/>
                <a:cs typeface="Arial" panose="020B0604020202020204" pitchFamily="34" charset="0"/>
              </a:rPr>
              <a:t>It was proposed to rely completely on solar energy for all power requirements.</a:t>
            </a:r>
          </a:p>
        </p:txBody>
      </p:sp>
      <p:sp>
        <p:nvSpPr>
          <p:cNvPr id="9" name="Slide Number Placeholder 8"/>
          <p:cNvSpPr>
            <a:spLocks noGrp="1"/>
          </p:cNvSpPr>
          <p:nvPr>
            <p:ph type="sldNum" sz="quarter" idx="12"/>
          </p:nvPr>
        </p:nvSpPr>
        <p:spPr/>
        <p:txBody>
          <a:bodyPr/>
          <a:lstStyle/>
          <a:p>
            <a:fld id="{C014DD1E-5D91-48A3-AD6D-45FBA980D106}" type="slidenum">
              <a:rPr lang="en-MY" smtClean="0"/>
              <a:pPr/>
              <a:t>11</a:t>
            </a:fld>
            <a:endParaRPr lang="en-MY"/>
          </a:p>
        </p:txBody>
      </p:sp>
    </p:spTree>
    <p:extLst>
      <p:ext uri="{BB962C8B-B14F-4D97-AF65-F5344CB8AC3E}">
        <p14:creationId xmlns:p14="http://schemas.microsoft.com/office/powerpoint/2010/main" xmlns="" val="9004105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2" end="2"/>
                                            </p:txEl>
                                          </p:spTgt>
                                        </p:tgtEl>
                                        <p:attrNameLst>
                                          <p:attrName>style.visibility</p:attrName>
                                        </p:attrNameLst>
                                      </p:cBhvr>
                                      <p:to>
                                        <p:strVal val="visible"/>
                                      </p:to>
                                    </p:set>
                                    <p:animEffect transition="in" filter="fade">
                                      <p:cBhvr>
                                        <p:cTn id="10" dur="500"/>
                                        <p:tgtEl>
                                          <p:spTgt spid="8">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
                                            <p:txEl>
                                              <p:pRg st="4" end="4"/>
                                            </p:txEl>
                                          </p:spTgt>
                                        </p:tgtEl>
                                        <p:attrNameLst>
                                          <p:attrName>style.visibility</p:attrName>
                                        </p:attrNameLst>
                                      </p:cBhvr>
                                      <p:to>
                                        <p:strVal val="visible"/>
                                      </p:to>
                                    </p:set>
                                    <p:animEffect transition="in" filter="fade">
                                      <p:cBhvr>
                                        <p:cTn id="13" dur="500"/>
                                        <p:tgtEl>
                                          <p:spTgt spid="8">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8">
                                            <p:txEl>
                                              <p:pRg st="6" end="6"/>
                                            </p:txEl>
                                          </p:spTgt>
                                        </p:tgtEl>
                                        <p:attrNameLst>
                                          <p:attrName>style.visibility</p:attrName>
                                        </p:attrNameLst>
                                      </p:cBhvr>
                                      <p:to>
                                        <p:strVal val="visible"/>
                                      </p:to>
                                    </p:set>
                                    <p:animEffect transition="in" filter="fade">
                                      <p:cBhvr>
                                        <p:cTn id="16"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7868" y="188640"/>
            <a:ext cx="4443481" cy="877912"/>
          </a:xfrm>
        </p:spPr>
        <p:txBody>
          <a:bodyPr>
            <a:normAutofit fontScale="90000"/>
          </a:bodyPr>
          <a:lstStyle/>
          <a:p>
            <a:r>
              <a:rPr lang="en-MY" dirty="0" smtClean="0">
                <a:latin typeface="Arial" panose="020B0604020202020204" pitchFamily="34" charset="0"/>
                <a:cs typeface="Arial" panose="020B0604020202020204" pitchFamily="34" charset="0"/>
              </a:rPr>
              <a:t>Awards &amp; Recognition</a:t>
            </a:r>
            <a:endParaRPr lang="en-MY"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197868" y="1844824"/>
            <a:ext cx="10360501" cy="4462272"/>
          </a:xfrm>
        </p:spPr>
        <p:txBody>
          <a:bodyPr>
            <a:normAutofit lnSpcReduction="10000"/>
          </a:bodyPr>
          <a:lstStyle/>
          <a:p>
            <a:pPr algn="just"/>
            <a:r>
              <a:rPr lang="en-MY" dirty="0">
                <a:latin typeface="Arial" panose="020B0604020202020204" pitchFamily="34" charset="0"/>
                <a:cs typeface="Arial" panose="020B0604020202020204" pitchFamily="34" charset="0"/>
              </a:rPr>
              <a:t>One of Time Magazine’s 100 people who </a:t>
            </a:r>
            <a:r>
              <a:rPr lang="en-MY" dirty="0" smtClean="0">
                <a:latin typeface="Arial" panose="020B0604020202020204" pitchFamily="34" charset="0"/>
                <a:cs typeface="Arial" panose="020B0604020202020204" pitchFamily="34" charset="0"/>
              </a:rPr>
              <a:t>most affected </a:t>
            </a:r>
            <a:r>
              <a:rPr lang="en-MY" dirty="0">
                <a:latin typeface="Arial" panose="020B0604020202020204" pitchFamily="34" charset="0"/>
                <a:cs typeface="Arial" panose="020B0604020202020204" pitchFamily="34" charset="0"/>
              </a:rPr>
              <a:t>the world in 2010</a:t>
            </a:r>
            <a:r>
              <a:rPr lang="en-MY" dirty="0" smtClean="0">
                <a:latin typeface="Arial" panose="020B0604020202020204" pitchFamily="34" charset="0"/>
                <a:cs typeface="Arial" panose="020B0604020202020204" pitchFamily="34" charset="0"/>
              </a:rPr>
              <a:t>.</a:t>
            </a:r>
            <a:endParaRPr lang="en-MY" dirty="0">
              <a:latin typeface="Arial" panose="020B0604020202020204" pitchFamily="34" charset="0"/>
              <a:cs typeface="Arial" panose="020B0604020202020204" pitchFamily="34" charset="0"/>
            </a:endParaRPr>
          </a:p>
          <a:p>
            <a:pPr algn="just"/>
            <a:r>
              <a:rPr lang="en-MY" dirty="0">
                <a:latin typeface="Arial" panose="020B0604020202020204" pitchFamily="34" charset="0"/>
                <a:cs typeface="Arial" panose="020B0604020202020204" pitchFamily="34" charset="0"/>
              </a:rPr>
              <a:t>Named as one of the 75 most </a:t>
            </a:r>
            <a:r>
              <a:rPr lang="en-MY" dirty="0" smtClean="0">
                <a:latin typeface="Arial" panose="020B0604020202020204" pitchFamily="34" charset="0"/>
                <a:cs typeface="Arial" panose="020B0604020202020204" pitchFamily="34" charset="0"/>
              </a:rPr>
              <a:t>influential people </a:t>
            </a:r>
            <a:r>
              <a:rPr lang="en-MY" dirty="0">
                <a:latin typeface="Arial" panose="020B0604020202020204" pitchFamily="34" charset="0"/>
                <a:cs typeface="Arial" panose="020B0604020202020204" pitchFamily="34" charset="0"/>
              </a:rPr>
              <a:t>of the 21st century by </a:t>
            </a:r>
            <a:r>
              <a:rPr lang="en-MY" dirty="0" smtClean="0">
                <a:latin typeface="Arial" panose="020B0604020202020204" pitchFamily="34" charset="0"/>
                <a:cs typeface="Arial" panose="020B0604020202020204" pitchFamily="34" charset="0"/>
              </a:rPr>
              <a:t>Esquire magazine.</a:t>
            </a:r>
            <a:endParaRPr lang="en-MY" dirty="0">
              <a:latin typeface="Arial" panose="020B0604020202020204" pitchFamily="34" charset="0"/>
              <a:cs typeface="Arial" panose="020B0604020202020204" pitchFamily="34" charset="0"/>
            </a:endParaRPr>
          </a:p>
          <a:p>
            <a:pPr algn="just"/>
            <a:r>
              <a:rPr lang="en-MY" dirty="0">
                <a:latin typeface="Arial" panose="020B0604020202020204" pitchFamily="34" charset="0"/>
                <a:cs typeface="Arial" panose="020B0604020202020204" pitchFamily="34" charset="0"/>
              </a:rPr>
              <a:t>R&amp;D Magazine Innovator of the Year for </a:t>
            </a:r>
            <a:r>
              <a:rPr lang="en-MY" dirty="0" smtClean="0">
                <a:latin typeface="Arial" panose="020B0604020202020204" pitchFamily="34" charset="0"/>
                <a:cs typeface="Arial" panose="020B0604020202020204" pitchFamily="34" charset="0"/>
              </a:rPr>
              <a:t>2007 for </a:t>
            </a:r>
            <a:r>
              <a:rPr lang="en-MY" dirty="0">
                <a:latin typeface="Arial" panose="020B0604020202020204" pitchFamily="34" charset="0"/>
                <a:cs typeface="Arial" panose="020B0604020202020204" pitchFamily="34" charset="0"/>
              </a:rPr>
              <a:t>SpaceX, Tesla and SolarCity.</a:t>
            </a:r>
          </a:p>
          <a:p>
            <a:pPr algn="just"/>
            <a:r>
              <a:rPr lang="en-MY" dirty="0">
                <a:latin typeface="Arial" panose="020B0604020202020204" pitchFamily="34" charset="0"/>
                <a:cs typeface="Arial" panose="020B0604020202020204" pitchFamily="34" charset="0"/>
              </a:rPr>
              <a:t>In February 2011, Forbes listed Musk as one of "America's 20 Most Powerful CEOs 40 And </a:t>
            </a:r>
            <a:r>
              <a:rPr lang="en-MY" dirty="0" smtClean="0">
                <a:latin typeface="Arial" panose="020B0604020202020204" pitchFamily="34" charset="0"/>
                <a:cs typeface="Arial" panose="020B0604020202020204" pitchFamily="34" charset="0"/>
              </a:rPr>
              <a:t>Under“.</a:t>
            </a:r>
          </a:p>
          <a:p>
            <a:pPr algn="just"/>
            <a:r>
              <a:rPr lang="en-MY" dirty="0">
                <a:latin typeface="Arial" panose="020B0604020202020204" pitchFamily="34" charset="0"/>
                <a:cs typeface="Arial" panose="020B0604020202020204" pitchFamily="34" charset="0"/>
              </a:rPr>
              <a:t>In 2012, Musk was awarded with the Royal Aeronautical Society's highest award – a Gold Medal.</a:t>
            </a:r>
            <a:endParaRPr lang="en-MY" dirty="0" smtClean="0">
              <a:latin typeface="Arial" panose="020B0604020202020204" pitchFamily="34" charset="0"/>
              <a:cs typeface="Arial" panose="020B0604020202020204" pitchFamily="34" charset="0"/>
            </a:endParaRPr>
          </a:p>
          <a:p>
            <a:endParaRPr lang="en-MY" dirty="0"/>
          </a:p>
        </p:txBody>
      </p:sp>
      <p:grpSp>
        <p:nvGrpSpPr>
          <p:cNvPr id="10" name="Group 9"/>
          <p:cNvGrpSpPr/>
          <p:nvPr/>
        </p:nvGrpSpPr>
        <p:grpSpPr>
          <a:xfrm>
            <a:off x="5446340" y="212484"/>
            <a:ext cx="5400600" cy="1133599"/>
            <a:chOff x="5518348" y="134893"/>
            <a:chExt cx="5504738" cy="1478460"/>
          </a:xfrm>
        </p:grpSpPr>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518348" y="188640"/>
              <a:ext cx="1008112" cy="1424713"/>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526460" y="134893"/>
              <a:ext cx="1038643" cy="1478460"/>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7553534" y="193067"/>
              <a:ext cx="1008112" cy="1326723"/>
            </a:xfrm>
            <a:prstGeom prst="rect">
              <a:avLst/>
            </a:prstGeom>
          </p:spPr>
        </p:pic>
        <p:pic>
          <p:nvPicPr>
            <p:cNvPr id="8" name="Picture 7"/>
            <p:cNvPicPr>
              <a:picLocks noChangeAspect="1"/>
            </p:cNvPicPr>
            <p:nvPr/>
          </p:nvPicPr>
          <p:blipFill rotWithShape="1">
            <a:blip r:embed="rId5">
              <a:extLst>
                <a:ext uri="{28A0092B-C50C-407E-A947-70E740481C1C}">
                  <a14:useLocalDpi xmlns:a14="http://schemas.microsoft.com/office/drawing/2010/main" xmlns="" val="0"/>
                </a:ext>
              </a:extLst>
            </a:blip>
            <a:srcRect l="19252" t="7395" r="23728" b="7075"/>
            <a:stretch/>
          </p:blipFill>
          <p:spPr>
            <a:xfrm>
              <a:off x="8686700" y="153043"/>
              <a:ext cx="1040096" cy="1406770"/>
            </a:xfrm>
            <a:prstGeom prst="rect">
              <a:avLst/>
            </a:prstGeom>
          </p:spPr>
        </p:pic>
        <p:pic>
          <p:nvPicPr>
            <p:cNvPr id="9" name="Picture 8"/>
            <p:cNvPicPr>
              <a:picLocks noChangeAspect="1"/>
            </p:cNvPicPr>
            <p:nvPr/>
          </p:nvPicPr>
          <p:blipFill rotWithShape="1">
            <a:blip r:embed="rId6" cstate="print">
              <a:extLst>
                <a:ext uri="{28A0092B-C50C-407E-A947-70E740481C1C}">
                  <a14:useLocalDpi xmlns:a14="http://schemas.microsoft.com/office/drawing/2010/main" xmlns="" val="0"/>
                </a:ext>
              </a:extLst>
            </a:blip>
            <a:srcRect l="2355" t="2815" r="4985" b="6837"/>
            <a:stretch/>
          </p:blipFill>
          <p:spPr>
            <a:xfrm>
              <a:off x="9838828" y="188640"/>
              <a:ext cx="1184258" cy="1206006"/>
            </a:xfrm>
            <a:prstGeom prst="rect">
              <a:avLst/>
            </a:prstGeom>
          </p:spPr>
        </p:pic>
      </p:grpSp>
      <p:sp>
        <p:nvSpPr>
          <p:cNvPr id="11" name="Slide Number Placeholder 10"/>
          <p:cNvSpPr>
            <a:spLocks noGrp="1"/>
          </p:cNvSpPr>
          <p:nvPr>
            <p:ph type="sldNum" sz="quarter" idx="12"/>
          </p:nvPr>
        </p:nvSpPr>
        <p:spPr/>
        <p:txBody>
          <a:bodyPr/>
          <a:lstStyle/>
          <a:p>
            <a:fld id="{C014DD1E-5D91-48A3-AD6D-45FBA980D106}" type="slidenum">
              <a:rPr lang="en-MY" smtClean="0"/>
              <a:pPr/>
              <a:t>12</a:t>
            </a:fld>
            <a:endParaRPr lang="en-MY"/>
          </a:p>
        </p:txBody>
      </p:sp>
    </p:spTree>
    <p:extLst>
      <p:ext uri="{BB962C8B-B14F-4D97-AF65-F5344CB8AC3E}">
        <p14:creationId xmlns:p14="http://schemas.microsoft.com/office/powerpoint/2010/main" xmlns="" val="39294373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par>
                                <p:cTn id="11" presetID="3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5"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6" dur="1000"/>
                                        <p:tgtEl>
                                          <p:spTgt spid="3">
                                            <p:txEl>
                                              <p:pRg st="1" end="1"/>
                                            </p:txEl>
                                          </p:spTgt>
                                        </p:tgtEl>
                                      </p:cBhvr>
                                    </p:animEffect>
                                  </p:childTnLst>
                                </p:cTn>
                              </p:par>
                              <p:par>
                                <p:cTn id="17" presetID="31"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1"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2" dur="1000"/>
                                        <p:tgtEl>
                                          <p:spTgt spid="3">
                                            <p:txEl>
                                              <p:pRg st="2" end="2"/>
                                            </p:txEl>
                                          </p:spTgt>
                                        </p:tgtEl>
                                      </p:cBhvr>
                                    </p:animEffect>
                                  </p:childTnLst>
                                </p:cTn>
                              </p:par>
                              <p:par>
                                <p:cTn id="23" presetID="31" presetClass="entr" presetSubtype="0"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p:cTn id="25"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6"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27"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28" dur="1000"/>
                                        <p:tgtEl>
                                          <p:spTgt spid="3">
                                            <p:txEl>
                                              <p:pRg st="3" end="3"/>
                                            </p:txEl>
                                          </p:spTgt>
                                        </p:tgtEl>
                                      </p:cBhvr>
                                    </p:animEffect>
                                  </p:childTnLst>
                                </p:cTn>
                              </p:par>
                              <p:par>
                                <p:cTn id="29" presetID="31" presetClass="entr" presetSubtype="0"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p:cTn id="31"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2"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33"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34"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7868" y="188640"/>
            <a:ext cx="7971873" cy="1223963"/>
          </a:xfrm>
        </p:spPr>
        <p:txBody>
          <a:bodyPr/>
          <a:lstStyle/>
          <a:p>
            <a:r>
              <a:rPr lang="en-MY" dirty="0" smtClean="0">
                <a:latin typeface="Arial" panose="020B0604020202020204" pitchFamily="34" charset="0"/>
                <a:cs typeface="Arial" panose="020B0604020202020204" pitchFamily="34" charset="0"/>
              </a:rPr>
              <a:t>What We Can Learn from Elon Musk?</a:t>
            </a:r>
            <a:endParaRPr lang="en-MY" dirty="0">
              <a:latin typeface="Arial" panose="020B0604020202020204" pitchFamily="34" charset="0"/>
              <a:cs typeface="Arial" panose="020B0604020202020204" pitchFamily="34" charset="0"/>
            </a:endParaRPr>
          </a:p>
        </p:txBody>
      </p:sp>
      <p:pic>
        <p:nvPicPr>
          <p:cNvPr id="7" name="Picture 6"/>
          <p:cNvPicPr>
            <a:picLocks noChangeAspect="1"/>
          </p:cNvPicPr>
          <p:nvPr/>
        </p:nvPicPr>
        <p:blipFill rotWithShape="1">
          <a:blip r:embed="rId2">
            <a:extLst>
              <a:ext uri="{28A0092B-C50C-407E-A947-70E740481C1C}">
                <a14:useLocalDpi xmlns:a14="http://schemas.microsoft.com/office/drawing/2010/main" xmlns="" val="0"/>
              </a:ext>
            </a:extLst>
          </a:blip>
          <a:srcRect l="6988" t="12211" r="5512" b="9711"/>
          <a:stretch/>
        </p:blipFill>
        <p:spPr>
          <a:xfrm>
            <a:off x="1917948" y="1631359"/>
            <a:ext cx="8534400" cy="475957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8" name="Slide Number Placeholder 7"/>
          <p:cNvSpPr>
            <a:spLocks noGrp="1"/>
          </p:cNvSpPr>
          <p:nvPr>
            <p:ph type="sldNum" sz="quarter" idx="12"/>
          </p:nvPr>
        </p:nvSpPr>
        <p:spPr/>
        <p:txBody>
          <a:bodyPr/>
          <a:lstStyle/>
          <a:p>
            <a:fld id="{C014DD1E-5D91-48A3-AD6D-45FBA980D106}" type="slidenum">
              <a:rPr lang="en-MY" smtClean="0"/>
              <a:pPr/>
              <a:t>13</a:t>
            </a:fld>
            <a:endParaRPr lang="en-MY"/>
          </a:p>
        </p:txBody>
      </p:sp>
    </p:spTree>
    <p:extLst>
      <p:ext uri="{BB962C8B-B14F-4D97-AF65-F5344CB8AC3E}">
        <p14:creationId xmlns:p14="http://schemas.microsoft.com/office/powerpoint/2010/main" xmlns="" val="321581824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9916" y="2132856"/>
            <a:ext cx="10360501" cy="2088232"/>
          </a:xfrm>
        </p:spPr>
        <p:txBody>
          <a:bodyPr>
            <a:normAutofit/>
          </a:bodyPr>
          <a:lstStyle/>
          <a:p>
            <a:r>
              <a:rPr lang="en-US" sz="10000" dirty="0" smtClean="0">
                <a:latin typeface="Baskerville Old Face" panose="02020602080505020303" pitchFamily="18" charset="0"/>
              </a:rPr>
              <a:t>THANK YOU</a:t>
            </a:r>
            <a:endParaRPr lang="en-US" sz="10000" dirty="0">
              <a:latin typeface="Baskerville Old Face" panose="02020602080505020303" pitchFamily="18" charset="0"/>
            </a:endParaRPr>
          </a:p>
        </p:txBody>
      </p:sp>
      <p:sp>
        <p:nvSpPr>
          <p:cNvPr id="4" name="Slide Number Placeholder 3"/>
          <p:cNvSpPr>
            <a:spLocks noGrp="1"/>
          </p:cNvSpPr>
          <p:nvPr>
            <p:ph type="sldNum" sz="quarter" idx="12"/>
          </p:nvPr>
        </p:nvSpPr>
        <p:spPr/>
        <p:txBody>
          <a:bodyPr/>
          <a:lstStyle/>
          <a:p>
            <a:fld id="{C014DD1E-5D91-48A3-AD6D-45FBA980D106}" type="slidenum">
              <a:rPr lang="en-US" smtClean="0"/>
              <a:pPr/>
              <a:t>14</a:t>
            </a:fld>
            <a:endParaRPr lang="en-US"/>
          </a:p>
        </p:txBody>
      </p:sp>
    </p:spTree>
    <p:extLst>
      <p:ext uri="{BB962C8B-B14F-4D97-AF65-F5344CB8AC3E}">
        <p14:creationId xmlns:p14="http://schemas.microsoft.com/office/powerpoint/2010/main" xmlns="" val="76683453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   </a:t>
            </a:r>
            <a:r>
              <a:rPr lang="en-US" dirty="0" smtClean="0">
                <a:latin typeface="Arial" panose="020B0604020202020204" pitchFamily="34" charset="0"/>
                <a:cs typeface="Arial" panose="020B0604020202020204" pitchFamily="34" charset="0"/>
              </a:rPr>
              <a:t>Who is This Man?</a:t>
            </a:r>
            <a:endParaRPr lang="en-US" dirty="0">
              <a:latin typeface="Arial" panose="020B0604020202020204" pitchFamily="34" charset="0"/>
              <a:cs typeface="Arial" panose="020B0604020202020204" pitchFamily="34" charset="0"/>
            </a:endParaRPr>
          </a:p>
        </p:txBody>
      </p:sp>
      <p:sp>
        <p:nvSpPr>
          <p:cNvPr id="14" name="Content Placeholder 13"/>
          <p:cNvSpPr>
            <a:spLocks noGrp="1"/>
          </p:cNvSpPr>
          <p:nvPr>
            <p:ph idx="1"/>
          </p:nvPr>
        </p:nvSpPr>
        <p:spPr>
          <a:xfrm>
            <a:off x="1629916" y="2204864"/>
            <a:ext cx="9649072" cy="4195768"/>
          </a:xfrm>
        </p:spPr>
        <p:txBody>
          <a:bodyPr>
            <a:normAutofit/>
          </a:bodyPr>
          <a:lstStyle/>
          <a:p>
            <a:pPr algn="just"/>
            <a:r>
              <a:rPr lang="en-MY" dirty="0" smtClean="0">
                <a:latin typeface="Arial" panose="020B0604020202020204" pitchFamily="34" charset="0"/>
                <a:cs typeface="Arial" panose="020B0604020202020204" pitchFamily="34" charset="0"/>
              </a:rPr>
              <a:t>Roughly, he is entrepreneur, inventor, investor and </a:t>
            </a:r>
            <a:r>
              <a:rPr lang="en-MY" dirty="0" smtClean="0">
                <a:latin typeface="Arial" panose="020B0604020202020204" pitchFamily="34" charset="0"/>
                <a:cs typeface="Arial" panose="020B0604020202020204" pitchFamily="34" charset="0"/>
              </a:rPr>
              <a:t>billionaire.</a:t>
            </a:r>
            <a:endParaRPr lang="en-MY" dirty="0">
              <a:latin typeface="Arial" panose="020B0604020202020204" pitchFamily="34" charset="0"/>
              <a:cs typeface="Arial" panose="020B0604020202020204" pitchFamily="34" charset="0"/>
            </a:endParaRPr>
          </a:p>
          <a:p>
            <a:pPr algn="just"/>
            <a:r>
              <a:rPr lang="en-MY" dirty="0" smtClean="0">
                <a:latin typeface="Arial" panose="020B0604020202020204" pitchFamily="34" charset="0"/>
                <a:cs typeface="Arial" panose="020B0604020202020204" pitchFamily="34" charset="0"/>
              </a:rPr>
              <a:t>Studied </a:t>
            </a:r>
            <a:r>
              <a:rPr lang="en-MY" dirty="0">
                <a:latin typeface="Arial" panose="020B0604020202020204" pitchFamily="34" charset="0"/>
                <a:cs typeface="Arial" panose="020B0604020202020204" pitchFamily="34" charset="0"/>
              </a:rPr>
              <a:t>at University of Pennsylvania, School of Arts and Sciences (B.A. Physics, B.S. Economics</a:t>
            </a:r>
            <a:r>
              <a:rPr lang="en-MY" dirty="0" smtClean="0">
                <a:latin typeface="Arial" panose="020B0604020202020204" pitchFamily="34" charset="0"/>
                <a:cs typeface="Arial" panose="020B0604020202020204" pitchFamily="34" charset="0"/>
              </a:rPr>
              <a:t>).</a:t>
            </a:r>
          </a:p>
          <a:p>
            <a:pPr algn="just"/>
            <a:r>
              <a:rPr lang="en-MY" dirty="0">
                <a:latin typeface="Arial" panose="020B0604020202020204" pitchFamily="34" charset="0"/>
                <a:cs typeface="Arial" panose="020B0604020202020204" pitchFamily="34" charset="0"/>
              </a:rPr>
              <a:t>CEO and CTO of </a:t>
            </a:r>
            <a:r>
              <a:rPr lang="en-MY" dirty="0" smtClean="0">
                <a:latin typeface="Arial" panose="020B0604020202020204" pitchFamily="34" charset="0"/>
                <a:cs typeface="Arial" panose="020B0604020202020204" pitchFamily="34" charset="0"/>
              </a:rPr>
              <a:t>SpaceX, CEO </a:t>
            </a:r>
            <a:r>
              <a:rPr lang="en-MY" dirty="0">
                <a:latin typeface="Arial" panose="020B0604020202020204" pitchFamily="34" charset="0"/>
                <a:cs typeface="Arial" panose="020B0604020202020204" pitchFamily="34" charset="0"/>
              </a:rPr>
              <a:t>of Tesla </a:t>
            </a:r>
            <a:r>
              <a:rPr lang="en-MY" dirty="0" smtClean="0">
                <a:latin typeface="Arial" panose="020B0604020202020204" pitchFamily="34" charset="0"/>
                <a:cs typeface="Arial" panose="020B0604020202020204" pitchFamily="34" charset="0"/>
              </a:rPr>
              <a:t>Motors, Chairman </a:t>
            </a:r>
            <a:r>
              <a:rPr lang="en-MY" dirty="0">
                <a:latin typeface="Arial" panose="020B0604020202020204" pitchFamily="34" charset="0"/>
                <a:cs typeface="Arial" panose="020B0604020202020204" pitchFamily="34" charset="0"/>
              </a:rPr>
              <a:t>of </a:t>
            </a:r>
            <a:r>
              <a:rPr lang="en-MY" dirty="0" smtClean="0">
                <a:latin typeface="Arial" panose="020B0604020202020204" pitchFamily="34" charset="0"/>
                <a:cs typeface="Arial" panose="020B0604020202020204" pitchFamily="34" charset="0"/>
              </a:rPr>
              <a:t>Solar City</a:t>
            </a:r>
          </a:p>
          <a:p>
            <a:pPr algn="just"/>
            <a:r>
              <a:rPr lang="en-MY" dirty="0" smtClean="0">
                <a:latin typeface="Arial" panose="020B0604020202020204" pitchFamily="34" charset="0"/>
                <a:cs typeface="Arial" panose="020B0604020202020204" pitchFamily="34" charset="0"/>
              </a:rPr>
              <a:t>Estimated Net Worth </a:t>
            </a:r>
            <a:r>
              <a:rPr lang="en-MY" dirty="0">
                <a:latin typeface="Arial" panose="020B0604020202020204" pitchFamily="34" charset="0"/>
                <a:cs typeface="Arial" panose="020B0604020202020204" pitchFamily="34" charset="0"/>
              </a:rPr>
              <a:t> </a:t>
            </a:r>
            <a:r>
              <a:rPr lang="en-MY" dirty="0" smtClean="0">
                <a:latin typeface="Arial" panose="020B0604020202020204" pitchFamily="34" charset="0"/>
                <a:cs typeface="Arial" panose="020B0604020202020204" pitchFamily="34" charset="0"/>
              </a:rPr>
              <a:t>$21 </a:t>
            </a:r>
            <a:r>
              <a:rPr lang="en-MY" dirty="0" smtClean="0">
                <a:latin typeface="Arial" panose="020B0604020202020204" pitchFamily="34" charset="0"/>
                <a:cs typeface="Arial" panose="020B0604020202020204" pitchFamily="34" charset="0"/>
              </a:rPr>
              <a:t>Billion US </a:t>
            </a:r>
            <a:r>
              <a:rPr lang="en-MY" dirty="0" smtClean="0">
                <a:latin typeface="Arial" panose="020B0604020202020204" pitchFamily="34" charset="0"/>
                <a:cs typeface="Arial" panose="020B0604020202020204" pitchFamily="34" charset="0"/>
              </a:rPr>
              <a:t>Dollars.</a:t>
            </a:r>
            <a:endParaRPr lang="en-MY" dirty="0">
              <a:latin typeface="Arial" panose="020B0604020202020204" pitchFamily="34" charset="0"/>
              <a:cs typeface="Arial" panose="020B0604020202020204" pitchFamily="34" charset="0"/>
            </a:endParaRPr>
          </a:p>
          <a:p>
            <a:endParaRPr lang="en-US" dirty="0"/>
          </a:p>
        </p:txBody>
      </p:sp>
      <p:pic>
        <p:nvPicPr>
          <p:cNvPr id="3" name="Picture 2"/>
          <p:cNvPicPr>
            <a:picLocks noChangeAspect="1"/>
          </p:cNvPicPr>
          <p:nvPr/>
        </p:nvPicPr>
        <p:blipFill rotWithShape="1">
          <a:blip r:embed="rId2" cstate="print">
            <a:extLst>
              <a:ext uri="{28A0092B-C50C-407E-A947-70E740481C1C}">
                <a14:useLocalDpi xmlns:a14="http://schemas.microsoft.com/office/drawing/2010/main" xmlns="" val="0"/>
              </a:ext>
            </a:extLst>
          </a:blip>
          <a:srcRect l="14515" t="4273" r="11277"/>
          <a:stretch/>
        </p:blipFill>
        <p:spPr>
          <a:xfrm>
            <a:off x="5374332" y="274367"/>
            <a:ext cx="1800200" cy="17411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Slide Number Placeholder 3"/>
          <p:cNvSpPr>
            <a:spLocks noGrp="1"/>
          </p:cNvSpPr>
          <p:nvPr>
            <p:ph type="sldNum" sz="quarter" idx="12"/>
          </p:nvPr>
        </p:nvSpPr>
        <p:spPr/>
        <p:txBody>
          <a:bodyPr/>
          <a:lstStyle/>
          <a:p>
            <a:fld id="{C014DD1E-5D91-48A3-AD6D-45FBA980D106}" type="slidenum">
              <a:rPr lang="en-MY" smtClean="0"/>
              <a:pPr/>
              <a:t>2</a:t>
            </a:fld>
            <a:endParaRPr lang="en-MY"/>
          </a:p>
        </p:txBody>
      </p:sp>
    </p:spTree>
    <p:extLst>
      <p:ext uri="{BB962C8B-B14F-4D97-AF65-F5344CB8AC3E}">
        <p14:creationId xmlns:p14="http://schemas.microsoft.com/office/powerpoint/2010/main" xmlns="" val="352911432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anim calcmode="lin" valueType="num">
                                      <p:cBhvr additive="base">
                                        <p:cTn id="11"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anim calcmode="lin" valueType="num">
                                      <p:cBhvr additive="base">
                                        <p:cTn id="15" dur="500" fill="hold"/>
                                        <p:tgtEl>
                                          <p:spTgt spid="1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4">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4">
                                            <p:txEl>
                                              <p:pRg st="3" end="3"/>
                                            </p:txEl>
                                          </p:spTgt>
                                        </p:tgtEl>
                                        <p:attrNameLst>
                                          <p:attrName>style.visibility</p:attrName>
                                        </p:attrNameLst>
                                      </p:cBhvr>
                                      <p:to>
                                        <p:strVal val="visible"/>
                                      </p:to>
                                    </p:set>
                                    <p:anim calcmode="lin" valueType="num">
                                      <p:cBhvr additive="base">
                                        <p:cTn id="19" dur="500" fill="hold"/>
                                        <p:tgtEl>
                                          <p:spTgt spid="1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216351" y="0"/>
            <a:ext cx="9793088" cy="791915"/>
          </a:xfrm>
        </p:spPr>
        <p:txBody>
          <a:bodyPr/>
          <a:lstStyle/>
          <a:p>
            <a:pPr algn="ctr"/>
            <a:r>
              <a:rPr lang="en-US" dirty="0" smtClean="0"/>
              <a:t>What this Man Does?</a:t>
            </a:r>
            <a:endParaRPr lang="en-US"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xmlns="" val="0"/>
              </a:ext>
            </a:extLst>
          </a:blip>
          <a:srcRect l="15784" b="3861"/>
          <a:stretch/>
        </p:blipFill>
        <p:spPr>
          <a:xfrm>
            <a:off x="4438228" y="2204864"/>
            <a:ext cx="3139514" cy="280831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4" name="Pictur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53852" y="1242646"/>
            <a:ext cx="3100278" cy="1076710"/>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rotWithShape="1">
          <a:blip r:embed="rId4">
            <a:extLst>
              <a:ext uri="{28A0092B-C50C-407E-A947-70E740481C1C}">
                <a14:useLocalDpi xmlns:a14="http://schemas.microsoft.com/office/drawing/2010/main" xmlns="" val="0"/>
              </a:ext>
            </a:extLst>
          </a:blip>
          <a:srcRect l="8446" t="20682" r="5939" b="24489"/>
          <a:stretch/>
        </p:blipFill>
        <p:spPr>
          <a:xfrm>
            <a:off x="906796" y="4869160"/>
            <a:ext cx="3168352" cy="967501"/>
          </a:xfrm>
          <a:prstGeom prst="rect">
            <a:avLst/>
          </a:prstGeom>
          <a:ln>
            <a:noFill/>
          </a:ln>
          <a:effectLst>
            <a:outerShdw blurRad="292100" dist="139700" dir="2700000" algn="tl" rotWithShape="0">
              <a:srgbClr val="333333">
                <a:alpha val="65000"/>
              </a:srgbClr>
            </a:outerShdw>
          </a:effectLst>
        </p:spPr>
      </p:pic>
      <p:pic>
        <p:nvPicPr>
          <p:cNvPr id="6" name="Picture 5"/>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7757138" y="1242646"/>
            <a:ext cx="3888432" cy="1076710"/>
          </a:xfrm>
          <a:prstGeom prst="rect">
            <a:avLst/>
          </a:prstGeom>
          <a:ln>
            <a:noFill/>
          </a:ln>
          <a:effectLst>
            <a:outerShdw blurRad="292100" dist="139700" dir="2700000" algn="tl" rotWithShape="0">
              <a:srgbClr val="333333">
                <a:alpha val="65000"/>
              </a:srgbClr>
            </a:outerShdw>
          </a:effectLst>
        </p:spPr>
      </p:pic>
      <p:pic>
        <p:nvPicPr>
          <p:cNvPr id="8" name="Picture 7"/>
          <p:cNvPicPr>
            <a:picLocks noChangeAspect="1"/>
          </p:cNvPicPr>
          <p:nvPr/>
        </p:nvPicPr>
        <p:blipFill>
          <a:blip r:embed="rId6">
            <a:extLst>
              <a:ext uri="{28A0092B-C50C-407E-A947-70E740481C1C}">
                <a14:useLocalDpi xmlns:a14="http://schemas.microsoft.com/office/drawing/2010/main" xmlns="" val="0"/>
              </a:ext>
            </a:extLst>
          </a:blip>
          <a:stretch>
            <a:fillRect/>
          </a:stretch>
        </p:blipFill>
        <p:spPr>
          <a:xfrm>
            <a:off x="7877865" y="4907863"/>
            <a:ext cx="3767705" cy="890094"/>
          </a:xfrm>
          <a:prstGeom prst="rect">
            <a:avLst/>
          </a:prstGeom>
          <a:ln>
            <a:noFill/>
          </a:ln>
          <a:effectLst>
            <a:outerShdw blurRad="292100" dist="139700" dir="2700000" algn="tl" rotWithShape="0">
              <a:srgbClr val="333333">
                <a:alpha val="65000"/>
              </a:srgbClr>
            </a:outerShdw>
          </a:effectLst>
        </p:spPr>
      </p:pic>
      <p:cxnSp>
        <p:nvCxnSpPr>
          <p:cNvPr id="11" name="Straight Connector 10"/>
          <p:cNvCxnSpPr>
            <a:stCxn id="4" idx="3"/>
            <a:endCxn id="3" idx="1"/>
          </p:cNvCxnSpPr>
          <p:nvPr/>
        </p:nvCxnSpPr>
        <p:spPr>
          <a:xfrm>
            <a:off x="4154130" y="1781001"/>
            <a:ext cx="743869" cy="835131"/>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6" idx="1"/>
            <a:endCxn id="3" idx="7"/>
          </p:cNvCxnSpPr>
          <p:nvPr/>
        </p:nvCxnSpPr>
        <p:spPr>
          <a:xfrm flipH="1">
            <a:off x="7117971" y="1781001"/>
            <a:ext cx="639167" cy="835131"/>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3" idx="3"/>
            <a:endCxn id="5" idx="3"/>
          </p:cNvCxnSpPr>
          <p:nvPr/>
        </p:nvCxnSpPr>
        <p:spPr>
          <a:xfrm flipH="1">
            <a:off x="4075148" y="4601908"/>
            <a:ext cx="822851" cy="75100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3" idx="5"/>
            <a:endCxn id="8" idx="1"/>
          </p:cNvCxnSpPr>
          <p:nvPr/>
        </p:nvCxnSpPr>
        <p:spPr>
          <a:xfrm>
            <a:off x="7117971" y="4601908"/>
            <a:ext cx="759894" cy="751002"/>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1" name="Slide Number Placeholder 20"/>
          <p:cNvSpPr>
            <a:spLocks noGrp="1"/>
          </p:cNvSpPr>
          <p:nvPr>
            <p:ph type="sldNum" sz="quarter" idx="12"/>
          </p:nvPr>
        </p:nvSpPr>
        <p:spPr/>
        <p:txBody>
          <a:bodyPr/>
          <a:lstStyle/>
          <a:p>
            <a:fld id="{C014DD1E-5D91-48A3-AD6D-45FBA980D106}" type="slidenum">
              <a:rPr lang="en-MY" smtClean="0"/>
              <a:pPr/>
              <a:t>3</a:t>
            </a:fld>
            <a:endParaRPr lang="en-MY"/>
          </a:p>
        </p:txBody>
      </p:sp>
    </p:spTree>
    <p:extLst>
      <p:ext uri="{BB962C8B-B14F-4D97-AF65-F5344CB8AC3E}">
        <p14:creationId xmlns:p14="http://schemas.microsoft.com/office/powerpoint/2010/main" xmlns="" val="148481171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125860" y="1844824"/>
            <a:ext cx="10420145" cy="4248472"/>
          </a:xfrm>
        </p:spPr>
        <p:txBody>
          <a:bodyPr>
            <a:normAutofit fontScale="92500"/>
          </a:bodyPr>
          <a:lstStyle/>
          <a:p>
            <a:pPr algn="just"/>
            <a:r>
              <a:rPr lang="en-MY" dirty="0" smtClean="0">
                <a:latin typeface="Arial" panose="020B0604020202020204" pitchFamily="34" charset="0"/>
                <a:cs typeface="Arial" panose="020B0604020202020204" pitchFamily="34" charset="0"/>
              </a:rPr>
              <a:t>Musk </a:t>
            </a:r>
            <a:r>
              <a:rPr lang="en-MY" dirty="0">
                <a:latin typeface="Arial" panose="020B0604020202020204" pitchFamily="34" charset="0"/>
                <a:cs typeface="Arial" panose="020B0604020202020204" pitchFamily="34" charset="0"/>
              </a:rPr>
              <a:t>co-founded X.com, an online </a:t>
            </a:r>
            <a:r>
              <a:rPr lang="en-MY" dirty="0" smtClean="0">
                <a:latin typeface="Arial" panose="020B0604020202020204" pitchFamily="34" charset="0"/>
                <a:cs typeface="Arial" panose="020B0604020202020204" pitchFamily="34" charset="0"/>
              </a:rPr>
              <a:t>financial services </a:t>
            </a:r>
            <a:r>
              <a:rPr lang="en-MY" dirty="0">
                <a:latin typeface="Arial" panose="020B0604020202020204" pitchFamily="34" charset="0"/>
                <a:cs typeface="Arial" panose="020B0604020202020204" pitchFamily="34" charset="0"/>
              </a:rPr>
              <a:t>and payment company, in March 1999</a:t>
            </a:r>
            <a:r>
              <a:rPr lang="en-MY" dirty="0" smtClean="0">
                <a:latin typeface="Arial" panose="020B0604020202020204" pitchFamily="34" charset="0"/>
                <a:cs typeface="Arial" panose="020B0604020202020204" pitchFamily="34" charset="0"/>
              </a:rPr>
              <a:t>. One </a:t>
            </a:r>
            <a:r>
              <a:rPr lang="en-MY" dirty="0">
                <a:latin typeface="Arial" panose="020B0604020202020204" pitchFamily="34" charset="0"/>
                <a:cs typeface="Arial" panose="020B0604020202020204" pitchFamily="34" charset="0"/>
              </a:rPr>
              <a:t>year later, in a 50/50 merger, X.com </a:t>
            </a:r>
            <a:r>
              <a:rPr lang="en-MY" dirty="0" smtClean="0">
                <a:latin typeface="Arial" panose="020B0604020202020204" pitchFamily="34" charset="0"/>
                <a:cs typeface="Arial" panose="020B0604020202020204" pitchFamily="34" charset="0"/>
              </a:rPr>
              <a:t>acquired Confinity </a:t>
            </a:r>
            <a:r>
              <a:rPr lang="en-MY" dirty="0">
                <a:latin typeface="Arial" panose="020B0604020202020204" pitchFamily="34" charset="0"/>
                <a:cs typeface="Arial" panose="020B0604020202020204" pitchFamily="34" charset="0"/>
              </a:rPr>
              <a:t>(auction payment system</a:t>
            </a:r>
            <a:r>
              <a:rPr lang="en-MY" dirty="0" smtClean="0">
                <a:latin typeface="Arial" panose="020B0604020202020204" pitchFamily="34" charset="0"/>
                <a:cs typeface="Arial" panose="020B0604020202020204" pitchFamily="34" charset="0"/>
              </a:rPr>
              <a:t>).</a:t>
            </a:r>
            <a:endParaRPr lang="en-MY" dirty="0">
              <a:latin typeface="Arial" panose="020B0604020202020204" pitchFamily="34" charset="0"/>
              <a:cs typeface="Arial" panose="020B0604020202020204" pitchFamily="34" charset="0"/>
            </a:endParaRPr>
          </a:p>
          <a:p>
            <a:pPr algn="just"/>
            <a:r>
              <a:rPr lang="en-MY" dirty="0">
                <a:latin typeface="Arial" panose="020B0604020202020204" pitchFamily="34" charset="0"/>
                <a:cs typeface="Arial" panose="020B0604020202020204" pitchFamily="34" charset="0"/>
              </a:rPr>
              <a:t>In February 2001, X.com changed its legal </a:t>
            </a:r>
            <a:r>
              <a:rPr lang="en-MY" dirty="0" smtClean="0">
                <a:latin typeface="Arial" panose="020B0604020202020204" pitchFamily="34" charset="0"/>
                <a:cs typeface="Arial" panose="020B0604020202020204" pitchFamily="34" charset="0"/>
              </a:rPr>
              <a:t>name to </a:t>
            </a:r>
            <a:r>
              <a:rPr lang="en-MY" dirty="0">
                <a:latin typeface="Arial" panose="020B0604020202020204" pitchFamily="34" charset="0"/>
                <a:cs typeface="Arial" panose="020B0604020202020204" pitchFamily="34" charset="0"/>
              </a:rPr>
              <a:t>PayPal Inc.</a:t>
            </a:r>
          </a:p>
          <a:p>
            <a:pPr algn="just"/>
            <a:r>
              <a:rPr lang="en-MY" dirty="0" smtClean="0">
                <a:latin typeface="Arial" panose="020B0604020202020204" pitchFamily="34" charset="0"/>
                <a:cs typeface="Arial" panose="020B0604020202020204" pitchFamily="34" charset="0"/>
              </a:rPr>
              <a:t>PayPal’s </a:t>
            </a:r>
            <a:r>
              <a:rPr lang="en-MY" dirty="0">
                <a:latin typeface="Arial" panose="020B0604020202020204" pitchFamily="34" charset="0"/>
                <a:cs typeface="Arial" panose="020B0604020202020204" pitchFamily="34" charset="0"/>
              </a:rPr>
              <a:t>growth was due in large part to </a:t>
            </a:r>
            <a:r>
              <a:rPr lang="en-MY" dirty="0" smtClean="0">
                <a:latin typeface="Arial" panose="020B0604020202020204" pitchFamily="34" charset="0"/>
                <a:cs typeface="Arial" panose="020B0604020202020204" pitchFamily="34" charset="0"/>
              </a:rPr>
              <a:t>a successful </a:t>
            </a:r>
            <a:r>
              <a:rPr lang="en-MY" dirty="0">
                <a:latin typeface="Arial" panose="020B0604020202020204" pitchFamily="34" charset="0"/>
                <a:cs typeface="Arial" panose="020B0604020202020204" pitchFamily="34" charset="0"/>
              </a:rPr>
              <a:t>viral growth campaign created </a:t>
            </a:r>
            <a:r>
              <a:rPr lang="en-MY" dirty="0" smtClean="0">
                <a:latin typeface="Arial" panose="020B0604020202020204" pitchFamily="34" charset="0"/>
                <a:cs typeface="Arial" panose="020B0604020202020204" pitchFamily="34" charset="0"/>
              </a:rPr>
              <a:t>by Musk.</a:t>
            </a:r>
            <a:endParaRPr lang="en-MY" dirty="0">
              <a:latin typeface="Arial" panose="020B0604020202020204" pitchFamily="34" charset="0"/>
              <a:cs typeface="Arial" panose="020B0604020202020204" pitchFamily="34" charset="0"/>
            </a:endParaRPr>
          </a:p>
          <a:p>
            <a:r>
              <a:rPr lang="en-MY" dirty="0">
                <a:latin typeface="Arial" panose="020B0604020202020204" pitchFamily="34" charset="0"/>
                <a:cs typeface="Arial" panose="020B0604020202020204" pitchFamily="34" charset="0"/>
              </a:rPr>
              <a:t>In October 2002, PayPal was acquired by eBay for$1.5 billion in </a:t>
            </a:r>
            <a:r>
              <a:rPr lang="en-MY" dirty="0" smtClean="0">
                <a:latin typeface="Arial" panose="020B0604020202020204" pitchFamily="34" charset="0"/>
                <a:cs typeface="Arial" panose="020B0604020202020204" pitchFamily="34" charset="0"/>
              </a:rPr>
              <a:t>stock</a:t>
            </a:r>
            <a:r>
              <a:rPr lang="en-MY" dirty="0">
                <a:latin typeface="Arial" panose="020B0604020202020204" pitchFamily="34" charset="0"/>
                <a:cs typeface="Arial" panose="020B0604020202020204" pitchFamily="34" charset="0"/>
              </a:rPr>
              <a:t>  of which $</a:t>
            </a:r>
            <a:r>
              <a:rPr lang="en-MY" dirty="0" smtClean="0">
                <a:latin typeface="Arial" panose="020B0604020202020204" pitchFamily="34" charset="0"/>
                <a:cs typeface="Arial" panose="020B0604020202020204" pitchFamily="34" charset="0"/>
              </a:rPr>
              <a:t>180 </a:t>
            </a:r>
            <a:r>
              <a:rPr lang="en-MY" dirty="0">
                <a:latin typeface="Arial" panose="020B0604020202020204" pitchFamily="34" charset="0"/>
                <a:cs typeface="Arial" panose="020B0604020202020204" pitchFamily="34" charset="0"/>
              </a:rPr>
              <a:t>million was given to Musk</a:t>
            </a:r>
            <a:r>
              <a:rPr lang="en-MY" dirty="0" smtClean="0">
                <a:latin typeface="Arial" panose="020B0604020202020204" pitchFamily="34" charset="0"/>
                <a:cs typeface="Arial" panose="020B0604020202020204" pitchFamily="34" charset="0"/>
              </a:rPr>
              <a:t>.</a:t>
            </a:r>
            <a:r>
              <a:rPr lang="en-MY" dirty="0"/>
              <a:t/>
            </a:r>
            <a:br>
              <a:rPr lang="en-MY" dirty="0"/>
            </a:br>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934172" y="260647"/>
            <a:ext cx="4176464" cy="1058461"/>
          </a:xfrm>
          <a:prstGeom prst="rect">
            <a:avLst/>
          </a:prstGeom>
          <a:ln>
            <a:noFill/>
          </a:ln>
          <a:effectLst>
            <a:outerShdw blurRad="292100" dist="139700" dir="2700000" algn="tl" rotWithShape="0">
              <a:srgbClr val="333333">
                <a:alpha val="65000"/>
              </a:srgbClr>
            </a:outerShdw>
          </a:effectLst>
        </p:spPr>
      </p:pic>
      <p:sp>
        <p:nvSpPr>
          <p:cNvPr id="8" name="Slide Number Placeholder 7"/>
          <p:cNvSpPr>
            <a:spLocks noGrp="1"/>
          </p:cNvSpPr>
          <p:nvPr>
            <p:ph type="sldNum" sz="quarter" idx="12"/>
          </p:nvPr>
        </p:nvSpPr>
        <p:spPr/>
        <p:txBody>
          <a:bodyPr/>
          <a:lstStyle/>
          <a:p>
            <a:fld id="{C014DD1E-5D91-48A3-AD6D-45FBA980D106}" type="slidenum">
              <a:rPr lang="en-MY" smtClean="0"/>
              <a:pPr/>
              <a:t>4</a:t>
            </a:fld>
            <a:endParaRPr lang="en-MY"/>
          </a:p>
        </p:txBody>
      </p:sp>
    </p:spTree>
    <p:extLst>
      <p:ext uri="{BB962C8B-B14F-4D97-AF65-F5344CB8AC3E}">
        <p14:creationId xmlns:p14="http://schemas.microsoft.com/office/powerpoint/2010/main" xmlns="" val="234191114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92351" y="1484784"/>
            <a:ext cx="10348137" cy="4465320"/>
          </a:xfrm>
        </p:spPr>
        <p:txBody>
          <a:bodyPr>
            <a:normAutofit/>
          </a:bodyPr>
          <a:lstStyle/>
          <a:p>
            <a:pPr algn="just"/>
            <a:r>
              <a:rPr lang="en-MY" dirty="0" smtClean="0">
                <a:latin typeface="Arial" panose="020B0604020202020204" pitchFamily="34" charset="0"/>
                <a:cs typeface="Arial" panose="020B0604020202020204" pitchFamily="34" charset="0"/>
              </a:rPr>
              <a:t>Musk </a:t>
            </a:r>
            <a:r>
              <a:rPr lang="en-MY" dirty="0">
                <a:latin typeface="Arial" panose="020B0604020202020204" pitchFamily="34" charset="0"/>
                <a:cs typeface="Arial" panose="020B0604020202020204" pitchFamily="34" charset="0"/>
              </a:rPr>
              <a:t>is principally responsible for an </a:t>
            </a:r>
            <a:r>
              <a:rPr lang="en-MY" dirty="0" smtClean="0">
                <a:latin typeface="Arial" panose="020B0604020202020204" pitchFamily="34" charset="0"/>
                <a:cs typeface="Arial" panose="020B0604020202020204" pitchFamily="34" charset="0"/>
              </a:rPr>
              <a:t>overarching business </a:t>
            </a:r>
            <a:r>
              <a:rPr lang="en-MY" dirty="0">
                <a:latin typeface="Arial" panose="020B0604020202020204" pitchFamily="34" charset="0"/>
                <a:cs typeface="Arial" panose="020B0604020202020204" pitchFamily="34" charset="0"/>
              </a:rPr>
              <a:t>strategy that aims to deliver </a:t>
            </a:r>
            <a:r>
              <a:rPr lang="en-MY" dirty="0" smtClean="0">
                <a:latin typeface="Arial" panose="020B0604020202020204" pitchFamily="34" charset="0"/>
                <a:cs typeface="Arial" panose="020B0604020202020204" pitchFamily="34" charset="0"/>
              </a:rPr>
              <a:t>affordable electric </a:t>
            </a:r>
            <a:r>
              <a:rPr lang="en-MY" dirty="0">
                <a:latin typeface="Arial" panose="020B0604020202020204" pitchFamily="34" charset="0"/>
                <a:cs typeface="Arial" panose="020B0604020202020204" pitchFamily="34" charset="0"/>
              </a:rPr>
              <a:t>vehicles to mass-market consumers.</a:t>
            </a:r>
          </a:p>
          <a:p>
            <a:pPr algn="just"/>
            <a:r>
              <a:rPr lang="en-MY" dirty="0" smtClean="0">
                <a:latin typeface="Arial" panose="020B0604020202020204" pitchFamily="34" charset="0"/>
                <a:cs typeface="Arial" panose="020B0604020202020204" pitchFamily="34" charset="0"/>
              </a:rPr>
              <a:t>Musk’s </a:t>
            </a:r>
            <a:r>
              <a:rPr lang="en-MY" dirty="0">
                <a:latin typeface="Arial" panose="020B0604020202020204" pitchFamily="34" charset="0"/>
                <a:cs typeface="Arial" panose="020B0604020202020204" pitchFamily="34" charset="0"/>
              </a:rPr>
              <a:t>aim is to bring other carmakers to </a:t>
            </a:r>
            <a:r>
              <a:rPr lang="en-MY" dirty="0" smtClean="0">
                <a:latin typeface="Arial" panose="020B0604020202020204" pitchFamily="34" charset="0"/>
                <a:cs typeface="Arial" panose="020B0604020202020204" pitchFamily="34" charset="0"/>
              </a:rPr>
              <a:t>develop electric </a:t>
            </a:r>
            <a:r>
              <a:rPr lang="en-MY" dirty="0">
                <a:latin typeface="Arial" panose="020B0604020202020204" pitchFamily="34" charset="0"/>
                <a:cs typeface="Arial" panose="020B0604020202020204" pitchFamily="34" charset="0"/>
              </a:rPr>
              <a:t>powertrains in order to reduce the use of fossil fuels and emissions</a:t>
            </a:r>
            <a:r>
              <a:rPr lang="en-MY" dirty="0" smtClean="0">
                <a:latin typeface="Arial" panose="020B0604020202020204" pitchFamily="34" charset="0"/>
                <a:cs typeface="Arial" panose="020B0604020202020204" pitchFamily="34" charset="0"/>
              </a:rPr>
              <a:t>.</a:t>
            </a:r>
          </a:p>
          <a:p>
            <a:pPr algn="just"/>
            <a:r>
              <a:rPr lang="en-MY" dirty="0" smtClean="0">
                <a:latin typeface="Arial" panose="020B0604020202020204" pitchFamily="34" charset="0"/>
                <a:cs typeface="Arial" panose="020B0604020202020204" pitchFamily="34" charset="0"/>
              </a:rPr>
              <a:t>Musk also develop supercharger station in 2012 to facilitate longer distance journey. As of 2014, there are currently 65 stations in United States and 14 others across Europe region. </a:t>
            </a:r>
            <a:endParaRPr lang="en-MY" dirty="0">
              <a:latin typeface="Arial" panose="020B0604020202020204" pitchFamily="34" charset="0"/>
              <a:cs typeface="Arial" panose="020B0604020202020204" pitchFamily="34" charset="0"/>
            </a:endParaRPr>
          </a:p>
          <a:p>
            <a:endParaRPr lang="en-US" dirty="0"/>
          </a:p>
        </p:txBody>
      </p:sp>
      <p:pic>
        <p:nvPicPr>
          <p:cNvPr id="8" name="Picture 7"/>
          <p:cNvPicPr>
            <a:picLocks noChangeAspect="1"/>
          </p:cNvPicPr>
          <p:nvPr/>
        </p:nvPicPr>
        <p:blipFill rotWithShape="1">
          <a:blip r:embed="rId3" cstate="print">
            <a:extLst>
              <a:ext uri="{28A0092B-C50C-407E-A947-70E740481C1C}">
                <a14:useLocalDpi xmlns:a14="http://schemas.microsoft.com/office/drawing/2010/main" xmlns="" val="0"/>
              </a:ext>
            </a:extLst>
          </a:blip>
          <a:srcRect l="5100" t="32555" r="1310" b="35067"/>
          <a:stretch/>
        </p:blipFill>
        <p:spPr>
          <a:xfrm>
            <a:off x="2422004" y="172905"/>
            <a:ext cx="7488832" cy="1023847"/>
          </a:xfrm>
          <a:prstGeom prst="rect">
            <a:avLst/>
          </a:prstGeom>
        </p:spPr>
      </p:pic>
      <p:sp>
        <p:nvSpPr>
          <p:cNvPr id="9" name="Slide Number Placeholder 8"/>
          <p:cNvSpPr>
            <a:spLocks noGrp="1"/>
          </p:cNvSpPr>
          <p:nvPr>
            <p:ph type="sldNum" sz="quarter" idx="12"/>
          </p:nvPr>
        </p:nvSpPr>
        <p:spPr/>
        <p:txBody>
          <a:bodyPr/>
          <a:lstStyle/>
          <a:p>
            <a:fld id="{C014DD1E-5D91-48A3-AD6D-45FBA980D106}" type="slidenum">
              <a:rPr lang="en-MY" smtClean="0"/>
              <a:pPr/>
              <a:t>5</a:t>
            </a:fld>
            <a:endParaRPr lang="en-MY"/>
          </a:p>
        </p:txBody>
      </p:sp>
    </p:spTree>
    <p:extLst>
      <p:ext uri="{BB962C8B-B14F-4D97-AF65-F5344CB8AC3E}">
        <p14:creationId xmlns:p14="http://schemas.microsoft.com/office/powerpoint/2010/main" xmlns="" val="41231892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xmlns="" val="0"/>
              </a:ext>
            </a:extLst>
          </a:blip>
          <a:srcRect l="5100" t="32555" r="1310" b="35067"/>
          <a:stretch/>
        </p:blipFill>
        <p:spPr>
          <a:xfrm>
            <a:off x="2422004" y="172905"/>
            <a:ext cx="7488832" cy="1023847"/>
          </a:xfrm>
          <a:prstGeom prst="rect">
            <a:avLst/>
          </a:prstGeom>
        </p:spPr>
      </p:pic>
      <p:pic>
        <p:nvPicPr>
          <p:cNvPr id="8" name="Picture 7"/>
          <p:cNvPicPr>
            <a:picLocks noChangeAspect="1"/>
          </p:cNvPicPr>
          <p:nvPr/>
        </p:nvPicPr>
        <p:blipFill rotWithShape="1">
          <a:blip r:embed="rId3">
            <a:extLst>
              <a:ext uri="{28A0092B-C50C-407E-A947-70E740481C1C}">
                <a14:useLocalDpi xmlns:a14="http://schemas.microsoft.com/office/drawing/2010/main" xmlns="" val="0"/>
              </a:ext>
            </a:extLst>
          </a:blip>
          <a:srcRect l="8674" t="42307" r="7837" b="12938"/>
          <a:stretch/>
        </p:blipFill>
        <p:spPr>
          <a:xfrm>
            <a:off x="1053852" y="1490718"/>
            <a:ext cx="4434509" cy="1665544"/>
          </a:xfrm>
          <a:prstGeom prst="rect">
            <a:avLst/>
          </a:prstGeom>
        </p:spPr>
      </p:pic>
      <p:pic>
        <p:nvPicPr>
          <p:cNvPr id="9" name="Picture 8"/>
          <p:cNvPicPr>
            <a:picLocks noChangeAspect="1"/>
          </p:cNvPicPr>
          <p:nvPr/>
        </p:nvPicPr>
        <p:blipFill rotWithShape="1">
          <a:blip r:embed="rId4">
            <a:extLst>
              <a:ext uri="{28A0092B-C50C-407E-A947-70E740481C1C}">
                <a14:useLocalDpi xmlns:a14="http://schemas.microsoft.com/office/drawing/2010/main" xmlns="" val="0"/>
              </a:ext>
            </a:extLst>
          </a:blip>
          <a:srcRect l="3659" t="20656" r="2255" b="10749"/>
          <a:stretch/>
        </p:blipFill>
        <p:spPr>
          <a:xfrm>
            <a:off x="7174532" y="1438083"/>
            <a:ext cx="4434509" cy="1718179"/>
          </a:xfrm>
          <a:prstGeom prst="rect">
            <a:avLst/>
          </a:prstGeom>
        </p:spPr>
      </p:pic>
      <p:pic>
        <p:nvPicPr>
          <p:cNvPr id="10" name="Picture 9"/>
          <p:cNvPicPr>
            <a:picLocks noChangeAspect="1"/>
          </p:cNvPicPr>
          <p:nvPr/>
        </p:nvPicPr>
        <p:blipFill rotWithShape="1">
          <a:blip r:embed="rId5">
            <a:extLst>
              <a:ext uri="{28A0092B-C50C-407E-A947-70E740481C1C}">
                <a14:useLocalDpi xmlns:a14="http://schemas.microsoft.com/office/drawing/2010/main" xmlns="" val="0"/>
              </a:ext>
            </a:extLst>
          </a:blip>
          <a:srcRect l="4505" t="21903" r="4727" b="21449"/>
          <a:stretch/>
        </p:blipFill>
        <p:spPr>
          <a:xfrm>
            <a:off x="3199098" y="3933056"/>
            <a:ext cx="6192688" cy="2118533"/>
          </a:xfrm>
          <a:prstGeom prst="rect">
            <a:avLst/>
          </a:prstGeom>
        </p:spPr>
      </p:pic>
      <p:sp>
        <p:nvSpPr>
          <p:cNvPr id="11" name="TextBox 10"/>
          <p:cNvSpPr txBox="1"/>
          <p:nvPr/>
        </p:nvSpPr>
        <p:spPr>
          <a:xfrm>
            <a:off x="1388392" y="2870258"/>
            <a:ext cx="3765427" cy="523220"/>
          </a:xfrm>
          <a:prstGeom prst="rect">
            <a:avLst/>
          </a:prstGeom>
          <a:noFill/>
        </p:spPr>
        <p:txBody>
          <a:bodyPr wrap="square" rtlCol="0">
            <a:spAutoFit/>
          </a:bodyPr>
          <a:lstStyle/>
          <a:p>
            <a:pPr algn="ctr"/>
            <a:r>
              <a:rPr lang="en-MY" sz="2800" dirty="0" smtClean="0">
                <a:latin typeface="Arial" panose="020B0604020202020204" pitchFamily="34" charset="0"/>
                <a:cs typeface="Arial" panose="020B0604020202020204" pitchFamily="34" charset="0"/>
              </a:rPr>
              <a:t>TESLA ROADSTER</a:t>
            </a:r>
            <a:endParaRPr lang="en-MY" sz="2800" dirty="0">
              <a:latin typeface="Arial" panose="020B0604020202020204" pitchFamily="34" charset="0"/>
              <a:cs typeface="Arial" panose="020B0604020202020204" pitchFamily="34" charset="0"/>
            </a:endParaRPr>
          </a:p>
        </p:txBody>
      </p:sp>
      <p:sp>
        <p:nvSpPr>
          <p:cNvPr id="13" name="TextBox 12"/>
          <p:cNvSpPr txBox="1"/>
          <p:nvPr/>
        </p:nvSpPr>
        <p:spPr>
          <a:xfrm>
            <a:off x="7915622" y="2894652"/>
            <a:ext cx="3291358" cy="523220"/>
          </a:xfrm>
          <a:prstGeom prst="rect">
            <a:avLst/>
          </a:prstGeom>
          <a:noFill/>
        </p:spPr>
        <p:txBody>
          <a:bodyPr wrap="square" rtlCol="0">
            <a:spAutoFit/>
          </a:bodyPr>
          <a:lstStyle/>
          <a:p>
            <a:pPr algn="ctr"/>
            <a:r>
              <a:rPr lang="en-MY" sz="2800" dirty="0" smtClean="0">
                <a:latin typeface="Arial" panose="020B0604020202020204" pitchFamily="34" charset="0"/>
                <a:cs typeface="Arial" panose="020B0604020202020204" pitchFamily="34" charset="0"/>
              </a:rPr>
              <a:t>TESLA MODEL S</a:t>
            </a:r>
            <a:endParaRPr lang="en-MY" sz="2800" dirty="0">
              <a:latin typeface="Arial" panose="020B0604020202020204" pitchFamily="34" charset="0"/>
              <a:cs typeface="Arial" panose="020B0604020202020204" pitchFamily="34" charset="0"/>
            </a:endParaRPr>
          </a:p>
        </p:txBody>
      </p:sp>
      <p:sp>
        <p:nvSpPr>
          <p:cNvPr id="14" name="TextBox 13"/>
          <p:cNvSpPr txBox="1"/>
          <p:nvPr/>
        </p:nvSpPr>
        <p:spPr>
          <a:xfrm>
            <a:off x="4827662" y="5789979"/>
            <a:ext cx="3087960" cy="523220"/>
          </a:xfrm>
          <a:prstGeom prst="rect">
            <a:avLst/>
          </a:prstGeom>
          <a:noFill/>
        </p:spPr>
        <p:txBody>
          <a:bodyPr wrap="square" rtlCol="0">
            <a:spAutoFit/>
          </a:bodyPr>
          <a:lstStyle/>
          <a:p>
            <a:pPr algn="ctr"/>
            <a:r>
              <a:rPr lang="en-MY" sz="2800" dirty="0" smtClean="0">
                <a:latin typeface="Arial" panose="020B0604020202020204" pitchFamily="34" charset="0"/>
                <a:cs typeface="Arial" panose="020B0604020202020204" pitchFamily="34" charset="0"/>
              </a:rPr>
              <a:t>TESLA MODEL X</a:t>
            </a:r>
            <a:endParaRPr lang="en-MY" sz="2800" dirty="0">
              <a:latin typeface="Arial" panose="020B0604020202020204" pitchFamily="34" charset="0"/>
              <a:cs typeface="Arial" panose="020B0604020202020204" pitchFamily="34" charset="0"/>
            </a:endParaRPr>
          </a:p>
        </p:txBody>
      </p:sp>
      <p:sp>
        <p:nvSpPr>
          <p:cNvPr id="15" name="Slide Number Placeholder 14"/>
          <p:cNvSpPr>
            <a:spLocks noGrp="1"/>
          </p:cNvSpPr>
          <p:nvPr>
            <p:ph type="sldNum" sz="quarter" idx="12"/>
          </p:nvPr>
        </p:nvSpPr>
        <p:spPr/>
        <p:txBody>
          <a:bodyPr/>
          <a:lstStyle/>
          <a:p>
            <a:fld id="{C014DD1E-5D91-48A3-AD6D-45FBA980D106}" type="slidenum">
              <a:rPr lang="en-MY" smtClean="0"/>
              <a:pPr/>
              <a:t>6</a:t>
            </a:fld>
            <a:endParaRPr lang="en-MY"/>
          </a:p>
        </p:txBody>
      </p:sp>
    </p:spTree>
    <p:extLst>
      <p:ext uri="{BB962C8B-B14F-4D97-AF65-F5344CB8AC3E}">
        <p14:creationId xmlns:p14="http://schemas.microsoft.com/office/powerpoint/2010/main" xmlns="" val="41643361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heel(1)">
                                      <p:cBhvr>
                                        <p:cTn id="7" dur="2000"/>
                                        <p:tgtEl>
                                          <p:spTgt spid="11"/>
                                        </p:tgtEl>
                                      </p:cBhvr>
                                    </p:animEffect>
                                  </p:childTnLst>
                                </p:cTn>
                              </p:par>
                              <p:par>
                                <p:cTn id="8" presetID="21" presetClass="entr" presetSubtype="1"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heel(1)">
                                      <p:cBhvr>
                                        <p:cTn id="10" dur="20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heel(1)">
                                      <p:cBhvr>
                                        <p:cTn id="15" dur="2000"/>
                                        <p:tgtEl>
                                          <p:spTgt spid="13"/>
                                        </p:tgtEl>
                                      </p:cBhvr>
                                    </p:animEffect>
                                  </p:childTnLst>
                                </p:cTn>
                              </p:par>
                              <p:par>
                                <p:cTn id="16" presetID="21" presetClass="entr" presetSubtype="1"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heel(1)">
                                      <p:cBhvr>
                                        <p:cTn id="18" dur="20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21" presetClass="entr" presetSubtype="1"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heel(1)">
                                      <p:cBhvr>
                                        <p:cTn id="23" dur="2000"/>
                                        <p:tgtEl>
                                          <p:spTgt spid="14"/>
                                        </p:tgtEl>
                                      </p:cBhvr>
                                    </p:animEffect>
                                  </p:childTnLst>
                                </p:cTn>
                              </p:par>
                              <p:par>
                                <p:cTn id="24" presetID="21" presetClass="entr" presetSubtype="1" fill="hold"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heel(1)">
                                      <p:cBhvr>
                                        <p:cTn id="26"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014DD1E-5D91-48A3-AD6D-45FBA980D106}" type="slidenum">
              <a:rPr lang="en-US" smtClean="0"/>
              <a:pPr/>
              <a:t>7</a:t>
            </a:fld>
            <a:endParaRPr lang="en-US"/>
          </a:p>
        </p:txBody>
      </p:sp>
      <p:pic>
        <p:nvPicPr>
          <p:cNvPr id="1026" name="Picture 2" descr="Image result for mega factory of musk"/>
          <p:cNvPicPr>
            <a:picLocks noChangeAspect="1" noChangeArrowheads="1"/>
          </p:cNvPicPr>
          <p:nvPr/>
        </p:nvPicPr>
        <p:blipFill>
          <a:blip r:embed="rId2"/>
          <a:srcRect/>
          <a:stretch>
            <a:fillRect/>
          </a:stretch>
        </p:blipFill>
        <p:spPr bwMode="auto">
          <a:xfrm>
            <a:off x="531812" y="1066800"/>
            <a:ext cx="11334750" cy="5667376"/>
          </a:xfrm>
          <a:prstGeom prst="rect">
            <a:avLst/>
          </a:prstGeom>
          <a:noFill/>
        </p:spPr>
      </p:pic>
      <p:sp>
        <p:nvSpPr>
          <p:cNvPr id="4" name="TextBox 3"/>
          <p:cNvSpPr txBox="1"/>
          <p:nvPr/>
        </p:nvSpPr>
        <p:spPr>
          <a:xfrm>
            <a:off x="1979612" y="457200"/>
            <a:ext cx="8534400" cy="523220"/>
          </a:xfrm>
          <a:prstGeom prst="rect">
            <a:avLst/>
          </a:prstGeom>
          <a:noFill/>
        </p:spPr>
        <p:txBody>
          <a:bodyPr wrap="square" rtlCol="0">
            <a:spAutoFit/>
          </a:bodyPr>
          <a:lstStyle/>
          <a:p>
            <a:pPr algn="ctr"/>
            <a:r>
              <a:rPr lang="en-US" sz="2800" dirty="0" smtClean="0"/>
              <a:t>GIGAFACTORY</a:t>
            </a:r>
            <a:endParaRPr lang="en-US" sz="2800"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56347" y="1628800"/>
            <a:ext cx="10564161" cy="4967564"/>
          </a:xfrm>
        </p:spPr>
        <p:txBody>
          <a:bodyPr>
            <a:noAutofit/>
          </a:bodyPr>
          <a:lstStyle/>
          <a:p>
            <a:pPr algn="just"/>
            <a:r>
              <a:rPr lang="en-MY" sz="1700" dirty="0">
                <a:latin typeface="Arial" panose="020B0604020202020204" pitchFamily="34" charset="0"/>
                <a:cs typeface="Arial" panose="020B0604020202020204" pitchFamily="34" charset="0"/>
              </a:rPr>
              <a:t>Musk founded his third company, SpaceX, </a:t>
            </a:r>
            <a:r>
              <a:rPr lang="en-MY" sz="1700" dirty="0" smtClean="0">
                <a:latin typeface="Arial" panose="020B0604020202020204" pitchFamily="34" charset="0"/>
                <a:cs typeface="Arial" panose="020B0604020202020204" pitchFamily="34" charset="0"/>
              </a:rPr>
              <a:t>in June </a:t>
            </a:r>
            <a:r>
              <a:rPr lang="en-MY" sz="1700" dirty="0">
                <a:latin typeface="Arial" panose="020B0604020202020204" pitchFamily="34" charset="0"/>
                <a:cs typeface="Arial" panose="020B0604020202020204" pitchFamily="34" charset="0"/>
              </a:rPr>
              <a:t>2002. He is currently the CEO and CTO of SpaceX</a:t>
            </a:r>
            <a:r>
              <a:rPr lang="en-MY" sz="1700" dirty="0" smtClean="0">
                <a:latin typeface="Arial" panose="020B0604020202020204" pitchFamily="34" charset="0"/>
                <a:cs typeface="Arial" panose="020B0604020202020204" pitchFamily="34" charset="0"/>
              </a:rPr>
              <a:t>.</a:t>
            </a:r>
            <a:endParaRPr lang="en-MY" sz="1700" dirty="0">
              <a:latin typeface="Arial" panose="020B0604020202020204" pitchFamily="34" charset="0"/>
              <a:cs typeface="Arial" panose="020B0604020202020204" pitchFamily="34" charset="0"/>
            </a:endParaRPr>
          </a:p>
          <a:p>
            <a:pPr algn="just"/>
            <a:r>
              <a:rPr lang="en-MY" sz="1700" dirty="0">
                <a:latin typeface="Arial" panose="020B0604020202020204" pitchFamily="34" charset="0"/>
                <a:cs typeface="Arial" panose="020B0604020202020204" pitchFamily="34" charset="0"/>
              </a:rPr>
              <a:t>SpaceX develops and manufactures </a:t>
            </a:r>
            <a:r>
              <a:rPr lang="en-MY" sz="1700" dirty="0" smtClean="0">
                <a:latin typeface="Arial" panose="020B0604020202020204" pitchFamily="34" charset="0"/>
                <a:cs typeface="Arial" panose="020B0604020202020204" pitchFamily="34" charset="0"/>
              </a:rPr>
              <a:t>space launch </a:t>
            </a:r>
            <a:r>
              <a:rPr lang="en-MY" sz="1700" dirty="0">
                <a:latin typeface="Arial" panose="020B0604020202020204" pitchFamily="34" charset="0"/>
                <a:cs typeface="Arial" panose="020B0604020202020204" pitchFamily="34" charset="0"/>
              </a:rPr>
              <a:t>vehicles with a focus on advancing </a:t>
            </a:r>
            <a:r>
              <a:rPr lang="en-MY" sz="1700" dirty="0" smtClean="0">
                <a:latin typeface="Arial" panose="020B0604020202020204" pitchFamily="34" charset="0"/>
                <a:cs typeface="Arial" panose="020B0604020202020204" pitchFamily="34" charset="0"/>
              </a:rPr>
              <a:t>the state </a:t>
            </a:r>
            <a:r>
              <a:rPr lang="en-MY" sz="1700" dirty="0">
                <a:latin typeface="Arial" panose="020B0604020202020204" pitchFamily="34" charset="0"/>
                <a:cs typeface="Arial" panose="020B0604020202020204" pitchFamily="34" charset="0"/>
              </a:rPr>
              <a:t>of rocket technology</a:t>
            </a:r>
            <a:r>
              <a:rPr lang="en-MY" sz="1700" dirty="0" smtClean="0">
                <a:latin typeface="Arial" panose="020B0604020202020204" pitchFamily="34" charset="0"/>
                <a:cs typeface="Arial" panose="020B0604020202020204" pitchFamily="34" charset="0"/>
              </a:rPr>
              <a:t>.</a:t>
            </a:r>
            <a:endParaRPr lang="en-MY" sz="1700" dirty="0">
              <a:latin typeface="Arial" panose="020B0604020202020204" pitchFamily="34" charset="0"/>
              <a:cs typeface="Arial" panose="020B0604020202020204" pitchFamily="34" charset="0"/>
            </a:endParaRPr>
          </a:p>
          <a:p>
            <a:pPr algn="just"/>
            <a:r>
              <a:rPr lang="en-MY" sz="1700" dirty="0">
                <a:latin typeface="Arial" panose="020B0604020202020204" pitchFamily="34" charset="0"/>
                <a:cs typeface="Arial" panose="020B0604020202020204" pitchFamily="34" charset="0"/>
              </a:rPr>
              <a:t>SpaceX was awarded a $1.6 billion </a:t>
            </a:r>
            <a:r>
              <a:rPr lang="en-MY" sz="1700" dirty="0" smtClean="0">
                <a:latin typeface="Arial" panose="020B0604020202020204" pitchFamily="34" charset="0"/>
                <a:cs typeface="Arial" panose="020B0604020202020204" pitchFamily="34" charset="0"/>
              </a:rPr>
              <a:t>NASA contract </a:t>
            </a:r>
            <a:r>
              <a:rPr lang="en-MY" sz="1700" dirty="0">
                <a:latin typeface="Arial" panose="020B0604020202020204" pitchFamily="34" charset="0"/>
                <a:cs typeface="Arial" panose="020B0604020202020204" pitchFamily="34" charset="0"/>
              </a:rPr>
              <a:t>on 23 December 2008, for 12 </a:t>
            </a:r>
            <a:r>
              <a:rPr lang="en-MY" sz="1700" dirty="0" smtClean="0">
                <a:latin typeface="Arial" panose="020B0604020202020204" pitchFamily="34" charset="0"/>
                <a:cs typeface="Arial" panose="020B0604020202020204" pitchFamily="34" charset="0"/>
              </a:rPr>
              <a:t>flights of </a:t>
            </a:r>
            <a:r>
              <a:rPr lang="en-MY" sz="1700" dirty="0">
                <a:latin typeface="Arial" panose="020B0604020202020204" pitchFamily="34" charset="0"/>
                <a:cs typeface="Arial" panose="020B0604020202020204" pitchFamily="34" charset="0"/>
              </a:rPr>
              <a:t>their Falcon 9 and Dragon spacecraft to </a:t>
            </a:r>
            <a:r>
              <a:rPr lang="en-MY" sz="1700" dirty="0" smtClean="0">
                <a:latin typeface="Arial" panose="020B0604020202020204" pitchFamily="34" charset="0"/>
                <a:cs typeface="Arial" panose="020B0604020202020204" pitchFamily="34" charset="0"/>
              </a:rPr>
              <a:t>the International </a:t>
            </a:r>
            <a:r>
              <a:rPr lang="en-MY" sz="1700" dirty="0">
                <a:latin typeface="Arial" panose="020B0604020202020204" pitchFamily="34" charset="0"/>
                <a:cs typeface="Arial" panose="020B0604020202020204" pitchFamily="34" charset="0"/>
              </a:rPr>
              <a:t>Space </a:t>
            </a:r>
            <a:r>
              <a:rPr lang="en-MY" sz="1700" dirty="0" smtClean="0">
                <a:latin typeface="Arial" panose="020B0604020202020204" pitchFamily="34" charset="0"/>
                <a:cs typeface="Arial" panose="020B0604020202020204" pitchFamily="34" charset="0"/>
              </a:rPr>
              <a:t>Station (ISS).</a:t>
            </a:r>
          </a:p>
          <a:p>
            <a:pPr algn="just"/>
            <a:r>
              <a:rPr lang="en-MY" sz="1700" dirty="0">
                <a:latin typeface="Arial" panose="020B0604020202020204" pitchFamily="34" charset="0"/>
                <a:cs typeface="Arial" panose="020B0604020202020204" pitchFamily="34" charset="0"/>
              </a:rPr>
              <a:t>SpaceX was founded with the goal of reducing space transportation costs and enabling the colonization of Mars.</a:t>
            </a:r>
          </a:p>
          <a:p>
            <a:pPr algn="just"/>
            <a:r>
              <a:rPr lang="en-MY" sz="1700" dirty="0" smtClean="0">
                <a:latin typeface="Arial" panose="020B0604020202020204" pitchFamily="34" charset="0"/>
                <a:cs typeface="Arial" panose="020B0604020202020204" pitchFamily="34" charset="0"/>
              </a:rPr>
              <a:t>The </a:t>
            </a:r>
            <a:r>
              <a:rPr lang="en-MY" sz="1700" dirty="0">
                <a:latin typeface="Arial" panose="020B0604020202020204" pitchFamily="34" charset="0"/>
                <a:cs typeface="Arial" panose="020B0604020202020204" pitchFamily="34" charset="0"/>
              </a:rPr>
              <a:t>first privately funded, </a:t>
            </a:r>
            <a:r>
              <a:rPr lang="en-MY" sz="1700" dirty="0" smtClean="0">
                <a:latin typeface="Arial" panose="020B0604020202020204" pitchFamily="34" charset="0"/>
                <a:cs typeface="Arial" panose="020B0604020202020204" pitchFamily="34" charset="0"/>
              </a:rPr>
              <a:t>liquid </a:t>
            </a:r>
            <a:r>
              <a:rPr lang="en-MY" sz="1700" dirty="0" smtClean="0">
                <a:latin typeface="Arial" panose="020B0604020202020204" pitchFamily="34" charset="0"/>
                <a:cs typeface="Arial" panose="020B0604020202020204" pitchFamily="34" charset="0"/>
              </a:rPr>
              <a:t>fuelled </a:t>
            </a:r>
            <a:r>
              <a:rPr lang="en-MY" sz="1700" dirty="0">
                <a:latin typeface="Arial" panose="020B0604020202020204" pitchFamily="34" charset="0"/>
                <a:cs typeface="Arial" panose="020B0604020202020204" pitchFamily="34" charset="0"/>
              </a:rPr>
              <a:t>rocket (Falcon 1) to reach </a:t>
            </a:r>
            <a:r>
              <a:rPr lang="en-MY" sz="1700" dirty="0" smtClean="0">
                <a:latin typeface="Arial" panose="020B0604020202020204" pitchFamily="34" charset="0"/>
                <a:cs typeface="Arial" panose="020B0604020202020204" pitchFamily="34" charset="0"/>
              </a:rPr>
              <a:t>orbit </a:t>
            </a:r>
            <a:r>
              <a:rPr lang="en-MY" sz="1700" dirty="0" smtClean="0">
                <a:latin typeface="Arial" panose="020B0604020202020204" pitchFamily="34" charset="0"/>
                <a:cs typeface="Arial" panose="020B0604020202020204" pitchFamily="34" charset="0"/>
              </a:rPr>
              <a:t>on 28 </a:t>
            </a:r>
            <a:r>
              <a:rPr lang="en-MY" sz="1700" dirty="0">
                <a:latin typeface="Arial" panose="020B0604020202020204" pitchFamily="34" charset="0"/>
                <a:cs typeface="Arial" panose="020B0604020202020204" pitchFamily="34" charset="0"/>
              </a:rPr>
              <a:t>September </a:t>
            </a:r>
            <a:r>
              <a:rPr lang="en-MY" sz="1700" dirty="0" smtClean="0">
                <a:latin typeface="Arial" panose="020B0604020202020204" pitchFamily="34" charset="0"/>
                <a:cs typeface="Arial" panose="020B0604020202020204" pitchFamily="34" charset="0"/>
              </a:rPr>
              <a:t>2008</a:t>
            </a:r>
            <a:r>
              <a:rPr lang="en-MY" sz="1700" dirty="0">
                <a:latin typeface="Arial" panose="020B0604020202020204" pitchFamily="34" charset="0"/>
                <a:cs typeface="Arial" panose="020B0604020202020204" pitchFamily="34" charset="0"/>
              </a:rPr>
              <a:t>.</a:t>
            </a:r>
            <a:endParaRPr lang="en-MY" sz="1700" dirty="0" smtClean="0">
              <a:latin typeface="Arial" panose="020B0604020202020204" pitchFamily="34" charset="0"/>
              <a:cs typeface="Arial" panose="020B0604020202020204" pitchFamily="34" charset="0"/>
            </a:endParaRPr>
          </a:p>
          <a:p>
            <a:pPr algn="just"/>
            <a:r>
              <a:rPr lang="en-MY" sz="1700" dirty="0" smtClean="0">
                <a:latin typeface="Arial" panose="020B0604020202020204" pitchFamily="34" charset="0"/>
                <a:cs typeface="Arial" panose="020B0604020202020204" pitchFamily="34" charset="0"/>
              </a:rPr>
              <a:t>The </a:t>
            </a:r>
            <a:r>
              <a:rPr lang="en-MY" sz="1700" dirty="0">
                <a:latin typeface="Arial" panose="020B0604020202020204" pitchFamily="34" charset="0"/>
                <a:cs typeface="Arial" panose="020B0604020202020204" pitchFamily="34" charset="0"/>
              </a:rPr>
              <a:t>first privately funded company to successfully launch (by Falcon 9), orbit and recover a spacecraft (</a:t>
            </a:r>
            <a:r>
              <a:rPr lang="en-MY" sz="1700" dirty="0" smtClean="0">
                <a:latin typeface="Arial" panose="020B0604020202020204" pitchFamily="34" charset="0"/>
                <a:cs typeface="Arial" panose="020B0604020202020204" pitchFamily="34" charset="0"/>
              </a:rPr>
              <a:t>Dragon) on 9 </a:t>
            </a:r>
            <a:r>
              <a:rPr lang="en-MY" sz="1700" dirty="0">
                <a:latin typeface="Arial" panose="020B0604020202020204" pitchFamily="34" charset="0"/>
                <a:cs typeface="Arial" panose="020B0604020202020204" pitchFamily="34" charset="0"/>
              </a:rPr>
              <a:t>December </a:t>
            </a:r>
            <a:r>
              <a:rPr lang="en-MY" sz="1700" dirty="0" smtClean="0">
                <a:latin typeface="Arial" panose="020B0604020202020204" pitchFamily="34" charset="0"/>
                <a:cs typeface="Arial" panose="020B0604020202020204" pitchFamily="34" charset="0"/>
              </a:rPr>
              <a:t>2010.</a:t>
            </a:r>
          </a:p>
          <a:p>
            <a:pPr algn="just"/>
            <a:r>
              <a:rPr lang="en-MY" sz="1700" dirty="0">
                <a:latin typeface="Arial" panose="020B0604020202020204" pitchFamily="34" charset="0"/>
                <a:cs typeface="Arial" panose="020B0604020202020204" pitchFamily="34" charset="0"/>
              </a:rPr>
              <a:t>T</a:t>
            </a:r>
            <a:r>
              <a:rPr lang="en-MY" sz="1700" dirty="0" smtClean="0">
                <a:latin typeface="Arial" panose="020B0604020202020204" pitchFamily="34" charset="0"/>
                <a:cs typeface="Arial" panose="020B0604020202020204" pitchFamily="34" charset="0"/>
              </a:rPr>
              <a:t>he </a:t>
            </a:r>
            <a:r>
              <a:rPr lang="en-MY" sz="1700" dirty="0">
                <a:latin typeface="Arial" panose="020B0604020202020204" pitchFamily="34" charset="0"/>
                <a:cs typeface="Arial" panose="020B0604020202020204" pitchFamily="34" charset="0"/>
              </a:rPr>
              <a:t>first private company to send a spacecraft (Dragon) to the International Space </a:t>
            </a:r>
            <a:r>
              <a:rPr lang="en-MY" sz="1700" dirty="0" smtClean="0">
                <a:latin typeface="Arial" panose="020B0604020202020204" pitchFamily="34" charset="0"/>
                <a:cs typeface="Arial" panose="020B0604020202020204" pitchFamily="34" charset="0"/>
              </a:rPr>
              <a:t>Station</a:t>
            </a:r>
            <a:r>
              <a:rPr lang="en-MY" sz="1700" baseline="30000" dirty="0">
                <a:latin typeface="Arial" panose="020B0604020202020204" pitchFamily="34" charset="0"/>
                <a:cs typeface="Arial" panose="020B0604020202020204" pitchFamily="34" charset="0"/>
              </a:rPr>
              <a:t> </a:t>
            </a:r>
            <a:r>
              <a:rPr lang="en-MY" sz="1700" dirty="0">
                <a:latin typeface="Arial" panose="020B0604020202020204" pitchFamily="34" charset="0"/>
                <a:cs typeface="Arial" panose="020B0604020202020204" pitchFamily="34" charset="0"/>
              </a:rPr>
              <a:t> </a:t>
            </a:r>
            <a:r>
              <a:rPr lang="en-MY" sz="1700" dirty="0" smtClean="0">
                <a:latin typeface="Arial" panose="020B0604020202020204" pitchFamily="34" charset="0"/>
                <a:cs typeface="Arial" panose="020B0604020202020204" pitchFamily="34" charset="0"/>
              </a:rPr>
              <a:t>on 25 </a:t>
            </a:r>
            <a:r>
              <a:rPr lang="en-MY" sz="1700" dirty="0">
                <a:latin typeface="Arial" panose="020B0604020202020204" pitchFamily="34" charset="0"/>
                <a:cs typeface="Arial" panose="020B0604020202020204" pitchFamily="34" charset="0"/>
              </a:rPr>
              <a:t>May </a:t>
            </a:r>
            <a:r>
              <a:rPr lang="en-MY" sz="1700" dirty="0" smtClean="0">
                <a:latin typeface="Arial" panose="020B0604020202020204" pitchFamily="34" charset="0"/>
                <a:cs typeface="Arial" panose="020B0604020202020204" pitchFamily="34" charset="0"/>
              </a:rPr>
              <a:t>2012. </a:t>
            </a:r>
          </a:p>
          <a:p>
            <a:pPr algn="just"/>
            <a:r>
              <a:rPr lang="en-MY" sz="1700" dirty="0">
                <a:latin typeface="Arial" panose="020B0604020202020204" pitchFamily="34" charset="0"/>
                <a:cs typeface="Arial" panose="020B0604020202020204" pitchFamily="34" charset="0"/>
              </a:rPr>
              <a:t>T</a:t>
            </a:r>
            <a:r>
              <a:rPr lang="en-MY" sz="1700" dirty="0" smtClean="0">
                <a:latin typeface="Arial" panose="020B0604020202020204" pitchFamily="34" charset="0"/>
                <a:cs typeface="Arial" panose="020B0604020202020204" pitchFamily="34" charset="0"/>
              </a:rPr>
              <a:t>he </a:t>
            </a:r>
            <a:r>
              <a:rPr lang="en-MY" sz="1700" dirty="0">
                <a:latin typeface="Arial" panose="020B0604020202020204" pitchFamily="34" charset="0"/>
                <a:cs typeface="Arial" panose="020B0604020202020204" pitchFamily="34" charset="0"/>
              </a:rPr>
              <a:t>first private company to send a satellite </a:t>
            </a:r>
            <a:r>
              <a:rPr lang="en-MY" sz="1700" dirty="0" smtClean="0">
                <a:latin typeface="Arial" panose="020B0604020202020204" pitchFamily="34" charset="0"/>
                <a:cs typeface="Arial" panose="020B0604020202020204" pitchFamily="34" charset="0"/>
              </a:rPr>
              <a:t>into orbit.</a:t>
            </a:r>
            <a:endParaRPr lang="en-MY" sz="1700"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430116" y="260648"/>
            <a:ext cx="5616624" cy="1076710"/>
          </a:xfrm>
          <a:prstGeom prst="rect">
            <a:avLst/>
          </a:prstGeom>
          <a:ln>
            <a:noFill/>
          </a:ln>
          <a:effectLst>
            <a:outerShdw blurRad="292100" dist="139700" dir="2700000" algn="tl" rotWithShape="0">
              <a:srgbClr val="333333">
                <a:alpha val="65000"/>
              </a:srgbClr>
            </a:outerShdw>
          </a:effectLst>
        </p:spPr>
      </p:pic>
      <p:sp>
        <p:nvSpPr>
          <p:cNvPr id="7" name="Slide Number Placeholder 6"/>
          <p:cNvSpPr>
            <a:spLocks noGrp="1"/>
          </p:cNvSpPr>
          <p:nvPr>
            <p:ph type="sldNum" sz="quarter" idx="12"/>
          </p:nvPr>
        </p:nvSpPr>
        <p:spPr/>
        <p:txBody>
          <a:bodyPr/>
          <a:lstStyle/>
          <a:p>
            <a:fld id="{C014DD1E-5D91-48A3-AD6D-45FBA980D106}" type="slidenum">
              <a:rPr lang="en-MY" smtClean="0"/>
              <a:pPr/>
              <a:t>8</a:t>
            </a:fld>
            <a:endParaRPr lang="en-MY"/>
          </a:p>
        </p:txBody>
      </p:sp>
    </p:spTree>
    <p:extLst>
      <p:ext uri="{BB962C8B-B14F-4D97-AF65-F5344CB8AC3E}">
        <p14:creationId xmlns:p14="http://schemas.microsoft.com/office/powerpoint/2010/main" xmlns="" val="27756037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0" dur="500"/>
                                        <p:tgtEl>
                                          <p:spTgt spid="3">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3" dur="500"/>
                                        <p:tgtEl>
                                          <p:spTgt spid="3">
                                            <p:txEl>
                                              <p:pRg st="2" end="2"/>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6" dur="500"/>
                                        <p:tgtEl>
                                          <p:spTgt spid="3">
                                            <p:txEl>
                                              <p:pRg st="3" end="3"/>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9" dur="500"/>
                                        <p:tgtEl>
                                          <p:spTgt spid="3">
                                            <p:txEl>
                                              <p:pRg st="4" end="4"/>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2" dur="500"/>
                                        <p:tgtEl>
                                          <p:spTgt spid="3">
                                            <p:txEl>
                                              <p:pRg st="5" end="5"/>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5" dur="500"/>
                                        <p:tgtEl>
                                          <p:spTgt spid="3">
                                            <p:txEl>
                                              <p:pRg st="6" end="6"/>
                                            </p:txEl>
                                          </p:spTgt>
                                        </p:tgtEl>
                                      </p:cBhvr>
                                    </p:animEffect>
                                  </p:childTnLst>
                                </p:cTn>
                              </p:par>
                              <p:par>
                                <p:cTn id="26" presetID="14" presetClass="entr" presetSubtype="1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randombar(horizontal)">
                                      <p:cBhvr>
                                        <p:cTn id="2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430116" y="260648"/>
            <a:ext cx="5616624" cy="1076710"/>
          </a:xfrm>
          <a:prstGeom prst="rect">
            <a:avLst/>
          </a:prstGeom>
          <a:ln>
            <a:noFill/>
          </a:ln>
          <a:effectLst>
            <a:outerShdw blurRad="292100" dist="139700" dir="2700000" algn="tl" rotWithShape="0">
              <a:srgbClr val="333333">
                <a:alpha val="65000"/>
              </a:srgbClr>
            </a:outerShdw>
          </a:effectLst>
        </p:spPr>
      </p:pic>
      <p:pic>
        <p:nvPicPr>
          <p:cNvPr id="5" name="Content Placeholder 3"/>
          <p:cNvPicPr>
            <a:picLocks noGrp="1" noChangeAspect="1"/>
          </p:cNvPicPr>
          <p:nvPr>
            <p:ph idx="1"/>
          </p:nvPr>
        </p:nvPicPr>
        <p:blipFill>
          <a:blip r:embed="rId3">
            <a:extLst>
              <a:ext uri="{28A0092B-C50C-407E-A947-70E740481C1C}">
                <a14:useLocalDpi xmlns:a14="http://schemas.microsoft.com/office/drawing/2010/main" xmlns="" val="0"/>
              </a:ext>
            </a:extLst>
          </a:blip>
          <a:stretch>
            <a:fillRect/>
          </a:stretch>
        </p:blipFill>
        <p:spPr>
          <a:xfrm>
            <a:off x="1197868" y="1700808"/>
            <a:ext cx="2977679" cy="4565884"/>
          </a:xfrm>
        </p:spPr>
      </p:pic>
      <p:pic>
        <p:nvPicPr>
          <p:cNvPr id="6" name="Picture 5"/>
          <p:cNvPicPr>
            <a:picLocks noChangeAspect="1"/>
          </p:cNvPicPr>
          <p:nvPr/>
        </p:nvPicPr>
        <p:blipFill rotWithShape="1">
          <a:blip r:embed="rId4" cstate="print">
            <a:extLst>
              <a:ext uri="{28A0092B-C50C-407E-A947-70E740481C1C}">
                <a14:useLocalDpi xmlns:a14="http://schemas.microsoft.com/office/drawing/2010/main" xmlns="" val="0"/>
              </a:ext>
            </a:extLst>
          </a:blip>
          <a:srcRect l="22220" t="5982" r="17634" b="8548"/>
          <a:stretch/>
        </p:blipFill>
        <p:spPr>
          <a:xfrm>
            <a:off x="4870276" y="1695654"/>
            <a:ext cx="2952328" cy="4571038"/>
          </a:xfrm>
          <a:prstGeom prst="rect">
            <a:avLst/>
          </a:prstGeom>
        </p:spPr>
      </p:pic>
      <p:pic>
        <p:nvPicPr>
          <p:cNvPr id="7" name="Picture 6"/>
          <p:cNvPicPr>
            <a:picLocks noChangeAspect="1"/>
          </p:cNvPicPr>
          <p:nvPr/>
        </p:nvPicPr>
        <p:blipFill rotWithShape="1">
          <a:blip r:embed="rId5">
            <a:extLst>
              <a:ext uri="{28A0092B-C50C-407E-A947-70E740481C1C}">
                <a14:useLocalDpi xmlns:a14="http://schemas.microsoft.com/office/drawing/2010/main" xmlns="" val="0"/>
              </a:ext>
            </a:extLst>
          </a:blip>
          <a:srcRect l="26924" r="25603"/>
          <a:stretch/>
        </p:blipFill>
        <p:spPr>
          <a:xfrm>
            <a:off x="8298031" y="2348880"/>
            <a:ext cx="3387979" cy="3828290"/>
          </a:xfrm>
          <a:prstGeom prst="rect">
            <a:avLst/>
          </a:prstGeom>
        </p:spPr>
      </p:pic>
      <p:sp>
        <p:nvSpPr>
          <p:cNvPr id="8" name="TextBox 7"/>
          <p:cNvSpPr txBox="1"/>
          <p:nvPr/>
        </p:nvSpPr>
        <p:spPr>
          <a:xfrm>
            <a:off x="2026442" y="6170223"/>
            <a:ext cx="1564852" cy="523220"/>
          </a:xfrm>
          <a:prstGeom prst="rect">
            <a:avLst/>
          </a:prstGeom>
          <a:noFill/>
        </p:spPr>
        <p:txBody>
          <a:bodyPr wrap="none" rtlCol="0">
            <a:spAutoFit/>
          </a:bodyPr>
          <a:lstStyle/>
          <a:p>
            <a:r>
              <a:rPr lang="en-MY" sz="2800" dirty="0" smtClean="0">
                <a:latin typeface="Arial" panose="020B0604020202020204" pitchFamily="34" charset="0"/>
                <a:cs typeface="Arial" panose="020B0604020202020204" pitchFamily="34" charset="0"/>
              </a:rPr>
              <a:t>Falcon 1</a:t>
            </a:r>
            <a:endParaRPr lang="en-MY" sz="2800" dirty="0">
              <a:latin typeface="Arial" panose="020B0604020202020204" pitchFamily="34" charset="0"/>
              <a:cs typeface="Arial" panose="020B0604020202020204" pitchFamily="34" charset="0"/>
            </a:endParaRPr>
          </a:p>
        </p:txBody>
      </p:sp>
      <p:sp>
        <p:nvSpPr>
          <p:cNvPr id="9" name="TextBox 8"/>
          <p:cNvSpPr txBox="1"/>
          <p:nvPr/>
        </p:nvSpPr>
        <p:spPr>
          <a:xfrm>
            <a:off x="5734372" y="6170223"/>
            <a:ext cx="1564852" cy="523220"/>
          </a:xfrm>
          <a:prstGeom prst="rect">
            <a:avLst/>
          </a:prstGeom>
          <a:noFill/>
        </p:spPr>
        <p:txBody>
          <a:bodyPr wrap="none" rtlCol="0">
            <a:spAutoFit/>
          </a:bodyPr>
          <a:lstStyle/>
          <a:p>
            <a:r>
              <a:rPr lang="en-MY" sz="2800" dirty="0" smtClean="0">
                <a:latin typeface="Arial" panose="020B0604020202020204" pitchFamily="34" charset="0"/>
                <a:cs typeface="Arial" panose="020B0604020202020204" pitchFamily="34" charset="0"/>
              </a:rPr>
              <a:t>Falcon 9</a:t>
            </a:r>
            <a:endParaRPr lang="en-MY" sz="2800" dirty="0">
              <a:latin typeface="Arial" panose="020B0604020202020204" pitchFamily="34" charset="0"/>
              <a:cs typeface="Arial" panose="020B0604020202020204" pitchFamily="34" charset="0"/>
            </a:endParaRPr>
          </a:p>
        </p:txBody>
      </p:sp>
      <p:sp>
        <p:nvSpPr>
          <p:cNvPr id="10" name="TextBox 9"/>
          <p:cNvSpPr txBox="1"/>
          <p:nvPr/>
        </p:nvSpPr>
        <p:spPr>
          <a:xfrm>
            <a:off x="9299235" y="6141329"/>
            <a:ext cx="1366080" cy="523220"/>
          </a:xfrm>
          <a:prstGeom prst="rect">
            <a:avLst/>
          </a:prstGeom>
          <a:noFill/>
        </p:spPr>
        <p:txBody>
          <a:bodyPr wrap="none" rtlCol="0">
            <a:spAutoFit/>
          </a:bodyPr>
          <a:lstStyle/>
          <a:p>
            <a:r>
              <a:rPr lang="en-MY" sz="2800" dirty="0" smtClean="0">
                <a:latin typeface="Arial" panose="020B0604020202020204" pitchFamily="34" charset="0"/>
                <a:cs typeface="Arial" panose="020B0604020202020204" pitchFamily="34" charset="0"/>
              </a:rPr>
              <a:t>Dragon</a:t>
            </a:r>
            <a:endParaRPr lang="en-MY" sz="2800" dirty="0">
              <a:latin typeface="Arial" panose="020B0604020202020204" pitchFamily="34" charset="0"/>
              <a:cs typeface="Arial" panose="020B0604020202020204" pitchFamily="34" charset="0"/>
            </a:endParaRPr>
          </a:p>
        </p:txBody>
      </p:sp>
      <p:sp>
        <p:nvSpPr>
          <p:cNvPr id="11" name="Slide Number Placeholder 10"/>
          <p:cNvSpPr>
            <a:spLocks noGrp="1"/>
          </p:cNvSpPr>
          <p:nvPr>
            <p:ph type="sldNum" sz="quarter" idx="12"/>
          </p:nvPr>
        </p:nvSpPr>
        <p:spPr/>
        <p:txBody>
          <a:bodyPr/>
          <a:lstStyle/>
          <a:p>
            <a:fld id="{C014DD1E-5D91-48A3-AD6D-45FBA980D106}" type="slidenum">
              <a:rPr lang="en-MY" smtClean="0"/>
              <a:pPr/>
              <a:t>9</a:t>
            </a:fld>
            <a:endParaRPr lang="en-MY"/>
          </a:p>
        </p:txBody>
      </p:sp>
    </p:spTree>
    <p:extLst>
      <p:ext uri="{BB962C8B-B14F-4D97-AF65-F5344CB8AC3E}">
        <p14:creationId xmlns:p14="http://schemas.microsoft.com/office/powerpoint/2010/main" xmlns="" val="33749567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theme/theme1.xml><?xml version="1.0" encoding="utf-8"?>
<a:theme xmlns:a="http://schemas.openxmlformats.org/drawingml/2006/main" name="TS102787990">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Black Tie</Template>
  <TotalTime>0</TotalTime>
  <Words>131</Words>
  <Application>Microsoft Office PowerPoint</Application>
  <PresentationFormat>Custom</PresentationFormat>
  <Paragraphs>65</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TS102787990</vt:lpstr>
      <vt:lpstr>Slide 1</vt:lpstr>
      <vt:lpstr>   Who is This Man?</vt:lpstr>
      <vt:lpstr>What this Man Does?</vt:lpstr>
      <vt:lpstr>Slide 4</vt:lpstr>
      <vt:lpstr>Slide 5</vt:lpstr>
      <vt:lpstr>Slide 6</vt:lpstr>
      <vt:lpstr>Slide 7</vt:lpstr>
      <vt:lpstr>Slide 8</vt:lpstr>
      <vt:lpstr>Slide 9</vt:lpstr>
      <vt:lpstr>Slide 10</vt:lpstr>
      <vt:lpstr>What’s Next? Hyperloop</vt:lpstr>
      <vt:lpstr>Awards &amp; Recognition</vt:lpstr>
      <vt:lpstr>What We Can Learn from Elon Musk?</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2014-05-05T05:35:59Z</dcterms:created>
  <dcterms:modified xsi:type="dcterms:W3CDTF">2017-09-13T02:49:42Z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