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72" r:id="rId6"/>
    <p:sldId id="261" r:id="rId7"/>
    <p:sldId id="262" r:id="rId8"/>
    <p:sldId id="271" r:id="rId9"/>
    <p:sldId id="263" r:id="rId10"/>
    <p:sldId id="264" r:id="rId11"/>
    <p:sldId id="266" r:id="rId12"/>
    <p:sldId id="268" r:id="rId13"/>
    <p:sldId id="270" r:id="rId14"/>
    <p:sldId id="269" r:id="rId15"/>
    <p:sldId id="267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7B266-CB2E-4350-9E70-0ABC5AB4ED83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9871A-03C1-4952-B608-BA5AA3BF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06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700"/>
              <a:t>I am excited to show you how Alibaba accomplish so many achievement by several special marketing strategies.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8104-9316-4DB3-8375-4E45DAB444F0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0642-85FD-4A6C-A88C-36EB1F36C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8104-9316-4DB3-8375-4E45DAB444F0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0642-85FD-4A6C-A88C-36EB1F36C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8104-9316-4DB3-8375-4E45DAB444F0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0642-85FD-4A6C-A88C-36EB1F36C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solidFill>
          <a:srgbClr val="434343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818062" y="1074200"/>
            <a:ext cx="7507800" cy="470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8391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59"/>
                </a:lnTo>
                <a:lnTo>
                  <a:pt x="71609" y="259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2037600" y="2882400"/>
            <a:ext cx="5068800" cy="109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Droid Serif"/>
              <a:buChar char="⊡"/>
              <a:defRPr sz="1800" b="0" i="1" u="none" strike="noStrike" cap="none">
                <a:solidFill>
                  <a:srgbClr val="CCCCCC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457200" marR="0" lvl="1" indent="857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75000"/>
              <a:buFont typeface="Droid Serif"/>
              <a:buChar char="□"/>
              <a:defRPr sz="1800" b="0" i="1" u="none" strike="noStrike" cap="none">
                <a:solidFill>
                  <a:srgbClr val="CCCCCC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  <a:defRPr sz="1800" b="0" i="1" u="none" strike="noStrike" cap="none">
                <a:solidFill>
                  <a:srgbClr val="CCCCCC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  <a:defRPr sz="1800" b="0" i="1" u="none" strike="noStrike" cap="none">
                <a:solidFill>
                  <a:srgbClr val="CCCCCC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  <a:defRPr sz="1800" b="0" i="1" u="none" strike="noStrike" cap="none">
                <a:solidFill>
                  <a:srgbClr val="CCCCCC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  <a:defRPr sz="1800" b="0" i="1" u="none" strike="noStrike" cap="none">
                <a:solidFill>
                  <a:srgbClr val="CCCCCC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  <a:defRPr sz="1800" b="0" i="1" u="none" strike="noStrike" cap="none">
                <a:solidFill>
                  <a:srgbClr val="CCCCCC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  <a:defRPr sz="1800" b="0" i="1" u="none" strike="noStrike" cap="none">
                <a:solidFill>
                  <a:srgbClr val="CCCCCC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  <a:defRPr sz="1800" b="0" i="1" u="none" strike="noStrike" cap="none">
                <a:solidFill>
                  <a:srgbClr val="CCCCCC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/>
          <p:nvPr/>
        </p:nvSpPr>
        <p:spPr>
          <a:xfrm>
            <a:off x="3853200" y="391456"/>
            <a:ext cx="1437600" cy="87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E00"/>
              </a:buClr>
              <a:buSzPct val="25000"/>
              <a:buFont typeface="Montserrat"/>
              <a:buNone/>
            </a:pPr>
            <a:r>
              <a:rPr lang="en" sz="9600" b="0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76932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8104-9316-4DB3-8375-4E45DAB444F0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0642-85FD-4A6C-A88C-36EB1F36C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8104-9316-4DB3-8375-4E45DAB444F0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0642-85FD-4A6C-A88C-36EB1F36C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8104-9316-4DB3-8375-4E45DAB444F0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0642-85FD-4A6C-A88C-36EB1F36CF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8104-9316-4DB3-8375-4E45DAB444F0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0642-85FD-4A6C-A88C-36EB1F36C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8104-9316-4DB3-8375-4E45DAB444F0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0642-85FD-4A6C-A88C-36EB1F36C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8104-9316-4DB3-8375-4E45DAB444F0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0642-85FD-4A6C-A88C-36EB1F36C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8104-9316-4DB3-8375-4E45DAB444F0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B90642-85FD-4A6C-A88C-36EB1F36C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8104-9316-4DB3-8375-4E45DAB444F0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0642-85FD-4A6C-A88C-36EB1F36C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7808104-9316-4DB3-8375-4E45DAB444F0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8B90642-85FD-4A6C-A88C-36EB1F36CF6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S_Securities_and_Exchange_Commission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Greenshoe_option" TargetMode="External"/><Relationship Id="rId5" Type="http://schemas.openxmlformats.org/officeDocument/2006/relationships/hyperlink" Target="https://en.wikipedia.org/wiki/Initial_public_offering" TargetMode="External"/><Relationship Id="rId4" Type="http://schemas.openxmlformats.org/officeDocument/2006/relationships/hyperlink" Target="https://en.wikipedia.org/wiki/United_States_dollar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609600"/>
            <a:ext cx="6324600" cy="213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733800"/>
            <a:ext cx="3657600" cy="2362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5103674"/>
            <a:ext cx="327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PRESENTED BY:</a:t>
            </a:r>
          </a:p>
          <a:p>
            <a:r>
              <a:rPr lang="en-US" dirty="0" smtClean="0"/>
              <a:t>ARUNDHATHI </a:t>
            </a:r>
            <a:r>
              <a:rPr lang="en-US" dirty="0" smtClean="0"/>
              <a:t>T (XBBNLC1) </a:t>
            </a:r>
            <a:endParaRPr lang="en-US" dirty="0" smtClean="0"/>
          </a:p>
          <a:p>
            <a:r>
              <a:rPr lang="en-US" dirty="0" smtClean="0"/>
              <a:t>SAI </a:t>
            </a:r>
            <a:r>
              <a:rPr lang="en-US" dirty="0" smtClean="0"/>
              <a:t>AKHIL G (XBBNLDU)</a:t>
            </a:r>
            <a:endParaRPr lang="en-US" dirty="0" smtClean="0"/>
          </a:p>
          <a:p>
            <a:r>
              <a:rPr lang="en-US" dirty="0" smtClean="0"/>
              <a:t>PRIYANKA </a:t>
            </a:r>
            <a:r>
              <a:rPr lang="en-US" dirty="0" smtClean="0"/>
              <a:t>R (XBBNLD5)</a:t>
            </a:r>
            <a:endParaRPr lang="en-US" dirty="0" smtClean="0"/>
          </a:p>
          <a:p>
            <a:r>
              <a:rPr lang="en-US" dirty="0" smtClean="0"/>
              <a:t>SWEATHAA </a:t>
            </a:r>
            <a:r>
              <a:rPr lang="en-US" dirty="0" smtClean="0"/>
              <a:t>R  (XBBNLD1)</a:t>
            </a:r>
            <a:endParaRPr lang="en-US" dirty="0" smtClean="0"/>
          </a:p>
          <a:p>
            <a:r>
              <a:rPr lang="en-US" dirty="0" smtClean="0"/>
              <a:t>RANJEETH B </a:t>
            </a:r>
            <a:r>
              <a:rPr lang="en-US" dirty="0" smtClean="0"/>
              <a:t>C (XBBNLDW)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43400" y="2939534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To make it easy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to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do business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anywhere…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61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501062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1281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67"/>
          <a:stretch/>
        </p:blipFill>
        <p:spPr>
          <a:xfrm>
            <a:off x="0" y="0"/>
            <a:ext cx="91440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2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3" r="28407" b="490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ghtning Bolt 2"/>
          <p:cNvSpPr/>
          <p:nvPr/>
        </p:nvSpPr>
        <p:spPr>
          <a:xfrm>
            <a:off x="4767943" y="1175657"/>
            <a:ext cx="152400" cy="228600"/>
          </a:xfrm>
          <a:prstGeom prst="lightningBol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Lightning Bolt 4"/>
          <p:cNvSpPr/>
          <p:nvPr/>
        </p:nvSpPr>
        <p:spPr>
          <a:xfrm>
            <a:off x="609600" y="3733800"/>
            <a:ext cx="152400" cy="228600"/>
          </a:xfrm>
          <a:prstGeom prst="lightningBol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" name="Lightning Bolt 5"/>
          <p:cNvSpPr/>
          <p:nvPr/>
        </p:nvSpPr>
        <p:spPr>
          <a:xfrm>
            <a:off x="609600" y="3429000"/>
            <a:ext cx="152400" cy="228600"/>
          </a:xfrm>
          <a:prstGeom prst="lightningBol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Lightning Bolt 6"/>
          <p:cNvSpPr/>
          <p:nvPr/>
        </p:nvSpPr>
        <p:spPr>
          <a:xfrm>
            <a:off x="609600" y="4495800"/>
            <a:ext cx="152400" cy="228600"/>
          </a:xfrm>
          <a:prstGeom prst="lightningBol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22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93"/>
          <p:cNvSpPr txBox="1">
            <a:spLocks/>
          </p:cNvSpPr>
          <p:nvPr/>
        </p:nvSpPr>
        <p:spPr>
          <a:xfrm>
            <a:off x="301083" y="2895600"/>
            <a:ext cx="7673100" cy="21192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</a:pPr>
            <a:r>
              <a:rPr lang="en-US" sz="120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Long Term Strategic Goal</a:t>
            </a:r>
          </a:p>
          <a:p>
            <a:pPr marL="0" indent="0" algn="ctr">
              <a:spcBef>
                <a:spcPts val="0"/>
              </a:spcBef>
            </a:pPr>
            <a:endParaRPr lang="en-US" sz="1200" smtClean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 algn="ctr">
              <a:spcBef>
                <a:spcPts val="0"/>
              </a:spcBef>
            </a:pPr>
            <a:r>
              <a:rPr lang="en-US" sz="120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Serve </a:t>
            </a:r>
            <a:r>
              <a:rPr lang="en-US" sz="2400" smtClean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2,000,000,000  </a:t>
            </a:r>
          </a:p>
          <a:p>
            <a:pPr marL="0" indent="0" algn="ctr">
              <a:spcBef>
                <a:spcPts val="0"/>
              </a:spcBef>
            </a:pPr>
            <a:r>
              <a:rPr lang="en-US" sz="120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consumers served around the world </a:t>
            </a:r>
          </a:p>
          <a:p>
            <a:pPr marL="0" indent="0" algn="ctr">
              <a:spcBef>
                <a:spcPts val="0"/>
              </a:spcBef>
            </a:pPr>
            <a:endParaRPr lang="en-US" sz="1200" smtClean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 algn="ctr">
              <a:spcBef>
                <a:spcPts val="0"/>
              </a:spcBef>
            </a:pPr>
            <a:endParaRPr lang="en-US" sz="1200" smtClean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 algn="ctr">
              <a:spcBef>
                <a:spcPts val="0"/>
              </a:spcBef>
            </a:pPr>
            <a:r>
              <a:rPr lang="en-US" sz="120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support </a:t>
            </a:r>
            <a:r>
              <a:rPr lang="en-US" sz="2400" smtClean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10,000,000</a:t>
            </a:r>
            <a:r>
              <a:rPr lang="en-US" sz="120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0" indent="0" algn="ctr">
              <a:spcBef>
                <a:spcPts val="0"/>
              </a:spcBef>
            </a:pPr>
            <a:r>
              <a:rPr lang="en-US" sz="120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businesses to operate profitably. </a:t>
            </a:r>
            <a:endParaRPr lang="en-US" sz="12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400" y="22860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Franklin Gothic Medium" pitchFamily="34" charset="0"/>
              </a:rPr>
              <a:t>Key Partner</a:t>
            </a:r>
            <a:endParaRPr lang="en-US" dirty="0">
              <a:latin typeface="Franklin Gothic Medium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830262"/>
            <a:ext cx="5486400" cy="16081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err="1" smtClean="0">
                <a:latin typeface="Franklin Gothic Medium" pitchFamily="34" charset="0"/>
              </a:rPr>
              <a:t>Alimama</a:t>
            </a:r>
            <a:r>
              <a:rPr lang="en-US" b="0" dirty="0" smtClean="0">
                <a:latin typeface="Franklin Gothic Medium" pitchFamily="34" charset="0"/>
              </a:rPr>
              <a:t> (advertising and marketing partner)</a:t>
            </a:r>
          </a:p>
          <a:p>
            <a:r>
              <a:rPr lang="en-US" b="0" dirty="0" err="1" smtClean="0">
                <a:latin typeface="Franklin Gothic Medium" pitchFamily="34" charset="0"/>
              </a:rPr>
              <a:t>Alipay</a:t>
            </a:r>
            <a:r>
              <a:rPr lang="en-US" b="0" dirty="0" smtClean="0">
                <a:latin typeface="Franklin Gothic Medium" pitchFamily="34" charset="0"/>
              </a:rPr>
              <a:t> (Payment System)</a:t>
            </a:r>
          </a:p>
          <a:p>
            <a:r>
              <a:rPr lang="en-US" b="0" dirty="0" smtClean="0">
                <a:latin typeface="Franklin Gothic Medium" pitchFamily="34" charset="0"/>
              </a:rPr>
              <a:t>FedEx, DHL</a:t>
            </a:r>
          </a:p>
          <a:p>
            <a:r>
              <a:rPr lang="en-US" b="0" dirty="0" smtClean="0">
                <a:latin typeface="Franklin Gothic Medium" pitchFamily="34" charset="0"/>
              </a:rPr>
              <a:t>Seller/Retailer</a:t>
            </a:r>
          </a:p>
          <a:p>
            <a:endParaRPr lang="en-US" b="0" dirty="0">
              <a:latin typeface="Franklin Gothic Medium" pitchFamily="34" charset="0"/>
            </a:endParaRPr>
          </a:p>
        </p:txBody>
      </p:sp>
      <p:pic>
        <p:nvPicPr>
          <p:cNvPr id="5" name="Picture 2" descr="https://thumbs.dreamstime.com/z/d-man-gives-golden-key-success-another-partner-giving-concept-business-partnership-teamwork-render-illustration-38719285.jpg"/>
          <p:cNvPicPr>
            <a:picLocks noChangeAspect="1" noChangeArrowheads="1"/>
          </p:cNvPicPr>
          <p:nvPr/>
        </p:nvPicPr>
        <p:blipFill>
          <a:blip r:embed="rId2" cstate="print"/>
          <a:srcRect r="-3333" b="9593"/>
          <a:stretch>
            <a:fillRect/>
          </a:stretch>
        </p:blipFill>
        <p:spPr bwMode="auto">
          <a:xfrm>
            <a:off x="6172200" y="0"/>
            <a:ext cx="2850932" cy="2667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6453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sssss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90600"/>
            <a:ext cx="4267200" cy="2667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267200"/>
            <a:ext cx="6934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63508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600" descr="Alibaba Headquarters Imag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601"/>
          <p:cNvSpPr txBox="1">
            <a:spLocks/>
          </p:cNvSpPr>
          <p:nvPr/>
        </p:nvSpPr>
        <p:spPr>
          <a:xfrm>
            <a:off x="457200" y="415878"/>
            <a:ext cx="6400800" cy="1412921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" sz="4000" dirty="0" smtClean="0">
                <a:solidFill>
                  <a:schemeClr val="accent5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Questions?</a:t>
            </a:r>
            <a:endParaRPr lang="en" sz="4000" dirty="0">
              <a:solidFill>
                <a:schemeClr val="accent5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65859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2037600" y="2882400"/>
            <a:ext cx="5068800" cy="109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5917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" t="20952" r="1309"/>
          <a:stretch/>
        </p:blipFill>
        <p:spPr>
          <a:xfrm>
            <a:off x="1" y="1426028"/>
            <a:ext cx="9144000" cy="54210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" y="457200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Lucida Handwriting" panose="03010101010101010101" pitchFamily="66" charset="0"/>
              </a:rPr>
              <a:t>ALIBABA  BUISNESS  SEGMENTS</a:t>
            </a:r>
            <a:endParaRPr lang="en-US" sz="3200" b="1" dirty="0"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43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4191000" y="0"/>
            <a:ext cx="4953000" cy="5029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4171" y="914400"/>
            <a:ext cx="3810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" sz="2000" dirty="0" smtClean="0"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Alibaba group was founded in 1999 by 18 people led by Jack Ma, a former English teacher from China.  </a:t>
            </a:r>
          </a:p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Alibaba has more than 40 million users.</a:t>
            </a:r>
          </a:p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also reaches buyers and sellers in more than 240 countries around the world.</a:t>
            </a:r>
          </a:p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Alibaba specializes in trade between buyers and sellers. </a:t>
            </a:r>
          </a:p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Alibaba group revenue 158.3 billion CNY.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" sz="2000" dirty="0" smtClean="0"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30480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Lucida Handwriting" panose="03010101010101010101" pitchFamily="66" charset="0"/>
              </a:rPr>
              <a:t>INTRODUCTION:</a:t>
            </a:r>
            <a:endParaRPr lang="en-US" sz="2000" b="1" dirty="0"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75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vron 1"/>
          <p:cNvSpPr/>
          <p:nvPr/>
        </p:nvSpPr>
        <p:spPr>
          <a:xfrm>
            <a:off x="762000" y="457200"/>
            <a:ext cx="1447800" cy="914400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hevron 2"/>
          <p:cNvSpPr/>
          <p:nvPr/>
        </p:nvSpPr>
        <p:spPr>
          <a:xfrm>
            <a:off x="1866900" y="4038600"/>
            <a:ext cx="1485900" cy="990600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hevron 3"/>
          <p:cNvSpPr/>
          <p:nvPr/>
        </p:nvSpPr>
        <p:spPr>
          <a:xfrm>
            <a:off x="1143000" y="1600200"/>
            <a:ext cx="1447800" cy="914400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1524000" y="2743200"/>
            <a:ext cx="1447800" cy="914400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762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1999</a:t>
            </a:r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2286000" y="5410200"/>
            <a:ext cx="1447800" cy="914400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2100" y="1752600"/>
            <a:ext cx="80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2000-</a:t>
            </a:r>
          </a:p>
          <a:p>
            <a:r>
              <a:rPr lang="en-US" dirty="0" smtClean="0"/>
              <a:t>2004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43100" y="2877234"/>
            <a:ext cx="87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2005-2014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81250" y="4343400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43200" y="56504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0" y="381000"/>
            <a:ext cx="5848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Alibaba Group launched a China marketplace ,currently known as 1688.com, for domestic wholesale trade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Alibaba Group raises US$5 million from a consortium of investors.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19400" y="1524000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Alibaba Group raises US$20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million.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Alibaba.com surpasses 1 million registered users.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Alibaba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raises US$82 million from several first-tier investors in the largest private equity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commitment.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0400" y="2713672"/>
            <a:ext cx="655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Alibaba Group takes over the operations of China Yahoo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Alibaba.com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completes its initial public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offering(IPO)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Main Board of the Hong Kong Stock Exchange.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Alibaba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goes public on the New York Stock Exchange.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2800" y="3974068"/>
            <a:ext cx="563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Alibaba Group and Ant Financial Services Group announce they will set up a joint venture, named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Koubei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capture opportunities within China’s local services market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0" y="5257800"/>
            <a:ext cx="533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Alibaba Group exceeds RMB3 trillion in FY2016 gross merchandise volume (GMV) on its China retail marketplaces and subsequently becomes the largest retail economy in the world.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96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6324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381000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CURRENT STAT: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07479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533400"/>
            <a:ext cx="617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" dirty="0" smtClean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Singles’ Day has become not just the largest e-commerce shopping day in China but the largest in the world. Singles’ Day sales have grown from around</a:t>
            </a:r>
            <a:r>
              <a:rPr lang="en" b="1" dirty="0" smtClean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b="1" dirty="0" smtClean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$100 million</a:t>
            </a:r>
            <a:r>
              <a:rPr lang="en" dirty="0" smtClean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in 2009 to </a:t>
            </a:r>
            <a:r>
              <a:rPr lang="en" b="1" dirty="0" smtClean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$17.8 billion </a:t>
            </a:r>
            <a:r>
              <a:rPr lang="en" dirty="0" smtClean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in 2016, according to research firm IDC. </a:t>
            </a:r>
          </a:p>
          <a:p>
            <a:endParaRPr lang="en-US" dirty="0"/>
          </a:p>
        </p:txBody>
      </p:sp>
      <p:pic>
        <p:nvPicPr>
          <p:cNvPr id="3" name="Shape 552" descr="Single's day_orang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200" y="1981200"/>
            <a:ext cx="5791200" cy="39872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108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256314"/>
            <a:ext cx="2895600" cy="238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" y="381000"/>
            <a:ext cx="85344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5 September 2014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group—in a regulatory filing with the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US Securities and Exchange Commission"/>
              </a:rPr>
              <a:t>US Securities and Exchange Commission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—set a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tooltip="United States dollar"/>
              </a:rPr>
              <a:t>US$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60- to $66- per-share price range for its scheduled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 tooltip="Initial public offering"/>
              </a:rPr>
              <a:t>initial public offering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IPO).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September 2014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Alibaba's IPO priced at US$68, raising US$21.8 billion for the company and investors. Alibaba was the biggest US IPO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 September 2014, Alibaba's shares (BABA) began trading on the NYSE at an opening price of $92.70 at 11:55 am EST.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 September 2014, Alibaba's underwriters announced their confirmation that they had exercised a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 tooltip="Greenshoe option"/>
              </a:rPr>
              <a:t>greenshoe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 tooltip="Greenshoe option"/>
              </a:rPr>
              <a:t> option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sell 15% more shares than originally planned, boosting the total amount of the IPO to $25 billion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present Alibaba outstanding shares are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2.53B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25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" y="1143000"/>
            <a:ext cx="9116698" cy="548196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600" y="358170"/>
            <a:ext cx="4876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ALIBABA </a:t>
            </a:r>
            <a:r>
              <a:rPr lang="en-US" sz="3200" b="1" dirty="0" smtClean="0"/>
              <a:t>GROUP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13320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con175x17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048000"/>
            <a:ext cx="4033837" cy="3505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600" y="864275"/>
            <a:ext cx="7620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“E-commerce is global so we needed a name that was globally recognized,"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"Alibaba brings to mind 'open sesame,' representing that our platforms open a doorway to fortune for small businesses."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Alibaba opens sesame for small to Medium sized companies.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4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145</TotalTime>
  <Words>427</Words>
  <Application>Microsoft Office PowerPoint</Application>
  <PresentationFormat>On-screen Show (4:3)</PresentationFormat>
  <Paragraphs>59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Angles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Bank of New York Mellon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Akhil, Gunda Sai</dc:creator>
  <cp:lastModifiedBy>Akhil, Gunda Sai</cp:lastModifiedBy>
  <cp:revision>22</cp:revision>
  <dcterms:created xsi:type="dcterms:W3CDTF">2017-08-31T08:50:36Z</dcterms:created>
  <dcterms:modified xsi:type="dcterms:W3CDTF">2017-08-31T13:24:45Z</dcterms:modified>
</cp:coreProperties>
</file>