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DC74-B394-ED4D-3223-50DAC61BF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2161C-3805-3553-FB10-F96BE4FFF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DF64-C63D-2D31-0B2B-B0032C0C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7C284-4C5F-2F78-F983-A7DBDF42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57C0-5F45-8A0A-CEBB-9342F65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9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18FB-AA6D-A0FD-FA5A-BF7CE057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11F95-BBC7-3ADB-C3E9-9EED4ABF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29CB-222B-E842-41D4-59752CF0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3630-8CCD-C520-54A8-FB33AE96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B8DD-A5ED-E835-3FED-CBAF86F3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7377B-5C88-FAD2-3781-8D23808EF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64FC6-771D-A919-7D81-75D46CA7F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BE25-41B0-7E81-9144-513D9BFB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FC22-EF9D-1D35-7D87-D0EE9A98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BA05-E41F-40B0-AA2B-92D1B250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786C-DC00-F619-77C4-352B5392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CC83-2AC2-5093-9E82-8D68DDFE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64E30-48B7-D68F-A4E1-FB1E4517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1824-4F5C-772F-8DF0-AD42D3F7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A3C4-B90A-7E65-1FC3-3EE23F35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147C-BDA3-4E0E-E63B-C5EBF392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B544-86E9-6497-6189-2BD98DF18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7E8F-D793-54ED-D8C9-1667BF48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8C68-0169-1965-3019-076E2A9F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2FB7B-3F5E-427D-9CF8-ED785C6A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CE50-A3A7-AE44-191D-96968B02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813B-796A-3C4D-8524-C23994432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695EF-C7F5-65B1-BA71-704041309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EE392-119D-BACB-514C-94612505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8A7B4-6971-B051-F998-A0E2AACE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A7544-0450-BBCB-9137-E3FEF633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26AA-AED1-9A9D-B961-BD213221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4B4E0-798A-8051-6386-ACB9AFA6C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51CBA-08CB-FBCF-CCC7-598BA12A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3101B-E533-4013-2487-BDEA6A73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308C1-986D-2876-44A0-711EA3E47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1BCB4-A457-06F4-E798-263B8B18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B565D-4AE8-80EF-64DC-B7E8E64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896B7-FFD5-84DE-876B-0B41BE2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4EE5-50AC-389D-D308-BF22B465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E37F8-CE09-C6D8-9F77-BC78BA85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4EDAF-F3A8-40B8-7F9C-5ED5E18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361C6-9178-2548-4750-1D1CFF98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2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186F5-A4B2-BFF8-D668-D0C3AAC5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0D3FF-E880-9703-13F6-A1D7A264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B9B04-E387-1D6C-0277-BD2D0297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E8F-D480-217D-D030-B680506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AE46-9E7C-46B4-F1B1-9C37B0C3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3200B-1B45-BFC9-3937-2836592B2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031E9-CECC-F056-1AD5-B614E3F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F6D72-EC2F-ED2C-FDA8-11166F6C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45C2-F77F-774E-79A2-A7F1E916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EAC0-5729-BE35-AD45-CC86E0EC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8B25E-D23E-A3E0-CB2E-352E0D237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DB952-E376-E5A9-30AB-0039E247B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DE9DF-283E-AC4B-742D-F2C73839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4A37A-5C55-8122-B77B-46564BCB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456ED-FD20-C208-4B98-1577B8B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88873-7AAE-FF3D-AE68-F88AC34E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E80A1-AD5A-664C-D5F8-3EBBC36C7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D5AD-A180-AB87-2E8E-B5478B515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3783E-A7D0-45C7-ADB4-BC4796695946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146C-AC9C-2428-0680-611E00448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077A-4B64-5DFF-12D6-85C49D33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72AD0-EC71-4FA8-9A5A-EC1A2E40FD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B9271-3EF5-D8FE-868E-25BF1A17551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570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D8B1A-B93A-D1B6-FBE4-9941C3F9F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4ECEB7-D1A6-A66A-A8CA-FBC1DE48500B}"/>
              </a:ext>
            </a:extLst>
          </p:cNvPr>
          <p:cNvCxnSpPr/>
          <p:nvPr/>
        </p:nvCxnSpPr>
        <p:spPr>
          <a:xfrm>
            <a:off x="5771535" y="344129"/>
            <a:ext cx="0" cy="60271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72D0A0-8EA6-A8F4-DD59-65E18ED41107}"/>
              </a:ext>
            </a:extLst>
          </p:cNvPr>
          <p:cNvCxnSpPr>
            <a:cxnSpLocks/>
          </p:cNvCxnSpPr>
          <p:nvPr/>
        </p:nvCxnSpPr>
        <p:spPr>
          <a:xfrm>
            <a:off x="471948" y="3175819"/>
            <a:ext cx="1098263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968D7F-A939-1DDC-3776-32E98E3A2F0A}"/>
              </a:ext>
            </a:extLst>
          </p:cNvPr>
          <p:cNvSpPr txBox="1"/>
          <p:nvPr/>
        </p:nvSpPr>
        <p:spPr>
          <a:xfrm>
            <a:off x="3814917" y="3441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Ease of Use - High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D77A2-412C-5411-FB40-576886730143}"/>
              </a:ext>
            </a:extLst>
          </p:cNvPr>
          <p:cNvSpPr txBox="1"/>
          <p:nvPr/>
        </p:nvSpPr>
        <p:spPr>
          <a:xfrm>
            <a:off x="5840361" y="59282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Ease of Use - </a:t>
            </a:r>
            <a:r>
              <a:rPr lang="en-US" b="1" dirty="0">
                <a:solidFill>
                  <a:srgbClr val="00B050"/>
                </a:solidFill>
                <a:latin typeface="-apple-system"/>
              </a:rPr>
              <a:t>Low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87AC7-A73D-4252-2ABA-140F1C43B5CC}"/>
              </a:ext>
            </a:extLst>
          </p:cNvPr>
          <p:cNvSpPr txBox="1"/>
          <p:nvPr/>
        </p:nvSpPr>
        <p:spPr>
          <a:xfrm>
            <a:off x="471948" y="33724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Scope - Low 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0B9276-C879-B25F-123F-FF8C478CA169}"/>
              </a:ext>
            </a:extLst>
          </p:cNvPr>
          <p:cNvSpPr txBox="1"/>
          <p:nvPr/>
        </p:nvSpPr>
        <p:spPr>
          <a:xfrm>
            <a:off x="10255046" y="2607694"/>
            <a:ext cx="1632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Scope - </a:t>
            </a:r>
            <a:r>
              <a:rPr lang="en-US" b="1" dirty="0">
                <a:solidFill>
                  <a:schemeClr val="accent2"/>
                </a:solidFill>
                <a:latin typeface="-apple-system"/>
              </a:rPr>
              <a:t>High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Ansible by Red Hat | LinkedIn">
            <a:extLst>
              <a:ext uri="{FF2B5EF4-FFF2-40B4-BE49-F238E27FC236}">
                <a16:creationId xmlns:a16="http://schemas.microsoft.com/office/drawing/2014/main" id="{C655207D-7F68-91A1-AB99-02ABCD70D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070" y="1898233"/>
            <a:ext cx="1001660" cy="10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ognize: Azure AD Recognize user ...">
            <a:extLst>
              <a:ext uri="{FF2B5EF4-FFF2-40B4-BE49-F238E27FC236}">
                <a16:creationId xmlns:a16="http://schemas.microsoft.com/office/drawing/2014/main" id="{4AFAADAC-9579-804C-31BB-E2537D4BC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87" y="944232"/>
            <a:ext cx="765052" cy="8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Mware vRealize Automation: Install, Configure, Manage OFICIAL - Nextraining">
            <a:extLst>
              <a:ext uri="{FF2B5EF4-FFF2-40B4-BE49-F238E27FC236}">
                <a16:creationId xmlns:a16="http://schemas.microsoft.com/office/drawing/2014/main" id="{4B59ABA8-B5FF-2472-22DE-59C5828B5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7" t="31139" r="13105" b="25147"/>
          <a:stretch/>
        </p:blipFill>
        <p:spPr bwMode="auto">
          <a:xfrm>
            <a:off x="7532744" y="2254481"/>
            <a:ext cx="1563326" cy="4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eve O'Reilly on LinkedIn: Revenue Manager">
            <a:extLst>
              <a:ext uri="{FF2B5EF4-FFF2-40B4-BE49-F238E27FC236}">
                <a16:creationId xmlns:a16="http://schemas.microsoft.com/office/drawing/2014/main" id="{55475D46-68E0-AA1B-3419-5BEB908C9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1" t="41140" r="10430" b="42543"/>
          <a:stretch/>
        </p:blipFill>
        <p:spPr bwMode="auto">
          <a:xfrm>
            <a:off x="5028960" y="2833313"/>
            <a:ext cx="1347500" cy="2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rraform Certified Professional | SUE ...">
            <a:extLst>
              <a:ext uri="{FF2B5EF4-FFF2-40B4-BE49-F238E27FC236}">
                <a16:creationId xmlns:a16="http://schemas.microsoft.com/office/drawing/2014/main" id="{30983F73-9B92-DE53-45C0-11A937EC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009" y="1871616"/>
            <a:ext cx="765052" cy="76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049F2-ACDA-9607-E34B-C1EB5CAFBFBD}"/>
              </a:ext>
            </a:extLst>
          </p:cNvPr>
          <p:cNvSpPr txBox="1"/>
          <p:nvPr/>
        </p:nvSpPr>
        <p:spPr>
          <a:xfrm>
            <a:off x="2440858" y="-96799"/>
            <a:ext cx="9210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Perceptual_map_Ease_of_use_vs_Scope</a:t>
            </a:r>
          </a:p>
        </p:txBody>
      </p:sp>
    </p:spTree>
    <p:extLst>
      <p:ext uri="{BB962C8B-B14F-4D97-AF65-F5344CB8AC3E}">
        <p14:creationId xmlns:p14="http://schemas.microsoft.com/office/powerpoint/2010/main" val="172771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2B504-5936-6BB2-9DF5-B0E1DDFED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F4939E-6288-E178-86F6-BAD5BC61A032}"/>
              </a:ext>
            </a:extLst>
          </p:cNvPr>
          <p:cNvCxnSpPr/>
          <p:nvPr/>
        </p:nvCxnSpPr>
        <p:spPr>
          <a:xfrm>
            <a:off x="5771535" y="344129"/>
            <a:ext cx="0" cy="60271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7D6F02-8A08-028E-E0FA-1DA539B5CC56}"/>
              </a:ext>
            </a:extLst>
          </p:cNvPr>
          <p:cNvCxnSpPr>
            <a:cxnSpLocks/>
          </p:cNvCxnSpPr>
          <p:nvPr/>
        </p:nvCxnSpPr>
        <p:spPr>
          <a:xfrm>
            <a:off x="471948" y="3175819"/>
            <a:ext cx="1098263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8C6E15-8CB3-4971-E88D-A0BA976FD1C4}"/>
              </a:ext>
            </a:extLst>
          </p:cNvPr>
          <p:cNvSpPr txBox="1"/>
          <p:nvPr/>
        </p:nvSpPr>
        <p:spPr>
          <a:xfrm>
            <a:off x="3048000" y="3020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-apple-system"/>
              </a:rPr>
              <a:t>Current Capabilities - </a:t>
            </a:r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High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EF4DB-E219-E504-BA9A-D19F6B638390}"/>
              </a:ext>
            </a:extLst>
          </p:cNvPr>
          <p:cNvSpPr txBox="1"/>
          <p:nvPr/>
        </p:nvSpPr>
        <p:spPr>
          <a:xfrm>
            <a:off x="5840361" y="59282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-apple-system"/>
              </a:rPr>
              <a:t>Current Capabilities - Low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2FC63-36C0-4A9B-74C5-1464942EB687}"/>
              </a:ext>
            </a:extLst>
          </p:cNvPr>
          <p:cNvSpPr txBox="1"/>
          <p:nvPr/>
        </p:nvSpPr>
        <p:spPr>
          <a:xfrm>
            <a:off x="471948" y="33724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-apple-system"/>
              </a:rPr>
              <a:t>Innovation &amp; </a:t>
            </a:r>
            <a:br>
              <a:rPr lang="en-US" b="1" dirty="0">
                <a:solidFill>
                  <a:schemeClr val="accent2"/>
                </a:solidFill>
                <a:latin typeface="-apple-system"/>
              </a:rPr>
            </a:br>
            <a:r>
              <a:rPr lang="en-US" b="1" dirty="0">
                <a:solidFill>
                  <a:schemeClr val="accent2"/>
                </a:solidFill>
                <a:latin typeface="-apple-system"/>
              </a:rPr>
              <a:t>Future-Proofing </a:t>
            </a:r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- Low 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297FE-5E7C-C151-EEF0-87BF0827FE6C}"/>
              </a:ext>
            </a:extLst>
          </p:cNvPr>
          <p:cNvSpPr txBox="1"/>
          <p:nvPr/>
        </p:nvSpPr>
        <p:spPr>
          <a:xfrm>
            <a:off x="9615950" y="3248693"/>
            <a:ext cx="2113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-apple-system"/>
              </a:rPr>
              <a:t>Innovation &amp; </a:t>
            </a:r>
            <a:br>
              <a:rPr lang="en-US" b="1" dirty="0">
                <a:solidFill>
                  <a:schemeClr val="accent2"/>
                </a:solidFill>
                <a:latin typeface="-apple-system"/>
              </a:rPr>
            </a:br>
            <a:r>
              <a:rPr lang="en-US" b="1" dirty="0">
                <a:solidFill>
                  <a:schemeClr val="accent2"/>
                </a:solidFill>
                <a:latin typeface="-apple-system"/>
              </a:rPr>
              <a:t>Future-Proofing </a:t>
            </a:r>
            <a:r>
              <a:rPr lang="en-US" b="1" i="0" dirty="0">
                <a:solidFill>
                  <a:schemeClr val="accent2"/>
                </a:solidFill>
                <a:effectLst/>
                <a:latin typeface="-apple-system"/>
              </a:rPr>
              <a:t>- High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Ansible by Red Hat | LinkedIn">
            <a:extLst>
              <a:ext uri="{FF2B5EF4-FFF2-40B4-BE49-F238E27FC236}">
                <a16:creationId xmlns:a16="http://schemas.microsoft.com/office/drawing/2014/main" id="{BCD4C41C-D35B-46A1-BE35-8722B0B39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572" y="560439"/>
            <a:ext cx="1001660" cy="100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ognize: Azure AD Recognize user ...">
            <a:extLst>
              <a:ext uri="{FF2B5EF4-FFF2-40B4-BE49-F238E27FC236}">
                <a16:creationId xmlns:a16="http://schemas.microsoft.com/office/drawing/2014/main" id="{C458D16E-9CD6-234D-D811-6490F45A1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56" y="2089025"/>
            <a:ext cx="765052" cy="8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Mware vRealize Automation: Install, Configure, Manage OFICIAL - Nextraining">
            <a:extLst>
              <a:ext uri="{FF2B5EF4-FFF2-40B4-BE49-F238E27FC236}">
                <a16:creationId xmlns:a16="http://schemas.microsoft.com/office/drawing/2014/main" id="{454EEC80-A47E-BD50-14D1-032F71970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7" t="31139" r="13105" b="25147"/>
          <a:stretch/>
        </p:blipFill>
        <p:spPr bwMode="auto">
          <a:xfrm>
            <a:off x="5932411" y="744236"/>
            <a:ext cx="1563326" cy="4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eve O'Reilly on LinkedIn: Revenue Manager">
            <a:extLst>
              <a:ext uri="{FF2B5EF4-FFF2-40B4-BE49-F238E27FC236}">
                <a16:creationId xmlns:a16="http://schemas.microsoft.com/office/drawing/2014/main" id="{A8C154BA-5F62-C7CF-50C4-89D33F418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1" t="41140" r="10430" b="42543"/>
          <a:stretch/>
        </p:blipFill>
        <p:spPr bwMode="auto">
          <a:xfrm>
            <a:off x="4492861" y="2427569"/>
            <a:ext cx="1347500" cy="26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rraform Certified Professional | SUE ...">
            <a:extLst>
              <a:ext uri="{FF2B5EF4-FFF2-40B4-BE49-F238E27FC236}">
                <a16:creationId xmlns:a16="http://schemas.microsoft.com/office/drawing/2014/main" id="{799456C8-574A-7DF9-D471-CFE536F2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950" y="2345356"/>
            <a:ext cx="765052" cy="76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FD0D9D-5DAF-0DE2-5F08-A0F967E4DA2F}"/>
              </a:ext>
            </a:extLst>
          </p:cNvPr>
          <p:cNvSpPr txBox="1"/>
          <p:nvPr/>
        </p:nvSpPr>
        <p:spPr>
          <a:xfrm>
            <a:off x="2440859" y="-96799"/>
            <a:ext cx="73102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Perceptual_map_Innovation_vs_capabilities</a:t>
            </a:r>
          </a:p>
        </p:txBody>
      </p:sp>
    </p:spTree>
    <p:extLst>
      <p:ext uri="{BB962C8B-B14F-4D97-AF65-F5344CB8AC3E}">
        <p14:creationId xmlns:p14="http://schemas.microsoft.com/office/powerpoint/2010/main" val="133171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3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Ranjeet JANGRA -X (ranjangr)</dc:creator>
  <cp:lastModifiedBy>Ranjeet JANGRA -X (ranjangr)</cp:lastModifiedBy>
  <cp:revision>2</cp:revision>
  <dcterms:created xsi:type="dcterms:W3CDTF">2025-01-20T06:45:14Z</dcterms:created>
  <dcterms:modified xsi:type="dcterms:W3CDTF">2025-01-20T08:16:26Z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2025-01-20T07:41:41Z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b57cff5d-7f3e-468b-8a1a-dc6557c10d17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Cisco Confidential</vt:lpwstr>
  </property>
</Properties>
</file>