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82" r:id="rId5"/>
    <p:sldId id="283" r:id="rId6"/>
    <p:sldId id="290" r:id="rId7"/>
    <p:sldId id="292" r:id="rId8"/>
    <p:sldId id="291" r:id="rId9"/>
    <p:sldId id="297"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19" autoAdjust="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hyperlink" Target="https://zip.nowmsg.com/city.asp?country=IN&amp;state=Delhi&amp;county=Central%20Delh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6552374" y="754212"/>
            <a:ext cx="5654876" cy="3779995"/>
          </a:xfrm>
        </p:spPr>
        <p:txBody>
          <a:bodyPr anchor="ctr">
            <a:normAutofit/>
          </a:bodyPr>
          <a:lstStyle/>
          <a:p>
            <a:pPr algn="ctr"/>
            <a:r>
              <a:rPr lang="en-IN" sz="2800" u="sng" dirty="0"/>
              <a:t>Identifying Neighbourhood </a:t>
            </a:r>
            <a:br>
              <a:rPr lang="en-IN" sz="2800" u="sng" dirty="0"/>
            </a:br>
            <a:r>
              <a:rPr lang="en-IN" sz="2800" u="sng" dirty="0"/>
              <a:t>in Central Delhi </a:t>
            </a:r>
            <a:br>
              <a:rPr lang="en-IN" sz="2800" u="sng" dirty="0"/>
            </a:br>
            <a:r>
              <a:rPr lang="en-IN" sz="2800" u="sng" dirty="0"/>
              <a:t>for Opening a Restaurant</a:t>
            </a:r>
            <a:endParaRPr lang="en-IN" sz="2800" dirty="0"/>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anchor="t">
            <a:normAutofit/>
          </a:bodyPr>
          <a:lstStyle/>
          <a:p>
            <a:r>
              <a:rPr lang="en-US" sz="2000" dirty="0"/>
              <a:t>Ranjeet kumar</a:t>
            </a:r>
          </a:p>
          <a:p>
            <a:r>
              <a:rPr lang="en-US" sz="2000" dirty="0"/>
              <a:t>27 march 2020</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9042C69-CC11-4249-A369-CA51F58FAC45}"/>
              </a:ext>
            </a:extLst>
          </p:cNvPr>
          <p:cNvPicPr>
            <a:picLocks noChangeAspect="1"/>
          </p:cNvPicPr>
          <p:nvPr/>
        </p:nvPicPr>
        <p:blipFill>
          <a:blip r:embed="rId3"/>
          <a:stretch>
            <a:fillRect/>
          </a:stretch>
        </p:blipFill>
        <p:spPr>
          <a:xfrm>
            <a:off x="280229" y="568653"/>
            <a:ext cx="6134565" cy="5594951"/>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490540"/>
          </a:xfrm>
        </p:spPr>
        <p:txBody>
          <a:bodyPr anchor="t">
            <a:normAutofit fontScale="90000"/>
          </a:bodyPr>
          <a:lstStyle/>
          <a:p>
            <a:r>
              <a:rPr lang="en-US" dirty="0">
                <a:solidFill>
                  <a:schemeClr val="tx1">
                    <a:lumMod val="85000"/>
                    <a:lumOff val="15000"/>
                  </a:schemeClr>
                </a:solidFill>
              </a:rPr>
              <a:t>Introduction</a:t>
            </a:r>
          </a:p>
        </p:txBody>
      </p:sp>
      <p:sp>
        <p:nvSpPr>
          <p:cNvPr id="3" name="Rectangle 2">
            <a:extLst>
              <a:ext uri="{FF2B5EF4-FFF2-40B4-BE49-F238E27FC236}">
                <a16:creationId xmlns:a16="http://schemas.microsoft.com/office/drawing/2014/main" id="{3E001A67-57AD-4222-9691-614C68F25AF9}"/>
              </a:ext>
            </a:extLst>
          </p:cNvPr>
          <p:cNvSpPr/>
          <p:nvPr/>
        </p:nvSpPr>
        <p:spPr>
          <a:xfrm>
            <a:off x="384313" y="1192696"/>
            <a:ext cx="11622156" cy="5340244"/>
          </a:xfrm>
          <a:prstGeom prst="rect">
            <a:avLst/>
          </a:prstGeom>
        </p:spPr>
        <p:txBody>
          <a:bodyPr wrap="square">
            <a:spAutoFit/>
          </a:bodyPr>
          <a:lstStyle/>
          <a:p>
            <a:pPr marL="228600">
              <a:lnSpc>
                <a:spcPct val="107000"/>
              </a:lnSpc>
              <a:spcAft>
                <a:spcPts val="800"/>
              </a:spcAft>
            </a:pPr>
            <a:r>
              <a:rPr lang="en-IN" sz="2000" b="1" dirty="0">
                <a:latin typeface="Calibri" panose="020F0502020204030204" pitchFamily="34" charset="0"/>
                <a:ea typeface="Calibri" panose="020F0502020204030204" pitchFamily="34" charset="0"/>
                <a:cs typeface="Times New Roman" panose="02020603050405020304" pitchFamily="18" charset="0"/>
              </a:rPr>
              <a:t>Background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dirty="0">
                <a:solidFill>
                  <a:srgbClr val="24292E"/>
                </a:solidFill>
                <a:latin typeface="Segoe UI" panose="020B0502040204020203" pitchFamily="34" charset="0"/>
                <a:ea typeface="Calibri" panose="020F0502020204030204" pitchFamily="34" charset="0"/>
                <a:cs typeface="Times New Roman" panose="02020603050405020304" pitchFamily="18" charset="0"/>
              </a:rPr>
              <a:t>New Delhi is India's capital and a hub of tourists attracting thousands of tourists every day. Population density in New Delhi is about 19,300 Delhiites per square mile (7,400 per square kilometre). It is primarily divided into multiple districts Central Delhi, East Delhi, New Delhi, North Delhi, North East Delhi, North West Delhi, South Delhi, South West Delhi, West Delhi.</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dirty="0">
                <a:solidFill>
                  <a:srgbClr val="24292E"/>
                </a:solidFill>
                <a:latin typeface="Segoe UI" panose="020B0502040204020203" pitchFamily="34" charset="0"/>
                <a:ea typeface="Calibri" panose="020F0502020204030204" pitchFamily="34" charset="0"/>
                <a:cs typeface="Times New Roman" panose="02020603050405020304" pitchFamily="18" charset="0"/>
              </a:rPr>
              <a:t>New Delhi presents itself as wonderful location for profitable businesses including restaurants.</a:t>
            </a:r>
            <a:br>
              <a:rPr lang="en-IN" sz="1600" dirty="0">
                <a:solidFill>
                  <a:srgbClr val="24292E"/>
                </a:solidFill>
                <a:latin typeface="Calibri" panose="020F0502020204030204" pitchFamily="34" charset="0"/>
                <a:ea typeface="Calibri" panose="020F0502020204030204" pitchFamily="34" charset="0"/>
                <a:cs typeface="Times New Roman" panose="02020603050405020304" pitchFamily="18" charset="0"/>
              </a:rPr>
            </a:br>
            <a:endParaRPr lang="en-IN" sz="1600" dirty="0">
              <a:solidFill>
                <a:srgbClr val="24292E"/>
              </a:solidFill>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b="1" dirty="0">
                <a:latin typeface="Calibri" panose="020F0502020204030204" pitchFamily="34" charset="0"/>
                <a:ea typeface="Calibri" panose="020F0502020204030204" pitchFamily="34" charset="0"/>
                <a:cs typeface="Times New Roman" panose="02020603050405020304" pitchFamily="18" charset="0"/>
              </a:rPr>
              <a:t>Problem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dirty="0">
                <a:solidFill>
                  <a:srgbClr val="24292E"/>
                </a:solidFill>
                <a:latin typeface="Segoe UI" panose="020B0502040204020203" pitchFamily="34" charset="0"/>
                <a:ea typeface="Calibri" panose="020F0502020204030204" pitchFamily="34" charset="0"/>
                <a:cs typeface="Times New Roman" panose="02020603050405020304" pitchFamily="18" charset="0"/>
              </a:rPr>
              <a:t>A Food &amp; Beverage entrepreneur is looking for a suitable location in Central Delhi to open a new restaurant to expand their business. Currently company has restaurants opened in other cities of India. Client is particularly interested to identify a suitable neighbourhood in Central Delhi for restaurant business.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dirty="0">
                <a:solidFill>
                  <a:srgbClr val="24292E"/>
                </a:solidFill>
                <a:latin typeface="Segoe UI" panose="020B0502040204020203" pitchFamily="34" charset="0"/>
                <a:ea typeface="Calibri" panose="020F0502020204030204" pitchFamily="34" charset="0"/>
                <a:cs typeface="Times New Roman" panose="02020603050405020304" pitchFamily="18" charset="0"/>
              </a:rPr>
              <a:t>I will focus this analysis on identifying the neighbourhoods where business will be good with less competition. Objective is to short list 4-5 such places so that client can decide the best once based on other factors.</a:t>
            </a:r>
            <a:endParaRPr lang="en-IN" sz="1600" dirty="0">
              <a:solidFill>
                <a:srgbClr val="24292E"/>
              </a:solidFill>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2000" b="1" dirty="0">
                <a:latin typeface="Calibri" panose="020F0502020204030204" pitchFamily="34" charset="0"/>
                <a:cs typeface="Times New Roman" panose="02020603050405020304" pitchFamily="18" charset="0"/>
              </a:rPr>
              <a:t>Target Audience</a:t>
            </a:r>
          </a:p>
          <a:p>
            <a:pPr marL="228600">
              <a:lnSpc>
                <a:spcPct val="107000"/>
              </a:lnSpc>
              <a:spcAft>
                <a:spcPts val="800"/>
              </a:spcAft>
            </a:pPr>
            <a:r>
              <a:rPr lang="en-IN" dirty="0">
                <a:solidFill>
                  <a:srgbClr val="24292E"/>
                </a:solidFill>
                <a:latin typeface="Segoe UI" panose="020B0502040204020203" pitchFamily="34" charset="0"/>
                <a:cs typeface="Times New Roman" panose="02020603050405020304" pitchFamily="18" charset="0"/>
              </a:rPr>
              <a:t>Any entrepreneur interested in opening up a restaurant in Central Delhi</a:t>
            </a:r>
          </a:p>
        </p:txBody>
      </p:sp>
    </p:spTree>
    <p:extLst>
      <p:ext uri="{BB962C8B-B14F-4D97-AF65-F5344CB8AC3E}">
        <p14:creationId xmlns:p14="http://schemas.microsoft.com/office/powerpoint/2010/main" val="389794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490540"/>
          </a:xfrm>
        </p:spPr>
        <p:txBody>
          <a:bodyPr anchor="t">
            <a:normAutofit fontScale="90000"/>
          </a:bodyPr>
          <a:lstStyle/>
          <a:p>
            <a:r>
              <a:rPr lang="en-IN" dirty="0"/>
              <a:t>Data acquisition and cleaning </a:t>
            </a:r>
            <a:endParaRPr lang="en-US" dirty="0">
              <a:solidFill>
                <a:schemeClr val="tx1">
                  <a:lumMod val="85000"/>
                  <a:lumOff val="15000"/>
                </a:schemeClr>
              </a:solidFill>
            </a:endParaRPr>
          </a:p>
        </p:txBody>
      </p:sp>
      <p:sp>
        <p:nvSpPr>
          <p:cNvPr id="3" name="Rectangle 2">
            <a:extLst>
              <a:ext uri="{FF2B5EF4-FFF2-40B4-BE49-F238E27FC236}">
                <a16:creationId xmlns:a16="http://schemas.microsoft.com/office/drawing/2014/main" id="{3E001A67-57AD-4222-9691-614C68F25AF9}"/>
              </a:ext>
            </a:extLst>
          </p:cNvPr>
          <p:cNvSpPr/>
          <p:nvPr/>
        </p:nvSpPr>
        <p:spPr>
          <a:xfrm>
            <a:off x="384313" y="1192696"/>
            <a:ext cx="11622156" cy="3781035"/>
          </a:xfrm>
          <a:prstGeom prst="rect">
            <a:avLst/>
          </a:prstGeom>
        </p:spPr>
        <p:txBody>
          <a:bodyPr wrap="square">
            <a:spAutoFit/>
          </a:bodyPr>
          <a:lstStyle/>
          <a:p>
            <a:pPr marL="285750" indent="-285750">
              <a:lnSpc>
                <a:spcPct val="150000"/>
              </a:lnSpc>
              <a:buFont typeface="Wingdings" panose="05000000000000000000" pitchFamily="2" charset="2"/>
              <a:buChar char="ü"/>
            </a:pPr>
            <a:r>
              <a:rPr lang="en-IN" b="1" dirty="0"/>
              <a:t>First Dataset: </a:t>
            </a:r>
            <a:r>
              <a:rPr lang="en-IN" dirty="0"/>
              <a:t>List of all the neighbourhoods in Central Delhi : </a:t>
            </a:r>
            <a:r>
              <a:rPr lang="en-IN" u="sng" dirty="0">
                <a:hlinkClick r:id="rId2"/>
              </a:rPr>
              <a:t>https://zip.nowmsg.com/city.asp?country=IN&amp;state=Delhi&amp;county=Central%20Delhi</a:t>
            </a:r>
            <a:endParaRPr lang="en-IN" dirty="0"/>
          </a:p>
          <a:p>
            <a:pPr marL="285750" indent="-285750">
              <a:lnSpc>
                <a:spcPct val="150000"/>
              </a:lnSpc>
              <a:buFont typeface="Wingdings" panose="05000000000000000000" pitchFamily="2" charset="2"/>
              <a:buChar char="ü"/>
            </a:pPr>
            <a:r>
              <a:rPr lang="en-IN" dirty="0"/>
              <a:t>Data available on this site contains lists of all places in Central Delhi and their Postal code, Place Name, Community, Country, State, Latitude, Longitude and a link to map.</a:t>
            </a:r>
          </a:p>
          <a:p>
            <a:pPr marL="285750" indent="-285750">
              <a:lnSpc>
                <a:spcPct val="150000"/>
              </a:lnSpc>
              <a:buFont typeface="Wingdings" panose="05000000000000000000" pitchFamily="2" charset="2"/>
              <a:buChar char="ü"/>
            </a:pPr>
            <a:r>
              <a:rPr lang="en-IN" b="1" dirty="0"/>
              <a:t>Second Dataset: </a:t>
            </a:r>
            <a:r>
              <a:rPr lang="en-US" dirty="0"/>
              <a:t>Foursquare location data to explore different venues in each neighborhood of Central Delhi</a:t>
            </a:r>
          </a:p>
          <a:p>
            <a:pPr marL="285750" indent="-285750">
              <a:lnSpc>
                <a:spcPct val="150000"/>
              </a:lnSpc>
              <a:buFont typeface="Wingdings" panose="05000000000000000000" pitchFamily="2" charset="2"/>
              <a:buChar char="ü"/>
            </a:pPr>
            <a:r>
              <a:rPr lang="en-IN" dirty="0"/>
              <a:t>Used BeautifulSoup to scrap the page and get a table with four columns: Ward, District, Latitude and Longitude</a:t>
            </a:r>
          </a:p>
          <a:p>
            <a:pPr marL="285750" indent="-285750">
              <a:lnSpc>
                <a:spcPct val="150000"/>
              </a:lnSpc>
              <a:buFont typeface="Wingdings" panose="05000000000000000000" pitchFamily="2" charset="2"/>
              <a:buChar char="ü"/>
            </a:pPr>
            <a:r>
              <a:rPr lang="en-US" dirty="0"/>
              <a:t>In total, </a:t>
            </a:r>
            <a:r>
              <a:rPr lang="en-US" b="1" dirty="0"/>
              <a:t>1137</a:t>
            </a:r>
            <a:r>
              <a:rPr lang="en-US" dirty="0"/>
              <a:t> neighborhood details collected </a:t>
            </a:r>
          </a:p>
          <a:p>
            <a:pPr marL="285750" indent="-285750">
              <a:lnSpc>
                <a:spcPct val="150000"/>
              </a:lnSpc>
              <a:buFont typeface="Wingdings" panose="05000000000000000000" pitchFamily="2" charset="2"/>
              <a:buChar char="ü"/>
            </a:pPr>
            <a:r>
              <a:rPr lang="en-US" dirty="0"/>
              <a:t>Duplicate, highly similar or highly correlated features were dropped. </a:t>
            </a:r>
          </a:p>
          <a:p>
            <a:pPr marL="285750" indent="-285750">
              <a:lnSpc>
                <a:spcPct val="150000"/>
              </a:lnSpc>
              <a:buFont typeface="Wingdings" panose="05000000000000000000" pitchFamily="2" charset="2"/>
              <a:buChar char="ü"/>
            </a:pPr>
            <a:r>
              <a:rPr lang="en-US" dirty="0"/>
              <a:t>Cleaned data contains </a:t>
            </a:r>
            <a:r>
              <a:rPr lang="en-US" b="1" dirty="0"/>
              <a:t>neighborhood, Latitude, Longitude, Venue, Venue Category</a:t>
            </a:r>
            <a:endParaRPr lang="en-IN" b="1" dirty="0"/>
          </a:p>
        </p:txBody>
      </p:sp>
    </p:spTree>
    <p:extLst>
      <p:ext uri="{BB962C8B-B14F-4D97-AF65-F5344CB8AC3E}">
        <p14:creationId xmlns:p14="http://schemas.microsoft.com/office/powerpoint/2010/main" val="118602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490540"/>
          </a:xfrm>
        </p:spPr>
        <p:txBody>
          <a:bodyPr anchor="t">
            <a:normAutofit fontScale="90000"/>
          </a:bodyPr>
          <a:lstStyle/>
          <a:p>
            <a:r>
              <a:rPr lang="en-US" dirty="0"/>
              <a:t>Methodology &amp; analysis</a:t>
            </a:r>
            <a:endParaRPr lang="en-US" dirty="0">
              <a:solidFill>
                <a:schemeClr val="tx1">
                  <a:lumMod val="85000"/>
                  <a:lumOff val="15000"/>
                </a:schemeClr>
              </a:solidFill>
            </a:endParaRPr>
          </a:p>
        </p:txBody>
      </p:sp>
      <p:sp>
        <p:nvSpPr>
          <p:cNvPr id="3" name="Rectangle 2">
            <a:extLst>
              <a:ext uri="{FF2B5EF4-FFF2-40B4-BE49-F238E27FC236}">
                <a16:creationId xmlns:a16="http://schemas.microsoft.com/office/drawing/2014/main" id="{3E001A67-57AD-4222-9691-614C68F25AF9}"/>
              </a:ext>
            </a:extLst>
          </p:cNvPr>
          <p:cNvSpPr/>
          <p:nvPr/>
        </p:nvSpPr>
        <p:spPr>
          <a:xfrm>
            <a:off x="384313" y="1192696"/>
            <a:ext cx="11622156" cy="2950038"/>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dirty="0"/>
              <a:t>Web scraped data from source</a:t>
            </a:r>
          </a:p>
          <a:p>
            <a:pPr marL="285750" indent="-285750">
              <a:lnSpc>
                <a:spcPct val="150000"/>
              </a:lnSpc>
              <a:buFont typeface="Wingdings" panose="05000000000000000000" pitchFamily="2" charset="2"/>
              <a:buChar char="ü"/>
            </a:pPr>
            <a:r>
              <a:rPr lang="en-US" dirty="0"/>
              <a:t>Fetched Foursquare venue data for the dataset</a:t>
            </a:r>
          </a:p>
          <a:p>
            <a:pPr marL="285750" indent="-285750">
              <a:lnSpc>
                <a:spcPct val="150000"/>
              </a:lnSpc>
              <a:buFont typeface="Wingdings" panose="05000000000000000000" pitchFamily="2" charset="2"/>
              <a:buChar char="ü"/>
            </a:pPr>
            <a:r>
              <a:rPr lang="en-US" dirty="0"/>
              <a:t>Analyzed venue data received</a:t>
            </a:r>
          </a:p>
          <a:p>
            <a:pPr marL="285750" indent="-285750">
              <a:lnSpc>
                <a:spcPct val="150000"/>
              </a:lnSpc>
              <a:buFont typeface="Wingdings" panose="05000000000000000000" pitchFamily="2" charset="2"/>
              <a:buChar char="ü"/>
            </a:pPr>
            <a:r>
              <a:rPr lang="en-US" dirty="0"/>
              <a:t>Used </a:t>
            </a:r>
            <a:r>
              <a:rPr lang="en-US" b="1" dirty="0"/>
              <a:t>K-Means clustering algorithm </a:t>
            </a:r>
            <a:r>
              <a:rPr lang="en-US" dirty="0"/>
              <a:t>to make clusters of the neighborhoods for further analysis</a:t>
            </a:r>
          </a:p>
          <a:p>
            <a:pPr marL="285750" indent="-285750">
              <a:lnSpc>
                <a:spcPct val="150000"/>
              </a:lnSpc>
              <a:buFont typeface="Wingdings" panose="05000000000000000000" pitchFamily="2" charset="2"/>
              <a:buChar char="ü"/>
            </a:pPr>
            <a:r>
              <a:rPr lang="en-US" dirty="0"/>
              <a:t>Created </a:t>
            </a:r>
            <a:r>
              <a:rPr lang="en-US" b="1" dirty="0"/>
              <a:t>5 clusters </a:t>
            </a:r>
            <a:r>
              <a:rPr lang="en-US" dirty="0"/>
              <a:t>out of which only one was to be selected for further analysis</a:t>
            </a:r>
          </a:p>
          <a:p>
            <a:pPr marL="285750" indent="-285750">
              <a:lnSpc>
                <a:spcPct val="150000"/>
              </a:lnSpc>
              <a:buFont typeface="Wingdings" panose="05000000000000000000" pitchFamily="2" charset="2"/>
              <a:buChar char="ü"/>
            </a:pPr>
            <a:r>
              <a:rPr lang="en-US" b="1" dirty="0"/>
              <a:t>Cluster with label 1 </a:t>
            </a:r>
            <a:r>
              <a:rPr lang="en-US" dirty="0"/>
              <a:t>was selected as it had </a:t>
            </a:r>
            <a:r>
              <a:rPr lang="en-US" b="1" dirty="0"/>
              <a:t>lowest Restaurant/Neighborhood </a:t>
            </a:r>
            <a:r>
              <a:rPr lang="en-US" dirty="0"/>
              <a:t>ratio for that cluster</a:t>
            </a:r>
          </a:p>
          <a:p>
            <a:pPr marL="285750" indent="-285750">
              <a:lnSpc>
                <a:spcPct val="150000"/>
              </a:lnSpc>
              <a:buFont typeface="Wingdings" panose="05000000000000000000" pitchFamily="2" charset="2"/>
              <a:buChar char="ü"/>
            </a:pPr>
            <a:r>
              <a:rPr lang="en-US" dirty="0"/>
              <a:t>After further analysis, only </a:t>
            </a:r>
            <a:r>
              <a:rPr lang="en-US" b="1" dirty="0"/>
              <a:t>6 neighborhoods </a:t>
            </a:r>
            <a:r>
              <a:rPr lang="en-US" dirty="0"/>
              <a:t>remained which were perfect for opening up a new restaurant.</a:t>
            </a:r>
          </a:p>
        </p:txBody>
      </p:sp>
      <p:pic>
        <p:nvPicPr>
          <p:cNvPr id="4" name="Picture 3">
            <a:extLst>
              <a:ext uri="{FF2B5EF4-FFF2-40B4-BE49-F238E27FC236}">
                <a16:creationId xmlns:a16="http://schemas.microsoft.com/office/drawing/2014/main" id="{A7C7306C-808C-4B13-B440-40BCC05ACD3A}"/>
              </a:ext>
            </a:extLst>
          </p:cNvPr>
          <p:cNvPicPr/>
          <p:nvPr/>
        </p:nvPicPr>
        <p:blipFill>
          <a:blip r:embed="rId2"/>
          <a:stretch>
            <a:fillRect/>
          </a:stretch>
        </p:blipFill>
        <p:spPr>
          <a:xfrm>
            <a:off x="2966416" y="4142734"/>
            <a:ext cx="3228975" cy="2305050"/>
          </a:xfrm>
          <a:prstGeom prst="rect">
            <a:avLst/>
          </a:prstGeom>
        </p:spPr>
      </p:pic>
    </p:spTree>
    <p:extLst>
      <p:ext uri="{BB962C8B-B14F-4D97-AF65-F5344CB8AC3E}">
        <p14:creationId xmlns:p14="http://schemas.microsoft.com/office/powerpoint/2010/main" val="84965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490540"/>
          </a:xfrm>
        </p:spPr>
        <p:txBody>
          <a:bodyPr anchor="t">
            <a:normAutofit fontScale="90000"/>
          </a:bodyPr>
          <a:lstStyle/>
          <a:p>
            <a:r>
              <a:rPr lang="en-US" dirty="0"/>
              <a:t>FOLIUM for visualization</a:t>
            </a:r>
            <a:endParaRPr lang="en-US" dirty="0">
              <a:solidFill>
                <a:schemeClr val="tx1">
                  <a:lumMod val="85000"/>
                  <a:lumOff val="15000"/>
                </a:schemeClr>
              </a:solidFill>
            </a:endParaRPr>
          </a:p>
        </p:txBody>
      </p:sp>
      <p:sp>
        <p:nvSpPr>
          <p:cNvPr id="3" name="Rectangle 2">
            <a:extLst>
              <a:ext uri="{FF2B5EF4-FFF2-40B4-BE49-F238E27FC236}">
                <a16:creationId xmlns:a16="http://schemas.microsoft.com/office/drawing/2014/main" id="{3E001A67-57AD-4222-9691-614C68F25AF9}"/>
              </a:ext>
            </a:extLst>
          </p:cNvPr>
          <p:cNvSpPr/>
          <p:nvPr/>
        </p:nvSpPr>
        <p:spPr>
          <a:xfrm>
            <a:off x="607974" y="1205948"/>
            <a:ext cx="10671252" cy="646331"/>
          </a:xfrm>
          <a:prstGeom prst="rect">
            <a:avLst/>
          </a:prstGeom>
        </p:spPr>
        <p:txBody>
          <a:bodyPr wrap="square">
            <a:spAutoFit/>
          </a:bodyPr>
          <a:lstStyle/>
          <a:p>
            <a:r>
              <a:rPr lang="en-IN" dirty="0"/>
              <a:t>A map of Central Delhi was generated using a visualisation library - </a:t>
            </a:r>
            <a:r>
              <a:rPr lang="en-IN" b="1" dirty="0"/>
              <a:t>Folium</a:t>
            </a:r>
            <a:r>
              <a:rPr lang="en-IN" dirty="0"/>
              <a:t>. All the neighbourhoods of Central Delhi have been marked on the map.</a:t>
            </a:r>
          </a:p>
        </p:txBody>
      </p:sp>
      <p:pic>
        <p:nvPicPr>
          <p:cNvPr id="4" name="Picture 3">
            <a:extLst>
              <a:ext uri="{FF2B5EF4-FFF2-40B4-BE49-F238E27FC236}">
                <a16:creationId xmlns:a16="http://schemas.microsoft.com/office/drawing/2014/main" id="{1A0F42B8-6D12-4C28-8C0F-5C05C8FE3AEE}"/>
              </a:ext>
            </a:extLst>
          </p:cNvPr>
          <p:cNvPicPr/>
          <p:nvPr/>
        </p:nvPicPr>
        <p:blipFill>
          <a:blip r:embed="rId2"/>
          <a:stretch>
            <a:fillRect/>
          </a:stretch>
        </p:blipFill>
        <p:spPr>
          <a:xfrm>
            <a:off x="1727970" y="1905727"/>
            <a:ext cx="8391504" cy="4318753"/>
          </a:xfrm>
          <a:prstGeom prst="rect">
            <a:avLst/>
          </a:prstGeom>
        </p:spPr>
      </p:pic>
    </p:spTree>
    <p:extLst>
      <p:ext uri="{BB962C8B-B14F-4D97-AF65-F5344CB8AC3E}">
        <p14:creationId xmlns:p14="http://schemas.microsoft.com/office/powerpoint/2010/main" val="200834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490540"/>
          </a:xfrm>
        </p:spPr>
        <p:txBody>
          <a:bodyPr anchor="t">
            <a:normAutofit fontScale="90000"/>
          </a:bodyPr>
          <a:lstStyle/>
          <a:p>
            <a:r>
              <a:rPr lang="en-US" dirty="0"/>
              <a:t>FOLIUM for visualization</a:t>
            </a:r>
            <a:endParaRPr lang="en-US" dirty="0">
              <a:solidFill>
                <a:schemeClr val="tx1">
                  <a:lumMod val="85000"/>
                  <a:lumOff val="15000"/>
                </a:schemeClr>
              </a:solidFill>
            </a:endParaRPr>
          </a:p>
        </p:txBody>
      </p:sp>
      <p:sp>
        <p:nvSpPr>
          <p:cNvPr id="3" name="Rectangle 2">
            <a:extLst>
              <a:ext uri="{FF2B5EF4-FFF2-40B4-BE49-F238E27FC236}">
                <a16:creationId xmlns:a16="http://schemas.microsoft.com/office/drawing/2014/main" id="{3E001A67-57AD-4222-9691-614C68F25AF9}"/>
              </a:ext>
            </a:extLst>
          </p:cNvPr>
          <p:cNvSpPr/>
          <p:nvPr/>
        </p:nvSpPr>
        <p:spPr>
          <a:xfrm>
            <a:off x="607974" y="1205948"/>
            <a:ext cx="10671252" cy="923330"/>
          </a:xfrm>
          <a:prstGeom prst="rect">
            <a:avLst/>
          </a:prstGeom>
        </p:spPr>
        <p:txBody>
          <a:bodyPr wrap="square">
            <a:spAutoFit/>
          </a:bodyPr>
          <a:lstStyle/>
          <a:p>
            <a:r>
              <a:rPr lang="en-IN" dirty="0"/>
              <a:t>After using the clustering algorithm and creating 5 different clusters where each neighbourhood belong to one of these clusters. </a:t>
            </a:r>
            <a:r>
              <a:rPr lang="en-IN" b="1" dirty="0"/>
              <a:t>5 different colours</a:t>
            </a:r>
            <a:r>
              <a:rPr lang="en-IN" dirty="0"/>
              <a:t>, one for each cluster are used for representing each neighbourhood in Central Delhi.</a:t>
            </a:r>
          </a:p>
        </p:txBody>
      </p:sp>
      <p:pic>
        <p:nvPicPr>
          <p:cNvPr id="5" name="Picture 4">
            <a:extLst>
              <a:ext uri="{FF2B5EF4-FFF2-40B4-BE49-F238E27FC236}">
                <a16:creationId xmlns:a16="http://schemas.microsoft.com/office/drawing/2014/main" id="{D2A0644E-975A-45DB-A549-2015DD95053F}"/>
              </a:ext>
            </a:extLst>
          </p:cNvPr>
          <p:cNvPicPr/>
          <p:nvPr/>
        </p:nvPicPr>
        <p:blipFill>
          <a:blip r:embed="rId2"/>
          <a:stretch>
            <a:fillRect/>
          </a:stretch>
        </p:blipFill>
        <p:spPr>
          <a:xfrm>
            <a:off x="1648458" y="2075448"/>
            <a:ext cx="8391504" cy="4482892"/>
          </a:xfrm>
          <a:prstGeom prst="rect">
            <a:avLst/>
          </a:prstGeom>
        </p:spPr>
      </p:pic>
    </p:spTree>
    <p:extLst>
      <p:ext uri="{BB962C8B-B14F-4D97-AF65-F5344CB8AC3E}">
        <p14:creationId xmlns:p14="http://schemas.microsoft.com/office/powerpoint/2010/main" val="117063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490540"/>
          </a:xfrm>
        </p:spPr>
        <p:txBody>
          <a:bodyPr anchor="t">
            <a:normAutofit fontScale="90000"/>
          </a:bodyPr>
          <a:lstStyle/>
          <a:p>
            <a:r>
              <a:rPr lang="en-IN" dirty="0"/>
              <a:t>Conclusion</a:t>
            </a:r>
            <a:endParaRPr lang="en-US" dirty="0">
              <a:solidFill>
                <a:schemeClr val="tx1">
                  <a:lumMod val="85000"/>
                  <a:lumOff val="15000"/>
                </a:schemeClr>
              </a:solidFill>
            </a:endParaRPr>
          </a:p>
        </p:txBody>
      </p:sp>
      <p:sp>
        <p:nvSpPr>
          <p:cNvPr id="3" name="Rectangle 2">
            <a:extLst>
              <a:ext uri="{FF2B5EF4-FFF2-40B4-BE49-F238E27FC236}">
                <a16:creationId xmlns:a16="http://schemas.microsoft.com/office/drawing/2014/main" id="{3E001A67-57AD-4222-9691-614C68F25AF9}"/>
              </a:ext>
            </a:extLst>
          </p:cNvPr>
          <p:cNvSpPr/>
          <p:nvPr/>
        </p:nvSpPr>
        <p:spPr>
          <a:xfrm>
            <a:off x="384313" y="1192696"/>
            <a:ext cx="11226495" cy="3057825"/>
          </a:xfrm>
          <a:prstGeom prst="rect">
            <a:avLst/>
          </a:prstGeom>
        </p:spPr>
        <p:txBody>
          <a:bodyPr wrap="square">
            <a:spAutoFit/>
          </a:bodyPr>
          <a:lstStyle/>
          <a:p>
            <a:pPr marL="514350" indent="-285750">
              <a:lnSpc>
                <a:spcPct val="107000"/>
              </a:lnSpc>
              <a:spcAft>
                <a:spcPts val="800"/>
              </a:spcAft>
              <a:buFont typeface="Wingdings" panose="05000000000000000000" pitchFamily="2" charset="2"/>
              <a:buChar char="ü"/>
            </a:pPr>
            <a:r>
              <a:rPr lang="en-IN" dirty="0"/>
              <a:t>Identified neighbourhoods in Central Delhi with least restaurant density making the place ideal for new restaurant business due to lower competition</a:t>
            </a:r>
          </a:p>
          <a:p>
            <a:pPr marL="514350" indent="-285750">
              <a:lnSpc>
                <a:spcPct val="107000"/>
              </a:lnSpc>
              <a:spcAft>
                <a:spcPts val="800"/>
              </a:spcAft>
              <a:buFont typeface="Wingdings" panose="05000000000000000000" pitchFamily="2" charset="2"/>
              <a:buChar char="ü"/>
            </a:pPr>
            <a:r>
              <a:rPr lang="en-IN" b="1" dirty="0"/>
              <a:t>6 neighbourhoods </a:t>
            </a:r>
            <a:r>
              <a:rPr lang="en-IN" dirty="0"/>
              <a:t>identified in Central Delhi</a:t>
            </a:r>
          </a:p>
          <a:p>
            <a:pPr marL="514350" indent="-285750">
              <a:lnSpc>
                <a:spcPct val="107000"/>
              </a:lnSpc>
              <a:spcAft>
                <a:spcPts val="800"/>
              </a:spcAft>
              <a:buFont typeface="Wingdings" panose="05000000000000000000" pitchFamily="2" charset="2"/>
              <a:buChar char="ü"/>
            </a:pPr>
            <a:r>
              <a:rPr lang="en-US" dirty="0"/>
              <a:t>Accuracy of the models has room for improvement. </a:t>
            </a:r>
          </a:p>
          <a:p>
            <a:pPr marL="514350" indent="-285750">
              <a:lnSpc>
                <a:spcPct val="107000"/>
              </a:lnSpc>
              <a:spcAft>
                <a:spcPts val="800"/>
              </a:spcAft>
              <a:buFont typeface="Wingdings" panose="05000000000000000000" pitchFamily="2" charset="2"/>
              <a:buChar char="ü"/>
            </a:pPr>
            <a:r>
              <a:rPr lang="en-IN" dirty="0"/>
              <a:t>Ideas include: </a:t>
            </a:r>
          </a:p>
          <a:p>
            <a:pPr marL="971550" lvl="1" indent="-285750">
              <a:lnSpc>
                <a:spcPct val="107000"/>
              </a:lnSpc>
              <a:spcAft>
                <a:spcPts val="800"/>
              </a:spcAft>
              <a:buFont typeface="Wingdings" panose="05000000000000000000" pitchFamily="2" charset="2"/>
              <a:buChar char="q"/>
            </a:pPr>
            <a:r>
              <a:rPr lang="en-IN" b="1" dirty="0"/>
              <a:t>Population density of each neighbourhood</a:t>
            </a:r>
          </a:p>
          <a:p>
            <a:pPr marL="971550" lvl="1" indent="-285750">
              <a:lnSpc>
                <a:spcPct val="107000"/>
              </a:lnSpc>
              <a:spcAft>
                <a:spcPts val="800"/>
              </a:spcAft>
              <a:buFont typeface="Wingdings" panose="05000000000000000000" pitchFamily="2" charset="2"/>
              <a:buChar char="q"/>
            </a:pPr>
            <a:r>
              <a:rPr lang="en-IN" b="1" dirty="0"/>
              <a:t>Ethnicity analysis</a:t>
            </a:r>
          </a:p>
          <a:p>
            <a:pPr marL="971550" lvl="1" indent="-285750">
              <a:lnSpc>
                <a:spcPct val="107000"/>
              </a:lnSpc>
              <a:spcAft>
                <a:spcPts val="800"/>
              </a:spcAft>
              <a:buFont typeface="Wingdings" panose="05000000000000000000" pitchFamily="2" charset="2"/>
              <a:buChar char="q"/>
            </a:pPr>
            <a:r>
              <a:rPr lang="en-IN" b="1" dirty="0"/>
              <a:t>Demographic study</a:t>
            </a:r>
          </a:p>
        </p:txBody>
      </p:sp>
    </p:spTree>
    <p:extLst>
      <p:ext uri="{BB962C8B-B14F-4D97-AF65-F5344CB8AC3E}">
        <p14:creationId xmlns:p14="http://schemas.microsoft.com/office/powerpoint/2010/main" val="195613943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6403A-684A-431F-8F36-A24C99E286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{2D33F3CD-2CC4-4E34-A525-494CB0ED8570}tf11964407</Template>
  <TotalTime>0</TotalTime>
  <Words>555</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Calibri</vt:lpstr>
      <vt:lpstr>Franklin Gothic Book</vt:lpstr>
      <vt:lpstr>Franklin Gothic Demi</vt:lpstr>
      <vt:lpstr>Gill Sans MT</vt:lpstr>
      <vt:lpstr>Segoe UI</vt:lpstr>
      <vt:lpstr>Wingdings</vt:lpstr>
      <vt:lpstr>Wingdings 2</vt:lpstr>
      <vt:lpstr>DividendVTI</vt:lpstr>
      <vt:lpstr>Identifying Neighbourhood  in Central Delhi  for Opening a Restaurant</vt:lpstr>
      <vt:lpstr>Introduction</vt:lpstr>
      <vt:lpstr>Data acquisition and cleaning </vt:lpstr>
      <vt:lpstr>Methodology &amp; analysis</vt:lpstr>
      <vt:lpstr>FOLIUM for visualization</vt:lpstr>
      <vt:lpstr>FOLIUM for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2020-03-27T11:45:11Z</dcterms:created>
  <dcterms:modified xsi:type="dcterms:W3CDTF">2020-03-27T12:36:34Z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