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71" r:id="rId6"/>
    <p:sldId id="272" r:id="rId7"/>
    <p:sldId id="274" r:id="rId8"/>
    <p:sldId id="275" r:id="rId9"/>
    <p:sldId id="298" r:id="rId10"/>
    <p:sldId id="276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9" r:id="rId21"/>
    <p:sldId id="300" r:id="rId22"/>
    <p:sldId id="301" r:id="rId23"/>
    <p:sldId id="322" r:id="rId24"/>
    <p:sldId id="303" r:id="rId25"/>
    <p:sldId id="302" r:id="rId26"/>
    <p:sldId id="304" r:id="rId27"/>
    <p:sldId id="305" r:id="rId28"/>
    <p:sldId id="309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26" r:id="rId39"/>
    <p:sldId id="327" r:id="rId40"/>
    <p:sldId id="319" r:id="rId41"/>
    <p:sldId id="325" r:id="rId42"/>
    <p:sldId id="323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C9"/>
    <a:srgbClr val="FAF8CE"/>
    <a:srgbClr val="F7F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3" autoAdjust="0"/>
    <p:restoredTop sz="94660"/>
  </p:normalViewPr>
  <p:slideViewPr>
    <p:cSldViewPr>
      <p:cViewPr varScale="1">
        <p:scale>
          <a:sx n="74" d="100"/>
          <a:sy n="74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9C4A-F0B0-4772-8920-5B6B61CA7C6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18B-06B7-4017-A132-34602C29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 smtClean="0">
                <a:latin typeface="Arial Black" panose="020B0A04020102020204" pitchFamily="34" charset="0"/>
              </a:rPr>
              <a:t>Yes, it’s time to learn regular expressions.</a:t>
            </a:r>
            <a:endParaRPr lang="en-US" cap="small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AlSweigart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(last name rhymes with “why dirt”)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bit.ly/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yesregex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 descr="C:\github\automatetheboringstuffwithpythondotcom\output\images\automat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001">
            <a:off x="-143198" y="854153"/>
            <a:ext cx="37490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/>
              <a:t>415-730-0000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657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62100" y="2780044"/>
            <a:ext cx="351274" cy="10299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2324100" y="2780044"/>
            <a:ext cx="150307" cy="17157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3657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48000" y="2780044"/>
            <a:ext cx="304801" cy="10299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0" y="1219200"/>
            <a:ext cx="457201" cy="9144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7737" y="381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Dash</a:t>
            </a:r>
            <a:endParaRPr lang="en-US" sz="5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52258" y="2780044"/>
            <a:ext cx="304801" cy="10299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43600" y="2636855"/>
            <a:ext cx="152401" cy="246854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05600" y="2687097"/>
            <a:ext cx="304801" cy="10299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91400" y="1694822"/>
            <a:ext cx="609599" cy="29140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83335" y="875321"/>
            <a:ext cx="413657" cy="101404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1" y="1382344"/>
            <a:ext cx="304800" cy="47660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875321"/>
            <a:ext cx="609599" cy="93282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5958" y="167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1257" y="363792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1" y="495746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799" y="361782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152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sp>
        <p:nvSpPr>
          <p:cNvPr id="28" name="TextBox 27"/>
          <p:cNvSpPr txBox="1"/>
          <p:nvPr/>
        </p:nvSpPr>
        <p:spPr>
          <a:xfrm>
            <a:off x="7404798" y="93561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3336" y="61406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Digit</a:t>
            </a:r>
            <a:endParaRPr lang="en-US" sz="5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876800" y="2636855"/>
            <a:ext cx="451759" cy="194407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3335" y="4343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Dash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9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4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''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'\d'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r'\d'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'\\d'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r'\d'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r'\d\d\d'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r'\d\d\d-'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phoneRegex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re.compile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r'\d\d\d-\d\d\d-\d\d\d\d'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   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4478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“In general, I can do regular expressions but they’re a pain in the 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53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err="1" smtClean="0">
                <a:latin typeface="Lucida Console" panose="020B0609040504020204" pitchFamily="49" charset="0"/>
              </a:rPr>
              <a:t>phoneRegex.search</a:t>
            </a:r>
            <a:r>
              <a:rPr lang="en-US" sz="2800" dirty="0" smtClean="0">
                <a:latin typeface="Lucida Console" panose="020B0609040504020204" pitchFamily="49" charset="0"/>
              </a:rPr>
              <a:t>("""Alice,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My number is 415-730-0000.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Call me when it's convenient.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                    -Bob""")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err="1" smtClean="0">
                <a:latin typeface="Lucida Console" panose="020B0609040504020204" pitchFamily="49" charset="0"/>
              </a:rPr>
              <a:t>phoneRegex.search</a:t>
            </a:r>
            <a:r>
              <a:rPr lang="en-US" sz="2800" dirty="0" smtClean="0">
                <a:latin typeface="Lucida Console" panose="020B0609040504020204" pitchFamily="49" charset="0"/>
              </a:rPr>
              <a:t>("""Alice,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My number is 415-730-0000.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Call me when it's convenient.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                    -Bob""")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if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is not None: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...     print(</a:t>
            </a:r>
            <a:r>
              <a:rPr lang="en-US" sz="2800" dirty="0" err="1" smtClean="0">
                <a:latin typeface="Lucida Console" panose="020B0609040504020204" pitchFamily="49" charset="0"/>
              </a:rPr>
              <a:t>mo.group</a:t>
            </a:r>
            <a:r>
              <a:rPr lang="en-US" sz="2800" dirty="0" smtClean="0">
                <a:latin typeface="Lucida Console" panose="020B0609040504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8627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err="1" smtClean="0">
                <a:latin typeface="Lucida Console" panose="020B0609040504020204" pitchFamily="49" charset="0"/>
              </a:rPr>
              <a:t>phoneRegex.search</a:t>
            </a:r>
            <a:r>
              <a:rPr lang="en-US" sz="2800" dirty="0" smtClean="0">
                <a:latin typeface="Lucida Console" panose="020B0609040504020204" pitchFamily="49" charset="0"/>
              </a:rPr>
              <a:t>("""Alice,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My number is 415-730-0000.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Call me when it's convenient.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                    -Bob""")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if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is not None: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...     print(</a:t>
            </a:r>
            <a:r>
              <a:rPr lang="en-US" sz="2800" dirty="0" err="1" smtClean="0">
                <a:latin typeface="Lucida Console" panose="020B0609040504020204" pitchFamily="49" charset="0"/>
              </a:rPr>
              <a:t>mo.group</a:t>
            </a:r>
            <a:r>
              <a:rPr lang="en-US" sz="2800" dirty="0" smtClean="0">
                <a:latin typeface="Lucida Console" panose="020B0609040504020204" pitchFamily="49" charset="0"/>
              </a:rPr>
              <a:t>())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415-730-0000</a:t>
            </a:r>
            <a:endParaRPr 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Making the Regex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err="1" smtClean="0">
                <a:latin typeface="Lucida Console" panose="020B0609040504020204" pitchFamily="49" charset="0"/>
              </a:rPr>
              <a:t>phoneRegex.search</a:t>
            </a:r>
            <a:r>
              <a:rPr lang="en-US" sz="2800" dirty="0" smtClean="0">
                <a:latin typeface="Lucida Console" panose="020B0609040504020204" pitchFamily="49" charset="0"/>
              </a:rPr>
              <a:t>("""Alice,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My number is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415-730-0000</a:t>
            </a:r>
            <a:r>
              <a:rPr lang="en-US" sz="2800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      Call me when it's convenient.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                    -Bob""")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&gt;&gt;&gt; if </a:t>
            </a:r>
            <a:r>
              <a:rPr lang="en-US" sz="2800" dirty="0" err="1" smtClean="0">
                <a:latin typeface="Lucida Console" panose="020B0609040504020204" pitchFamily="49" charset="0"/>
              </a:rPr>
              <a:t>mo</a:t>
            </a:r>
            <a:r>
              <a:rPr lang="en-US" sz="2800" dirty="0" smtClean="0">
                <a:latin typeface="Lucida Console" panose="020B0609040504020204" pitchFamily="49" charset="0"/>
              </a:rPr>
              <a:t> is not None: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...     print(</a:t>
            </a:r>
            <a:r>
              <a:rPr lang="en-US" sz="2800" dirty="0" err="1" smtClean="0">
                <a:latin typeface="Lucida Console" panose="020B0609040504020204" pitchFamily="49" charset="0"/>
              </a:rPr>
              <a:t>mo.group</a:t>
            </a:r>
            <a:r>
              <a:rPr lang="en-US" sz="2800" dirty="0" smtClean="0">
                <a:latin typeface="Lucida Console" panose="020B0609040504020204" pitchFamily="49" charset="0"/>
              </a:rPr>
              <a:t>())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415-730-0000</a:t>
            </a:r>
            <a:endParaRPr 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def </a:t>
            </a:r>
            <a:r>
              <a:rPr lang="en-US" dirty="0" err="1">
                <a:latin typeface="Lucida Console" panose="020B0609040504020204" pitchFamily="49" charset="0"/>
              </a:rPr>
              <a:t>isPhoneNumber</a:t>
            </a:r>
            <a:r>
              <a:rPr lang="en-US" dirty="0">
                <a:latin typeface="Lucida Console" panose="020B0609040504020204" pitchFamily="49" charset="0"/>
              </a:rPr>
              <a:t>(text):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if len(text) != 12: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for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in range(0, 3</a:t>
            </a:r>
            <a:r>
              <a:rPr lang="en-US" dirty="0" smtClean="0">
                <a:latin typeface="Lucida Console" panose="020B0609040504020204" pitchFamily="49" charset="0"/>
              </a:rPr>
              <a:t>): # check area code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if </a:t>
            </a:r>
            <a:r>
              <a:rPr lang="en-US" dirty="0">
                <a:latin typeface="Lucida Console" panose="020B0609040504020204" pitchFamily="49" charset="0"/>
              </a:rPr>
              <a:t>not text[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].</a:t>
            </a:r>
            <a:r>
              <a:rPr lang="en-US" dirty="0" err="1">
                <a:latin typeface="Lucida Console" panose="020B0609040504020204" pitchFamily="49" charset="0"/>
              </a:rPr>
              <a:t>isdecimal</a:t>
            </a:r>
            <a:r>
              <a:rPr lang="en-US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  return 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if text[3] != '-':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for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in range(4, 7</a:t>
            </a:r>
            <a:r>
              <a:rPr lang="en-US" dirty="0" smtClean="0">
                <a:latin typeface="Lucida Console" panose="020B0609040504020204" pitchFamily="49" charset="0"/>
              </a:rPr>
              <a:t>): # check first 3 digits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not text[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].</a:t>
            </a:r>
            <a:r>
              <a:rPr lang="en-US" dirty="0" err="1">
                <a:latin typeface="Lucida Console" panose="020B0609040504020204" pitchFamily="49" charset="0"/>
              </a:rPr>
              <a:t>isdecimal</a:t>
            </a:r>
            <a:r>
              <a:rPr lang="en-US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return False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if text[7] != '-':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for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in range(8, 12</a:t>
            </a:r>
            <a:r>
              <a:rPr lang="en-US" dirty="0" smtClean="0">
                <a:latin typeface="Lucida Console" panose="020B0609040504020204" pitchFamily="49" charset="0"/>
              </a:rPr>
              <a:t>): # check last 4 digits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not text[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].</a:t>
            </a:r>
            <a:r>
              <a:rPr lang="en-US" dirty="0" err="1">
                <a:latin typeface="Lucida Console" panose="020B0609040504020204" pitchFamily="49" charset="0"/>
              </a:rPr>
              <a:t>isdecimal</a:t>
            </a:r>
            <a:r>
              <a:rPr lang="en-US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return False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return </a:t>
            </a:r>
            <a:r>
              <a:rPr lang="en-US" dirty="0" smtClean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text = </a:t>
            </a:r>
            <a:r>
              <a:rPr lang="en-US" dirty="0" smtClean="0">
                <a:latin typeface="Lucida Console" panose="020B0609040504020204" pitchFamily="49" charset="0"/>
              </a:rPr>
              <a:t>"""</a:t>
            </a:r>
            <a:r>
              <a:rPr lang="en-US" dirty="0">
                <a:latin typeface="Lucida Console" panose="020B0609040504020204" pitchFamily="49" charset="0"/>
              </a:rPr>
              <a:t>Alice,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My number is 415-730-0000.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Call me when it's convenient.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-Bob"""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for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_ in enumerate(text):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if </a:t>
            </a:r>
            <a:r>
              <a:rPr lang="en-US" dirty="0" err="1">
                <a:latin typeface="Lucida Console" panose="020B0609040504020204" pitchFamily="49" charset="0"/>
              </a:rPr>
              <a:t>isPhoneNumber</a:t>
            </a:r>
            <a:r>
              <a:rPr lang="en-US" dirty="0">
                <a:latin typeface="Lucida Console" panose="020B0609040504020204" pitchFamily="49" charset="0"/>
              </a:rPr>
              <a:t>(text[i:i+12]):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print(text[i:i+12])</a:t>
            </a:r>
          </a:p>
        </p:txBody>
      </p:sp>
    </p:spTree>
    <p:extLst>
      <p:ext uri="{BB962C8B-B14F-4D97-AF65-F5344CB8AC3E}">
        <p14:creationId xmlns:p14="http://schemas.microsoft.com/office/powerpoint/2010/main" val="33691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\d		Digit characters (numbers)</a:t>
            </a:r>
          </a:p>
          <a:p>
            <a:pPr marL="0" indent="0">
              <a:buNone/>
            </a:pPr>
            <a:r>
              <a:rPr lang="en-US" dirty="0" smtClean="0"/>
              <a:t>\w		Word characters (letters &amp; numbers)</a:t>
            </a:r>
          </a:p>
          <a:p>
            <a:pPr marL="0" indent="0">
              <a:buNone/>
            </a:pPr>
            <a:r>
              <a:rPr lang="en-US" dirty="0" smtClean="0"/>
              <a:t>\s		Space characters (space, tab, \n)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\D		Non-digit</a:t>
            </a:r>
          </a:p>
          <a:p>
            <a:pPr marL="0" indent="0">
              <a:buNone/>
            </a:pPr>
            <a:r>
              <a:rPr lang="en-US" dirty="0" smtClean="0"/>
              <a:t>\W		Non-word</a:t>
            </a:r>
          </a:p>
          <a:p>
            <a:pPr marL="0" indent="0">
              <a:buNone/>
            </a:pPr>
            <a:r>
              <a:rPr lang="en-US" dirty="0" smtClean="0"/>
              <a:t>\S		Non-space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Create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characters inside []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aeiouAEIOU</a:t>
            </a:r>
            <a:r>
              <a:rPr lang="en-US" dirty="0" smtClean="0"/>
              <a:t>]		Matches vowels</a:t>
            </a:r>
          </a:p>
          <a:p>
            <a:r>
              <a:rPr lang="en-US" dirty="0" smtClean="0"/>
              <a:t>[^</a:t>
            </a:r>
            <a:r>
              <a:rPr lang="en-US" dirty="0" err="1" smtClean="0"/>
              <a:t>aeiouAEIOU</a:t>
            </a:r>
            <a:r>
              <a:rPr lang="en-US" dirty="0" smtClean="0"/>
              <a:t>]	Matches non-vowels</a:t>
            </a:r>
          </a:p>
          <a:p>
            <a:r>
              <a:rPr lang="en-US" dirty="0" smtClean="0"/>
              <a:t>[0-9a-zA-Z]		Same as \w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Punctuation = Escape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106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.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388620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286000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(   )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76800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[   ]</a:t>
            </a:r>
            <a:endParaRPr lang="en-US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343400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{   }</a:t>
            </a:r>
            <a:endParaRPr lang="en-US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2133600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^</a:t>
            </a:r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905000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*</a:t>
            </a:r>
            <a:endParaRPr lang="en-US" sz="6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3124200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$</a:t>
            </a:r>
            <a:endParaRPr lang="en-US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5181600"/>
            <a:ext cx="80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+</a:t>
            </a:r>
            <a:endParaRPr lang="en-US" sz="6600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339399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</a:t>
            </a:r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3581400"/>
            <a:ext cx="53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|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068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Punctuation = Escape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106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\.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3886200"/>
            <a:ext cx="9044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\?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286000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\( \)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76800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\[ \]</a:t>
            </a:r>
            <a:endParaRPr lang="en-US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343400"/>
            <a:ext cx="205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\{  \}</a:t>
            </a:r>
            <a:endParaRPr lang="en-US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2133600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\^</a:t>
            </a:r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905000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\*</a:t>
            </a:r>
            <a:endParaRPr lang="en-US" sz="6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3124200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\$</a:t>
            </a:r>
            <a:endParaRPr lang="en-US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51816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\+</a:t>
            </a:r>
            <a:endParaRPr lang="en-US" sz="6600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339399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\\</a:t>
            </a:r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35814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\|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608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Create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characters inside []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aeiouAEIOU</a:t>
            </a:r>
            <a:r>
              <a:rPr lang="en-US" dirty="0" smtClean="0"/>
              <a:t>]		Matches vowels</a:t>
            </a:r>
          </a:p>
          <a:p>
            <a:r>
              <a:rPr lang="en-US" dirty="0" smtClean="0"/>
              <a:t>[^</a:t>
            </a:r>
            <a:r>
              <a:rPr lang="en-US" dirty="0"/>
              <a:t> </a:t>
            </a:r>
            <a:r>
              <a:rPr lang="en-US" dirty="0" err="1"/>
              <a:t>aeiouAEIOU</a:t>
            </a:r>
            <a:r>
              <a:rPr lang="en-US" dirty="0" smtClean="0"/>
              <a:t>]	Matches non-vowels</a:t>
            </a:r>
          </a:p>
          <a:p>
            <a:r>
              <a:rPr lang="en-US" dirty="0" smtClean="0"/>
              <a:t>[0-9a-zA-Z]		Same as \w</a:t>
            </a:r>
          </a:p>
          <a:p>
            <a:r>
              <a:rPr lang="en-US" dirty="0" smtClean="0"/>
              <a:t>[\(\)]			Matches ( or 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9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 smtClean="0">
                <a:latin typeface="Arial Black" panose="020B0A04020102020204" pitchFamily="34" charset="0"/>
              </a:rPr>
              <a:t>Yes, it’s time to learn regular expressions.</a:t>
            </a:r>
            <a:endParaRPr lang="en-US" cap="small" dirty="0">
              <a:latin typeface="Arial Black" panose="020B0A040201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aka “regex”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415-730-0000</a:t>
            </a:r>
          </a:p>
          <a:p>
            <a:pPr marL="0" indent="0" algn="ctr">
              <a:buNone/>
            </a:pPr>
            <a:r>
              <a:rPr lang="en-US" sz="6000" b="1" dirty="0" smtClean="0"/>
              <a:t>\d\d\d-\d\d\d-\d\d\d\d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Specifying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415-730-0000</a:t>
            </a:r>
          </a:p>
          <a:p>
            <a:pPr marL="0" indent="0" algn="ctr">
              <a:buNone/>
            </a:pPr>
            <a:r>
              <a:rPr lang="en-US" sz="6000" b="1" dirty="0" smtClean="0"/>
              <a:t>\d{3}-\d{3}-\d{4}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Specifying Quantity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28800" y="3657600"/>
            <a:ext cx="351274" cy="102995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856" y="46696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Before: Pattern</a:t>
            </a:r>
            <a:endParaRPr lang="en-US" sz="4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94474" y="3680209"/>
            <a:ext cx="1858526" cy="73939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4181141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After: Quantity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23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Specifying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\d			One digit</a:t>
            </a:r>
          </a:p>
          <a:p>
            <a:r>
              <a:rPr lang="en-US" sz="4000" dirty="0" smtClean="0"/>
              <a:t>\d</a:t>
            </a:r>
            <a:r>
              <a:rPr lang="en-US" sz="4000" b="1" dirty="0" smtClean="0"/>
              <a:t>?</a:t>
            </a:r>
            <a:r>
              <a:rPr lang="en-US" sz="4000" dirty="0" smtClean="0"/>
              <a:t>		Zero or one digits</a:t>
            </a:r>
          </a:p>
          <a:p>
            <a:r>
              <a:rPr lang="en-US" sz="4000" dirty="0" smtClean="0"/>
              <a:t>\d</a:t>
            </a:r>
            <a:r>
              <a:rPr lang="en-US" sz="4000" b="1" dirty="0" smtClean="0"/>
              <a:t>*</a:t>
            </a:r>
            <a:r>
              <a:rPr lang="en-US" sz="4000" dirty="0" smtClean="0"/>
              <a:t>		Zero or more digits</a:t>
            </a:r>
          </a:p>
          <a:p>
            <a:r>
              <a:rPr lang="en-US" sz="4000" dirty="0" smtClean="0"/>
              <a:t>\d</a:t>
            </a:r>
            <a:r>
              <a:rPr lang="en-US" sz="4000" b="1" dirty="0" smtClean="0"/>
              <a:t>+</a:t>
            </a:r>
            <a:r>
              <a:rPr lang="en-US" sz="4000" dirty="0" smtClean="0"/>
              <a:t>		One or more digits</a:t>
            </a:r>
          </a:p>
          <a:p>
            <a:r>
              <a:rPr lang="en-US" sz="4000" dirty="0" smtClean="0"/>
              <a:t>\d</a:t>
            </a:r>
            <a:r>
              <a:rPr lang="en-US" sz="4000" b="1" dirty="0" smtClean="0"/>
              <a:t>{3}</a:t>
            </a:r>
            <a:r>
              <a:rPr lang="en-US" sz="4000" dirty="0" smtClean="0"/>
              <a:t>		Exactly 3 digits</a:t>
            </a:r>
          </a:p>
          <a:p>
            <a:r>
              <a:rPr lang="en-US" sz="4000" dirty="0" smtClean="0"/>
              <a:t>\d</a:t>
            </a:r>
            <a:r>
              <a:rPr lang="en-US" sz="4000" b="1" dirty="0" smtClean="0"/>
              <a:t>{3,5}</a:t>
            </a:r>
            <a:r>
              <a:rPr lang="en-US" sz="4000" dirty="0" smtClean="0"/>
              <a:t>		</a:t>
            </a:r>
            <a:r>
              <a:rPr lang="en-US" sz="4000" dirty="0" err="1" smtClean="0"/>
              <a:t>Btwn</a:t>
            </a:r>
            <a:r>
              <a:rPr lang="en-US" sz="4000" dirty="0" smtClean="0"/>
              <a:t> 3 and 5 digits</a:t>
            </a:r>
          </a:p>
          <a:p>
            <a:r>
              <a:rPr lang="en-US" sz="4000" dirty="0" smtClean="0"/>
              <a:t>\d</a:t>
            </a:r>
            <a:r>
              <a:rPr lang="en-US" sz="4000" b="1" dirty="0" smtClean="0"/>
              <a:t>{3,}</a:t>
            </a:r>
            <a:r>
              <a:rPr lang="en-US" sz="4000" dirty="0" smtClean="0"/>
              <a:t>		3 or more digits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1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Specifying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\s			One space</a:t>
            </a:r>
          </a:p>
          <a:p>
            <a:r>
              <a:rPr lang="en-US" sz="4000" dirty="0" smtClean="0"/>
              <a:t>\s</a:t>
            </a:r>
            <a:r>
              <a:rPr lang="en-US" sz="4000" b="1" dirty="0" smtClean="0"/>
              <a:t>?</a:t>
            </a:r>
            <a:r>
              <a:rPr lang="en-US" sz="4000" dirty="0" smtClean="0"/>
              <a:t>		Zero or one space</a:t>
            </a:r>
          </a:p>
          <a:p>
            <a:r>
              <a:rPr lang="en-US" sz="4000" dirty="0" smtClean="0"/>
              <a:t>\s</a:t>
            </a:r>
            <a:r>
              <a:rPr lang="en-US" sz="4000" b="1" dirty="0" smtClean="0"/>
              <a:t>*</a:t>
            </a:r>
            <a:r>
              <a:rPr lang="en-US" sz="4000" dirty="0" smtClean="0"/>
              <a:t>		Zero or more space</a:t>
            </a:r>
          </a:p>
          <a:p>
            <a:r>
              <a:rPr lang="en-US" sz="4000" dirty="0" smtClean="0"/>
              <a:t>\s</a:t>
            </a:r>
            <a:r>
              <a:rPr lang="en-US" sz="4000" b="1" dirty="0" smtClean="0"/>
              <a:t>+</a:t>
            </a:r>
            <a:r>
              <a:rPr lang="en-US" sz="4000" dirty="0" smtClean="0"/>
              <a:t>		One or more space</a:t>
            </a:r>
          </a:p>
          <a:p>
            <a:r>
              <a:rPr lang="en-US" sz="4000" dirty="0" smtClean="0"/>
              <a:t>\s</a:t>
            </a:r>
            <a:r>
              <a:rPr lang="en-US" sz="4000" b="1" dirty="0" smtClean="0"/>
              <a:t>{3}</a:t>
            </a:r>
            <a:r>
              <a:rPr lang="en-US" sz="4000" dirty="0" smtClean="0"/>
              <a:t>		Exactly 3 space</a:t>
            </a:r>
          </a:p>
          <a:p>
            <a:r>
              <a:rPr lang="en-US" sz="4000" dirty="0" smtClean="0"/>
              <a:t>\s</a:t>
            </a:r>
            <a:r>
              <a:rPr lang="en-US" sz="4000" b="1" dirty="0" smtClean="0"/>
              <a:t>{3,5}</a:t>
            </a:r>
            <a:r>
              <a:rPr lang="en-US" sz="4000" dirty="0" smtClean="0"/>
              <a:t>		</a:t>
            </a:r>
            <a:r>
              <a:rPr lang="en-US" sz="4000" dirty="0" err="1" smtClean="0"/>
              <a:t>Btwn</a:t>
            </a:r>
            <a:r>
              <a:rPr lang="en-US" sz="4000" dirty="0" smtClean="0"/>
              <a:t> 3 and 5 space</a:t>
            </a:r>
          </a:p>
          <a:p>
            <a:r>
              <a:rPr lang="en-US" sz="4000" dirty="0" smtClean="0"/>
              <a:t>\s</a:t>
            </a:r>
            <a:r>
              <a:rPr lang="en-US" sz="4000" b="1" dirty="0" smtClean="0"/>
              <a:t>{3</a:t>
            </a:r>
            <a:r>
              <a:rPr lang="en-US" sz="4000" b="1" dirty="0"/>
              <a:t>,}</a:t>
            </a:r>
            <a:r>
              <a:rPr lang="en-US" sz="4000" dirty="0"/>
              <a:t>		3 or more </a:t>
            </a:r>
            <a:r>
              <a:rPr lang="en-US" sz="4000" dirty="0" smtClean="0"/>
              <a:t>space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65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Specifying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[</a:t>
            </a:r>
            <a:r>
              <a:rPr lang="en-US" sz="4000" dirty="0" err="1" smtClean="0"/>
              <a:t>aeiou</a:t>
            </a:r>
            <a:r>
              <a:rPr lang="en-US" sz="4000" dirty="0" smtClean="0"/>
              <a:t>]		One vowel</a:t>
            </a:r>
          </a:p>
          <a:p>
            <a:r>
              <a:rPr lang="en-US" sz="4000" dirty="0" smtClean="0"/>
              <a:t>[</a:t>
            </a:r>
            <a:r>
              <a:rPr lang="en-US" sz="4000" dirty="0" err="1" smtClean="0"/>
              <a:t>aeiou</a:t>
            </a:r>
            <a:r>
              <a:rPr lang="en-US" sz="4000" dirty="0" smtClean="0"/>
              <a:t>]</a:t>
            </a:r>
            <a:r>
              <a:rPr lang="en-US" sz="4000" b="1" dirty="0" smtClean="0"/>
              <a:t>?</a:t>
            </a:r>
            <a:r>
              <a:rPr lang="en-US" sz="4000" dirty="0" smtClean="0"/>
              <a:t>	Zero or one vowels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aeiou</a:t>
            </a:r>
            <a:r>
              <a:rPr lang="en-US" sz="4000" dirty="0"/>
              <a:t>]</a:t>
            </a:r>
            <a:r>
              <a:rPr lang="en-US" sz="4000" b="1" dirty="0" smtClean="0"/>
              <a:t>*</a:t>
            </a:r>
            <a:r>
              <a:rPr lang="en-US" sz="4000" dirty="0" smtClean="0"/>
              <a:t>	Zero or more vowels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aeiou</a:t>
            </a:r>
            <a:r>
              <a:rPr lang="en-US" sz="4000" dirty="0"/>
              <a:t>]</a:t>
            </a:r>
            <a:r>
              <a:rPr lang="en-US" sz="4000" b="1" dirty="0" smtClean="0"/>
              <a:t>+</a:t>
            </a:r>
            <a:r>
              <a:rPr lang="en-US" sz="4000" dirty="0" smtClean="0"/>
              <a:t>	One or more vowels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aeiou</a:t>
            </a:r>
            <a:r>
              <a:rPr lang="en-US" sz="4000" dirty="0"/>
              <a:t>]</a:t>
            </a:r>
            <a:r>
              <a:rPr lang="en-US" sz="4000" b="1" dirty="0" smtClean="0"/>
              <a:t>{3}</a:t>
            </a:r>
            <a:r>
              <a:rPr lang="en-US" sz="4000" dirty="0" smtClean="0"/>
              <a:t>	Exactly 3 vowels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aeiou</a:t>
            </a:r>
            <a:r>
              <a:rPr lang="en-US" sz="4000" dirty="0"/>
              <a:t>]</a:t>
            </a:r>
            <a:r>
              <a:rPr lang="en-US" sz="4000" b="1" dirty="0" smtClean="0"/>
              <a:t>{3,5}	</a:t>
            </a:r>
            <a:r>
              <a:rPr lang="en-US" sz="4000" dirty="0" err="1" smtClean="0"/>
              <a:t>Btwn</a:t>
            </a:r>
            <a:r>
              <a:rPr lang="en-US" sz="4000" dirty="0" smtClean="0"/>
              <a:t> 3 and 5 vowels</a:t>
            </a:r>
          </a:p>
          <a:p>
            <a:r>
              <a:rPr lang="en-US" sz="4000" dirty="0"/>
              <a:t>[</a:t>
            </a:r>
            <a:r>
              <a:rPr lang="en-US" sz="4000" dirty="0" err="1"/>
              <a:t>aeiou</a:t>
            </a:r>
            <a:r>
              <a:rPr lang="en-US" sz="4000" dirty="0"/>
              <a:t>]</a:t>
            </a:r>
            <a:r>
              <a:rPr lang="en-US" sz="4000" b="1" dirty="0"/>
              <a:t>{3</a:t>
            </a:r>
            <a:r>
              <a:rPr lang="en-US" sz="4000" b="1" dirty="0" smtClean="0"/>
              <a:t>,}	</a:t>
            </a:r>
            <a:r>
              <a:rPr lang="en-US" sz="4000" dirty="0" smtClean="0"/>
              <a:t>3 or more vowels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69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FYI if you don’t speak Japanese:</a:t>
            </a:r>
          </a:p>
          <a:p>
            <a:pPr lvl="1"/>
            <a:r>
              <a:rPr lang="en-US" dirty="0" smtClean="0"/>
              <a:t>Japanese </a:t>
            </a:r>
            <a:r>
              <a:rPr lang="en-US" dirty="0" smtClean="0"/>
              <a:t>letters are usually consonant-vowel combinations.</a:t>
            </a:r>
          </a:p>
          <a:p>
            <a:r>
              <a:rPr lang="en-US" b="1" dirty="0" smtClean="0"/>
              <a:t>'sayonara' </a:t>
            </a:r>
            <a:r>
              <a:rPr lang="en-US" b="1" dirty="0"/>
              <a:t>= </a:t>
            </a:r>
            <a:r>
              <a:rPr lang="en-US" b="1" dirty="0" err="1" smtClean="0"/>
              <a:t>sa</a:t>
            </a:r>
            <a:r>
              <a:rPr lang="en-US" b="1" dirty="0" smtClean="0"/>
              <a:t> ● </a:t>
            </a:r>
            <a:r>
              <a:rPr lang="en-US" b="1" dirty="0" err="1" smtClean="0"/>
              <a:t>yo</a:t>
            </a:r>
            <a:r>
              <a:rPr lang="en-US" b="1" dirty="0" smtClean="0"/>
              <a:t> </a:t>
            </a:r>
            <a:r>
              <a:rPr lang="en-US" b="1" dirty="0"/>
              <a:t>●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/>
              <a:t>●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endParaRPr lang="en-US" b="1" dirty="0" smtClean="0"/>
          </a:p>
          <a:p>
            <a:r>
              <a:rPr lang="en-US" dirty="0" smtClean="0"/>
              <a:t>[^</a:t>
            </a:r>
            <a:r>
              <a:rPr lang="en-US" dirty="0" err="1" smtClean="0"/>
              <a:t>aeiou</a:t>
            </a:r>
            <a:r>
              <a:rPr lang="en-US" dirty="0" smtClean="0"/>
              <a:t>][</a:t>
            </a:r>
            <a:r>
              <a:rPr lang="en-US" dirty="0" err="1" smtClean="0"/>
              <a:t>aeiou</a:t>
            </a:r>
            <a:r>
              <a:rPr lang="en-US" dirty="0" smtClean="0"/>
              <a:t>]+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52137" y="4247759"/>
            <a:ext cx="137537" cy="62904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0363" y="48006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Before: Pattern</a:t>
            </a:r>
            <a:endParaRPr lang="en-US" sz="4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57600" y="4038600"/>
            <a:ext cx="715526" cy="4572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9037" y="4247759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After: Quantity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432938" y="4247759"/>
            <a:ext cx="167262" cy="129381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5541571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Just one of this pattern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22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5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[^</a:t>
            </a:r>
            <a:r>
              <a:rPr lang="en-US" dirty="0" err="1"/>
              <a:t>aeiou</a:t>
            </a:r>
            <a:r>
              <a:rPr lang="en-US" dirty="0"/>
              <a:t>][</a:t>
            </a:r>
            <a:r>
              <a:rPr lang="en-US" dirty="0" err="1"/>
              <a:t>aeiou</a:t>
            </a:r>
            <a:r>
              <a:rPr lang="en-US" dirty="0"/>
              <a:t>]+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aaaaaaaaaaaaaa</a:t>
            </a:r>
            <a:endParaRPr lang="en-US" dirty="0" smtClean="0"/>
          </a:p>
          <a:p>
            <a:r>
              <a:rPr lang="en-US" dirty="0" err="1" smtClean="0"/>
              <a:t>saoiaeueaoieuaio</a:t>
            </a:r>
            <a:endParaRPr lang="en-US" dirty="0" smtClean="0"/>
          </a:p>
          <a:p>
            <a:r>
              <a:rPr lang="en-US" sz="6000" dirty="0" smtClean="0"/>
              <a:t>([^</a:t>
            </a:r>
            <a:r>
              <a:rPr lang="en-US" sz="6000" dirty="0" err="1"/>
              <a:t>aeiou</a:t>
            </a:r>
            <a:r>
              <a:rPr lang="en-US" sz="6000" dirty="0"/>
              <a:t>][</a:t>
            </a:r>
            <a:r>
              <a:rPr lang="en-US" sz="6000" dirty="0" err="1" smtClean="0"/>
              <a:t>aeiou</a:t>
            </a:r>
            <a:r>
              <a:rPr lang="en-US" sz="6000" dirty="0" smtClean="0"/>
              <a:t>])+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asasasasasasasa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ayonara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1,234,567,890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regex for comma-formatted numbers:</a:t>
            </a:r>
          </a:p>
          <a:p>
            <a:r>
              <a:rPr lang="en-US" dirty="0" smtClean="0"/>
              <a:t>e.g. 1,234,567,890</a:t>
            </a:r>
          </a:p>
          <a:p>
            <a:r>
              <a:rPr lang="en-US" dirty="0" smtClean="0"/>
              <a:t>“One to three digits, followed by zero or more groups of comma-digit-digit-digit.”</a:t>
            </a:r>
            <a:endParaRPr lang="en-US" dirty="0"/>
          </a:p>
          <a:p>
            <a:r>
              <a:rPr lang="en-US" dirty="0" smtClean="0">
                <a:latin typeface="Arial Black" panose="020B0A04020102020204" pitchFamily="34" charset="0"/>
              </a:rPr>
              <a:t>Regex Buddy / Regex Tester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http://pyregex.com/</a:t>
            </a:r>
          </a:p>
          <a:p>
            <a:r>
              <a:rPr lang="en-US" dirty="0">
                <a:latin typeface="Arial Black" panose="020B0A04020102020204" pitchFamily="34" charset="0"/>
              </a:rPr>
              <a:t>http://regexr.com/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Alternatives with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egg_and_spam</a:t>
            </a:r>
            <a:r>
              <a:rPr lang="en-US" dirty="0" smtClean="0"/>
              <a:t>_</a:t>
            </a:r>
            <a:endParaRPr lang="en-US" dirty="0" smtClean="0"/>
          </a:p>
          <a:p>
            <a:r>
              <a:rPr lang="en-US" dirty="0" err="1" smtClean="0"/>
              <a:t>egg_bacon_and_spam</a:t>
            </a:r>
            <a:r>
              <a:rPr lang="en-US" dirty="0" smtClean="0"/>
              <a:t>_</a:t>
            </a:r>
            <a:endParaRPr lang="en-US" dirty="0" smtClean="0"/>
          </a:p>
          <a:p>
            <a:r>
              <a:rPr lang="en-US" dirty="0" err="1" smtClean="0"/>
              <a:t>egg_bacon_sausage_and_spam</a:t>
            </a:r>
            <a:r>
              <a:rPr lang="en-US" dirty="0" smtClean="0"/>
              <a:t>_</a:t>
            </a:r>
            <a:endParaRPr lang="en-US" dirty="0" smtClean="0"/>
          </a:p>
          <a:p>
            <a:r>
              <a:rPr lang="en-US" dirty="0" err="1" smtClean="0"/>
              <a:t>spam_egg_spam_spam_bacon_and_spam</a:t>
            </a:r>
            <a:r>
              <a:rPr lang="en-US" dirty="0" smtClean="0"/>
              <a:t>_</a:t>
            </a:r>
            <a:endParaRPr lang="en-US" dirty="0"/>
          </a:p>
          <a:p>
            <a:r>
              <a:rPr lang="en-US" dirty="0" err="1" smtClean="0"/>
              <a:t>re.compile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dirty="0" smtClean="0"/>
              <a:t>'(</a:t>
            </a:r>
            <a:r>
              <a:rPr lang="en-US" dirty="0" smtClean="0"/>
              <a:t>egg_)+(bacon_)+(sausage_)+(and_)+(spam_)+'</a:t>
            </a:r>
          </a:p>
          <a:p>
            <a:pPr marL="0" indent="0">
              <a:buNone/>
            </a:pPr>
            <a:r>
              <a:rPr lang="en-US" dirty="0" smtClean="0"/>
              <a:t>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Alternatives with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[</a:t>
            </a:r>
            <a:r>
              <a:rPr lang="en-US" dirty="0" err="1" smtClean="0"/>
              <a:t>aeiou</a:t>
            </a:r>
            <a:r>
              <a:rPr lang="en-US" dirty="0" smtClean="0"/>
              <a:t>] but for words.</a:t>
            </a:r>
          </a:p>
          <a:p>
            <a:r>
              <a:rPr lang="en-US" sz="2800" dirty="0" smtClean="0"/>
              <a:t>egg_ </a:t>
            </a:r>
            <a:r>
              <a:rPr lang="en-US" sz="2800" dirty="0"/>
              <a:t>OR </a:t>
            </a:r>
            <a:r>
              <a:rPr lang="en-US" sz="2800" dirty="0" smtClean="0"/>
              <a:t>bacon_ </a:t>
            </a:r>
            <a:r>
              <a:rPr lang="en-US" sz="2800" dirty="0"/>
              <a:t>OR </a:t>
            </a:r>
            <a:r>
              <a:rPr lang="en-US" sz="2800" dirty="0" smtClean="0"/>
              <a:t>sausage_ </a:t>
            </a:r>
            <a:r>
              <a:rPr lang="en-US" sz="2800" dirty="0"/>
              <a:t>OR </a:t>
            </a:r>
            <a:r>
              <a:rPr lang="en-US" sz="2800" dirty="0" smtClean="0"/>
              <a:t>and_ </a:t>
            </a:r>
            <a:r>
              <a:rPr lang="en-US" sz="2800" dirty="0"/>
              <a:t>OR </a:t>
            </a:r>
            <a:r>
              <a:rPr lang="en-US" sz="2800" dirty="0" smtClean="0"/>
              <a:t>spam_</a:t>
            </a:r>
            <a:endParaRPr lang="en-US" sz="2800" dirty="0"/>
          </a:p>
          <a:p>
            <a:r>
              <a:rPr lang="en-US" dirty="0"/>
              <a:t>Use the | pipe to have alternative groups:</a:t>
            </a:r>
          </a:p>
          <a:p>
            <a:r>
              <a:rPr lang="en-US" sz="2600" dirty="0" err="1" smtClean="0"/>
              <a:t>re.compile</a:t>
            </a:r>
            <a:r>
              <a:rPr lang="en-US" sz="2600" dirty="0" smtClean="0"/>
              <a:t>(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r</a:t>
            </a:r>
            <a:r>
              <a:rPr lang="en-US" sz="2600" dirty="0" smtClean="0"/>
              <a:t>'((</a:t>
            </a:r>
            <a:r>
              <a:rPr lang="en-US" sz="2600" dirty="0" smtClean="0"/>
              <a:t>egg_)|(bacon_)|(sausage_)|(and_)|(spam_))+'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r>
              <a:rPr lang="en-US" sz="2600" dirty="0" smtClean="0"/>
              <a:t>spam_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</a:t>
            </a:r>
            <a:r>
              <a:rPr lang="en-US" sz="2600" dirty="0" smtClean="0"/>
              <a:t>_</a:t>
            </a:r>
            <a:r>
              <a:rPr lang="en-US" sz="2600" dirty="0"/>
              <a:t> spam_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097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/>
              <a:t>415-730-0000</a:t>
            </a:r>
          </a:p>
          <a:p>
            <a:pPr marL="0" indent="0" algn="ctr">
              <a:buNone/>
            </a:pPr>
            <a:r>
              <a:rPr lang="en-US" sz="8000" b="1" dirty="0" smtClean="0"/>
              <a:t>4,157,300,000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35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Match 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 means “any character except newline”</a:t>
            </a:r>
          </a:p>
          <a:p>
            <a:r>
              <a:rPr lang="en-US" dirty="0" smtClean="0"/>
              <a:t>The * means “zero or more”</a:t>
            </a:r>
          </a:p>
          <a:p>
            <a:r>
              <a:rPr lang="en-US" dirty="0" smtClean="0"/>
              <a:t>.* means “match whatever”</a:t>
            </a:r>
          </a:p>
          <a:p>
            <a:r>
              <a:rPr lang="en-US" dirty="0" smtClean="0"/>
              <a:t>.*? means “match the least of whatever”</a:t>
            </a:r>
          </a:p>
        </p:txBody>
      </p:sp>
    </p:spTree>
    <p:extLst>
      <p:ext uri="{BB962C8B-B14F-4D97-AF65-F5344CB8AC3E}">
        <p14:creationId xmlns:p14="http://schemas.microsoft.com/office/powerpoint/2010/main" val="32931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Match 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'Looking for text &lt;in between angle brackets&gt;'</a:t>
            </a:r>
          </a:p>
          <a:p>
            <a:r>
              <a:rPr lang="en-US" dirty="0" err="1" smtClean="0"/>
              <a:t>re.compile</a:t>
            </a:r>
            <a:r>
              <a:rPr lang="en-US" dirty="0" smtClean="0"/>
              <a:t>(r'&lt;.*?&gt;')</a:t>
            </a:r>
            <a:endParaRPr lang="en-US" dirty="0"/>
          </a:p>
          <a:p>
            <a:r>
              <a:rPr lang="en-US" sz="3000" dirty="0" smtClean="0">
                <a:latin typeface="Arial Black" panose="020B0A04020102020204" pitchFamily="34" charset="0"/>
              </a:rPr>
              <a:t>'&lt;</a:t>
            </a:r>
            <a:r>
              <a:rPr lang="en-US" sz="3000" dirty="0">
                <a:latin typeface="Arial Black" panose="020B0A04020102020204" pitchFamily="34" charset="0"/>
              </a:rPr>
              <a:t>TO SERVE HUMANS</a:t>
            </a:r>
            <a:r>
              <a:rPr lang="en-US" sz="3000" dirty="0" smtClean="0">
                <a:latin typeface="Arial Black" panose="020B0A04020102020204" pitchFamily="34" charset="0"/>
              </a:rPr>
              <a:t>&gt;'</a:t>
            </a:r>
          </a:p>
          <a:p>
            <a:endParaRPr lang="en-US" sz="3000" dirty="0">
              <a:latin typeface="Arial Black" panose="020B0A04020102020204" pitchFamily="34" charset="0"/>
            </a:endParaRPr>
          </a:p>
          <a:p>
            <a:r>
              <a:rPr lang="en-US" sz="2800" dirty="0" err="1" smtClean="0"/>
              <a:t>re.compile</a:t>
            </a:r>
            <a:r>
              <a:rPr lang="en-US" sz="2800" dirty="0" smtClean="0"/>
              <a:t>(r'&lt;.*&gt;')</a:t>
            </a:r>
            <a:endParaRPr lang="en-US" sz="2800" dirty="0"/>
          </a:p>
          <a:p>
            <a:r>
              <a:rPr lang="en-US" sz="2800" dirty="0" smtClean="0">
                <a:latin typeface="Arial Black" panose="020B0A04020102020204" pitchFamily="34" charset="0"/>
              </a:rPr>
              <a:t>'&lt;</a:t>
            </a:r>
            <a:r>
              <a:rPr lang="en-US" sz="2800" dirty="0">
                <a:latin typeface="Arial Black" panose="020B0A04020102020204" pitchFamily="34" charset="0"/>
              </a:rPr>
              <a:t>TO SERVE HUMANS</a:t>
            </a:r>
            <a:r>
              <a:rPr lang="en-US" sz="2800" dirty="0" smtClean="0">
                <a:latin typeface="Arial Black" panose="020B0A04020102020204" pitchFamily="34" charset="0"/>
              </a:rPr>
              <a:t>&gt; FOR DINNER&gt;'</a:t>
            </a:r>
            <a:endParaRPr lang="en-US" sz="2800" dirty="0"/>
          </a:p>
          <a:p>
            <a:endParaRPr lang="en-US" sz="3000" dirty="0" smtClean="0"/>
          </a:p>
          <a:p>
            <a:r>
              <a:rPr lang="en-US" sz="3000" dirty="0" smtClean="0"/>
              <a:t>DUN </a:t>
            </a:r>
            <a:r>
              <a:rPr lang="en-US" sz="3000" dirty="0" err="1" smtClean="0"/>
              <a:t>DUN</a:t>
            </a:r>
            <a:r>
              <a:rPr lang="en-US" sz="3000" dirty="0" smtClean="0"/>
              <a:t> DUUUHN!!!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71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What Regexes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Can’t / Shouldn’t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DON’T PARSE HTML WITH REGEX.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/>
              <a:t>A regex for strong passwords.</a:t>
            </a:r>
          </a:p>
          <a:p>
            <a:pPr lvl="1"/>
            <a:r>
              <a:rPr lang="en-US" dirty="0" smtClean="0"/>
              <a:t>Includes lowercase, uppercase, numbers, special character, at least 12 characters.</a:t>
            </a:r>
          </a:p>
          <a:p>
            <a:pPr lvl="1"/>
            <a:r>
              <a:rPr lang="en-US" dirty="0" smtClean="0"/>
              <a:t>(Just use multiple regexes.)</a:t>
            </a:r>
          </a:p>
          <a:p>
            <a:r>
              <a:rPr lang="en-US" dirty="0"/>
              <a:t>(Match(</a:t>
            </a:r>
            <a:r>
              <a:rPr lang="en-US" dirty="0" err="1"/>
              <a:t>ing</a:t>
            </a:r>
            <a:r>
              <a:rPr lang="en-US" dirty="0"/>
              <a:t>) ((nested) (parentheses.)))</a:t>
            </a:r>
          </a:p>
          <a:p>
            <a:pPr lvl="1"/>
            <a:r>
              <a:rPr lang="en-US" dirty="0" smtClean="0"/>
              <a:t>(Regexes don’t have variables or flow control!)</a:t>
            </a:r>
          </a:p>
          <a:p>
            <a:pPr lvl="1"/>
            <a:r>
              <a:rPr lang="en-US" dirty="0" smtClean="0"/>
              <a:t>“A regex to match regex strings.”</a:t>
            </a:r>
          </a:p>
        </p:txBody>
      </p:sp>
      <p:pic>
        <p:nvPicPr>
          <p:cNvPr id="4" name="Picture 2" descr="C:\github\automatetheboringstuffwithpythondotcom\output\images\automat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8988">
            <a:off x="5619221" y="3505200"/>
            <a:ext cx="34029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 smtClean="0">
                <a:latin typeface="Arial Black" panose="020B0A04020102020204" pitchFamily="34" charset="0"/>
              </a:rPr>
              <a:t>Yes, it’s time to learn regular expressions.</a:t>
            </a:r>
            <a:endParaRPr lang="en-US" cap="small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AlSweigart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(last name rhymes with “why dirt”)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bit.ly/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yesregex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Arial Black" panose="020B0A04020102020204" pitchFamily="34" charset="0"/>
              </a:rPr>
              <a:t>The Three Lines of Code You Need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import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myRegex</a:t>
            </a:r>
            <a:r>
              <a:rPr lang="en-US" sz="2600" dirty="0" smtClean="0">
                <a:latin typeface="Lucida Console" panose="020B0609040504020204" pitchFamily="49" charset="0"/>
              </a:rPr>
              <a:t> = </a:t>
            </a:r>
            <a:r>
              <a:rPr lang="en-US" sz="2600" dirty="0" err="1" smtClean="0">
                <a:latin typeface="Lucida Console" panose="020B0609040504020204" pitchFamily="49" charset="0"/>
              </a:rPr>
              <a:t>re.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compile</a:t>
            </a:r>
            <a:r>
              <a:rPr lang="en-US" sz="2600" dirty="0" smtClean="0">
                <a:latin typeface="Lucida Console" panose="020B0609040504020204" pitchFamily="49" charset="0"/>
              </a:rPr>
              <a:t>('regex pattern')</a:t>
            </a: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mo</a:t>
            </a:r>
            <a:r>
              <a:rPr lang="en-US" sz="2600" dirty="0"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latin typeface="Lucida Console" panose="020B0609040504020204" pitchFamily="49" charset="0"/>
              </a:rPr>
              <a:t>= </a:t>
            </a:r>
            <a:r>
              <a:rPr lang="en-US" sz="2600" dirty="0" err="1" smtClean="0">
                <a:latin typeface="Lucida Console" panose="020B0609040504020204" pitchFamily="49" charset="0"/>
              </a:rPr>
              <a:t>myRegex.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search</a:t>
            </a:r>
            <a:r>
              <a:rPr lang="en-US" sz="2600" dirty="0" smtClean="0">
                <a:latin typeface="Lucida Console" panose="020B0609040504020204" pitchFamily="49" charset="0"/>
              </a:rPr>
              <a:t>('haystack string')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print(</a:t>
            </a:r>
            <a:r>
              <a:rPr lang="en-US" sz="2600" dirty="0" err="1" smtClean="0">
                <a:latin typeface="Lucida Console" panose="020B0609040504020204" pitchFamily="49" charset="0"/>
              </a:rPr>
              <a:t>mo.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group</a:t>
            </a:r>
            <a:r>
              <a:rPr lang="en-US" sz="2600" dirty="0" smtClean="0">
                <a:latin typeface="Lucida Console" panose="020B060904050402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Arial Black" panose="020B0A04020102020204" pitchFamily="34" charset="0"/>
              </a:rPr>
              <a:t>The Four Lines of Code You Need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import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myRegex</a:t>
            </a:r>
            <a:r>
              <a:rPr lang="en-US" sz="2600" dirty="0" smtClean="0">
                <a:latin typeface="Lucida Console" panose="020B0609040504020204" pitchFamily="49" charset="0"/>
              </a:rPr>
              <a:t> = </a:t>
            </a:r>
            <a:r>
              <a:rPr lang="en-US" sz="2600" dirty="0" err="1" smtClean="0">
                <a:latin typeface="Lucida Console" panose="020B0609040504020204" pitchFamily="49" charset="0"/>
              </a:rPr>
              <a:t>re.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compile</a:t>
            </a:r>
            <a:r>
              <a:rPr lang="en-US" sz="2600" dirty="0" smtClean="0">
                <a:latin typeface="Lucida Console" panose="020B0609040504020204" pitchFamily="49" charset="0"/>
              </a:rPr>
              <a:t>('regex pattern')</a:t>
            </a: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mo</a:t>
            </a:r>
            <a:r>
              <a:rPr lang="en-US" sz="2600" dirty="0"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latin typeface="Lucida Console" panose="020B0609040504020204" pitchFamily="49" charset="0"/>
              </a:rPr>
              <a:t>= </a:t>
            </a:r>
            <a:r>
              <a:rPr lang="en-US" sz="2600" dirty="0" err="1" smtClean="0">
                <a:latin typeface="Lucida Console" panose="020B0609040504020204" pitchFamily="49" charset="0"/>
              </a:rPr>
              <a:t>myRegex.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search</a:t>
            </a:r>
            <a:r>
              <a:rPr lang="en-US" sz="2600" dirty="0" smtClean="0">
                <a:latin typeface="Lucida Console" panose="020B0609040504020204" pitchFamily="49" charset="0"/>
              </a:rPr>
              <a:t>('haystack string')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print(</a:t>
            </a:r>
            <a:r>
              <a:rPr lang="en-US" sz="2600" dirty="0" err="1" smtClean="0">
                <a:latin typeface="Lucida Console" panose="020B0609040504020204" pitchFamily="49" charset="0"/>
              </a:rPr>
              <a:t>mo.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group</a:t>
            </a:r>
            <a:r>
              <a:rPr lang="en-US" sz="2600" dirty="0" smtClean="0">
                <a:latin typeface="Lucida Console" panose="020B060904050402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Arial Black" panose="020B0A04020102020204" pitchFamily="34" charset="0"/>
              </a:rPr>
              <a:t>The Four Lines of Code You Need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import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myRegex</a:t>
            </a:r>
            <a:r>
              <a:rPr lang="en-US" sz="2600" dirty="0" smtClean="0">
                <a:latin typeface="Lucida Console" panose="020B0609040504020204" pitchFamily="49" charset="0"/>
              </a:rPr>
              <a:t> = </a:t>
            </a:r>
            <a:r>
              <a:rPr lang="en-US" sz="2600" dirty="0" err="1" smtClean="0">
                <a:latin typeface="Lucida Console" panose="020B0609040504020204" pitchFamily="49" charset="0"/>
              </a:rPr>
              <a:t>re.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compile</a:t>
            </a:r>
            <a:r>
              <a:rPr lang="en-US" sz="2600" dirty="0" smtClean="0">
                <a:latin typeface="Lucida Console" panose="020B0609040504020204" pitchFamily="49" charset="0"/>
              </a:rPr>
              <a:t>('regex pattern')</a:t>
            </a: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mo</a:t>
            </a:r>
            <a:r>
              <a:rPr lang="en-US" sz="2600" dirty="0"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latin typeface="Lucida Console" panose="020B0609040504020204" pitchFamily="49" charset="0"/>
              </a:rPr>
              <a:t>= </a:t>
            </a:r>
            <a:r>
              <a:rPr lang="en-US" sz="2600" dirty="0" err="1" smtClean="0">
                <a:latin typeface="Lucida Console" panose="020B0609040504020204" pitchFamily="49" charset="0"/>
              </a:rPr>
              <a:t>myRegex.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search</a:t>
            </a:r>
            <a:r>
              <a:rPr lang="en-US" sz="2600" dirty="0" smtClean="0">
                <a:latin typeface="Lucida Console" panose="020B0609040504020204" pitchFamily="49" charset="0"/>
              </a:rPr>
              <a:t>('haystack string')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print(</a:t>
            </a:r>
            <a:r>
              <a:rPr lang="en-US" sz="2600" dirty="0" err="1" smtClean="0">
                <a:latin typeface="Lucida Console" panose="020B0609040504020204" pitchFamily="49" charset="0"/>
              </a:rPr>
              <a:t>mo.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group</a:t>
            </a:r>
            <a:r>
              <a:rPr lang="en-US" sz="2600" dirty="0" smtClean="0">
                <a:latin typeface="Lucida Console" panose="020B0609040504020204" pitchFamily="49" charset="0"/>
              </a:rPr>
              <a:t>())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038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bit.ly/</a:t>
            </a:r>
            <a:r>
              <a:rPr lang="en-US" sz="8000" dirty="0" err="1" smtClean="0"/>
              <a:t>yesregex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935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Lucida Console" panose="020B0609040504020204" pitchFamily="49" charset="0"/>
              </a:rPr>
              <a:t>myRegex</a:t>
            </a:r>
            <a:r>
              <a:rPr lang="en-US" sz="2600" dirty="0" smtClean="0">
                <a:latin typeface="Lucida Console" panose="020B0609040504020204" pitchFamily="49" charset="0"/>
              </a:rPr>
              <a:t> = </a:t>
            </a:r>
            <a:r>
              <a:rPr lang="en-US" sz="2600" dirty="0" err="1" smtClean="0">
                <a:latin typeface="Lucida Console" panose="020B0609040504020204" pitchFamily="49" charset="0"/>
              </a:rPr>
              <a:t>re.compile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'regex pattern'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0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942</Words>
  <Application>Microsoft Office PowerPoint</Application>
  <PresentationFormat>On-screen Show (4:3)</PresentationFormat>
  <Paragraphs>284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Yes, it’s time to learn regular expressions.</vt:lpstr>
      <vt:lpstr>PowerPoint Presentation</vt:lpstr>
      <vt:lpstr>Yes, it’s time to learn regular expressions.</vt:lpstr>
      <vt:lpstr>PowerPoint Presentation</vt:lpstr>
      <vt:lpstr>PowerPoint Presentation</vt:lpstr>
      <vt:lpstr>The Three Lines of Code You Need</vt:lpstr>
      <vt:lpstr>The Four Lines of Code You Need</vt:lpstr>
      <vt:lpstr>The Four Lines of Code You Need</vt:lpstr>
      <vt:lpstr>PowerPoint Presentation</vt:lpstr>
      <vt:lpstr>PowerPoint Presentation</vt:lpstr>
      <vt:lpstr>PowerPoint Presentation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Making the Regex String</vt:lpstr>
      <vt:lpstr>PowerPoint Presentation</vt:lpstr>
      <vt:lpstr>Character Class</vt:lpstr>
      <vt:lpstr>Create Character Classes</vt:lpstr>
      <vt:lpstr>Punctuation = Escape</vt:lpstr>
      <vt:lpstr>Punctuation = Escape</vt:lpstr>
      <vt:lpstr>Create Character Classes</vt:lpstr>
      <vt:lpstr>Specifying Quantity</vt:lpstr>
      <vt:lpstr>Specifying Quantity</vt:lpstr>
      <vt:lpstr>Specifying Quantity</vt:lpstr>
      <vt:lpstr>Specifying Quantity</vt:lpstr>
      <vt:lpstr>Specifying Quantity</vt:lpstr>
      <vt:lpstr>Grouping</vt:lpstr>
      <vt:lpstr>Grouping</vt:lpstr>
      <vt:lpstr>1,234,567,890 Example</vt:lpstr>
      <vt:lpstr>Alternatives with Pipe</vt:lpstr>
      <vt:lpstr>Alternatives with Pipe</vt:lpstr>
      <vt:lpstr>Match Anything</vt:lpstr>
      <vt:lpstr>Match Anything</vt:lpstr>
      <vt:lpstr>What Regexes Can’t / Shouldn’t Do</vt:lpstr>
      <vt:lpstr>Yes, it’s time to learn regular expressions.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Yes, it’s time to learn regular expressions.</dc:title>
  <dc:creator>Al</dc:creator>
  <cp:lastModifiedBy>Al</cp:lastModifiedBy>
  <cp:revision>62</cp:revision>
  <dcterms:created xsi:type="dcterms:W3CDTF">2017-04-11T20:41:27Z</dcterms:created>
  <dcterms:modified xsi:type="dcterms:W3CDTF">2017-05-21T00:29:53Z</dcterms:modified>
</cp:coreProperties>
</file>