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25"/>
  </p:notesMasterIdLst>
  <p:sldIdLst>
    <p:sldId id="256" r:id="rId2"/>
    <p:sldId id="380" r:id="rId3"/>
    <p:sldId id="383" r:id="rId4"/>
    <p:sldId id="2076137113" r:id="rId5"/>
    <p:sldId id="2147376586" r:id="rId6"/>
    <p:sldId id="2147475251" r:id="rId7"/>
    <p:sldId id="2147475258" r:id="rId8"/>
    <p:sldId id="2147376591" r:id="rId9"/>
    <p:sldId id="2147475252" r:id="rId10"/>
    <p:sldId id="2147475253" r:id="rId11"/>
    <p:sldId id="2147475254" r:id="rId12"/>
    <p:sldId id="2147475255" r:id="rId13"/>
    <p:sldId id="2147475256" r:id="rId14"/>
    <p:sldId id="2147475257" r:id="rId15"/>
    <p:sldId id="2147376588" r:id="rId16"/>
    <p:sldId id="2147376583" r:id="rId17"/>
    <p:sldId id="2147475250" r:id="rId18"/>
    <p:sldId id="2076137117" r:id="rId19"/>
    <p:sldId id="2076137120" r:id="rId20"/>
    <p:sldId id="2147376585" r:id="rId21"/>
    <p:sldId id="2147376579" r:id="rId22"/>
    <p:sldId id="2147376582" r:id="rId23"/>
    <p:sldId id="21473765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FF"/>
    <a:srgbClr val="A8A9AA"/>
    <a:srgbClr val="D4D4D4"/>
    <a:srgbClr val="CDE3FB"/>
    <a:srgbClr val="2C3A87"/>
    <a:srgbClr val="006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861" autoAdjust="0"/>
  </p:normalViewPr>
  <p:slideViewPr>
    <p:cSldViewPr snapToGrid="0" snapToObjects="1">
      <p:cViewPr varScale="1">
        <p:scale>
          <a:sx n="67" d="100"/>
          <a:sy n="67" d="100"/>
        </p:scale>
        <p:origin x="452" y="44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0" d="100"/>
          <a:sy n="150" d="100"/>
        </p:scale>
        <p:origin x="437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4C5DD-2F55-4C9D-8786-517F7EB4E5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</dgm:pt>
    <dgm:pt modelId="{D12B51F3-D179-4E33-A8EA-C1DB3BD8166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Business </a:t>
          </a:r>
          <a:r>
            <a:rPr lang="en-US" sz="1400" dirty="0">
              <a:sym typeface="Wingdings" panose="05000000000000000000" pitchFamily="2" charset="2"/>
            </a:rPr>
            <a:t> / Technology </a:t>
          </a:r>
          <a:r>
            <a:rPr lang="en-US" sz="1400" dirty="0"/>
            <a:t>Strategies alignment </a:t>
          </a:r>
          <a:endParaRPr lang="en-GB" sz="1400" dirty="0"/>
        </a:p>
      </dgm:t>
    </dgm:pt>
    <dgm:pt modelId="{62E51A20-7B9F-42FF-9F0E-F7E830961FAD}" type="parTrans" cxnId="{F5F04C0E-B4B1-478D-8A13-D36927B0B8C1}">
      <dgm:prSet/>
      <dgm:spPr/>
      <dgm:t>
        <a:bodyPr/>
        <a:lstStyle/>
        <a:p>
          <a:pPr algn="l"/>
          <a:endParaRPr lang="en-GB" sz="1200"/>
        </a:p>
      </dgm:t>
    </dgm:pt>
    <dgm:pt modelId="{77E8367A-4111-4A41-8AF3-850757BDDFEE}" type="sibTrans" cxnId="{F5F04C0E-B4B1-478D-8A13-D36927B0B8C1}">
      <dgm:prSet/>
      <dgm:spPr/>
      <dgm:t>
        <a:bodyPr/>
        <a:lstStyle/>
        <a:p>
          <a:pPr algn="l"/>
          <a:endParaRPr lang="en-GB" sz="1200"/>
        </a:p>
      </dgm:t>
    </dgm:pt>
    <dgm:pt modelId="{C4FE6346-469B-48D2-A8D6-DB7710E75BD7}">
      <dgm:prSet custT="1"/>
      <dgm:spPr/>
      <dgm:t>
        <a:bodyPr/>
        <a:lstStyle/>
        <a:p>
          <a:pPr algn="l"/>
          <a:r>
            <a:rPr lang="en-US" sz="1400" dirty="0"/>
            <a:t>Investment to Strategies alignment</a:t>
          </a:r>
        </a:p>
      </dgm:t>
    </dgm:pt>
    <dgm:pt modelId="{75B2187B-406F-4793-9661-DEADA9183FB8}" type="parTrans" cxnId="{0D31DF07-6404-422B-8FF4-F0AF7BBF22A7}">
      <dgm:prSet/>
      <dgm:spPr/>
      <dgm:t>
        <a:bodyPr/>
        <a:lstStyle/>
        <a:p>
          <a:pPr algn="l"/>
          <a:endParaRPr lang="en-GB" sz="1200"/>
        </a:p>
      </dgm:t>
    </dgm:pt>
    <dgm:pt modelId="{74CA939E-BD21-4AC5-9E0D-7FF6768BA94A}" type="sibTrans" cxnId="{0D31DF07-6404-422B-8FF4-F0AF7BBF22A7}">
      <dgm:prSet/>
      <dgm:spPr/>
      <dgm:t>
        <a:bodyPr/>
        <a:lstStyle/>
        <a:p>
          <a:pPr algn="l"/>
          <a:endParaRPr lang="en-GB" sz="1200"/>
        </a:p>
      </dgm:t>
    </dgm:pt>
    <dgm:pt modelId="{47EFAFA5-B2A7-4E43-8623-C180B8D7470B}">
      <dgm:prSet custT="1"/>
      <dgm:spPr/>
      <dgm:t>
        <a:bodyPr/>
        <a:lstStyle/>
        <a:p>
          <a:pPr algn="l"/>
          <a:r>
            <a:rPr lang="en-US" sz="1400" dirty="0"/>
            <a:t>Drive standardization, simplification and cost optimization</a:t>
          </a:r>
        </a:p>
      </dgm:t>
    </dgm:pt>
    <dgm:pt modelId="{6A61BCD2-4B96-4E03-AB32-D1367BFA52D5}" type="parTrans" cxnId="{1B9234FC-416E-4220-8D71-504D4909B2ED}">
      <dgm:prSet/>
      <dgm:spPr/>
      <dgm:t>
        <a:bodyPr/>
        <a:lstStyle/>
        <a:p>
          <a:pPr algn="l"/>
          <a:endParaRPr lang="en-GB" sz="1200"/>
        </a:p>
      </dgm:t>
    </dgm:pt>
    <dgm:pt modelId="{9C81747E-394F-4674-9178-407006B43F4C}" type="sibTrans" cxnId="{1B9234FC-416E-4220-8D71-504D4909B2ED}">
      <dgm:prSet/>
      <dgm:spPr/>
      <dgm:t>
        <a:bodyPr/>
        <a:lstStyle/>
        <a:p>
          <a:pPr algn="l"/>
          <a:endParaRPr lang="en-GB" sz="1200"/>
        </a:p>
      </dgm:t>
    </dgm:pt>
    <dgm:pt modelId="{4BC9F5E3-083B-43EA-B652-9B0771A68C56}">
      <dgm:prSet custT="1"/>
      <dgm:spPr/>
      <dgm:t>
        <a:bodyPr/>
        <a:lstStyle/>
        <a:p>
          <a:pPr algn="l"/>
          <a:r>
            <a:rPr lang="en-US" sz="1400" dirty="0"/>
            <a:t>Consistent architecture operating model across the bank</a:t>
          </a:r>
        </a:p>
      </dgm:t>
    </dgm:pt>
    <dgm:pt modelId="{A3544FF8-3B62-47EA-9A06-5D204C3C8A80}" type="parTrans" cxnId="{397FED6F-80BC-4149-862D-AEF9D2EDC599}">
      <dgm:prSet/>
      <dgm:spPr/>
      <dgm:t>
        <a:bodyPr/>
        <a:lstStyle/>
        <a:p>
          <a:pPr algn="l"/>
          <a:endParaRPr lang="en-GB" sz="1200"/>
        </a:p>
      </dgm:t>
    </dgm:pt>
    <dgm:pt modelId="{7A32E846-E3D6-497C-8AD2-55B2910AF569}" type="sibTrans" cxnId="{397FED6F-80BC-4149-862D-AEF9D2EDC599}">
      <dgm:prSet/>
      <dgm:spPr/>
      <dgm:t>
        <a:bodyPr/>
        <a:lstStyle/>
        <a:p>
          <a:pPr algn="l"/>
          <a:endParaRPr lang="en-GB" sz="1200"/>
        </a:p>
      </dgm:t>
    </dgm:pt>
    <dgm:pt modelId="{6ACCD044-6660-42DE-8DF3-84A34CB0758F}">
      <dgm:prSet custT="1"/>
      <dgm:spPr/>
      <dgm:t>
        <a:bodyPr/>
        <a:lstStyle/>
        <a:p>
          <a:pPr algn="l"/>
          <a:r>
            <a:rPr lang="en-US" sz="1400" dirty="0"/>
            <a:t>Centralized repos and tools for execution efficiency and monitoring</a:t>
          </a:r>
        </a:p>
      </dgm:t>
    </dgm:pt>
    <dgm:pt modelId="{C16CA4F0-A3D8-4FFE-8D3E-C52CDF490A03}" type="parTrans" cxnId="{373F3989-25FA-40DB-AB6B-B772C3DD467B}">
      <dgm:prSet/>
      <dgm:spPr/>
      <dgm:t>
        <a:bodyPr/>
        <a:lstStyle/>
        <a:p>
          <a:pPr algn="l"/>
          <a:endParaRPr lang="en-GB" sz="1200"/>
        </a:p>
      </dgm:t>
    </dgm:pt>
    <dgm:pt modelId="{A7C2BF36-8908-40CE-85EE-62A5DF02DADF}" type="sibTrans" cxnId="{373F3989-25FA-40DB-AB6B-B772C3DD467B}">
      <dgm:prSet/>
      <dgm:spPr/>
      <dgm:t>
        <a:bodyPr/>
        <a:lstStyle/>
        <a:p>
          <a:pPr algn="l"/>
          <a:endParaRPr lang="en-GB" sz="1200"/>
        </a:p>
      </dgm:t>
    </dgm:pt>
    <dgm:pt modelId="{5B1D256B-84A9-4265-8B01-8EEDCEFFFB65}">
      <dgm:prSet custT="1"/>
      <dgm:spPr/>
      <dgm:t>
        <a:bodyPr/>
        <a:lstStyle/>
        <a:p>
          <a:pPr algn="l"/>
          <a:r>
            <a:rPr lang="en-US" sz="1400" dirty="0"/>
            <a:t>Cross business Regulatory requirements</a:t>
          </a:r>
        </a:p>
      </dgm:t>
    </dgm:pt>
    <dgm:pt modelId="{54E85C25-0FCF-4DBF-A3F7-4947A62E90A7}" type="parTrans" cxnId="{927E150D-7E96-40A4-A2DF-671E326806A5}">
      <dgm:prSet/>
      <dgm:spPr/>
      <dgm:t>
        <a:bodyPr/>
        <a:lstStyle/>
        <a:p>
          <a:pPr algn="l"/>
          <a:endParaRPr lang="en-GB" sz="1200"/>
        </a:p>
      </dgm:t>
    </dgm:pt>
    <dgm:pt modelId="{05E4070D-9B16-4AF0-97B1-FDC9586A2036}" type="sibTrans" cxnId="{927E150D-7E96-40A4-A2DF-671E326806A5}">
      <dgm:prSet/>
      <dgm:spPr/>
      <dgm:t>
        <a:bodyPr/>
        <a:lstStyle/>
        <a:p>
          <a:pPr algn="l"/>
          <a:endParaRPr lang="en-GB" sz="1200"/>
        </a:p>
      </dgm:t>
    </dgm:pt>
    <dgm:pt modelId="{CD80AE0A-A74A-4E88-BDE2-ABEFB953CE7D}" type="pres">
      <dgm:prSet presAssocID="{B574C5DD-2F55-4C9D-8786-517F7EB4E5D7}" presName="diagram" presStyleCnt="0">
        <dgm:presLayoutVars>
          <dgm:dir/>
          <dgm:resizeHandles val="exact"/>
        </dgm:presLayoutVars>
      </dgm:prSet>
      <dgm:spPr/>
    </dgm:pt>
    <dgm:pt modelId="{1E426760-31F6-439D-A4D7-F3E3D63AC2AA}" type="pres">
      <dgm:prSet presAssocID="{D12B51F3-D179-4E33-A8EA-C1DB3BD81665}" presName="node" presStyleLbl="node1" presStyleIdx="0" presStyleCnt="6">
        <dgm:presLayoutVars>
          <dgm:bulletEnabled val="1"/>
        </dgm:presLayoutVars>
      </dgm:prSet>
      <dgm:spPr/>
    </dgm:pt>
    <dgm:pt modelId="{4AA7C709-9DAE-418A-8CE4-20153F061A52}" type="pres">
      <dgm:prSet presAssocID="{77E8367A-4111-4A41-8AF3-850757BDDFEE}" presName="sibTrans" presStyleCnt="0"/>
      <dgm:spPr/>
    </dgm:pt>
    <dgm:pt modelId="{04A91553-8F39-469E-80B8-4567ABBB6D41}" type="pres">
      <dgm:prSet presAssocID="{C4FE6346-469B-48D2-A8D6-DB7710E75BD7}" presName="node" presStyleLbl="node1" presStyleIdx="1" presStyleCnt="6">
        <dgm:presLayoutVars>
          <dgm:bulletEnabled val="1"/>
        </dgm:presLayoutVars>
      </dgm:prSet>
      <dgm:spPr/>
    </dgm:pt>
    <dgm:pt modelId="{787CC2DA-6CD6-4FEA-9D24-38C441F6B319}" type="pres">
      <dgm:prSet presAssocID="{74CA939E-BD21-4AC5-9E0D-7FF6768BA94A}" presName="sibTrans" presStyleCnt="0"/>
      <dgm:spPr/>
    </dgm:pt>
    <dgm:pt modelId="{232BBA6B-0549-4487-AF63-DA588C97B59F}" type="pres">
      <dgm:prSet presAssocID="{47EFAFA5-B2A7-4E43-8623-C180B8D7470B}" presName="node" presStyleLbl="node1" presStyleIdx="2" presStyleCnt="6">
        <dgm:presLayoutVars>
          <dgm:bulletEnabled val="1"/>
        </dgm:presLayoutVars>
      </dgm:prSet>
      <dgm:spPr/>
    </dgm:pt>
    <dgm:pt modelId="{8DAEFA6E-D112-4885-A4D8-B6F0B58E2064}" type="pres">
      <dgm:prSet presAssocID="{9C81747E-394F-4674-9178-407006B43F4C}" presName="sibTrans" presStyleCnt="0"/>
      <dgm:spPr/>
    </dgm:pt>
    <dgm:pt modelId="{B2EC8FB7-6743-440A-BCC2-C14AD75E8221}" type="pres">
      <dgm:prSet presAssocID="{4BC9F5E3-083B-43EA-B652-9B0771A68C56}" presName="node" presStyleLbl="node1" presStyleIdx="3" presStyleCnt="6">
        <dgm:presLayoutVars>
          <dgm:bulletEnabled val="1"/>
        </dgm:presLayoutVars>
      </dgm:prSet>
      <dgm:spPr/>
    </dgm:pt>
    <dgm:pt modelId="{36D09CD5-6DD0-4D5A-8EDD-CF3478B649F9}" type="pres">
      <dgm:prSet presAssocID="{7A32E846-E3D6-497C-8AD2-55B2910AF569}" presName="sibTrans" presStyleCnt="0"/>
      <dgm:spPr/>
    </dgm:pt>
    <dgm:pt modelId="{C6D799FC-EA45-4D8F-8B37-760935254148}" type="pres">
      <dgm:prSet presAssocID="{6ACCD044-6660-42DE-8DF3-84A34CB0758F}" presName="node" presStyleLbl="node1" presStyleIdx="4" presStyleCnt="6">
        <dgm:presLayoutVars>
          <dgm:bulletEnabled val="1"/>
        </dgm:presLayoutVars>
      </dgm:prSet>
      <dgm:spPr/>
    </dgm:pt>
    <dgm:pt modelId="{74DAB7B8-7CDE-4858-A2D5-109DD10C8176}" type="pres">
      <dgm:prSet presAssocID="{A7C2BF36-8908-40CE-85EE-62A5DF02DADF}" presName="sibTrans" presStyleCnt="0"/>
      <dgm:spPr/>
    </dgm:pt>
    <dgm:pt modelId="{CB9B90FF-C2F2-4FA0-B765-2D82CE99B45B}" type="pres">
      <dgm:prSet presAssocID="{5B1D256B-84A9-4265-8B01-8EEDCEFFFB65}" presName="node" presStyleLbl="node1" presStyleIdx="5" presStyleCnt="6">
        <dgm:presLayoutVars>
          <dgm:bulletEnabled val="1"/>
        </dgm:presLayoutVars>
      </dgm:prSet>
      <dgm:spPr/>
    </dgm:pt>
  </dgm:ptLst>
  <dgm:cxnLst>
    <dgm:cxn modelId="{0D31DF07-6404-422B-8FF4-F0AF7BBF22A7}" srcId="{B574C5DD-2F55-4C9D-8786-517F7EB4E5D7}" destId="{C4FE6346-469B-48D2-A8D6-DB7710E75BD7}" srcOrd="1" destOrd="0" parTransId="{75B2187B-406F-4793-9661-DEADA9183FB8}" sibTransId="{74CA939E-BD21-4AC5-9E0D-7FF6768BA94A}"/>
    <dgm:cxn modelId="{927E150D-7E96-40A4-A2DF-671E326806A5}" srcId="{B574C5DD-2F55-4C9D-8786-517F7EB4E5D7}" destId="{5B1D256B-84A9-4265-8B01-8EEDCEFFFB65}" srcOrd="5" destOrd="0" parTransId="{54E85C25-0FCF-4DBF-A3F7-4947A62E90A7}" sibTransId="{05E4070D-9B16-4AF0-97B1-FDC9586A2036}"/>
    <dgm:cxn modelId="{F5F04C0E-B4B1-478D-8A13-D36927B0B8C1}" srcId="{B574C5DD-2F55-4C9D-8786-517F7EB4E5D7}" destId="{D12B51F3-D179-4E33-A8EA-C1DB3BD81665}" srcOrd="0" destOrd="0" parTransId="{62E51A20-7B9F-42FF-9F0E-F7E830961FAD}" sibTransId="{77E8367A-4111-4A41-8AF3-850757BDDFEE}"/>
    <dgm:cxn modelId="{65A94B5B-120F-4BC1-B647-6BC84A80F6F6}" type="presOf" srcId="{6ACCD044-6660-42DE-8DF3-84A34CB0758F}" destId="{C6D799FC-EA45-4D8F-8B37-760935254148}" srcOrd="0" destOrd="0" presId="urn:microsoft.com/office/officeart/2005/8/layout/default"/>
    <dgm:cxn modelId="{397FED6F-80BC-4149-862D-AEF9D2EDC599}" srcId="{B574C5DD-2F55-4C9D-8786-517F7EB4E5D7}" destId="{4BC9F5E3-083B-43EA-B652-9B0771A68C56}" srcOrd="3" destOrd="0" parTransId="{A3544FF8-3B62-47EA-9A06-5D204C3C8A80}" sibTransId="{7A32E846-E3D6-497C-8AD2-55B2910AF569}"/>
    <dgm:cxn modelId="{E90C997C-538F-429D-9C9E-88E64A4EB315}" type="presOf" srcId="{B574C5DD-2F55-4C9D-8786-517F7EB4E5D7}" destId="{CD80AE0A-A74A-4E88-BDE2-ABEFB953CE7D}" srcOrd="0" destOrd="0" presId="urn:microsoft.com/office/officeart/2005/8/layout/default"/>
    <dgm:cxn modelId="{373F3989-25FA-40DB-AB6B-B772C3DD467B}" srcId="{B574C5DD-2F55-4C9D-8786-517F7EB4E5D7}" destId="{6ACCD044-6660-42DE-8DF3-84A34CB0758F}" srcOrd="4" destOrd="0" parTransId="{C16CA4F0-A3D8-4FFE-8D3E-C52CDF490A03}" sibTransId="{A7C2BF36-8908-40CE-85EE-62A5DF02DADF}"/>
    <dgm:cxn modelId="{166B7BCB-B42B-4FCB-9014-C612961A425A}" type="presOf" srcId="{4BC9F5E3-083B-43EA-B652-9B0771A68C56}" destId="{B2EC8FB7-6743-440A-BCC2-C14AD75E8221}" srcOrd="0" destOrd="0" presId="urn:microsoft.com/office/officeart/2005/8/layout/default"/>
    <dgm:cxn modelId="{51794CD5-9F97-4CB6-8F24-1AE9F21E9AD7}" type="presOf" srcId="{47EFAFA5-B2A7-4E43-8623-C180B8D7470B}" destId="{232BBA6B-0549-4487-AF63-DA588C97B59F}" srcOrd="0" destOrd="0" presId="urn:microsoft.com/office/officeart/2005/8/layout/default"/>
    <dgm:cxn modelId="{2ED7E5D7-B7E4-458F-9D7E-2FE88E54C144}" type="presOf" srcId="{5B1D256B-84A9-4265-8B01-8EEDCEFFFB65}" destId="{CB9B90FF-C2F2-4FA0-B765-2D82CE99B45B}" srcOrd="0" destOrd="0" presId="urn:microsoft.com/office/officeart/2005/8/layout/default"/>
    <dgm:cxn modelId="{3B8913E0-F695-4272-929A-E172F54F7FAC}" type="presOf" srcId="{C4FE6346-469B-48D2-A8D6-DB7710E75BD7}" destId="{04A91553-8F39-469E-80B8-4567ABBB6D41}" srcOrd="0" destOrd="0" presId="urn:microsoft.com/office/officeart/2005/8/layout/default"/>
    <dgm:cxn modelId="{16A0E0EB-9D3F-4ACA-B901-A64ECEDD8DC0}" type="presOf" srcId="{D12B51F3-D179-4E33-A8EA-C1DB3BD81665}" destId="{1E426760-31F6-439D-A4D7-F3E3D63AC2AA}" srcOrd="0" destOrd="0" presId="urn:microsoft.com/office/officeart/2005/8/layout/default"/>
    <dgm:cxn modelId="{1B9234FC-416E-4220-8D71-504D4909B2ED}" srcId="{B574C5DD-2F55-4C9D-8786-517F7EB4E5D7}" destId="{47EFAFA5-B2A7-4E43-8623-C180B8D7470B}" srcOrd="2" destOrd="0" parTransId="{6A61BCD2-4B96-4E03-AB32-D1367BFA52D5}" sibTransId="{9C81747E-394F-4674-9178-407006B43F4C}"/>
    <dgm:cxn modelId="{2EA30BA7-2BF3-4F3B-A52D-FAA6F2B26887}" type="presParOf" srcId="{CD80AE0A-A74A-4E88-BDE2-ABEFB953CE7D}" destId="{1E426760-31F6-439D-A4D7-F3E3D63AC2AA}" srcOrd="0" destOrd="0" presId="urn:microsoft.com/office/officeart/2005/8/layout/default"/>
    <dgm:cxn modelId="{37E0DC10-0D2A-4EB9-878E-EDC990A1BFC9}" type="presParOf" srcId="{CD80AE0A-A74A-4E88-BDE2-ABEFB953CE7D}" destId="{4AA7C709-9DAE-418A-8CE4-20153F061A52}" srcOrd="1" destOrd="0" presId="urn:microsoft.com/office/officeart/2005/8/layout/default"/>
    <dgm:cxn modelId="{93971AD4-5FF7-4F6E-BB00-55F23CC1CE86}" type="presParOf" srcId="{CD80AE0A-A74A-4E88-BDE2-ABEFB953CE7D}" destId="{04A91553-8F39-469E-80B8-4567ABBB6D41}" srcOrd="2" destOrd="0" presId="urn:microsoft.com/office/officeart/2005/8/layout/default"/>
    <dgm:cxn modelId="{192B212F-A333-47FB-BF74-FEAB04BFFB19}" type="presParOf" srcId="{CD80AE0A-A74A-4E88-BDE2-ABEFB953CE7D}" destId="{787CC2DA-6CD6-4FEA-9D24-38C441F6B319}" srcOrd="3" destOrd="0" presId="urn:microsoft.com/office/officeart/2005/8/layout/default"/>
    <dgm:cxn modelId="{233E7552-1972-4EF8-A383-295E0DD361B0}" type="presParOf" srcId="{CD80AE0A-A74A-4E88-BDE2-ABEFB953CE7D}" destId="{232BBA6B-0549-4487-AF63-DA588C97B59F}" srcOrd="4" destOrd="0" presId="urn:microsoft.com/office/officeart/2005/8/layout/default"/>
    <dgm:cxn modelId="{991013ED-14CB-48FB-8F67-D36724D0C56C}" type="presParOf" srcId="{CD80AE0A-A74A-4E88-BDE2-ABEFB953CE7D}" destId="{8DAEFA6E-D112-4885-A4D8-B6F0B58E2064}" srcOrd="5" destOrd="0" presId="urn:microsoft.com/office/officeart/2005/8/layout/default"/>
    <dgm:cxn modelId="{45C1DD71-4AD4-401B-937F-22C7A8462E82}" type="presParOf" srcId="{CD80AE0A-A74A-4E88-BDE2-ABEFB953CE7D}" destId="{B2EC8FB7-6743-440A-BCC2-C14AD75E8221}" srcOrd="6" destOrd="0" presId="urn:microsoft.com/office/officeart/2005/8/layout/default"/>
    <dgm:cxn modelId="{6792E72F-32D3-4C59-930F-CBEE3CEDFF7B}" type="presParOf" srcId="{CD80AE0A-A74A-4E88-BDE2-ABEFB953CE7D}" destId="{36D09CD5-6DD0-4D5A-8EDD-CF3478B649F9}" srcOrd="7" destOrd="0" presId="urn:microsoft.com/office/officeart/2005/8/layout/default"/>
    <dgm:cxn modelId="{DB2F86A3-19F4-4CB4-8D7D-CBDEF9F350A7}" type="presParOf" srcId="{CD80AE0A-A74A-4E88-BDE2-ABEFB953CE7D}" destId="{C6D799FC-EA45-4D8F-8B37-760935254148}" srcOrd="8" destOrd="0" presId="urn:microsoft.com/office/officeart/2005/8/layout/default"/>
    <dgm:cxn modelId="{2F602CF1-9266-4C62-BC4D-4F4FA10C6254}" type="presParOf" srcId="{CD80AE0A-A74A-4E88-BDE2-ABEFB953CE7D}" destId="{74DAB7B8-7CDE-4858-A2D5-109DD10C8176}" srcOrd="9" destOrd="0" presId="urn:microsoft.com/office/officeart/2005/8/layout/default"/>
    <dgm:cxn modelId="{78275D14-7307-4C0A-9EEE-2AC421EB9281}" type="presParOf" srcId="{CD80AE0A-A74A-4E88-BDE2-ABEFB953CE7D}" destId="{CB9B90FF-C2F2-4FA0-B765-2D82CE99B45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26760-31F6-439D-A4D7-F3E3D63AC2AA}">
      <dsp:nvSpPr>
        <dsp:cNvPr id="0" name=""/>
        <dsp:cNvSpPr/>
      </dsp:nvSpPr>
      <dsp:spPr>
        <a:xfrm>
          <a:off x="1411" y="525375"/>
          <a:ext cx="1778769" cy="10672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Business </a:t>
          </a:r>
          <a:r>
            <a:rPr lang="en-US" sz="1400" kern="1200" dirty="0">
              <a:sym typeface="Wingdings" panose="05000000000000000000" pitchFamily="2" charset="2"/>
            </a:rPr>
            <a:t> / Technology </a:t>
          </a:r>
          <a:r>
            <a:rPr lang="en-US" sz="1400" kern="1200" dirty="0"/>
            <a:t>Strategies alignment </a:t>
          </a:r>
          <a:endParaRPr lang="en-GB" sz="1400" kern="1200" dirty="0"/>
        </a:p>
      </dsp:txBody>
      <dsp:txXfrm>
        <a:off x="1411" y="525375"/>
        <a:ext cx="1778769" cy="1067261"/>
      </dsp:txXfrm>
    </dsp:sp>
    <dsp:sp modelId="{04A91553-8F39-469E-80B8-4567ABBB6D41}">
      <dsp:nvSpPr>
        <dsp:cNvPr id="0" name=""/>
        <dsp:cNvSpPr/>
      </dsp:nvSpPr>
      <dsp:spPr>
        <a:xfrm>
          <a:off x="1958058" y="525375"/>
          <a:ext cx="1778769" cy="10672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Investment to Strategies alignment</a:t>
          </a:r>
        </a:p>
      </dsp:txBody>
      <dsp:txXfrm>
        <a:off x="1958058" y="525375"/>
        <a:ext cx="1778769" cy="1067261"/>
      </dsp:txXfrm>
    </dsp:sp>
    <dsp:sp modelId="{232BBA6B-0549-4487-AF63-DA588C97B59F}">
      <dsp:nvSpPr>
        <dsp:cNvPr id="0" name=""/>
        <dsp:cNvSpPr/>
      </dsp:nvSpPr>
      <dsp:spPr>
        <a:xfrm>
          <a:off x="3914705" y="525375"/>
          <a:ext cx="1778769" cy="10672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Drive standardization, simplification and cost optimization</a:t>
          </a:r>
        </a:p>
      </dsp:txBody>
      <dsp:txXfrm>
        <a:off x="3914705" y="525375"/>
        <a:ext cx="1778769" cy="1067261"/>
      </dsp:txXfrm>
    </dsp:sp>
    <dsp:sp modelId="{B2EC8FB7-6743-440A-BCC2-C14AD75E8221}">
      <dsp:nvSpPr>
        <dsp:cNvPr id="0" name=""/>
        <dsp:cNvSpPr/>
      </dsp:nvSpPr>
      <dsp:spPr>
        <a:xfrm>
          <a:off x="5871351" y="525375"/>
          <a:ext cx="1778769" cy="10672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Consistent architecture operating model across the bank</a:t>
          </a:r>
        </a:p>
      </dsp:txBody>
      <dsp:txXfrm>
        <a:off x="5871351" y="525375"/>
        <a:ext cx="1778769" cy="1067261"/>
      </dsp:txXfrm>
    </dsp:sp>
    <dsp:sp modelId="{C6D799FC-EA45-4D8F-8B37-760935254148}">
      <dsp:nvSpPr>
        <dsp:cNvPr id="0" name=""/>
        <dsp:cNvSpPr/>
      </dsp:nvSpPr>
      <dsp:spPr>
        <a:xfrm>
          <a:off x="7827998" y="525375"/>
          <a:ext cx="1778769" cy="10672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Centralized repos and tools for execution efficiency and monitoring</a:t>
          </a:r>
        </a:p>
      </dsp:txBody>
      <dsp:txXfrm>
        <a:off x="7827998" y="525375"/>
        <a:ext cx="1778769" cy="1067261"/>
      </dsp:txXfrm>
    </dsp:sp>
    <dsp:sp modelId="{CB9B90FF-C2F2-4FA0-B765-2D82CE99B45B}">
      <dsp:nvSpPr>
        <dsp:cNvPr id="0" name=""/>
        <dsp:cNvSpPr/>
      </dsp:nvSpPr>
      <dsp:spPr>
        <a:xfrm>
          <a:off x="9784645" y="525375"/>
          <a:ext cx="1778769" cy="10672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Cross business Regulatory requirements</a:t>
          </a:r>
        </a:p>
      </dsp:txBody>
      <dsp:txXfrm>
        <a:off x="9784645" y="525375"/>
        <a:ext cx="1778769" cy="1067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D925-8CA4-F746-A1C8-EAA7466D8BF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BB02B-4EEA-0D4B-A7CE-926BA4F3A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E7596-8AD9-4841-83A0-38A6057072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68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E7596-8AD9-4841-83A0-38A6057072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7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dient">
    <p:bg>
      <p:bgPr>
        <a:gradFill flip="none" rotWithShape="1">
          <a:gsLst>
            <a:gs pos="0">
              <a:srgbClr val="2C3A87"/>
            </a:gs>
            <a:gs pos="100000">
              <a:srgbClr val="0061C7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8D205A-8809-2B44-AB1E-71C85A49D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6919" y="1014324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86256FE-A010-8049-BA28-23A473D0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0D3A0D-17BE-9C4C-8AD5-B74C7DF6087A}" type="datetime1">
              <a:rPr lang="en-GB" smtClean="0"/>
              <a:t>13/12/2022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0DADB-841E-9B4F-944B-99B077148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648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99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751CCC-3AE8-9947-A9B1-584151286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3200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Full bleed picture area (click on image icon behind text)</a:t>
            </a:r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795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0C20135-DA06-8641-908E-26E15C87EC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3200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Full bleed picture area (click on image icon)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113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/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520825"/>
            <a:ext cx="10001249" cy="43926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tabLst>
                <a:tab pos="6517054" algn="r"/>
              </a:tabLst>
              <a:defRPr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176A1AB-311D-2547-95D6-7B8112289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7108C24-5B72-3A44-B49B-5DEC49EAF450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C44AFF9-BFFE-FB49-BE41-133AEB96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87808-6EDE-FC4F-88AC-F09292B09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7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3200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7C0324-0C45-3D40-B8B5-B5546E14BA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346FBC2-67D1-184A-8432-E6606941A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02921C0-8CD8-864B-9BDB-5D2BA176537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1D6394E-3C1C-9846-880C-AA78624DC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CEB2F-3FED-6541-971C-90B8E3DA43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36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3200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7C0324-0C45-3D40-B8B5-B5546E14BA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346FBC2-67D1-184A-8432-E6606941A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63CFD5A-4396-EC4A-AEEA-8C244524C26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65C5D0E-7B0E-464E-AEA4-DC1ECE9DF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B7AC8-A3C1-5749-A2DD-827BA303C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7471"/>
            <a:ext cx="10008000" cy="260890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C095EC-CCC5-1242-B89A-9009C774D4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24195"/>
          </a:xfrm>
        </p:spPr>
        <p:txBody>
          <a:bodyPr wrap="square"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B362763-EBFA-8B42-8A8C-CD97F5ED03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9F5D63F-45C6-904A-8D78-54AA5FA46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92657C4-65FC-1340-877B-16571C52A2A4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8DC5AC2-F69E-1941-8747-77480F7E4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D76E0-2D66-7C45-A81D-F28E1EB3C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1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1219"/>
            <a:ext cx="4764617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D9321-31B2-5F4D-B50E-9BF83B67384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5282" y="3301219"/>
            <a:ext cx="4764617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856E05-7CA0-104B-9025-F15ACCE786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15532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FCB4BE-B4DE-CC46-B1F3-A12529D12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BE2853-5DE4-7943-91CD-37AE75FC6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787B8B3-8AA7-EF49-893C-D03002009CE8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BA9B0BA-0261-F843-A341-377A01898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49348-E86B-1E48-8073-207CCB4A94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3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298215-66E1-4643-9AB1-79F8B5F119A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8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337F17-0177-4B47-9F46-AF0D74C3061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09418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4B88F8-C2DD-F84F-932C-3F97DE9095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15532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EDD11C6-EE38-AE40-8377-0272C7682F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FF9F1964-AF95-0441-8713-ACE3B6329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577059-D9BD-4D40-B06C-BDEED8EDCFD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83416CD-DD67-9F45-B797-1CF96790A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8CDC32-45BE-DB46-B6FF-3C2B0FF30B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0509A0-2203-3849-AF70-C39CEDB38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831DD792-134F-EB47-AEB2-13E306168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90CB923-C10B-8843-96BD-089CDD8F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5B12D-2AF4-7943-82B6-58CAE5E2EA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C49ACA3-BF1B-CC4B-A3BB-33D31F38BCC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3416F28-EB36-244D-969F-B2AAD262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A7143-C689-E244-BF2A-A27878AF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graphic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0509A0-2203-3849-AF70-C39CEDB38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831DD792-134F-EB47-AEB2-13E306168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90CB923-C10B-8843-96BD-089CDD8F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5B12D-2AF4-7943-82B6-58CAE5E2EA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901E28D-CD8F-B245-BA10-A860299A896C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80B4A23-2F85-B044-8AB1-E5F2F1854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F6E7-9133-7B47-A7A8-9FDA632BAD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6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 gradient">
    <p:bg>
      <p:bgPr>
        <a:gradFill flip="none" rotWithShape="1">
          <a:gsLst>
            <a:gs pos="0">
              <a:srgbClr val="2C3A87"/>
            </a:gs>
            <a:gs pos="100000">
              <a:srgbClr val="0061C7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8D205A-8809-2B44-AB1E-71C85A49D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86256FE-A010-8049-BA28-23A473D0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BB5EB8-97AD-1D41-9187-CD5E3CE3EC8D}" type="datetime1">
              <a:rPr lang="en-GB" smtClean="0"/>
              <a:t>13/12/2022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1325B1-DB92-254B-B371-A9C5921FCE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651189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0BF59A8-1073-484B-818C-3A2917609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1296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Long title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530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8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lumn text +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2664F2-35D9-B741-9708-420CFC42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36" t="76736"/>
          <a:stretch/>
        </p:blipFill>
        <p:spPr>
          <a:xfrm>
            <a:off x="9355667" y="5262563"/>
            <a:ext cx="2836333" cy="1595437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2147E1E8-149B-8A42-9C44-9DCD345521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3168" y="1"/>
            <a:ext cx="6328833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Half page picture area (click on image icon) 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494C55-9AFF-E647-9065-F9E39D40BF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08D9FA8-6587-FA4A-88C2-AD2FC64E10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764314"/>
            <a:ext cx="4765146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5A96F9F-B4D6-7344-8A3C-95F4BAEFD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9" y="408469"/>
            <a:ext cx="476514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BC87998-6F11-6640-85EE-2C7E938F06B9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88C03A6-FDD6-9141-AD80-FBACFBC6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4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11B61F-EC8D-D947-9AC2-0914DDD76D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2F9A669-2ACE-3641-BE36-BED85322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1799DC7-8784-8C4C-8E35-52AF6877FDE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77B1D9-46DC-D644-B1D4-207246876B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90C783C-C74B-5640-A767-9B2BB40664C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F739913-91DE-4D47-A55C-3AE7E080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EA97D-4A01-5444-AA69-AE502A2B1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4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301219"/>
            <a:ext cx="4766400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D9321-31B2-5F4D-B50E-9BF83B67384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5282" y="3301131"/>
            <a:ext cx="4764617" cy="261283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432A6-2D9C-5A4F-B27E-3EE10FC8FC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11B61F-EC8D-D947-9AC2-0914DDD76D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2F9A669-2ACE-3641-BE36-BED85322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93A9404-7C0D-CA4D-AACF-5CE0EC1E68F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860519" y="1520825"/>
            <a:ext cx="4765147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3EE84D-3B64-4444-A68C-AFAA65ADB404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C097E44-AFEA-154B-8839-FBE241226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5971C-9451-D54D-9E96-EEFFC4454A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9DADDC-513D-8743-BE08-046E194527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43BBE4-3238-6B4C-913B-ABC66831D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02357F8-BA3F-634A-9F7D-F5D3D45B5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D79E30-A4D5-5C45-B5F3-949A9E8F995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BB463CD-D141-DA43-9AA7-BB2C37137D6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C300B-9BCC-A643-9309-A9F50CE71C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6BAEB64-982F-4648-A4EF-E7654225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1A0ED-BFED-654E-B7B6-7D048B4918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9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text + graphics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43BBE4-3238-6B4C-913B-ABC66831D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02357F8-BA3F-634A-9F7D-F5D3D45B5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D79E30-A4D5-5C45-B5F3-949A9E8F995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BB463CD-D141-DA43-9AA7-BB2C37137D6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C300B-9BCC-A643-9309-A9F50CE71C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C10119-CCC4-6343-BDC9-56B1D9ACE3D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4418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A3CE4B-E315-3447-9723-6DE6AD72145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24418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7159545-EA84-0645-A86B-5676E7F0B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94279D-5309-1543-8A89-12CDA8083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B9D262-0345-C54F-BB1D-BE635FAD0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7664398-9D4F-E449-A9B3-82174A1B5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1B51F05-A72A-844E-92BB-3A1955CE0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5FC377-E138-7144-9960-3DAF9404509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0EC6ED-92A6-A547-891D-F851FE366B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751A36-3F2B-E649-87EF-086EADE90BD9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864834B-F8B3-E145-8ACE-9293900B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673CE-65CF-CA4E-A6E0-687BC5CDF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1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graphic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B9D262-0345-C54F-BB1D-BE635FAD0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7664398-9D4F-E449-A9B3-82174A1B5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1B51F05-A72A-844E-92BB-3A1955CE0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5FC377-E138-7144-9960-3DAF9404509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18504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0EC6ED-92A6-A547-891D-F851FE366B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104D9D9-5407-6D46-9C8D-92376A49602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3E1E888-6D9B-BC43-9BA3-15B11D5BA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FBE547-8448-2048-849C-458525C19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5FB026D-3945-054C-8DE7-88368E99507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C387DF-2AF8-224A-AED1-8D3D04BC31D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0C0E56-4D0F-E048-A941-575CCFFFBE6A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1F29CA9-211B-F44A-A8D2-C4516C61D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1B421-13F5-C34A-9792-D126E64C1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C387DF-2AF8-224A-AED1-8D3D04BC31D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1CAE15-C5EB-3D4B-A338-A8DFD867076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4469F5C-298B-454F-B926-D3E03E23951A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360CFE9-4D3B-994D-AC24-C63B0EFF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A0B97-C84F-E341-8F29-604DDCF584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5FB026D-3945-054C-8DE7-88368E99507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677667-C063-7945-82A1-A60F6E68E8E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610475" y="1520825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9A5C2C-579D-8745-BE3E-EFB3950341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10475" y="3820037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658DAF-63FD-5A4E-97DF-015AFD8232B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8A29FC0-FCF2-9046-9D44-65ECF47F9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36E599-F0E7-5442-8EE3-ED8B12949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8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36EA-2038-9C4F-982A-D90239D13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C6C29D7-DCE4-A44A-9FBF-4FD386ED40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014324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BB7423-6698-3D4E-BB60-6ACB5FAE67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648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4A06-A90F-3346-BE32-0335A042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DD90-64D6-5E49-9411-2B6C31F8E54F}" type="datetime1">
              <a:rPr lang="en-GB" smtClean="0"/>
              <a:t>13/12/2022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0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948EA-A30E-E049-8C2A-1DE139C059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9AE807-1EC5-7F46-B94D-FE942074E1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D4E2DC7-1584-7D41-AAFA-5AC6B5AEF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2EFC3306-CB67-C549-B511-A431225DA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5C0644-875C-3E4B-B85B-530CEDBA2D0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4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39089F5-8A71-0A44-87E4-8BE7BC12CD8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6917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A1EDD8F-D82B-1845-A945-01CE8C2BE1C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608354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D934342-4A9E-3941-ADB3-8692C36F7E4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08357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72F08E-4D2C-D646-B6AE-E9CC721640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D3810460-990D-F549-A1B4-CCDCD6D87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0619B-8E13-2B43-9577-518EC1C708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948EA-A30E-E049-8C2A-1DE139C059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D4E2DC7-1584-7D41-AAFA-5AC6B5AEF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2EFC3306-CB67-C549-B511-A431225DA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5C0644-875C-3E4B-B85B-530CEDBA2D0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4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A1EDD8F-D82B-1845-A945-01CE8C2BE1C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608354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72F08E-4D2C-D646-B6AE-E9CC721640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13C8055-678A-C047-9519-A46B3AA2F6B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413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4253D89-4589-8A42-B26C-6D93A6BDB4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116914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CA35734-DF46-B64B-B153-3C74E746638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608354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0A9E66C-ED3C-F542-95D6-9896AAD0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92108-9D1D-FD4A-80E4-3F4C3B752B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2664F2-35D9-B741-9708-420CFC42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36" t="76736"/>
          <a:stretch/>
        </p:blipFill>
        <p:spPr>
          <a:xfrm>
            <a:off x="9355667" y="5262563"/>
            <a:ext cx="2836333" cy="1595437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B470D89-9EFE-7C47-B569-5F0E46D83F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3168" y="1"/>
            <a:ext cx="6328833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Half page picture area (click on image icon)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6DD27-C198-B34C-84E2-EA7532967F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C5C33C-5A67-8A45-8CE4-7FAC999AD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764314"/>
            <a:ext cx="4766900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E9CB87E-183E-5B4B-9AC5-45E11AF70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9" y="408469"/>
            <a:ext cx="47669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30F6EA-F11C-684F-9995-F66AEAF73937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70934E6-1979-4C41-8E4A-F4F7DD30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04932EF-9D6D-C44B-B6BB-7024E3FE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D1E016F-CA61-FB46-ABA4-D552E45BF6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A47C6A-A518-A449-B879-E00548A31C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BDCCE6-EDAE-944F-843F-53C2B7C1704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60F1B4-EAEF-C948-A0CF-5E9783A1034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6A42266-C1C2-2449-BABA-DF490DA91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6F2F6-0125-DB49-933C-238BD94AE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02A3C8C-B682-A541-BB5B-6F47628E6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2112C66-65E3-994F-91E3-006930035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DBAD1D-063D-E144-827F-987F7180F0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5F8C3CB-2A23-5E42-AE10-B8C68A3495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DC6EF5-FCAB-2746-B475-394EA3103E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1F0341-1639-274B-9FB3-75C89BF31EF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6F0B1-64EF-B24C-AC55-C3ABC4466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09A80B-4F66-1246-87BD-8A958FCC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7C6200-6CDB-CC4F-98FE-B2EECEA9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651139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5D90D67-17EA-D245-A903-C1B0474D6F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FA062B4-A9B7-EB4B-8AEE-CC8CB895C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376305-D20B-4448-9673-3294BB77365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A0ED73-04DD-554B-AFDE-6C9F038CD550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012231-6916-E44C-B325-9DCF08EA7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F3DD6-37C7-754A-BF87-15803C78D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8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D0811F-BD44-AA43-9894-5B5AB6EE9F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651139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80922FD-795A-E24E-9712-03B27298B8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CC55CAE-01EC-3046-8A3E-6DE5CE1A4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51F5671-A78A-6549-98FB-DEE60F2187E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610475" y="1520825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F6C9671-D9C9-B940-87DE-BBFF046984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10475" y="3820037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4C9AE01-E233-954E-B107-0E3A128AD2C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2D84C6-C54C-5349-ACB9-FE6932AD9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D94B4-6B9C-A544-B506-A8F35C924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A45E1-3DF2-9F47-B12F-01187B4088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1251" cy="4867275"/>
          </a:xfrm>
        </p:spPr>
        <p:txBody>
          <a:bodyPr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800"/>
            </a:lvl1pPr>
            <a:lvl2pPr marL="457189" indent="0">
              <a:lnSpc>
                <a:spcPts val="1200"/>
              </a:lnSpc>
              <a:spcBef>
                <a:spcPts val="0"/>
              </a:spcBef>
              <a:buNone/>
              <a:defRPr sz="800"/>
            </a:lvl2pPr>
            <a:lvl3pPr marL="914377" indent="0">
              <a:lnSpc>
                <a:spcPts val="1200"/>
              </a:lnSpc>
              <a:spcBef>
                <a:spcPts val="0"/>
              </a:spcBef>
              <a:buNone/>
              <a:defRPr sz="800"/>
            </a:lvl3pPr>
            <a:lvl4pPr marL="1371566" indent="0">
              <a:lnSpc>
                <a:spcPts val="1200"/>
              </a:lnSpc>
              <a:spcBef>
                <a:spcPts val="0"/>
              </a:spcBef>
              <a:buNone/>
              <a:defRPr sz="800"/>
            </a:lvl4pPr>
            <a:lvl5pPr marL="1828755" indent="0">
              <a:lnSpc>
                <a:spcPts val="1200"/>
              </a:lnSpc>
              <a:spcBef>
                <a:spcPts val="0"/>
              </a:spcBef>
              <a:buNone/>
              <a:defRPr sz="800"/>
            </a:lvl5pPr>
          </a:lstStyle>
          <a:p>
            <a:pPr lvl="0"/>
            <a:r>
              <a:rPr lang="en-US" dirty="0"/>
              <a:t>Edit content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878D1AC-92BD-1D41-A92D-FE62D13B7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Disclaimer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E08E2-DD44-4045-A475-3371A3973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adient">
    <p:bg>
      <p:bgPr>
        <a:gradFill>
          <a:gsLst>
            <a:gs pos="100000">
              <a:srgbClr val="2C3A87"/>
            </a:gs>
            <a:gs pos="0">
              <a:srgbClr val="0061C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4636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BFFC9-8789-FF48-B415-D569D4579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DE12C2-35EE-6440-92BB-368EFE910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422" t="62422"/>
          <a:stretch/>
        </p:blipFill>
        <p:spPr>
          <a:xfrm>
            <a:off x="7610474" y="4280892"/>
            <a:ext cx="4581525" cy="257710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F849CD-2E5B-D346-8B31-ECC65C71E6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/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8AD39-0379-F548-918F-0D2D7928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2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36EA-2038-9C4F-982A-D90239D13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4A06-A90F-3346-BE32-0335A042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63F-F944-354A-8C22-0DC5CA3A9AAE}" type="datetime1">
              <a:rPr lang="en-GB" smtClean="0"/>
              <a:t>13/12/2022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59AA22-3DDE-9346-B44F-C824BB81B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651189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6FD8C2B-36F4-544D-8BC0-253FAD158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1296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Long title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951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46795-DE37-432B-B4FA-4C17C8ED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848B-4B6E-4130-B008-C6D1A8AB4492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A1472-7EAA-4D07-9BDF-8994EEE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30F49-0DD7-4F5C-8108-6E7690C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425F-358C-4B04-B096-60F1B34D1A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3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bg>
      <p:bgPr>
        <a:solidFill>
          <a:srgbClr val="CDE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7F83113-D408-614C-B20E-A5255E7AF88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26B1DFB-D1B2-E641-966A-0B33BE05A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1F8AFE2-A181-D049-957D-1653D225E8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9CC0E3-0E5B-3045-A8B9-75DD6A8D7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6E11F-99D1-B34F-996A-C0F98DBC94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">
    <p:bg>
      <p:bgPr>
        <a:solidFill>
          <a:srgbClr val="D7F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C1813C-9BD3-BC46-824B-80BC29735D3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8DEC44B-C9CE-0046-AA03-95483F221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6E3C77-0CFF-C74E-962B-3A4119B303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FE488F-6D61-0D47-A5AC-710D63764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E18AB5-2F57-F348-8A45-D770D000B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0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C1813C-9BD3-BC46-824B-80BC29735D3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00F01C-B0DC-0A4A-9D80-2D7DCAACBB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3D90-77C0-4740-BDE5-5FE4973C4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CC203D-9826-704F-A811-341B9EB2C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1490A-D45F-C245-8152-CDAEEA00B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6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tatement slide gradient">
    <p:bg>
      <p:bgPr>
        <a:gradFill>
          <a:gsLst>
            <a:gs pos="100000">
              <a:srgbClr val="2C3A87"/>
            </a:gs>
            <a:gs pos="0">
              <a:srgbClr val="0061C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4636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9E7232-5286-0D47-AA01-6A33B3AD28E7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6E588E4-60A3-C642-A00F-6BE2BD9BD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991C6-ED30-8C41-AF1D-4CC4DCAB0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04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tatement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DE12C2-35EE-6440-92BB-368EFE910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422" t="62422"/>
          <a:stretch/>
        </p:blipFill>
        <p:spPr>
          <a:xfrm>
            <a:off x="7610474" y="4280892"/>
            <a:ext cx="4581525" cy="257710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F849CD-2E5B-D346-8B31-ECC65C71E6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/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2DAD903-219F-0B42-A836-88CFFE6B544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762F97-0B6C-2846-9E0B-17A6E5F7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C5EC7-7A71-E04E-AAF7-9ED9A1274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18" y="1520825"/>
            <a:ext cx="10001249" cy="43913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8D7F6B-4234-7746-A0CD-9DA34EF52023}" type="datetime1">
              <a:rPr lang="en-GB" smtClean="0"/>
              <a:t>13/12/2022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4D3A7F-63D4-F649-B3C6-2F0258AB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0634-457B-3A4E-B043-D075AB57B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418" y="6255020"/>
            <a:ext cx="126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F3F070C0-3E50-E54C-814C-A057480A4E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MSIPCMContentMarking" descr="{&quot;HashCode&quot;:-76704041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A2EEE73-A8FC-4134-8F2E-7DA684AA37B8}"/>
              </a:ext>
            </a:extLst>
          </p:cNvPr>
          <p:cNvSpPr txBox="1"/>
          <p:nvPr userDrawn="1"/>
        </p:nvSpPr>
        <p:spPr>
          <a:xfrm>
            <a:off x="0" y="0"/>
            <a:ext cx="826000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0078D7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031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9" r:id="rId2"/>
    <p:sldLayoutId id="2147483745" r:id="rId3"/>
    <p:sldLayoutId id="2147483760" r:id="rId4"/>
    <p:sldLayoutId id="2147483723" r:id="rId5"/>
    <p:sldLayoutId id="2147483746" r:id="rId6"/>
    <p:sldLayoutId id="2147483761" r:id="rId7"/>
    <p:sldLayoutId id="2147483725" r:id="rId8"/>
    <p:sldLayoutId id="2147483747" r:id="rId9"/>
    <p:sldLayoutId id="2147483755" r:id="rId10"/>
    <p:sldLayoutId id="2147483756" r:id="rId11"/>
    <p:sldLayoutId id="2147483726" r:id="rId12"/>
    <p:sldLayoutId id="2147483727" r:id="rId13"/>
    <p:sldLayoutId id="2147483748" r:id="rId14"/>
    <p:sldLayoutId id="2147483728" r:id="rId15"/>
    <p:sldLayoutId id="2147483729" r:id="rId16"/>
    <p:sldLayoutId id="2147483730" r:id="rId17"/>
    <p:sldLayoutId id="2147483731" r:id="rId18"/>
    <p:sldLayoutId id="2147483749" r:id="rId19"/>
    <p:sldLayoutId id="2147483732" r:id="rId20"/>
    <p:sldLayoutId id="2147483733" r:id="rId21"/>
    <p:sldLayoutId id="2147483753" r:id="rId22"/>
    <p:sldLayoutId id="2147483734" r:id="rId23"/>
    <p:sldLayoutId id="2147483757" r:id="rId24"/>
    <p:sldLayoutId id="2147483735" r:id="rId25"/>
    <p:sldLayoutId id="2147483750" r:id="rId26"/>
    <p:sldLayoutId id="2147483738" r:id="rId27"/>
    <p:sldLayoutId id="2147483754" r:id="rId28"/>
    <p:sldLayoutId id="2147483752" r:id="rId29"/>
    <p:sldLayoutId id="2147483739" r:id="rId30"/>
    <p:sldLayoutId id="2147483758" r:id="rId31"/>
    <p:sldLayoutId id="2147483737" r:id="rId32"/>
    <p:sldLayoutId id="2147483740" r:id="rId33"/>
    <p:sldLayoutId id="2147483741" r:id="rId34"/>
    <p:sldLayoutId id="2147483742" r:id="rId35"/>
    <p:sldLayoutId id="2147483743" r:id="rId36"/>
    <p:sldLayoutId id="2147483744" r:id="rId37"/>
    <p:sldLayoutId id="2147483762" r:id="rId38"/>
    <p:sldLayoutId id="2147483763" r:id="rId39"/>
    <p:sldLayoutId id="2147483764" r:id="rId40"/>
  </p:sldLayoutIdLst>
  <p:hf sldNum="0" hdr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36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04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072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1340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1194" userDrawn="1">
          <p15:clr>
            <a:srgbClr val="F26B43"/>
          </p15:clr>
        </p15:guide>
        <p15:guide id="5" pos="1493" userDrawn="1">
          <p15:clr>
            <a:srgbClr val="F26B43"/>
          </p15:clr>
        </p15:guide>
        <p15:guide id="6" pos="2294" userDrawn="1">
          <p15:clr>
            <a:srgbClr val="F26B43"/>
          </p15:clr>
        </p15:guide>
        <p15:guide id="7" pos="2594" userDrawn="1">
          <p15:clr>
            <a:srgbClr val="F26B43"/>
          </p15:clr>
        </p15:guide>
        <p15:guide id="8" pos="3395" userDrawn="1">
          <p15:clr>
            <a:srgbClr val="F26B43"/>
          </p15:clr>
        </p15:guide>
        <p15:guide id="9" pos="3694" userDrawn="1">
          <p15:clr>
            <a:srgbClr val="F26B43"/>
          </p15:clr>
        </p15:guide>
        <p15:guide id="10" pos="4495" userDrawn="1">
          <p15:clr>
            <a:srgbClr val="F26B43"/>
          </p15:clr>
        </p15:guide>
        <p15:guide id="11" pos="4794" userDrawn="1">
          <p15:clr>
            <a:srgbClr val="F26B43"/>
          </p15:clr>
        </p15:guide>
        <p15:guide id="12" pos="5595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6695" userDrawn="1">
          <p15:clr>
            <a:srgbClr val="F26B43"/>
          </p15:clr>
        </p15:guide>
        <p15:guide id="15" orient="horz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  <p15:guide id="17" orient="horz" pos="295" userDrawn="1">
          <p15:clr>
            <a:srgbClr val="F26B43"/>
          </p15:clr>
        </p15:guide>
        <p15:guide id="18" orient="horz" pos="4024" userDrawn="1">
          <p15:clr>
            <a:srgbClr val="F26B43"/>
          </p15:clr>
        </p15:guide>
        <p15:guide id="20" orient="horz" pos="3725" userDrawn="1">
          <p15:clr>
            <a:srgbClr val="F26B43"/>
          </p15:clr>
        </p15:guide>
        <p15:guide id="21" orient="horz" pos="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ridge.zone1.scb.net/community/functions/global-ito/technology-strategy-architectur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confluence.global.standardchartered.com/pages/viewpage.action?pageId=2243948820" TargetMode="External"/><Relationship Id="rId4" Type="http://schemas.openxmlformats.org/officeDocument/2006/relationships/hyperlink" Target="https://confluence.global.standardchartered.com/display/ENTARCH/TSB+-+MoM+Repositor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nfluence.global.standardchartered.com/display/ENTARCH/Technology+Principles" TargetMode="Externa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onfluence.global.standardchartered.com/pages/viewpage.action?pageId=2257817338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onfluence.global.standardchartered.com/display/TIGL/%28NTS.TSI.AM%29+ARCHITECTURE+MANAGEMENT+STANDARD+-+F20220701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nfluence.global.standardchartered.com/display/ENTARCH/Technology+Principles" TargetMode="Externa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F82B4F-AB4C-0746-A672-49F6AEDE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2400" dirty="0"/>
              <a:t>- Seeking Endorsement from CIO Council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6FFE7-0562-F949-9205-F79D1FECE9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77B5B7-BE97-5441-80D9-66A93A4AD396}" type="datetime1">
              <a:rPr lang="en-GB" smtClean="0"/>
              <a:t>13/12/2022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BD2F8-16EF-0D42-8801-4E09AFFB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Operating Model</a:t>
            </a:r>
          </a:p>
        </p:txBody>
      </p:sp>
    </p:spTree>
    <p:extLst>
      <p:ext uri="{BB962C8B-B14F-4D97-AF65-F5344CB8AC3E}">
        <p14:creationId xmlns:p14="http://schemas.microsoft.com/office/powerpoint/2010/main" val="29819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6ECB6F50-21D6-4A76-9E6E-B59F8EB4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52" y="112898"/>
            <a:ext cx="1933575" cy="1790700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2420AE57-D45E-488F-99F4-BCED47B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8" y="408469"/>
            <a:ext cx="10001249" cy="36000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Wide Repositories established to support reuse,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and auditability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A399-DD1B-44E8-9960-3E3F7BA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80978E-4159-4506-BC31-5D60C4909E7F}"/>
              </a:ext>
            </a:extLst>
          </p:cNvPr>
          <p:cNvSpPr/>
          <p:nvPr/>
        </p:nvSpPr>
        <p:spPr>
          <a:xfrm>
            <a:off x="10095421" y="1372003"/>
            <a:ext cx="1721035" cy="278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1129-271B-4339-81EF-FA34D96F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16" y="1520825"/>
            <a:ext cx="8929159" cy="4392613"/>
          </a:xfrm>
        </p:spPr>
        <p:txBody>
          <a:bodyPr/>
          <a:lstStyle/>
          <a:p>
            <a:r>
              <a:rPr lang="en-US" dirty="0"/>
              <a:t>Abacus established as central repository for all models and roadmaps</a:t>
            </a:r>
          </a:p>
          <a:p>
            <a:endParaRPr lang="en-US" dirty="0"/>
          </a:p>
          <a:p>
            <a:r>
              <a:rPr lang="en-US" dirty="0"/>
              <a:t>Technology Product Catalogue in </a:t>
            </a:r>
            <a:r>
              <a:rPr lang="en-US" dirty="0" err="1"/>
              <a:t>aXess</a:t>
            </a:r>
            <a:r>
              <a:rPr lang="en-US" dirty="0"/>
              <a:t> and planned to move to SNOW in 2023</a:t>
            </a:r>
          </a:p>
          <a:p>
            <a:endParaRPr lang="en-US" dirty="0"/>
          </a:p>
          <a:p>
            <a:r>
              <a:rPr lang="en-US" dirty="0"/>
              <a:t>Solution Intent template generator and all SIs captured in Confluence</a:t>
            </a:r>
          </a:p>
          <a:p>
            <a:endParaRPr lang="en-US" dirty="0"/>
          </a:p>
          <a:p>
            <a:r>
              <a:rPr lang="en-US" dirty="0"/>
              <a:t>Pattern library established for top 20 reusable patterns</a:t>
            </a:r>
          </a:p>
          <a:p>
            <a:endParaRPr lang="en-US" dirty="0"/>
          </a:p>
          <a:p>
            <a:r>
              <a:rPr lang="en-US" dirty="0"/>
              <a:t>Dispensation process, repository and dashboard reporting in place</a:t>
            </a:r>
          </a:p>
          <a:p>
            <a:endParaRPr lang="en-US" dirty="0"/>
          </a:p>
          <a:p>
            <a:r>
              <a:rPr lang="en-US" dirty="0"/>
              <a:t>PoC underway for Application Portfolio </a:t>
            </a:r>
            <a:r>
              <a:rPr lang="en-US" dirty="0" err="1"/>
              <a:t>Mgmt</a:t>
            </a:r>
            <a:r>
              <a:rPr lang="en-US" dirty="0"/>
              <a:t> in SNOW in 2023</a:t>
            </a:r>
          </a:p>
          <a:p>
            <a:endParaRPr lang="en-US" dirty="0"/>
          </a:p>
          <a:p>
            <a:r>
              <a:rPr lang="en-US" dirty="0"/>
              <a:t>Integration of all elements of AOM being incorporated in Azure DevOps in 2023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4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771F-60C7-46DC-8B13-0011C89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699323"/>
            <a:ext cx="9344025" cy="6191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297600"/>
            <a:ext cx="11196107" cy="598808"/>
          </a:xfrm>
        </p:spPr>
        <p:txBody>
          <a:bodyPr>
            <a:normAutofit/>
          </a:bodyPr>
          <a:lstStyle/>
          <a:p>
            <a:r>
              <a:rPr lang="en-GB" i="1" dirty="0"/>
              <a:t>Community supported through training, working groups and comms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83" y="2494491"/>
            <a:ext cx="285750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A9521-FA0B-42CE-A9F2-D9CD93FE0715}"/>
              </a:ext>
            </a:extLst>
          </p:cNvPr>
          <p:cNvSpPr/>
          <p:nvPr/>
        </p:nvSpPr>
        <p:spPr>
          <a:xfrm>
            <a:off x="4275667" y="5934075"/>
            <a:ext cx="5909733" cy="837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8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6ECB6F50-21D6-4A76-9E6E-B59F8EB4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52" y="93848"/>
            <a:ext cx="1933575" cy="1790700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2420AE57-D45E-488F-99F4-BCED47B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8" y="408469"/>
            <a:ext cx="10001249" cy="36000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Wide Comms for all key decisions and feedback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mechanisms in place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A399-DD1B-44E8-9960-3E3F7BA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80978E-4159-4506-BC31-5D60C4909E7F}"/>
              </a:ext>
            </a:extLst>
          </p:cNvPr>
          <p:cNvSpPr/>
          <p:nvPr/>
        </p:nvSpPr>
        <p:spPr>
          <a:xfrm>
            <a:off x="10095421" y="1591078"/>
            <a:ext cx="1721035" cy="278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1129-271B-4339-81EF-FA34D96F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16" y="1520825"/>
            <a:ext cx="8929159" cy="4392613"/>
          </a:xfrm>
        </p:spPr>
        <p:txBody>
          <a:bodyPr/>
          <a:lstStyle/>
          <a:p>
            <a:r>
              <a:rPr lang="en-US" dirty="0"/>
              <a:t>Fortnightly EA Working Group with representatives across CCIB, CPBB, Group Functions and Countries</a:t>
            </a:r>
          </a:p>
          <a:p>
            <a:endParaRPr lang="en-US" dirty="0"/>
          </a:p>
          <a:p>
            <a:r>
              <a:rPr lang="en-US" dirty="0"/>
              <a:t>Architectural training via </a:t>
            </a:r>
            <a:r>
              <a:rPr lang="en-US" dirty="0" err="1"/>
              <a:t>aXess</a:t>
            </a:r>
            <a:r>
              <a:rPr lang="en-US" dirty="0"/>
              <a:t> academy (TOGAF, Abacus, SI bootcamp)</a:t>
            </a:r>
          </a:p>
          <a:p>
            <a:endParaRPr lang="en-US" dirty="0"/>
          </a:p>
          <a:p>
            <a:r>
              <a:rPr lang="en-US" dirty="0"/>
              <a:t>Key decisions and updates published via:</a:t>
            </a:r>
          </a:p>
          <a:p>
            <a:pPr marL="510756" lvl="1" indent="-285750"/>
            <a:r>
              <a:rPr lang="en-US" sz="1200" dirty="0"/>
              <a:t>Group impact </a:t>
            </a:r>
            <a:r>
              <a:rPr lang="en-US" sz="1200" dirty="0">
                <a:sym typeface="Wingdings" panose="05000000000000000000" pitchFamily="2" charset="2"/>
              </a:rPr>
              <a:t> Group Newsletter + 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TSA 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ridge Page</a:t>
            </a:r>
            <a:endParaRPr lang="en-US" sz="1200" dirty="0">
              <a:sym typeface="Wingdings" panose="05000000000000000000" pitchFamily="2" charset="2"/>
            </a:endParaRPr>
          </a:p>
          <a:p>
            <a:pPr marL="510756" lvl="1" indent="-285750"/>
            <a:r>
              <a:rPr lang="en-US" sz="1200" dirty="0">
                <a:sym typeface="Wingdings" panose="05000000000000000000" pitchFamily="2" charset="2"/>
              </a:rPr>
              <a:t>TTO Impact or cross domain impact  TTO Newsletter</a:t>
            </a:r>
          </a:p>
          <a:p>
            <a:pPr marL="510756" lvl="1" indent="-285750"/>
            <a:r>
              <a:rPr lang="en-GB" sz="1200" dirty="0"/>
              <a:t>Technology Product </a:t>
            </a:r>
            <a:r>
              <a:rPr lang="en-GB" sz="1200" dirty="0">
                <a:sym typeface="Wingdings" panose="05000000000000000000" pitchFamily="2" charset="2"/>
              </a:rPr>
              <a:t> </a:t>
            </a:r>
            <a:r>
              <a:rPr lang="en-GB" sz="1200" dirty="0"/>
              <a:t>Technology Product Catalogue and communication</a:t>
            </a:r>
          </a:p>
          <a:p>
            <a:pPr marL="510756" lvl="1" indent="-285750"/>
            <a:r>
              <a:rPr lang="en-GB" sz="1200" dirty="0"/>
              <a:t>SDF related </a:t>
            </a:r>
            <a:r>
              <a:rPr lang="en-GB" sz="1200" dirty="0">
                <a:sym typeface="Wingdings" panose="05000000000000000000" pitchFamily="2" charset="2"/>
              </a:rPr>
              <a:t> SDF Announcement </a:t>
            </a:r>
          </a:p>
          <a:p>
            <a:pPr marL="510756" lvl="1" indent="-285750"/>
            <a:r>
              <a:rPr lang="en-GB" sz="1200" dirty="0">
                <a:sym typeface="Wingdings" panose="05000000000000000000" pitchFamily="2" charset="2"/>
              </a:rPr>
              <a:t>WoW related  WoW Product Owner Forum</a:t>
            </a:r>
          </a:p>
          <a:p>
            <a:pPr marL="510756" lvl="1" indent="-285750"/>
            <a:r>
              <a:rPr lang="en-GB" sz="1200" dirty="0">
                <a:sym typeface="Wingdings" panose="05000000000000000000" pitchFamily="2" charset="2"/>
              </a:rPr>
              <a:t>CIO Council  Regular updates to CIO Council </a:t>
            </a:r>
            <a:endParaRPr lang="en-GB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10756" lvl="1" indent="-285750"/>
            <a:r>
              <a:rPr lang="en-GB" sz="1200" dirty="0">
                <a:sym typeface="Wingdings" panose="05000000000000000000" pitchFamily="2" charset="2"/>
              </a:rPr>
              <a:t>Domain Chief Architects and Domain Architects   </a:t>
            </a:r>
            <a:r>
              <a:rPr lang="en-GB" sz="1200" b="0" i="0" dirty="0">
                <a:solidFill>
                  <a:schemeClr val="accent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TSB - MoM Repository</a:t>
            </a:r>
            <a:endParaRPr lang="en-GB" sz="1200" b="0" i="0" dirty="0">
              <a:solidFill>
                <a:schemeClr val="accent1"/>
              </a:solidFill>
              <a:effectLst/>
            </a:endParaRPr>
          </a:p>
          <a:p>
            <a:pPr marL="510756" lvl="1" indent="-285750"/>
            <a:r>
              <a:rPr lang="en-GB" sz="1200" dirty="0">
                <a:sym typeface="Wingdings" panose="05000000000000000000" pitchFamily="2" charset="2"/>
              </a:rPr>
              <a:t>EAWG (Enterprise Architecture Working Group)  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EAWG Home</a:t>
            </a:r>
            <a:r>
              <a:rPr lang="en-GB" sz="1200" dirty="0">
                <a:solidFill>
                  <a:srgbClr val="525355"/>
                </a:solidFill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</a:p>
          <a:p>
            <a:pPr marL="510756" lvl="1" indent="-285750"/>
            <a:r>
              <a:rPr lang="en-GB" sz="1200" dirty="0">
                <a:sym typeface="Wingdings" panose="05000000000000000000" pitchFamily="2" charset="2"/>
              </a:rPr>
              <a:t>CIO Risk Forum  Monthly update on non-standard product onboarding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76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771F-60C7-46DC-8B13-0011C89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699323"/>
            <a:ext cx="9344025" cy="6191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297600"/>
            <a:ext cx="11196107" cy="598808"/>
          </a:xfrm>
        </p:spPr>
        <p:txBody>
          <a:bodyPr>
            <a:normAutofit/>
          </a:bodyPr>
          <a:lstStyle/>
          <a:p>
            <a:r>
              <a:rPr lang="en-GB" i="1" dirty="0"/>
              <a:t>Continuous Improvement of AOM via annual maturity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83" y="2494491"/>
            <a:ext cx="285750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A9521-FA0B-42CE-A9F2-D9CD93FE0715}"/>
              </a:ext>
            </a:extLst>
          </p:cNvPr>
          <p:cNvSpPr/>
          <p:nvPr/>
        </p:nvSpPr>
        <p:spPr>
          <a:xfrm>
            <a:off x="10372725" y="1037916"/>
            <a:ext cx="400050" cy="5743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3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6ECB6F50-21D6-4A76-9E6E-B59F8EB4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52" y="93848"/>
            <a:ext cx="1933575" cy="1790700"/>
          </a:xfrm>
          <a:prstGeom prst="rect">
            <a:avLst/>
          </a:prstGeo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2420AE57-D45E-488F-99F4-BCED47B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8" y="408469"/>
            <a:ext cx="10001249" cy="36000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External Maturity Assessment ensures we continue to grow and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our Architectural practice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A399-DD1B-44E8-9960-3E3F7BA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80978E-4159-4506-BC31-5D60C4909E7F}"/>
              </a:ext>
            </a:extLst>
          </p:cNvPr>
          <p:cNvSpPr/>
          <p:nvPr/>
        </p:nvSpPr>
        <p:spPr>
          <a:xfrm>
            <a:off x="11810999" y="219075"/>
            <a:ext cx="111727" cy="16120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1129-271B-4339-81EF-FA34D96F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16" y="1520825"/>
            <a:ext cx="8929159" cy="4392613"/>
          </a:xfrm>
        </p:spPr>
        <p:txBody>
          <a:bodyPr/>
          <a:lstStyle/>
          <a:p>
            <a:r>
              <a:rPr lang="en-US" dirty="0"/>
              <a:t>Gartner EA maturity assessment conducted annually</a:t>
            </a:r>
          </a:p>
          <a:p>
            <a:endParaRPr lang="en-US" dirty="0"/>
          </a:p>
          <a:p>
            <a:r>
              <a:rPr lang="en-US" dirty="0"/>
              <a:t>Survey has just gone out for and results due in Q1 2023 </a:t>
            </a:r>
          </a:p>
          <a:p>
            <a:endParaRPr lang="en-US" dirty="0"/>
          </a:p>
          <a:p>
            <a:r>
              <a:rPr lang="en-US" dirty="0"/>
              <a:t>OKRs for 2023 will be developed inline with areas we need to further mature the practice </a:t>
            </a:r>
            <a:endParaRPr lang="en-GB" sz="1200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81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161F2-E13E-402F-B835-A444818C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660" y="1005628"/>
            <a:ext cx="10001249" cy="3683926"/>
          </a:xfrm>
        </p:spPr>
        <p:txBody>
          <a:bodyPr/>
          <a:lstStyle/>
          <a:p>
            <a:r>
              <a:rPr lang="en-US" sz="2400" b="1" dirty="0"/>
              <a:t>AOM Review &amp; endorsement 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Chief Architects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Chief Information Officers via CIO Councils 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51DFCC-12C2-4717-AECE-F5764871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  <a:endParaRPr lang="en-GB" dirty="0"/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8ED5EF15-9ACF-4CA5-A104-980DA4931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6726" y="2128534"/>
            <a:ext cx="643468" cy="643468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08C2114F-6677-4F84-828D-DB87455B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6055" y="3069422"/>
            <a:ext cx="804809" cy="804809"/>
          </a:xfrm>
          <a:prstGeom prst="rect">
            <a:avLst/>
          </a:prstGeom>
        </p:spPr>
      </p:pic>
      <p:pic>
        <p:nvPicPr>
          <p:cNvPr id="10" name="Graphic 9" descr="Office worker female with solid fill">
            <a:extLst>
              <a:ext uri="{FF2B5EF4-FFF2-40B4-BE49-F238E27FC236}">
                <a16:creationId xmlns:a16="http://schemas.microsoft.com/office/drawing/2014/main" id="{986CFB53-53BA-4156-8886-B1542D5D8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6319" y="2150505"/>
            <a:ext cx="804809" cy="724994"/>
          </a:xfrm>
          <a:prstGeom prst="rect">
            <a:avLst/>
          </a:prstGeom>
        </p:spPr>
      </p:pic>
      <p:pic>
        <p:nvPicPr>
          <p:cNvPr id="12" name="Graphic 11" descr="Office worker male with solid fill">
            <a:extLst>
              <a:ext uri="{FF2B5EF4-FFF2-40B4-BE49-F238E27FC236}">
                <a16:creationId xmlns:a16="http://schemas.microsoft.com/office/drawing/2014/main" id="{237AC146-D009-453F-A39A-3D6318C251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119" y="2138083"/>
            <a:ext cx="804809" cy="724994"/>
          </a:xfrm>
          <a:prstGeom prst="rect">
            <a:avLst/>
          </a:prstGeom>
        </p:spPr>
      </p:pic>
      <p:pic>
        <p:nvPicPr>
          <p:cNvPr id="13" name="Graphic 12" descr="Office worker female with solid fill">
            <a:extLst>
              <a:ext uri="{FF2B5EF4-FFF2-40B4-BE49-F238E27FC236}">
                <a16:creationId xmlns:a16="http://schemas.microsoft.com/office/drawing/2014/main" id="{C01F23C8-CEE4-4758-BC06-FEA3112464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6319" y="2887921"/>
            <a:ext cx="804809" cy="724994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B68208D8-9593-4EC5-A94D-6EF463229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119" y="2875499"/>
            <a:ext cx="804809" cy="7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3FD905EC-FFBA-4A80-8386-BF15B1076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B68965-0BC4-4448-A5B0-2B392B34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Artifacts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4F08-8288-4D40-9BDA-F2A63203413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54750"/>
            <a:ext cx="3024188" cy="158750"/>
          </a:xfrm>
        </p:spPr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5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08C4F33-2C75-49BB-81EA-EB91067C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95" y="230915"/>
            <a:ext cx="11001030" cy="536094"/>
          </a:xfrm>
        </p:spPr>
        <p:txBody>
          <a:bodyPr/>
          <a:lstStyle/>
          <a:p>
            <a:r>
              <a:rPr lang="en-US"/>
              <a:t>The Banks architecture principles…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8327C-34CE-4DC4-9DD4-8EB72E7C8E9A}"/>
              </a:ext>
            </a:extLst>
          </p:cNvPr>
          <p:cNvSpPr/>
          <p:nvPr/>
        </p:nvSpPr>
        <p:spPr>
          <a:xfrm>
            <a:off x="561974" y="643260"/>
            <a:ext cx="11442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Set us on the path towards a refreshed target state and enablement of simplification and resilience</a:t>
            </a:r>
            <a:br>
              <a:rPr lang="en-US" sz="1600"/>
            </a:br>
            <a:endParaRPr lang="en-GB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66759-A6BD-491A-B89B-20A73548D258}"/>
              </a:ext>
            </a:extLst>
          </p:cNvPr>
          <p:cNvSpPr/>
          <p:nvPr/>
        </p:nvSpPr>
        <p:spPr>
          <a:xfrm>
            <a:off x="1034217" y="1330559"/>
            <a:ext cx="2841252" cy="4301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Be Compliant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Loose Coupling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Stateless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Portability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Design for Automation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Build for Open Standards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Observability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D1BFF-BDA6-44A4-A6EC-B39A93D1A9DB}"/>
              </a:ext>
            </a:extLst>
          </p:cNvPr>
          <p:cNvCxnSpPr/>
          <p:nvPr/>
        </p:nvCxnSpPr>
        <p:spPr>
          <a:xfrm>
            <a:off x="1097513" y="5983158"/>
            <a:ext cx="9093666" cy="0"/>
          </a:xfrm>
          <a:prstGeom prst="line">
            <a:avLst/>
          </a:prstGeom>
          <a:ln w="12700">
            <a:solidFill>
              <a:srgbClr val="047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46924B-6FA6-4F5B-A75C-3CC019843503}"/>
              </a:ext>
            </a:extLst>
          </p:cNvPr>
          <p:cNvCxnSpPr/>
          <p:nvPr/>
        </p:nvCxnSpPr>
        <p:spPr>
          <a:xfrm>
            <a:off x="1097513" y="1166480"/>
            <a:ext cx="9093666" cy="0"/>
          </a:xfrm>
          <a:prstGeom prst="line">
            <a:avLst/>
          </a:prstGeom>
          <a:ln w="12700">
            <a:solidFill>
              <a:srgbClr val="047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58C6563-C3D9-46E9-BE99-CF2580072E7C}"/>
              </a:ext>
            </a:extLst>
          </p:cNvPr>
          <p:cNvSpPr/>
          <p:nvPr/>
        </p:nvSpPr>
        <p:spPr>
          <a:xfrm>
            <a:off x="4548935" y="1330559"/>
            <a:ext cx="3255066" cy="4301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Mitigate Data Loss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Externalise Configuration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Design with API’s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Smaller Footprints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Data Recoverability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Use the Platform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Adapt to Change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CC861-39B1-48CC-8582-313501D2BAE1}"/>
              </a:ext>
            </a:extLst>
          </p:cNvPr>
          <p:cNvGrpSpPr/>
          <p:nvPr/>
        </p:nvGrpSpPr>
        <p:grpSpPr>
          <a:xfrm>
            <a:off x="7444212" y="4300706"/>
            <a:ext cx="3846056" cy="1603343"/>
            <a:chOff x="7645547" y="4200038"/>
            <a:chExt cx="3846056" cy="1603343"/>
          </a:xfrm>
        </p:grpSpPr>
        <p:sp>
          <p:nvSpPr>
            <p:cNvPr id="12" name="Title 2">
              <a:extLst>
                <a:ext uri="{FF2B5EF4-FFF2-40B4-BE49-F238E27FC236}">
                  <a16:creationId xmlns:a16="http://schemas.microsoft.com/office/drawing/2014/main" id="{00E5E600-4E68-4982-939F-07A0E701FDA3}"/>
                </a:ext>
              </a:extLst>
            </p:cNvPr>
            <p:cNvSpPr txBox="1">
              <a:spLocks/>
            </p:cNvSpPr>
            <p:nvPr/>
          </p:nvSpPr>
          <p:spPr>
            <a:xfrm>
              <a:off x="7645547" y="4200038"/>
              <a:ext cx="2066510" cy="1586787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1500">
                  <a:solidFill>
                    <a:srgbClr val="0473EA"/>
                  </a:solidFill>
                </a:rPr>
                <a:t>14</a:t>
              </a:r>
              <a:endParaRPr lang="en-GB" sz="11500">
                <a:solidFill>
                  <a:srgbClr val="0473EA"/>
                </a:solidFill>
              </a:endParaRPr>
            </a:p>
          </p:txBody>
        </p:sp>
        <p:sp>
          <p:nvSpPr>
            <p:cNvPr id="21" name="Title 2">
              <a:extLst>
                <a:ext uri="{FF2B5EF4-FFF2-40B4-BE49-F238E27FC236}">
                  <a16:creationId xmlns:a16="http://schemas.microsoft.com/office/drawing/2014/main" id="{457C33D0-7FCB-4B5D-9A0F-307386731831}"/>
                </a:ext>
              </a:extLst>
            </p:cNvPr>
            <p:cNvSpPr txBox="1">
              <a:spLocks/>
            </p:cNvSpPr>
            <p:nvPr/>
          </p:nvSpPr>
          <p:spPr>
            <a:xfrm>
              <a:off x="9022001" y="5303841"/>
              <a:ext cx="2469602" cy="499540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>
                  <a:solidFill>
                    <a:schemeClr val="accent3">
                      <a:lumMod val="10000"/>
                    </a:schemeClr>
                  </a:solidFill>
                </a:rPr>
                <a:t>PRINCIPLES</a:t>
              </a:r>
              <a:endParaRPr lang="en-GB" sz="320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BBA41443-51B2-4849-8E1E-4224697C2E87}"/>
                </a:ext>
              </a:extLst>
            </p:cNvPr>
            <p:cNvSpPr txBox="1">
              <a:spLocks/>
            </p:cNvSpPr>
            <p:nvPr/>
          </p:nvSpPr>
          <p:spPr>
            <a:xfrm>
              <a:off x="9005223" y="5303841"/>
              <a:ext cx="2469602" cy="499540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>
                  <a:solidFill>
                    <a:schemeClr val="accent3">
                      <a:lumMod val="10000"/>
                    </a:schemeClr>
                  </a:solidFill>
                </a:rPr>
                <a:t>PRINCIPLES</a:t>
              </a:r>
              <a:endParaRPr lang="en-GB" sz="320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28" name="Graphic 27" descr="Scales of justice">
            <a:extLst>
              <a:ext uri="{FF2B5EF4-FFF2-40B4-BE49-F238E27FC236}">
                <a16:creationId xmlns:a16="http://schemas.microsoft.com/office/drawing/2014/main" id="{A6DAC45F-F3DB-4FDC-876B-B35B8928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408" y="5220543"/>
            <a:ext cx="337558" cy="337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8C0FFF-2104-43B2-8901-796B4E008D14}"/>
              </a:ext>
            </a:extLst>
          </p:cNvPr>
          <p:cNvSpPr txBox="1"/>
          <p:nvPr/>
        </p:nvSpPr>
        <p:spPr>
          <a:xfrm>
            <a:off x="1097513" y="603007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0" u="sng" dirty="0">
                <a:solidFill>
                  <a:srgbClr val="525355"/>
                </a:solidFill>
                <a:effectLst/>
                <a:latin typeface="-apple-system"/>
              </a:rPr>
              <a:t>Link</a:t>
            </a:r>
            <a:r>
              <a:rPr lang="en-GB" sz="1100" b="0" i="0" u="sng" dirty="0">
                <a:solidFill>
                  <a:srgbClr val="525355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GB" sz="1100" b="0" i="0" dirty="0">
                <a:solidFill>
                  <a:schemeClr val="accent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Technology Principles</a:t>
            </a:r>
            <a:endParaRPr lang="en-GB" sz="1100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8340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408468"/>
            <a:ext cx="10001249" cy="485611"/>
          </a:xfrm>
        </p:spPr>
        <p:txBody>
          <a:bodyPr/>
          <a:lstStyle/>
          <a:p>
            <a:r>
              <a:rPr lang="en-GB" dirty="0"/>
              <a:t>Roadmap – Strategy Aligned Investment (Programs)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A5F4-E25C-4E01-BCAD-47EA2AF79CF6}"/>
              </a:ext>
            </a:extLst>
          </p:cNvPr>
          <p:cNvSpPr txBox="1"/>
          <p:nvPr/>
        </p:nvSpPr>
        <p:spPr>
          <a:xfrm>
            <a:off x="936036" y="648866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https://scb.avolutionsoftware.com/?DashboardId=30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E5925-F9EB-401D-A6B7-FA72F106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0" y="1096215"/>
            <a:ext cx="4667446" cy="5287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83A7F0-6EC7-40A9-8343-5C42948D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863" y="1014439"/>
            <a:ext cx="2640054" cy="54742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F3257C-92F3-49F6-AF64-020A0B291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528" y="1082317"/>
            <a:ext cx="3367015" cy="521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89D536-9EAB-4000-95EC-C3EA3227DF6C}"/>
              </a:ext>
            </a:extLst>
          </p:cNvPr>
          <p:cNvSpPr txBox="1"/>
          <p:nvPr/>
        </p:nvSpPr>
        <p:spPr>
          <a:xfrm>
            <a:off x="748664" y="870194"/>
            <a:ext cx="127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Group Priority</a:t>
            </a:r>
            <a:endParaRPr lang="en-GB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46D08-4198-4117-8480-FABC9DA51D4A}"/>
              </a:ext>
            </a:extLst>
          </p:cNvPr>
          <p:cNvSpPr txBox="1"/>
          <p:nvPr/>
        </p:nvSpPr>
        <p:spPr>
          <a:xfrm>
            <a:off x="2311602" y="870194"/>
            <a:ext cx="151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Domain Strategy</a:t>
            </a:r>
            <a:endParaRPr lang="en-GB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36CD2-0ED8-4F61-9C73-2A3FA8A88186}"/>
              </a:ext>
            </a:extLst>
          </p:cNvPr>
          <p:cNvSpPr txBox="1"/>
          <p:nvPr/>
        </p:nvSpPr>
        <p:spPr>
          <a:xfrm>
            <a:off x="3906158" y="870194"/>
            <a:ext cx="1515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Strategic Programs</a:t>
            </a:r>
            <a:endParaRPr lang="en-GB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A9D76A-FC96-4FA2-9E36-3C6F3C05F38E}"/>
              </a:ext>
            </a:extLst>
          </p:cNvPr>
          <p:cNvSpPr txBox="1"/>
          <p:nvPr/>
        </p:nvSpPr>
        <p:spPr>
          <a:xfrm>
            <a:off x="5711760" y="700917"/>
            <a:ext cx="2775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Strategic Programs Vs Capability (Baseline &amp; Target)</a:t>
            </a:r>
            <a:endParaRPr lang="en-GB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88AE6-EB15-41D6-8A68-23560A933040}"/>
              </a:ext>
            </a:extLst>
          </p:cNvPr>
          <p:cNvSpPr txBox="1"/>
          <p:nvPr/>
        </p:nvSpPr>
        <p:spPr>
          <a:xfrm>
            <a:off x="8950006" y="678635"/>
            <a:ext cx="2775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Strategic Programs Vs Applications (Baseline &amp; Target)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81481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CB7CFFC-9F17-409C-820A-40EF5C30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9" y="1827663"/>
            <a:ext cx="5238750" cy="4314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CEE251-9310-4270-99FE-7F29E2EE5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67" y="1955982"/>
            <a:ext cx="5412315" cy="450896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3B0963-8E6F-4BFA-96D6-B64FF9E5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14E7-1391-49DC-9873-B406896F0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– Application Landscape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536B3-4E9B-44FB-A844-15356A7ECC1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Target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CF654-5F40-418A-9A97-948E3609EDC1}"/>
              </a:ext>
            </a:extLst>
          </p:cNvPr>
          <p:cNvSpPr/>
          <p:nvPr/>
        </p:nvSpPr>
        <p:spPr>
          <a:xfrm>
            <a:off x="1715119" y="3267160"/>
            <a:ext cx="685800" cy="491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EBD8B4-677D-45E8-9D65-5AB7BFE24425}"/>
              </a:ext>
            </a:extLst>
          </p:cNvPr>
          <p:cNvSpPr/>
          <p:nvPr/>
        </p:nvSpPr>
        <p:spPr>
          <a:xfrm>
            <a:off x="8912224" y="4614334"/>
            <a:ext cx="685800" cy="4910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Architecture Operating Model drives consistency across the organisation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2714625"/>
            <a:ext cx="2857500" cy="142875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1E168-04DC-4D70-AD18-1DE67E84A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53525"/>
              </p:ext>
            </p:extLst>
          </p:nvPr>
        </p:nvGraphicFramePr>
        <p:xfrm>
          <a:off x="624418" y="2383939"/>
          <a:ext cx="10546943" cy="1863090"/>
        </p:xfrm>
        <a:graphic>
          <a:graphicData uri="http://schemas.openxmlformats.org/drawingml/2006/table">
            <a:tbl>
              <a:tblPr firstRow="1" firstCol="1" bandRow="1"/>
              <a:tblGrid>
                <a:gridCol w="2041298">
                  <a:extLst>
                    <a:ext uri="{9D8B030D-6E8A-4147-A177-3AD203B41FA5}">
                      <a16:colId xmlns:a16="http://schemas.microsoft.com/office/drawing/2014/main" val="2879724175"/>
                    </a:ext>
                  </a:extLst>
                </a:gridCol>
                <a:gridCol w="8505645">
                  <a:extLst>
                    <a:ext uri="{9D8B030D-6E8A-4147-A177-3AD203B41FA5}">
                      <a16:colId xmlns:a16="http://schemas.microsoft.com/office/drawing/2014/main" val="431189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Standard Index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Control Standard Statement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3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TSI.AM.EOA.CR01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Global Head of Architecture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must develop and maintain Architecture Operating Model to: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assign roles and responsibilities in Architecture Management</a:t>
                      </a:r>
                      <a:endParaRPr lang="en-GB" sz="1400" dirty="0">
                        <a:solidFill>
                          <a:srgbClr val="172B4D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determine architecture governance bodies to be created</a:t>
                      </a:r>
                      <a:endParaRPr lang="en-GB" sz="1400" dirty="0">
                        <a:solidFill>
                          <a:srgbClr val="172B4D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determine type of common practices to be defined and enforced</a:t>
                      </a:r>
                      <a:endParaRPr lang="en-GB" sz="1400" dirty="0">
                        <a:solidFill>
                          <a:srgbClr val="172B4D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determine choice of tooling and level of centralization of architecture repositories</a:t>
                      </a:r>
                      <a:endParaRPr lang="en-GB" sz="1400" dirty="0">
                        <a:solidFill>
                          <a:srgbClr val="172B4D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TSI.AM.EOA.CR02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Global Head of Architecture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must ensure Architecture Operating Model is reviewed annually and endorsed by </a:t>
                      </a: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Group Chief Information Officer</a:t>
                      </a: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 (GCIO).</a:t>
                      </a:r>
                      <a:endParaRPr lang="en-GB" sz="12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95250" marR="95250" marT="66675" marB="66675">
                    <a:lnL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0469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5154FDD-D7C9-4447-84C6-60FC9C182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6" y="1289225"/>
            <a:ext cx="105469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kumimoji="0" lang="en-GB" altLang="en-US" sz="16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 Operating Model (AOM)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to address the “How” to make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 MANAGEMENT STANDARD - F20220701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aligned and delivered.  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1ED176-A78E-4E4D-87EA-10D64CC23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74535"/>
              </p:ext>
            </p:extLst>
          </p:nvPr>
        </p:nvGraphicFramePr>
        <p:xfrm>
          <a:off x="313586" y="4331518"/>
          <a:ext cx="11564827" cy="2118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ACBAE7-DAE3-4355-BAF5-5E360334254D}"/>
              </a:ext>
            </a:extLst>
          </p:cNvPr>
          <p:cNvSpPr txBox="1"/>
          <p:nvPr/>
        </p:nvSpPr>
        <p:spPr>
          <a:xfrm>
            <a:off x="531282" y="2056202"/>
            <a:ext cx="598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Architecture Management Standards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5CF5-AA36-43EA-BA84-EF6E1F5BA7A3}"/>
              </a:ext>
            </a:extLst>
          </p:cNvPr>
          <p:cNvSpPr txBox="1"/>
          <p:nvPr/>
        </p:nvSpPr>
        <p:spPr>
          <a:xfrm>
            <a:off x="624416" y="4397621"/>
            <a:ext cx="5988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Why Architecture Management Standards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7016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14E7-1391-49DC-9873-B406896F0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 – Country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BC482-28D2-45FC-9A80-9AEE9133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6" y="768469"/>
            <a:ext cx="6206067" cy="5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2911B-D682-4F29-8EAD-E6021D3756EF}"/>
              </a:ext>
            </a:extLst>
          </p:cNvPr>
          <p:cNvSpPr txBox="1"/>
          <p:nvPr/>
        </p:nvSpPr>
        <p:spPr>
          <a:xfrm>
            <a:off x="6946900" y="764314"/>
            <a:ext cx="441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Overlay with Domain Roadmap with additional in-Country application strategic 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A0075-A676-4A9A-BBA0-CC6D41DC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2043489"/>
            <a:ext cx="4772160" cy="440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2849F-173A-4ADA-90FE-16D472893B05}"/>
              </a:ext>
            </a:extLst>
          </p:cNvPr>
          <p:cNvSpPr txBox="1"/>
          <p:nvPr/>
        </p:nvSpPr>
        <p:spPr>
          <a:xfrm>
            <a:off x="6946900" y="1858823"/>
            <a:ext cx="393700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In-Country Application Landscape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8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 Modelling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79B3C-6811-4983-8121-D804081A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7" y="1786466"/>
            <a:ext cx="3964893" cy="5071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F3A0B2-B5AA-4191-BFBB-5C4C968F6EF6}"/>
              </a:ext>
            </a:extLst>
          </p:cNvPr>
          <p:cNvSpPr txBox="1"/>
          <p:nvPr/>
        </p:nvSpPr>
        <p:spPr>
          <a:xfrm>
            <a:off x="2102758" y="1480159"/>
            <a:ext cx="1515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Logica Architecture</a:t>
            </a:r>
            <a:endParaRPr lang="en-GB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FCABE-9734-4691-9FD0-C118FB32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96" y="1607117"/>
            <a:ext cx="4125454" cy="4710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EEAA4-52E9-49A1-831D-44579CFCA108}"/>
              </a:ext>
            </a:extLst>
          </p:cNvPr>
          <p:cNvSpPr txBox="1"/>
          <p:nvPr/>
        </p:nvSpPr>
        <p:spPr>
          <a:xfrm>
            <a:off x="7612657" y="1378643"/>
            <a:ext cx="30130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Capability vs Application Instance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974305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14E7-1391-49DC-9873-B406896F0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- Interface with Integration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 Modelling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3CC25-7A8B-4DC0-9EA2-BF576904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153"/>
            <a:ext cx="12192000" cy="32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14E7-1391-49DC-9873-B406896F0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- Deployment View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Architecture Modelling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54EF2-C2BB-4E54-8F47-5355035F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58" y="1327169"/>
            <a:ext cx="9055866" cy="54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771F-60C7-46DC-8B13-0011C89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533250"/>
            <a:ext cx="9344025" cy="6191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83" y="2494491"/>
            <a:ext cx="285750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3C3E15-1A1A-4920-A2AC-73E149595C5D}"/>
              </a:ext>
            </a:extLst>
          </p:cNvPr>
          <p:cNvSpPr/>
          <p:nvPr/>
        </p:nvSpPr>
        <p:spPr>
          <a:xfrm>
            <a:off x="5962650" y="533250"/>
            <a:ext cx="303847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Architecture Operating Model on a page</a:t>
            </a:r>
          </a:p>
        </p:txBody>
      </p:sp>
    </p:spTree>
    <p:extLst>
      <p:ext uri="{BB962C8B-B14F-4D97-AF65-F5344CB8AC3E}">
        <p14:creationId xmlns:p14="http://schemas.microsoft.com/office/powerpoint/2010/main" val="298028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99665-3C56-4F8B-A6B7-D9E3917C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31506"/>
            <a:ext cx="10001249" cy="485611"/>
          </a:xfrm>
        </p:spPr>
        <p:txBody>
          <a:bodyPr/>
          <a:lstStyle/>
          <a:p>
            <a:r>
              <a:rPr lang="en-GB" dirty="0"/>
              <a:t>Group wide Governance Bodies established and driving simplification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A64FD-AB16-45FE-A662-5C7504953926}"/>
              </a:ext>
            </a:extLst>
          </p:cNvPr>
          <p:cNvSpPr txBox="1"/>
          <p:nvPr/>
        </p:nvSpPr>
        <p:spPr>
          <a:xfrm>
            <a:off x="8951804" y="4736156"/>
            <a:ext cx="3012018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SRB Criteria:</a:t>
            </a:r>
          </a:p>
          <a:p>
            <a:pPr marL="60325" indent="-60325">
              <a:buAutoNum type="arabicPeriod"/>
            </a:pPr>
            <a:r>
              <a:rPr lang="en-US" sz="1100" dirty="0"/>
              <a:t>Large Investment ($10 M over 3 years)</a:t>
            </a:r>
          </a:p>
          <a:p>
            <a:pPr marL="60325" indent="-60325">
              <a:buAutoNum type="arabicPeriod"/>
            </a:pPr>
            <a:r>
              <a:rPr lang="en-US" sz="1100" dirty="0"/>
              <a:t>Group Strategic Programs</a:t>
            </a:r>
          </a:p>
          <a:p>
            <a:pPr marL="60325" indent="-60325">
              <a:buAutoNum type="arabicPeriod"/>
            </a:pPr>
            <a:r>
              <a:rPr lang="en-US" sz="1100" dirty="0"/>
              <a:t>Cross domain impact with escalations</a:t>
            </a:r>
          </a:p>
          <a:p>
            <a:pPr marL="60325" indent="-60325">
              <a:buAutoNum type="arabicPeriod"/>
            </a:pPr>
            <a:r>
              <a:rPr lang="en-US" sz="1100" dirty="0"/>
              <a:t>MCAP – PRA related assurance</a:t>
            </a:r>
          </a:p>
          <a:p>
            <a:pPr marL="60325" indent="-60325">
              <a:buAutoNum type="arabicPeriod"/>
            </a:pPr>
            <a:r>
              <a:rPr lang="en-US" sz="1100" dirty="0"/>
              <a:t>Recommended by Domain Chief Architect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5D94D-C2A1-4714-A90E-BB63B4FEA4B6}"/>
              </a:ext>
            </a:extLst>
          </p:cNvPr>
          <p:cNvSpPr txBox="1"/>
          <p:nvPr/>
        </p:nvSpPr>
        <p:spPr>
          <a:xfrm>
            <a:off x="8938169" y="1967514"/>
            <a:ext cx="30120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TSB: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Define technology standards &amp; direction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Provide guidance to technology design, delivery and operations 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Support Technology Governance and Risk Management</a:t>
            </a:r>
            <a:endParaRPr lang="en-GB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Be the technology escalation center to support frictionless operations</a:t>
            </a:r>
            <a:endParaRPr lang="en-GB" sz="1100" dirty="0"/>
          </a:p>
          <a:p>
            <a:pPr marL="60325" indent="-60325">
              <a:buAutoNum type="arabicPeriod"/>
            </a:pP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258E7-E258-40D8-9D63-0313E392B5CC}"/>
              </a:ext>
            </a:extLst>
          </p:cNvPr>
          <p:cNvSpPr txBox="1"/>
          <p:nvPr/>
        </p:nvSpPr>
        <p:spPr>
          <a:xfrm>
            <a:off x="8951804" y="3858993"/>
            <a:ext cx="308779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DARF &amp; DTC: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100" dirty="0"/>
              <a:t>Domain specific detail technology review and governance  </a:t>
            </a:r>
            <a:endParaRPr lang="en-GB" sz="1100" dirty="0"/>
          </a:p>
          <a:p>
            <a:pPr marL="60325" indent="-60325">
              <a:buAutoNum type="arabicPeriod"/>
            </a:pP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463FA-3213-4AA9-9E47-9DCE66E0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1" y="1038712"/>
            <a:ext cx="8418648" cy="49335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4F729A-0418-4E8B-B6B5-5046D1E63C49}"/>
              </a:ext>
            </a:extLst>
          </p:cNvPr>
          <p:cNvCxnSpPr/>
          <p:nvPr/>
        </p:nvCxnSpPr>
        <p:spPr>
          <a:xfrm>
            <a:off x="7483876" y="2166151"/>
            <a:ext cx="648070" cy="7190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C5C9E9-9D76-4820-B5BD-FA23F08983CA}"/>
              </a:ext>
            </a:extLst>
          </p:cNvPr>
          <p:cNvSpPr txBox="1"/>
          <p:nvPr/>
        </p:nvSpPr>
        <p:spPr>
          <a:xfrm>
            <a:off x="7578058" y="2166151"/>
            <a:ext cx="911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Product related</a:t>
            </a:r>
            <a:endParaRPr lang="en-GB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F9256B-F568-4EB9-AB90-D1A7DA22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256" y="274049"/>
            <a:ext cx="2117185" cy="18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771F-60C7-46DC-8B13-0011C89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699323"/>
            <a:ext cx="9344025" cy="6191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399919"/>
            <a:ext cx="11196107" cy="598808"/>
          </a:xfrm>
        </p:spPr>
        <p:txBody>
          <a:bodyPr>
            <a:normAutofit/>
          </a:bodyPr>
          <a:lstStyle/>
          <a:p>
            <a:r>
              <a:rPr lang="en-GB" i="1" dirty="0"/>
              <a:t>Guidance and Artifacts ensure consistent decision making and deliverables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83" y="2494491"/>
            <a:ext cx="285750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A9521-FA0B-42CE-A9F2-D9CD93FE0715}"/>
              </a:ext>
            </a:extLst>
          </p:cNvPr>
          <p:cNvSpPr/>
          <p:nvPr/>
        </p:nvSpPr>
        <p:spPr>
          <a:xfrm>
            <a:off x="4351867" y="2738967"/>
            <a:ext cx="5909733" cy="187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6ECB6F50-21D6-4A76-9E6E-B59F8EB4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74" y="112898"/>
            <a:ext cx="1933575" cy="17907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AECF23B-D474-46AF-977F-F44F827B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5" y="1210190"/>
            <a:ext cx="4865882" cy="504483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Guidance</a:t>
            </a:r>
            <a:endParaRPr lang="en-GB" sz="1600" b="1" dirty="0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420AE57-D45E-488F-99F4-BCED47B6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Guidance allows Architects to make well informed decisions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A399-DD1B-44E8-9960-3E3F7BA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F3A7C5-82A2-4559-9F81-7B615F2E939F}"/>
              </a:ext>
            </a:extLst>
          </p:cNvPr>
          <p:cNvGrpSpPr/>
          <p:nvPr/>
        </p:nvGrpSpPr>
        <p:grpSpPr>
          <a:xfrm>
            <a:off x="996527" y="1483007"/>
            <a:ext cx="4337116" cy="503450"/>
            <a:chOff x="530860" y="1379490"/>
            <a:chExt cx="4337116" cy="5034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57AFE84-0EBE-4831-B2D9-2846B37ADA3A}"/>
                </a:ext>
              </a:extLst>
            </p:cNvPr>
            <p:cNvSpPr/>
            <p:nvPr/>
          </p:nvSpPr>
          <p:spPr>
            <a:xfrm>
              <a:off x="530860" y="1379490"/>
              <a:ext cx="4337116" cy="5034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: Rounded Corners 6">
              <a:extLst>
                <a:ext uri="{FF2B5EF4-FFF2-40B4-BE49-F238E27FC236}">
                  <a16:creationId xmlns:a16="http://schemas.microsoft.com/office/drawing/2014/main" id="{9B2D9316-0822-435F-9777-51B10A96C8F1}"/>
                </a:ext>
              </a:extLst>
            </p:cNvPr>
            <p:cNvSpPr txBox="1"/>
            <p:nvPr/>
          </p:nvSpPr>
          <p:spPr>
            <a:xfrm>
              <a:off x="545606" y="1394236"/>
              <a:ext cx="4307624" cy="473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Architecture Governance Body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Setup &amp; Operationalization of TSB, SRB and DTCs</a:t>
              </a:r>
              <a:endParaRPr lang="en-GB" sz="105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A14494-6915-4CF0-AC07-DF57E73F5BC4}"/>
              </a:ext>
            </a:extLst>
          </p:cNvPr>
          <p:cNvGrpSpPr/>
          <p:nvPr/>
        </p:nvGrpSpPr>
        <p:grpSpPr>
          <a:xfrm>
            <a:off x="996527" y="2063911"/>
            <a:ext cx="4337116" cy="421317"/>
            <a:chOff x="530860" y="1960394"/>
            <a:chExt cx="4337116" cy="42131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907DFF-8AF5-45CF-BD4D-7EA0807C70D8}"/>
                </a:ext>
              </a:extLst>
            </p:cNvPr>
            <p:cNvSpPr/>
            <p:nvPr/>
          </p:nvSpPr>
          <p:spPr>
            <a:xfrm>
              <a:off x="530860" y="1960394"/>
              <a:ext cx="4337116" cy="4213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: Rounded Corners 8">
              <a:extLst>
                <a:ext uri="{FF2B5EF4-FFF2-40B4-BE49-F238E27FC236}">
                  <a16:creationId xmlns:a16="http://schemas.microsoft.com/office/drawing/2014/main" id="{CF9AF7D7-F624-41B6-9CA1-6C476EDACEB3}"/>
                </a:ext>
              </a:extLst>
            </p:cNvPr>
            <p:cNvSpPr txBox="1"/>
            <p:nvPr/>
          </p:nvSpPr>
          <p:spPr>
            <a:xfrm>
              <a:off x="545606" y="1975140"/>
              <a:ext cx="4307624" cy="39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 dirty="0">
                  <a:ln/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Technology Principles</a:t>
              </a:r>
              <a:endParaRPr lang="en-GB" sz="1200" kern="1200" dirty="0"/>
            </a:p>
            <a:p>
              <a:pPr marL="58738" lvl="1" indent="-58738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 principle for decision making guidance in technology solution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C77057-600F-47B0-B53B-9A46590230DC}"/>
              </a:ext>
            </a:extLst>
          </p:cNvPr>
          <p:cNvGrpSpPr/>
          <p:nvPr/>
        </p:nvGrpSpPr>
        <p:grpSpPr>
          <a:xfrm>
            <a:off x="996527" y="2533852"/>
            <a:ext cx="4337116" cy="614413"/>
            <a:chOff x="530860" y="2430335"/>
            <a:chExt cx="4337116" cy="61441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6B2508D-3747-4588-8EEB-D7D9BA8A4CB5}"/>
                </a:ext>
              </a:extLst>
            </p:cNvPr>
            <p:cNvSpPr/>
            <p:nvPr/>
          </p:nvSpPr>
          <p:spPr>
            <a:xfrm>
              <a:off x="530860" y="2430335"/>
              <a:ext cx="4337116" cy="61441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Rectangle: Rounded Corners 10">
              <a:extLst>
                <a:ext uri="{FF2B5EF4-FFF2-40B4-BE49-F238E27FC236}">
                  <a16:creationId xmlns:a16="http://schemas.microsoft.com/office/drawing/2014/main" id="{737901E4-2F27-4266-BACF-5EC596645630}"/>
                </a:ext>
              </a:extLst>
            </p:cNvPr>
            <p:cNvSpPr txBox="1"/>
            <p:nvPr/>
          </p:nvSpPr>
          <p:spPr>
            <a:xfrm>
              <a:off x="545606" y="2444663"/>
              <a:ext cx="4307624" cy="2675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Taxonomies and Term Definition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70AD47"/>
                </a:buClr>
                <a:buFont typeface="Arial" panose="020B0604020202020204" pitchFamily="34" charset="0"/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Standardized technology-related taxonomies and technology-related term definitions</a:t>
              </a:r>
              <a:endParaRPr lang="en-GB" sz="1050" kern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E60C3D-7A63-451A-B14D-646EE79463B0}"/>
              </a:ext>
            </a:extLst>
          </p:cNvPr>
          <p:cNvGrpSpPr/>
          <p:nvPr/>
        </p:nvGrpSpPr>
        <p:grpSpPr>
          <a:xfrm>
            <a:off x="996526" y="3225719"/>
            <a:ext cx="4377735" cy="670698"/>
            <a:chOff x="530859" y="3122202"/>
            <a:chExt cx="4377735" cy="67069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75697B6-AC1B-4D2C-80E7-BED157702A2B}"/>
                </a:ext>
              </a:extLst>
            </p:cNvPr>
            <p:cNvSpPr/>
            <p:nvPr/>
          </p:nvSpPr>
          <p:spPr>
            <a:xfrm>
              <a:off x="530859" y="3122202"/>
              <a:ext cx="4377735" cy="64829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: Rounded Corners 12">
              <a:extLst>
                <a:ext uri="{FF2B5EF4-FFF2-40B4-BE49-F238E27FC236}">
                  <a16:creationId xmlns:a16="http://schemas.microsoft.com/office/drawing/2014/main" id="{5D31DC9F-0DC7-49C1-8E5D-891050CDEC62}"/>
                </a:ext>
              </a:extLst>
            </p:cNvPr>
            <p:cNvSpPr txBox="1"/>
            <p:nvPr/>
          </p:nvSpPr>
          <p:spPr>
            <a:xfrm>
              <a:off x="545717" y="3144609"/>
              <a:ext cx="4280338" cy="6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Technology Product (Target) Standards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Annual review on technology product (target) standards</a:t>
              </a:r>
              <a:endParaRPr lang="en-GB" sz="1050" b="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Guide for group adoptions on standardized products </a:t>
              </a: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050" b="0" kern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BFE7D0-A69C-4001-B660-3C82841EA438}"/>
              </a:ext>
            </a:extLst>
          </p:cNvPr>
          <p:cNvGrpSpPr/>
          <p:nvPr/>
        </p:nvGrpSpPr>
        <p:grpSpPr>
          <a:xfrm>
            <a:off x="983987" y="3903790"/>
            <a:ext cx="4390275" cy="747958"/>
            <a:chOff x="518320" y="3800273"/>
            <a:chExt cx="4390275" cy="74795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4B218BE-2D5C-4D7B-8A75-DA1B5F8E0E94}"/>
                </a:ext>
              </a:extLst>
            </p:cNvPr>
            <p:cNvSpPr/>
            <p:nvPr/>
          </p:nvSpPr>
          <p:spPr>
            <a:xfrm>
              <a:off x="518320" y="3800273"/>
              <a:ext cx="4390275" cy="7479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Rectangle: Rounded Corners 14">
              <a:extLst>
                <a:ext uri="{FF2B5EF4-FFF2-40B4-BE49-F238E27FC236}">
                  <a16:creationId xmlns:a16="http://schemas.microsoft.com/office/drawing/2014/main" id="{AE6557AB-1F09-4C57-B760-85D922EF066E}"/>
                </a:ext>
              </a:extLst>
            </p:cNvPr>
            <p:cNvSpPr txBox="1"/>
            <p:nvPr/>
          </p:nvSpPr>
          <p:spPr>
            <a:xfrm>
              <a:off x="612654" y="3848897"/>
              <a:ext cx="4273008" cy="67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Technical Standards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Guide technology implementation (</a:t>
              </a:r>
              <a:r>
                <a:rPr lang="en-US" sz="1050" kern="1200" dirty="0" err="1"/>
                <a:t>i.e</a:t>
              </a:r>
              <a:r>
                <a:rPr lang="en-US" sz="1050" kern="1200" dirty="0"/>
                <a:t> API Technical Standards)</a:t>
              </a:r>
              <a:endParaRPr lang="en-GB" sz="105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template and repo</a:t>
              </a:r>
              <a:endParaRPr lang="en-GB" sz="1050" b="0" kern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C21D39-39D2-4B78-8608-07297D682867}"/>
              </a:ext>
            </a:extLst>
          </p:cNvPr>
          <p:cNvGrpSpPr/>
          <p:nvPr/>
        </p:nvGrpSpPr>
        <p:grpSpPr>
          <a:xfrm>
            <a:off x="976880" y="4679336"/>
            <a:ext cx="4349347" cy="835193"/>
            <a:chOff x="525959" y="4371769"/>
            <a:chExt cx="4349347" cy="83519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D66A299-9AC8-4D9E-B575-49E5E141C3BD}"/>
                </a:ext>
              </a:extLst>
            </p:cNvPr>
            <p:cNvSpPr/>
            <p:nvPr/>
          </p:nvSpPr>
          <p:spPr>
            <a:xfrm>
              <a:off x="525959" y="4371769"/>
              <a:ext cx="4349347" cy="8351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ectangle: Rounded Corners 16">
              <a:extLst>
                <a:ext uri="{FF2B5EF4-FFF2-40B4-BE49-F238E27FC236}">
                  <a16:creationId xmlns:a16="http://schemas.microsoft.com/office/drawing/2014/main" id="{72339CF9-34A0-4EF4-85CF-3074B4CC1EEC}"/>
                </a:ext>
              </a:extLst>
            </p:cNvPr>
            <p:cNvSpPr txBox="1"/>
            <p:nvPr/>
          </p:nvSpPr>
          <p:spPr>
            <a:xfrm>
              <a:off x="550421" y="4396231"/>
              <a:ext cx="4300423" cy="786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Technology Patterns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Guide on reusable design pattern, development and deployment patters (i.e. scarf, Cloud deployment pattern, integration patterns)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template and repo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EA461E-5E1C-48B7-BBD3-CFD7CD488FF0}"/>
              </a:ext>
            </a:extLst>
          </p:cNvPr>
          <p:cNvGrpSpPr/>
          <p:nvPr/>
        </p:nvGrpSpPr>
        <p:grpSpPr>
          <a:xfrm>
            <a:off x="969241" y="5565986"/>
            <a:ext cx="4337116" cy="503450"/>
            <a:chOff x="510259" y="5249270"/>
            <a:chExt cx="4337116" cy="50345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ED22D42-CE0F-4C2F-BC33-962A4BC243D8}"/>
                </a:ext>
              </a:extLst>
            </p:cNvPr>
            <p:cNvSpPr/>
            <p:nvPr/>
          </p:nvSpPr>
          <p:spPr>
            <a:xfrm>
              <a:off x="510259" y="5249270"/>
              <a:ext cx="4337116" cy="5034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Rectangle: Rounded Corners 18">
              <a:extLst>
                <a:ext uri="{FF2B5EF4-FFF2-40B4-BE49-F238E27FC236}">
                  <a16:creationId xmlns:a16="http://schemas.microsoft.com/office/drawing/2014/main" id="{D956FC0D-E537-4C5D-BDA3-5E883548B2E4}"/>
                </a:ext>
              </a:extLst>
            </p:cNvPr>
            <p:cNvSpPr txBox="1"/>
            <p:nvPr/>
          </p:nvSpPr>
          <p:spPr>
            <a:xfrm>
              <a:off x="525005" y="5264016"/>
              <a:ext cx="4307624" cy="473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Solution Review</a:t>
              </a:r>
              <a:endParaRPr lang="en-GB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Solution Intent document template, guidance</a:t>
              </a:r>
              <a:endParaRPr lang="en-GB" sz="105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9534E67-7B44-4EE3-A413-A07CBBE51634}"/>
              </a:ext>
            </a:extLst>
          </p:cNvPr>
          <p:cNvSpPr/>
          <p:nvPr/>
        </p:nvSpPr>
        <p:spPr>
          <a:xfrm rot="21019189">
            <a:off x="4840870" y="1440698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79709E-B865-48AC-8B8D-D761865B36B0}"/>
              </a:ext>
            </a:extLst>
          </p:cNvPr>
          <p:cNvSpPr/>
          <p:nvPr/>
        </p:nvSpPr>
        <p:spPr>
          <a:xfrm rot="21019189">
            <a:off x="4918252" y="2567463"/>
            <a:ext cx="844077" cy="3189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WIP (50%)</a:t>
            </a:r>
            <a:endParaRPr lang="en-GB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486BA9-807F-4BE2-AC6A-9B50B4D8742C}"/>
              </a:ext>
            </a:extLst>
          </p:cNvPr>
          <p:cNvSpPr/>
          <p:nvPr/>
        </p:nvSpPr>
        <p:spPr>
          <a:xfrm rot="21019189">
            <a:off x="4917055" y="2049991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E2082-0F0A-477A-825C-C198BFA590AD}"/>
              </a:ext>
            </a:extLst>
          </p:cNvPr>
          <p:cNvSpPr/>
          <p:nvPr/>
        </p:nvSpPr>
        <p:spPr>
          <a:xfrm rot="21019189">
            <a:off x="4981498" y="4865478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26C2D2-18E5-4B1C-82DC-05E694C39CA0}"/>
              </a:ext>
            </a:extLst>
          </p:cNvPr>
          <p:cNvSpPr/>
          <p:nvPr/>
        </p:nvSpPr>
        <p:spPr>
          <a:xfrm rot="21019189">
            <a:off x="4941628" y="4037767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12699-115E-4985-88F5-CF33B475AE21}"/>
              </a:ext>
            </a:extLst>
          </p:cNvPr>
          <p:cNvSpPr/>
          <p:nvPr/>
        </p:nvSpPr>
        <p:spPr>
          <a:xfrm rot="21019189">
            <a:off x="4924515" y="3294413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30A301-0D16-485E-95A4-66AB05E85C9A}"/>
              </a:ext>
            </a:extLst>
          </p:cNvPr>
          <p:cNvSpPr/>
          <p:nvPr/>
        </p:nvSpPr>
        <p:spPr>
          <a:xfrm rot="21019189">
            <a:off x="4993993" y="5619677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 Place</a:t>
            </a:r>
            <a:endParaRPr lang="en-GB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80978E-4159-4506-BC31-5D60C4909E7F}"/>
              </a:ext>
            </a:extLst>
          </p:cNvPr>
          <p:cNvSpPr/>
          <p:nvPr/>
        </p:nvSpPr>
        <p:spPr>
          <a:xfrm>
            <a:off x="10079713" y="696937"/>
            <a:ext cx="1721035" cy="53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erson wearing a hard hat and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58C4C0F-D762-4BE0-A452-00273FBA9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842" y="2324418"/>
            <a:ext cx="4058195" cy="27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508C4F33-2C75-49BB-81EA-EB91067C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95" y="230915"/>
            <a:ext cx="11001030" cy="536094"/>
          </a:xfrm>
        </p:spPr>
        <p:txBody>
          <a:bodyPr/>
          <a:lstStyle/>
          <a:p>
            <a:r>
              <a:rPr lang="en-US"/>
              <a:t>The Banks architecture principles…</a:t>
            </a: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8327C-34CE-4DC4-9DD4-8EB72E7C8E9A}"/>
              </a:ext>
            </a:extLst>
          </p:cNvPr>
          <p:cNvSpPr/>
          <p:nvPr/>
        </p:nvSpPr>
        <p:spPr>
          <a:xfrm>
            <a:off x="561974" y="643260"/>
            <a:ext cx="11442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Set us on the path towards a refreshed target state and enablement of simplification and resilience</a:t>
            </a:r>
            <a:br>
              <a:rPr lang="en-US" sz="1600"/>
            </a:br>
            <a:endParaRPr lang="en-GB" sz="1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566759-A6BD-491A-B89B-20A73548D258}"/>
              </a:ext>
            </a:extLst>
          </p:cNvPr>
          <p:cNvSpPr/>
          <p:nvPr/>
        </p:nvSpPr>
        <p:spPr>
          <a:xfrm>
            <a:off x="1034217" y="1330559"/>
            <a:ext cx="2841252" cy="4301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Be Compliant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Loose Coupling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Stateless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Portability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Design for Automation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Build for Open Standards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/>
            </a:pPr>
            <a:r>
              <a:rPr lang="en-US" sz="1600">
                <a:latin typeface="-apple-system"/>
              </a:rPr>
              <a:t>Observability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4D1BFF-BDA6-44A4-A6EC-B39A93D1A9DB}"/>
              </a:ext>
            </a:extLst>
          </p:cNvPr>
          <p:cNvCxnSpPr/>
          <p:nvPr/>
        </p:nvCxnSpPr>
        <p:spPr>
          <a:xfrm>
            <a:off x="1097513" y="5983158"/>
            <a:ext cx="9093666" cy="0"/>
          </a:xfrm>
          <a:prstGeom prst="line">
            <a:avLst/>
          </a:prstGeom>
          <a:ln w="12700">
            <a:solidFill>
              <a:srgbClr val="047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46924B-6FA6-4F5B-A75C-3CC019843503}"/>
              </a:ext>
            </a:extLst>
          </p:cNvPr>
          <p:cNvCxnSpPr/>
          <p:nvPr/>
        </p:nvCxnSpPr>
        <p:spPr>
          <a:xfrm>
            <a:off x="1097513" y="1166480"/>
            <a:ext cx="9093666" cy="0"/>
          </a:xfrm>
          <a:prstGeom prst="line">
            <a:avLst/>
          </a:prstGeom>
          <a:ln w="12700">
            <a:solidFill>
              <a:srgbClr val="047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58C6563-C3D9-46E9-BE99-CF2580072E7C}"/>
              </a:ext>
            </a:extLst>
          </p:cNvPr>
          <p:cNvSpPr/>
          <p:nvPr/>
        </p:nvSpPr>
        <p:spPr>
          <a:xfrm>
            <a:off x="4548935" y="1330559"/>
            <a:ext cx="3255066" cy="4301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Mitigate Data Loss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Externalise Configuration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Design with API’s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Smaller Footprints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Data Recoverability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Use the Platform</a:t>
            </a:r>
          </a:p>
          <a:p>
            <a:pPr marL="457200" indent="-457200">
              <a:lnSpc>
                <a:spcPct val="250000"/>
              </a:lnSpc>
              <a:buClr>
                <a:srgbClr val="0473EA"/>
              </a:buClr>
              <a:buFont typeface="+mj-lt"/>
              <a:buAutoNum type="arabicPeriod" startAt="8"/>
            </a:pPr>
            <a:r>
              <a:rPr lang="en-US" sz="1600">
                <a:latin typeface="-apple-system"/>
              </a:rPr>
              <a:t>Adapt to Change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FCC861-39B1-48CC-8582-313501D2BAE1}"/>
              </a:ext>
            </a:extLst>
          </p:cNvPr>
          <p:cNvGrpSpPr/>
          <p:nvPr/>
        </p:nvGrpSpPr>
        <p:grpSpPr>
          <a:xfrm>
            <a:off x="7444212" y="4300706"/>
            <a:ext cx="3846056" cy="1603343"/>
            <a:chOff x="7645547" y="4200038"/>
            <a:chExt cx="3846056" cy="1603343"/>
          </a:xfrm>
        </p:grpSpPr>
        <p:sp>
          <p:nvSpPr>
            <p:cNvPr id="12" name="Title 2">
              <a:extLst>
                <a:ext uri="{FF2B5EF4-FFF2-40B4-BE49-F238E27FC236}">
                  <a16:creationId xmlns:a16="http://schemas.microsoft.com/office/drawing/2014/main" id="{00E5E600-4E68-4982-939F-07A0E701FDA3}"/>
                </a:ext>
              </a:extLst>
            </p:cNvPr>
            <p:cNvSpPr txBox="1">
              <a:spLocks/>
            </p:cNvSpPr>
            <p:nvPr/>
          </p:nvSpPr>
          <p:spPr>
            <a:xfrm>
              <a:off x="7645547" y="4200038"/>
              <a:ext cx="2066510" cy="1586787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1500">
                  <a:solidFill>
                    <a:srgbClr val="0473EA"/>
                  </a:solidFill>
                </a:rPr>
                <a:t>14</a:t>
              </a:r>
              <a:endParaRPr lang="en-GB" sz="11500">
                <a:solidFill>
                  <a:srgbClr val="0473EA"/>
                </a:solidFill>
              </a:endParaRPr>
            </a:p>
          </p:txBody>
        </p:sp>
        <p:sp>
          <p:nvSpPr>
            <p:cNvPr id="21" name="Title 2">
              <a:extLst>
                <a:ext uri="{FF2B5EF4-FFF2-40B4-BE49-F238E27FC236}">
                  <a16:creationId xmlns:a16="http://schemas.microsoft.com/office/drawing/2014/main" id="{457C33D0-7FCB-4B5D-9A0F-307386731831}"/>
                </a:ext>
              </a:extLst>
            </p:cNvPr>
            <p:cNvSpPr txBox="1">
              <a:spLocks/>
            </p:cNvSpPr>
            <p:nvPr/>
          </p:nvSpPr>
          <p:spPr>
            <a:xfrm>
              <a:off x="9022001" y="5303841"/>
              <a:ext cx="2469602" cy="499540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>
                  <a:solidFill>
                    <a:schemeClr val="accent3">
                      <a:lumMod val="10000"/>
                    </a:schemeClr>
                  </a:solidFill>
                </a:rPr>
                <a:t>PRINCIPLES</a:t>
              </a:r>
              <a:endParaRPr lang="en-GB" sz="320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sp>
          <p:nvSpPr>
            <p:cNvPr id="11" name="Title 2">
              <a:extLst>
                <a:ext uri="{FF2B5EF4-FFF2-40B4-BE49-F238E27FC236}">
                  <a16:creationId xmlns:a16="http://schemas.microsoft.com/office/drawing/2014/main" id="{BBA41443-51B2-4849-8E1E-4224697C2E87}"/>
                </a:ext>
              </a:extLst>
            </p:cNvPr>
            <p:cNvSpPr txBox="1">
              <a:spLocks/>
            </p:cNvSpPr>
            <p:nvPr/>
          </p:nvSpPr>
          <p:spPr>
            <a:xfrm>
              <a:off x="9005223" y="5303841"/>
              <a:ext cx="2469602" cy="499540"/>
            </a:xfrm>
            <a:prstGeom prst="rect">
              <a:avLst/>
            </a:prstGeom>
            <a:noFill/>
          </p:spPr>
          <p:txBody>
            <a:bodyPr vert="horz" lIns="0" tIns="0" rIns="0" bIns="0" rtlCol="0" anchor="t">
              <a:noAutofit/>
            </a:bodyPr>
            <a:lstStyle>
              <a:lvl1pPr algn="l" defTabSz="914377" rtl="0" eaLnBrk="1" latinLnBrk="0" hangingPunct="1">
                <a:lnSpc>
                  <a:spcPts val="28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3200">
                  <a:solidFill>
                    <a:schemeClr val="accent3">
                      <a:lumMod val="10000"/>
                    </a:schemeClr>
                  </a:solidFill>
                </a:rPr>
                <a:t>PRINCIPLES</a:t>
              </a:r>
              <a:endParaRPr lang="en-GB" sz="320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28" name="Graphic 27" descr="Scales of justice">
            <a:extLst>
              <a:ext uri="{FF2B5EF4-FFF2-40B4-BE49-F238E27FC236}">
                <a16:creationId xmlns:a16="http://schemas.microsoft.com/office/drawing/2014/main" id="{A6DAC45F-F3DB-4FDC-876B-B35B8928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7408" y="5220543"/>
            <a:ext cx="337558" cy="337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8C0FFF-2104-43B2-8901-796B4E008D14}"/>
              </a:ext>
            </a:extLst>
          </p:cNvPr>
          <p:cNvSpPr txBox="1"/>
          <p:nvPr/>
        </p:nvSpPr>
        <p:spPr>
          <a:xfrm>
            <a:off x="1097513" y="603007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b="0" i="0" u="sng" dirty="0">
                <a:solidFill>
                  <a:srgbClr val="525355"/>
                </a:solidFill>
                <a:effectLst/>
                <a:latin typeface="-apple-system"/>
              </a:rPr>
              <a:t>Link</a:t>
            </a:r>
            <a:r>
              <a:rPr lang="en-GB" sz="1100" b="0" i="0" u="sng" dirty="0">
                <a:solidFill>
                  <a:srgbClr val="525355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GB" sz="1100" b="0" i="0" dirty="0">
                <a:solidFill>
                  <a:schemeClr val="accent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Technology Principles</a:t>
            </a:r>
            <a:endParaRPr lang="en-GB" sz="1100" b="0" i="0" dirty="0">
              <a:solidFill>
                <a:schemeClr val="accent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405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F039F06-20FD-4E54-B44E-515B0EDCD7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77266" y="1218216"/>
            <a:ext cx="5345493" cy="503680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b="1" dirty="0"/>
              <a:t>Artifacts</a:t>
            </a:r>
            <a:endParaRPr lang="en-GB" sz="16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ECB6F50-21D6-4A76-9E6E-B59F8EB4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74" y="112898"/>
            <a:ext cx="1933575" cy="1790700"/>
          </a:xfrm>
          <a:prstGeom prst="rect">
            <a:avLst/>
          </a:prstGeom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BAECF23B-D474-46AF-977F-F44F827B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85" y="1210190"/>
            <a:ext cx="4865882" cy="504483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b="1" dirty="0"/>
              <a:t>Guidance</a:t>
            </a:r>
            <a:endParaRPr lang="en-GB" sz="1600" b="1" dirty="0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420AE57-D45E-488F-99F4-BCED47B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97" y="465633"/>
            <a:ext cx="10001249" cy="360000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Artifacts enable consistent </a:t>
            </a:r>
            <a:r>
              <a:rPr lang="en-US" dirty="0">
                <a:latin typeface="Arial" panose="020B0604020202020204" pitchFamily="34" charset="0"/>
              </a:rPr>
              <a:t>outcomes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1A399-DD1B-44E8-9960-3E3F7BA3C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&lt;Document title - footer text&gt;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D1FA36-5034-4F69-AD61-30A74AC80F7B}"/>
              </a:ext>
            </a:extLst>
          </p:cNvPr>
          <p:cNvGrpSpPr/>
          <p:nvPr/>
        </p:nvGrpSpPr>
        <p:grpSpPr>
          <a:xfrm>
            <a:off x="5966753" y="2382635"/>
            <a:ext cx="5011916" cy="1479039"/>
            <a:chOff x="6158443" y="1732489"/>
            <a:chExt cx="5011916" cy="147903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E044332-6498-4971-8378-B68F1F08F184}"/>
                </a:ext>
              </a:extLst>
            </p:cNvPr>
            <p:cNvSpPr/>
            <p:nvPr/>
          </p:nvSpPr>
          <p:spPr>
            <a:xfrm>
              <a:off x="6158443" y="1732489"/>
              <a:ext cx="5011916" cy="137912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Rounded Corners 22">
              <a:extLst>
                <a:ext uri="{FF2B5EF4-FFF2-40B4-BE49-F238E27FC236}">
                  <a16:creationId xmlns:a16="http://schemas.microsoft.com/office/drawing/2014/main" id="{C8121FD6-C733-4453-A68D-2425528465D6}"/>
                </a:ext>
              </a:extLst>
            </p:cNvPr>
            <p:cNvSpPr txBox="1"/>
            <p:nvPr/>
          </p:nvSpPr>
          <p:spPr>
            <a:xfrm>
              <a:off x="6254030" y="1913194"/>
              <a:ext cx="4820741" cy="1298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Baseline </a:t>
              </a:r>
              <a:r>
                <a:rPr lang="en-US" sz="1400" b="1" kern="1200" dirty="0">
                  <a:sym typeface="Wingdings" panose="05000000000000000000" pitchFamily="2" charset="2"/>
                </a:rPr>
                <a:t>Target Architecture and Roadmap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>
                  <a:sym typeface="Wingdings" panose="05000000000000000000" pitchFamily="2" charset="2"/>
                </a:rPr>
                <a:t>Domain strategy to group strategy alignment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Strategy aligned technology investment (Programs)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Strategy aligned landscape changes on capability, application and products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Roadmap on changes in application landscape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Country Roadmap:  Overlay with Domain Roadmap</a:t>
              </a:r>
              <a:endParaRPr lang="en-GB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0E7DB9-42AD-42DA-A4EA-2202C122AD40}"/>
              </a:ext>
            </a:extLst>
          </p:cNvPr>
          <p:cNvGrpSpPr/>
          <p:nvPr/>
        </p:nvGrpSpPr>
        <p:grpSpPr>
          <a:xfrm>
            <a:off x="5966753" y="3952414"/>
            <a:ext cx="5011917" cy="1585244"/>
            <a:chOff x="5554482" y="3408172"/>
            <a:chExt cx="5011917" cy="166144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E2EBDFA-A037-4AC1-9F53-CAE3C9F023E5}"/>
                </a:ext>
              </a:extLst>
            </p:cNvPr>
            <p:cNvSpPr/>
            <p:nvPr/>
          </p:nvSpPr>
          <p:spPr>
            <a:xfrm>
              <a:off x="5554482" y="3408172"/>
              <a:ext cx="5011917" cy="166144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Rounded Corners 24">
              <a:extLst>
                <a:ext uri="{FF2B5EF4-FFF2-40B4-BE49-F238E27FC236}">
                  <a16:creationId xmlns:a16="http://schemas.microsoft.com/office/drawing/2014/main" id="{BF4907FD-81A5-4E69-8AE3-77A0D18A16A5}"/>
                </a:ext>
              </a:extLst>
            </p:cNvPr>
            <p:cNvSpPr txBox="1"/>
            <p:nvPr/>
          </p:nvSpPr>
          <p:spPr>
            <a:xfrm>
              <a:off x="5642538" y="3485248"/>
              <a:ext cx="4820741" cy="1082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Application Architecture Modeling</a:t>
              </a:r>
              <a:endParaRPr lang="en-GB" sz="1400" b="1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Centralized Repo for critical applications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Standard notation for application diagrams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HKMA regulatory requirement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HK BC4/5 application diagram</a:t>
              </a:r>
              <a:endParaRPr lang="en-GB" sz="1100" kern="1200" dirty="0"/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Extend to other BC 4/5 Application in 2023</a:t>
              </a:r>
              <a:endParaRPr lang="en-GB" sz="1100" kern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F3A7C5-82A2-4559-9F81-7B615F2E939F}"/>
              </a:ext>
            </a:extLst>
          </p:cNvPr>
          <p:cNvGrpSpPr/>
          <p:nvPr/>
        </p:nvGrpSpPr>
        <p:grpSpPr>
          <a:xfrm>
            <a:off x="996527" y="1483007"/>
            <a:ext cx="4337116" cy="503450"/>
            <a:chOff x="530860" y="1379490"/>
            <a:chExt cx="4337116" cy="50345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57AFE84-0EBE-4831-B2D9-2846B37ADA3A}"/>
                </a:ext>
              </a:extLst>
            </p:cNvPr>
            <p:cNvSpPr/>
            <p:nvPr/>
          </p:nvSpPr>
          <p:spPr>
            <a:xfrm>
              <a:off x="530860" y="1379490"/>
              <a:ext cx="4337116" cy="5034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ectangle: Rounded Corners 6">
              <a:extLst>
                <a:ext uri="{FF2B5EF4-FFF2-40B4-BE49-F238E27FC236}">
                  <a16:creationId xmlns:a16="http://schemas.microsoft.com/office/drawing/2014/main" id="{9B2D9316-0822-435F-9777-51B10A96C8F1}"/>
                </a:ext>
              </a:extLst>
            </p:cNvPr>
            <p:cNvSpPr txBox="1"/>
            <p:nvPr/>
          </p:nvSpPr>
          <p:spPr>
            <a:xfrm>
              <a:off x="545606" y="1394236"/>
              <a:ext cx="4307624" cy="473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Architecture Governance Body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Setup &amp; Operationalization of TSB, SRB and DTCs</a:t>
              </a:r>
              <a:endParaRPr lang="en-GB" sz="1050" kern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A14494-6915-4CF0-AC07-DF57E73F5BC4}"/>
              </a:ext>
            </a:extLst>
          </p:cNvPr>
          <p:cNvGrpSpPr/>
          <p:nvPr/>
        </p:nvGrpSpPr>
        <p:grpSpPr>
          <a:xfrm>
            <a:off x="996527" y="2063911"/>
            <a:ext cx="4337116" cy="421317"/>
            <a:chOff x="530860" y="1960394"/>
            <a:chExt cx="4337116" cy="42131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8907DFF-8AF5-45CF-BD4D-7EA0807C70D8}"/>
                </a:ext>
              </a:extLst>
            </p:cNvPr>
            <p:cNvSpPr/>
            <p:nvPr/>
          </p:nvSpPr>
          <p:spPr>
            <a:xfrm>
              <a:off x="530860" y="1960394"/>
              <a:ext cx="4337116" cy="4213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Rectangle: Rounded Corners 8">
              <a:extLst>
                <a:ext uri="{FF2B5EF4-FFF2-40B4-BE49-F238E27FC236}">
                  <a16:creationId xmlns:a16="http://schemas.microsoft.com/office/drawing/2014/main" id="{CF9AF7D7-F624-41B6-9CA1-6C476EDACEB3}"/>
                </a:ext>
              </a:extLst>
            </p:cNvPr>
            <p:cNvSpPr txBox="1"/>
            <p:nvPr/>
          </p:nvSpPr>
          <p:spPr>
            <a:xfrm>
              <a:off x="545606" y="1975140"/>
              <a:ext cx="4307624" cy="395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kumimoji="0" lang="en-US" sz="1200" b="1" i="0" u="none" strike="noStrike" kern="1200" cap="none" spc="0" normalizeH="0" baseline="0" noProof="0" dirty="0">
                  <a:ln/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Technology Principles</a:t>
              </a:r>
              <a:endParaRPr lang="en-GB" sz="1200" kern="1200" dirty="0"/>
            </a:p>
            <a:p>
              <a:pPr marL="58738" lvl="1" indent="-58738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 principle for decision making guidance in technology solution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C77057-600F-47B0-B53B-9A46590230DC}"/>
              </a:ext>
            </a:extLst>
          </p:cNvPr>
          <p:cNvGrpSpPr/>
          <p:nvPr/>
        </p:nvGrpSpPr>
        <p:grpSpPr>
          <a:xfrm>
            <a:off x="996527" y="2533852"/>
            <a:ext cx="4337116" cy="614413"/>
            <a:chOff x="530860" y="2430335"/>
            <a:chExt cx="4337116" cy="61441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76B2508D-3747-4588-8EEB-D7D9BA8A4CB5}"/>
                </a:ext>
              </a:extLst>
            </p:cNvPr>
            <p:cNvSpPr/>
            <p:nvPr/>
          </p:nvSpPr>
          <p:spPr>
            <a:xfrm>
              <a:off x="530860" y="2430335"/>
              <a:ext cx="4337116" cy="61441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Rectangle: Rounded Corners 10">
              <a:extLst>
                <a:ext uri="{FF2B5EF4-FFF2-40B4-BE49-F238E27FC236}">
                  <a16:creationId xmlns:a16="http://schemas.microsoft.com/office/drawing/2014/main" id="{737901E4-2F27-4266-BACF-5EC596645630}"/>
                </a:ext>
              </a:extLst>
            </p:cNvPr>
            <p:cNvSpPr txBox="1"/>
            <p:nvPr/>
          </p:nvSpPr>
          <p:spPr>
            <a:xfrm>
              <a:off x="545606" y="2444663"/>
              <a:ext cx="4307624" cy="2675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Taxonomies and Term Definition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70AD47"/>
                </a:buClr>
                <a:buFont typeface="Arial" panose="020B0604020202020204" pitchFamily="34" charset="0"/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Standardized technology-related taxonomies and technology-related term definitions</a:t>
              </a:r>
              <a:endParaRPr lang="en-GB" sz="1050" kern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E60C3D-7A63-451A-B14D-646EE79463B0}"/>
              </a:ext>
            </a:extLst>
          </p:cNvPr>
          <p:cNvGrpSpPr/>
          <p:nvPr/>
        </p:nvGrpSpPr>
        <p:grpSpPr>
          <a:xfrm>
            <a:off x="996526" y="3225719"/>
            <a:ext cx="4377735" cy="670698"/>
            <a:chOff x="530859" y="3122202"/>
            <a:chExt cx="4377735" cy="67069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75697B6-AC1B-4D2C-80E7-BED157702A2B}"/>
                </a:ext>
              </a:extLst>
            </p:cNvPr>
            <p:cNvSpPr/>
            <p:nvPr/>
          </p:nvSpPr>
          <p:spPr>
            <a:xfrm>
              <a:off x="530859" y="3122202"/>
              <a:ext cx="4377735" cy="64829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: Rounded Corners 12">
              <a:extLst>
                <a:ext uri="{FF2B5EF4-FFF2-40B4-BE49-F238E27FC236}">
                  <a16:creationId xmlns:a16="http://schemas.microsoft.com/office/drawing/2014/main" id="{5D31DC9F-0DC7-49C1-8E5D-891050CDEC62}"/>
                </a:ext>
              </a:extLst>
            </p:cNvPr>
            <p:cNvSpPr txBox="1"/>
            <p:nvPr/>
          </p:nvSpPr>
          <p:spPr>
            <a:xfrm>
              <a:off x="545717" y="3144609"/>
              <a:ext cx="4280338" cy="6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Technology Product (Target) Standards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Annual review on technology product (target) standards</a:t>
              </a:r>
              <a:endParaRPr lang="en-GB" sz="1050" b="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Guide for group adoptions on standardized products </a:t>
              </a:r>
            </a:p>
            <a:p>
              <a:pPr marL="0" lvl="1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GB" sz="1050" b="0" kern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BFE7D0-A69C-4001-B660-3C82841EA438}"/>
              </a:ext>
            </a:extLst>
          </p:cNvPr>
          <p:cNvGrpSpPr/>
          <p:nvPr/>
        </p:nvGrpSpPr>
        <p:grpSpPr>
          <a:xfrm>
            <a:off x="983987" y="3903790"/>
            <a:ext cx="4390275" cy="747958"/>
            <a:chOff x="518320" y="3800273"/>
            <a:chExt cx="4390275" cy="74795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4B218BE-2D5C-4D7B-8A75-DA1B5F8E0E94}"/>
                </a:ext>
              </a:extLst>
            </p:cNvPr>
            <p:cNvSpPr/>
            <p:nvPr/>
          </p:nvSpPr>
          <p:spPr>
            <a:xfrm>
              <a:off x="518320" y="3800273"/>
              <a:ext cx="4390275" cy="74795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Rectangle: Rounded Corners 14">
              <a:extLst>
                <a:ext uri="{FF2B5EF4-FFF2-40B4-BE49-F238E27FC236}">
                  <a16:creationId xmlns:a16="http://schemas.microsoft.com/office/drawing/2014/main" id="{AE6557AB-1F09-4C57-B760-85D922EF066E}"/>
                </a:ext>
              </a:extLst>
            </p:cNvPr>
            <p:cNvSpPr txBox="1"/>
            <p:nvPr/>
          </p:nvSpPr>
          <p:spPr>
            <a:xfrm>
              <a:off x="612654" y="3848897"/>
              <a:ext cx="4273008" cy="6742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Technical Standards</a:t>
              </a:r>
              <a:endParaRPr lang="en-GB" sz="120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/>
                <a:t>Guide technology implementation (</a:t>
              </a:r>
              <a:r>
                <a:rPr lang="en-US" sz="1050" kern="1200" dirty="0" err="1"/>
                <a:t>i.e</a:t>
              </a:r>
              <a:r>
                <a:rPr lang="en-US" sz="1050" kern="1200" dirty="0"/>
                <a:t> API Technical Standards)</a:t>
              </a:r>
              <a:endParaRPr lang="en-GB" sz="1050" kern="1200" dirty="0"/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b="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template and repo</a:t>
              </a:r>
              <a:endParaRPr lang="en-GB" sz="1050" b="0" kern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C21D39-39D2-4B78-8608-07297D682867}"/>
              </a:ext>
            </a:extLst>
          </p:cNvPr>
          <p:cNvGrpSpPr/>
          <p:nvPr/>
        </p:nvGrpSpPr>
        <p:grpSpPr>
          <a:xfrm>
            <a:off x="976880" y="4679336"/>
            <a:ext cx="4349347" cy="835193"/>
            <a:chOff x="525959" y="4371769"/>
            <a:chExt cx="4349347" cy="83519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D66A299-9AC8-4D9E-B575-49E5E141C3BD}"/>
                </a:ext>
              </a:extLst>
            </p:cNvPr>
            <p:cNvSpPr/>
            <p:nvPr/>
          </p:nvSpPr>
          <p:spPr>
            <a:xfrm>
              <a:off x="525959" y="4371769"/>
              <a:ext cx="4349347" cy="83519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ectangle: Rounded Corners 16">
              <a:extLst>
                <a:ext uri="{FF2B5EF4-FFF2-40B4-BE49-F238E27FC236}">
                  <a16:creationId xmlns:a16="http://schemas.microsoft.com/office/drawing/2014/main" id="{72339CF9-34A0-4EF4-85CF-3074B4CC1EEC}"/>
                </a:ext>
              </a:extLst>
            </p:cNvPr>
            <p:cNvSpPr txBox="1"/>
            <p:nvPr/>
          </p:nvSpPr>
          <p:spPr>
            <a:xfrm>
              <a:off x="550421" y="4396231"/>
              <a:ext cx="4300423" cy="7862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Technology Patterns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Guide on reusable design pattern, development and deployment patters (i.e. scarf, Cloud deployment pattern, integration patterns)</a:t>
              </a: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template and repo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EA461E-5E1C-48B7-BBD3-CFD7CD488FF0}"/>
              </a:ext>
            </a:extLst>
          </p:cNvPr>
          <p:cNvGrpSpPr/>
          <p:nvPr/>
        </p:nvGrpSpPr>
        <p:grpSpPr>
          <a:xfrm>
            <a:off x="969241" y="5565986"/>
            <a:ext cx="4337116" cy="503450"/>
            <a:chOff x="510259" y="5249270"/>
            <a:chExt cx="4337116" cy="50345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2ED22D42-CE0F-4C2F-BC33-962A4BC243D8}"/>
                </a:ext>
              </a:extLst>
            </p:cNvPr>
            <p:cNvSpPr/>
            <p:nvPr/>
          </p:nvSpPr>
          <p:spPr>
            <a:xfrm>
              <a:off x="510259" y="5249270"/>
              <a:ext cx="4337116" cy="5034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Rectangle: Rounded Corners 18">
              <a:extLst>
                <a:ext uri="{FF2B5EF4-FFF2-40B4-BE49-F238E27FC236}">
                  <a16:creationId xmlns:a16="http://schemas.microsoft.com/office/drawing/2014/main" id="{D956FC0D-E537-4C5D-BDA3-5E883548B2E4}"/>
                </a:ext>
              </a:extLst>
            </p:cNvPr>
            <p:cNvSpPr txBox="1"/>
            <p:nvPr/>
          </p:nvSpPr>
          <p:spPr>
            <a:xfrm>
              <a:off x="525005" y="5264016"/>
              <a:ext cx="4307624" cy="4739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22860" rIns="30480" bIns="2286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Solution Review</a:t>
              </a:r>
              <a:endParaRPr lang="en-GB" sz="12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" lvl="1" indent="-571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5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Procedure, Solution Intent document template, guidance</a:t>
              </a:r>
              <a:endParaRPr lang="en-GB" sz="105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9534E67-7B44-4EE3-A413-A07CBBE51634}"/>
              </a:ext>
            </a:extLst>
          </p:cNvPr>
          <p:cNvSpPr/>
          <p:nvPr/>
        </p:nvSpPr>
        <p:spPr>
          <a:xfrm rot="21019189">
            <a:off x="4840870" y="1440698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79709E-B865-48AC-8B8D-D761865B36B0}"/>
              </a:ext>
            </a:extLst>
          </p:cNvPr>
          <p:cNvSpPr/>
          <p:nvPr/>
        </p:nvSpPr>
        <p:spPr>
          <a:xfrm rot="21019189">
            <a:off x="4918252" y="2567463"/>
            <a:ext cx="844077" cy="3189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WIP (50%)</a:t>
            </a:r>
            <a:endParaRPr lang="en-GB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486BA9-807F-4BE2-AC6A-9B50B4D8742C}"/>
              </a:ext>
            </a:extLst>
          </p:cNvPr>
          <p:cNvSpPr/>
          <p:nvPr/>
        </p:nvSpPr>
        <p:spPr>
          <a:xfrm rot="21019189">
            <a:off x="4917055" y="2049991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E2082-0F0A-477A-825C-C198BFA590AD}"/>
              </a:ext>
            </a:extLst>
          </p:cNvPr>
          <p:cNvSpPr/>
          <p:nvPr/>
        </p:nvSpPr>
        <p:spPr>
          <a:xfrm rot="21019189">
            <a:off x="4981498" y="4865478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46B088-60E1-4A02-93A9-03D2CFDABB6C}"/>
              </a:ext>
            </a:extLst>
          </p:cNvPr>
          <p:cNvSpPr/>
          <p:nvPr/>
        </p:nvSpPr>
        <p:spPr>
          <a:xfrm rot="21019189">
            <a:off x="10350751" y="2428053"/>
            <a:ext cx="844077" cy="3189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WIP (90%)</a:t>
            </a:r>
            <a:endParaRPr lang="en-GB" sz="1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5A2EB4-B367-4869-9F16-EB43B33F9994}"/>
              </a:ext>
            </a:extLst>
          </p:cNvPr>
          <p:cNvSpPr/>
          <p:nvPr/>
        </p:nvSpPr>
        <p:spPr>
          <a:xfrm rot="21019189">
            <a:off x="10126308" y="4154625"/>
            <a:ext cx="844077" cy="31896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WIP (90%)</a:t>
            </a:r>
            <a:endParaRPr lang="en-GB" sz="11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26C2D2-18E5-4B1C-82DC-05E694C39CA0}"/>
              </a:ext>
            </a:extLst>
          </p:cNvPr>
          <p:cNvSpPr/>
          <p:nvPr/>
        </p:nvSpPr>
        <p:spPr>
          <a:xfrm rot="21019189">
            <a:off x="4941628" y="4037767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2B12699-115E-4985-88F5-CF33B475AE21}"/>
              </a:ext>
            </a:extLst>
          </p:cNvPr>
          <p:cNvSpPr/>
          <p:nvPr/>
        </p:nvSpPr>
        <p:spPr>
          <a:xfrm rot="21019189">
            <a:off x="4924515" y="3294413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30A301-0D16-485E-95A4-66AB05E85C9A}"/>
              </a:ext>
            </a:extLst>
          </p:cNvPr>
          <p:cNvSpPr/>
          <p:nvPr/>
        </p:nvSpPr>
        <p:spPr>
          <a:xfrm rot="21019189">
            <a:off x="4993993" y="5619677"/>
            <a:ext cx="844077" cy="318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Done</a:t>
            </a:r>
            <a:endParaRPr lang="en-GB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80978E-4159-4506-BC31-5D60C4909E7F}"/>
              </a:ext>
            </a:extLst>
          </p:cNvPr>
          <p:cNvSpPr/>
          <p:nvPr/>
        </p:nvSpPr>
        <p:spPr>
          <a:xfrm>
            <a:off x="10070188" y="668362"/>
            <a:ext cx="1721035" cy="53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9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E4771F-60C7-46DC-8B13-0011C8944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699323"/>
            <a:ext cx="9344025" cy="6191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ED4F2-0210-704A-8246-92E4B30A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297600"/>
            <a:ext cx="11196107" cy="598808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Repositories ensure all decisions, standards, patterns and architectures are captured and are auditable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4F707-F0B6-40C5-BFDD-CDFDA29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983" y="2494491"/>
            <a:ext cx="2857500" cy="1428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8A9521-FA0B-42CE-A9F2-D9CD93FE0715}"/>
              </a:ext>
            </a:extLst>
          </p:cNvPr>
          <p:cNvSpPr/>
          <p:nvPr/>
        </p:nvSpPr>
        <p:spPr>
          <a:xfrm>
            <a:off x="4351867" y="5010150"/>
            <a:ext cx="5909733" cy="951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0479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hartered">
  <a:themeElements>
    <a:clrScheme name="Standard Chartered Colours">
      <a:dk1>
        <a:srgbClr val="525355"/>
      </a:dk1>
      <a:lt1>
        <a:srgbClr val="FFFFFF"/>
      </a:lt1>
      <a:dk2>
        <a:srgbClr val="525355"/>
      </a:dk2>
      <a:lt2>
        <a:srgbClr val="FFFFFF"/>
      </a:lt2>
      <a:accent1>
        <a:srgbClr val="0473EA"/>
      </a:accent1>
      <a:accent2>
        <a:srgbClr val="38D200"/>
      </a:accent2>
      <a:accent3>
        <a:srgbClr val="D4D4D4"/>
      </a:accent3>
      <a:accent4>
        <a:srgbClr val="0083B3"/>
      </a:accent4>
      <a:accent5>
        <a:srgbClr val="20ACFF"/>
      </a:accent5>
      <a:accent6>
        <a:srgbClr val="52DAFF"/>
      </a:accent6>
      <a:hlink>
        <a:srgbClr val="525355"/>
      </a:hlink>
      <a:folHlink>
        <a:srgbClr val="5253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ccent 7">
      <a:srgbClr val="3BEB8D"/>
    </a:custClr>
    <a:custClr name="70% of SC Green">
      <a:srgbClr val="74DF4C"/>
    </a:custClr>
    <a:custClr name="50% of SC Green">
      <a:srgbClr val="9BE880"/>
    </a:custClr>
    <a:custClr name="20% of SC Green">
      <a:srgbClr val="D7F6CC"/>
    </a:custClr>
    <a:custClr name="70% of SC Blue">
      <a:srgbClr val="4F9DF0"/>
    </a:custClr>
    <a:custClr name="50% of SC Blue">
      <a:srgbClr val="81B9F4"/>
    </a:custClr>
    <a:custClr name="20% of SC Blue">
      <a:srgbClr val="CDE3FB"/>
    </a:custClr>
    <a:custClr name="70% of SC Grey">
      <a:srgbClr val="868788"/>
    </a:custClr>
    <a:custClr name="50% of SC Grey">
      <a:srgbClr val="A8A9AA"/>
    </a:custClr>
    <a:custClr name="25% of SC Grey">
      <a:srgbClr val="D4D4D4"/>
    </a:custClr>
    <a:custClr name="15% of SC Grey">
      <a:srgbClr val="E5E5E5"/>
    </a:custClr>
  </a:custClrLst>
  <a:extLst>
    <a:ext uri="{05A4C25C-085E-4340-85A3-A5531E510DB2}">
      <thm15:themeFamily xmlns:thm15="http://schemas.microsoft.com/office/thememl/2012/main" name="sc_powerpoint_theme" id="{2C7BA3AC-46BB-874A-AC74-48814793351A}" vid="{19BB4768-2DCA-144B-9509-5B931F7A8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Chartered Bank</Template>
  <TotalTime>8155</TotalTime>
  <Words>1187</Words>
  <Application>Microsoft Office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Symbol</vt:lpstr>
      <vt:lpstr>Wingdings</vt:lpstr>
      <vt:lpstr>Standard Chartered</vt:lpstr>
      <vt:lpstr>Architecture Operating Model</vt:lpstr>
      <vt:lpstr>Architecture Operating Model drives consistency across the organisation</vt:lpstr>
      <vt:lpstr>Architecture Operating Model on a page</vt:lpstr>
      <vt:lpstr>Group wide Governance Bodies established and driving simplification</vt:lpstr>
      <vt:lpstr>Guidance and Artifacts ensure consistent decision making and deliverables</vt:lpstr>
      <vt:lpstr>Guidance allows Architects to make well informed decisions</vt:lpstr>
      <vt:lpstr>The Banks architecture principles…</vt:lpstr>
      <vt:lpstr>Artifacts enable consistent outcomes and alignment</vt:lpstr>
      <vt:lpstr>Repositories ensure all decisions, standards, patterns and architectures are captured and are auditable</vt:lpstr>
      <vt:lpstr>Group Wide Repositories established to support reuse,  collaboration and auditability </vt:lpstr>
      <vt:lpstr>Community supported through training, working groups and comms plan</vt:lpstr>
      <vt:lpstr>Group Wide Comms for all key decisions and feedback  mechanisms in place</vt:lpstr>
      <vt:lpstr>Continuous Improvement of AOM via annual maturity assessment</vt:lpstr>
      <vt:lpstr>External Maturity Assessment ensures we continue to grow and develop our Architectural practice </vt:lpstr>
      <vt:lpstr>The Ask</vt:lpstr>
      <vt:lpstr>Sample Artifacts</vt:lpstr>
      <vt:lpstr>The Banks architecture principles…</vt:lpstr>
      <vt:lpstr>Roadmap – Strategy Aligned Investment (Programs) </vt:lpstr>
      <vt:lpstr>Roadmap – Application Landscape  </vt:lpstr>
      <vt:lpstr>Roadmap – Country View</vt:lpstr>
      <vt:lpstr>Application Architecture Modelling   </vt:lpstr>
      <vt:lpstr>Application Architecture Modelling   </vt:lpstr>
      <vt:lpstr>Application Architecture Modelling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Operating Model</dc:title>
  <dc:creator>Cao, Sharon</dc:creator>
  <cp:lastModifiedBy>Royal, Brendan</cp:lastModifiedBy>
  <cp:revision>36</cp:revision>
  <dcterms:created xsi:type="dcterms:W3CDTF">2022-11-29T08:36:33Z</dcterms:created>
  <dcterms:modified xsi:type="dcterms:W3CDTF">2022-12-15T01:06:30Z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0e60c6-cef6-4cc0-a98d-364c7249d74b_Enabled">
    <vt:lpwstr>true</vt:lpwstr>
  </property>
  <property fmtid="{D5CDD505-2E9C-101B-9397-08002B2CF9AE}" pid="3" name="MSIP_Label_840e60c6-cef6-4cc0-a98d-364c7249d74b_SetDate">
    <vt:lpwstr>2022-12-14T03:02:04Z</vt:lpwstr>
  </property>
  <property fmtid="{D5CDD505-2E9C-101B-9397-08002B2CF9AE}" pid="4" name="MSIP_Label_840e60c6-cef6-4cc0-a98d-364c7249d74b_Method">
    <vt:lpwstr>Privileged</vt:lpwstr>
  </property>
  <property fmtid="{D5CDD505-2E9C-101B-9397-08002B2CF9AE}" pid="5" name="MSIP_Label_840e60c6-cef6-4cc0-a98d-364c7249d74b_Name">
    <vt:lpwstr>840e60c6-cef6-4cc0-a98d-364c7249d74b</vt:lpwstr>
  </property>
  <property fmtid="{D5CDD505-2E9C-101B-9397-08002B2CF9AE}" pid="6" name="MSIP_Label_840e60c6-cef6-4cc0-a98d-364c7249d74b_SiteId">
    <vt:lpwstr>b44900f1-2def-4c3b-9ec6-9020d604e19e</vt:lpwstr>
  </property>
  <property fmtid="{D5CDD505-2E9C-101B-9397-08002B2CF9AE}" pid="7" name="MSIP_Label_840e60c6-cef6-4cc0-a98d-364c7249d74b_ActionId">
    <vt:lpwstr>cf11e11c-3f86-4ade-b7a8-dd6f4169ac03</vt:lpwstr>
  </property>
  <property fmtid="{D5CDD505-2E9C-101B-9397-08002B2CF9AE}" pid="8" name="MSIP_Label_840e60c6-cef6-4cc0-a98d-364c7249d74b_ContentBits">
    <vt:lpwstr>1</vt:lpwstr>
  </property>
</Properties>
</file>