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1197" r:id="rId6"/>
    <p:sldId id="259" r:id="rId7"/>
    <p:sldId id="1194" r:id="rId8"/>
    <p:sldId id="1196" r:id="rId9"/>
    <p:sldId id="1195" r:id="rId10"/>
    <p:sldId id="11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6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A306-7F06-BA49-8AC3-2D5CB73E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FA559-A474-AD42-AD16-99288C94F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474A-6D2F-954A-8848-F4D4A48B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12468-999D-1248-AD3D-56C9519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8EC3-9710-8546-AF40-7BE0CB01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7EF5-FF8A-FB46-8FA5-6ED3DB88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E5C03-3E4B-8A45-84A7-EF67F660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99F1-9985-EC4F-9A83-3FF9158C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E21F-9A28-1045-A902-D975744E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7E3B-44B6-0643-A651-1EF8618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1D130-3E15-A940-B513-4777B255B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AE6E8-D36B-2446-BD76-858EFCAA8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554F7-3EF8-5740-A2BB-E1A52048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27E99-6AA7-E146-AA8E-EFB63A2B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6B6BB-27BB-4D4F-9058-3D104452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9EB0-DD99-8946-8458-D49E434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5FA9-F3D7-B14D-8F63-F21B99C5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FA6D-8506-1B45-92DF-AA896D09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A8FE-D7C1-9842-BA18-14A41A4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499E-D583-6A48-A94D-39B23FB2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F51A-D492-6D49-8882-C299C323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8D61-8AEA-EC4E-B3BE-319CE9F9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27485-C98D-E24B-83A8-CA1B34DC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7D6B-3A17-224B-9469-C63AB7DC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246E-5144-4D48-9BC4-9DA6FC0B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48DD-A620-ED40-B39E-5E5B9EAB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495D-ED9F-7B4D-B43D-B6DC1367B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D5DE6-BE1D-2542-8A6F-995FE8B6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D7904-759D-594A-B1E7-654AD80B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E3DE1-9D24-B74B-9459-1009DEF5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59E82-05F0-2145-BC26-332E002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9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2778-2F4B-984E-9B17-E87B4356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9699E-652A-C640-A03C-9879D343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35F76-3C8E-5946-A76E-CD2C30821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2A54D-CB94-024F-A9CC-8DDFA6079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3C2E4-A6D8-194C-ABC0-730902FB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D188E-F6A6-EC41-BA3D-85FCCF2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B0ED7-34CE-594D-BB27-F05C6D49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89F76-1117-CB40-AB1F-EB77E13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2E8A-2267-4C4F-AC48-DFD6AC70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5BAA8-E083-5E43-A2A5-514E424C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34BE-978F-4F47-AE3A-FCEDD62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6AA4-7843-EB46-A0B7-759D229B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8B950-3A51-0D44-B749-4B126BDB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08215-7AB9-B842-AE30-D28140C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F8751-54CB-054A-8769-A0F20D81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91B-BD0F-3044-B183-FD68FDAD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95B8-962C-FF4D-B7BE-D77DFB89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22640-39D7-A241-A738-15871C333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7B187-D412-9C48-A491-E5597B59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0EE3B-248C-FA44-84A0-F893D18A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825B-20B8-FE45-A6CC-3A244798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9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BF66-8D7A-114A-A541-018FAF3D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56207-DA79-C849-A81D-49F64E6F3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827ED-0C99-B246-B8B5-AAEDD7C8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D4FCA-9F33-8540-A971-3296D8F1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7FF93-0FEF-3144-BF9F-252E44AF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78C-B9CD-A144-A781-AAE7FA9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E5584-2665-2F41-BC0E-C1CF3D04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B469-25E5-224B-8CD6-B8791D73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FE9E-0B0C-1C41-A487-33DE1A3C5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F9B41-767E-4347-8D5B-1FF64F9E69A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6A4B-4461-6E4C-9A56-625F551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8F443-73D6-8B4E-8E10-C4C13FAA7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876C-EE42-0E4C-B184-B5AF9BB07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0.454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D7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2"/>
                </a:gs>
                <a:gs pos="23000">
                  <a:schemeClr val="accent2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ProjectPro | LinkedIn">
            <a:extLst>
              <a:ext uri="{FF2B5EF4-FFF2-40B4-BE49-F238E27FC236}">
                <a16:creationId xmlns:a16="http://schemas.microsoft.com/office/drawing/2014/main" id="{AF90D8F1-75AA-A040-B8B3-4F493297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3381" y="1176793"/>
            <a:ext cx="4548146" cy="45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65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6798-ADA0-4105-8152-BD84EFB7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7241F-2991-4783-BC2F-41DADC5B0947}"/>
              </a:ext>
            </a:extLst>
          </p:cNvPr>
          <p:cNvSpPr txBox="1"/>
          <p:nvPr/>
        </p:nvSpPr>
        <p:spPr>
          <a:xfrm>
            <a:off x="905691" y="1933303"/>
            <a:ext cx="5651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Biomedical pretrained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Advanced models like 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Spelling correction techniques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379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6C814-E10D-1B4E-B854-BB6475DB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216" y="949420"/>
            <a:ext cx="279370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Medical word embeddings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and</a:t>
            </a:r>
            <a:r>
              <a:rPr lang="en-US" sz="4000" dirty="0">
                <a:solidFill>
                  <a:srgbClr val="FFFFFF"/>
                </a:solidFill>
              </a:rPr>
              <a:t> search engine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urvey of word embeddings for clinical text - ScienceDirect">
            <a:extLst>
              <a:ext uri="{FF2B5EF4-FFF2-40B4-BE49-F238E27FC236}">
                <a16:creationId xmlns:a16="http://schemas.microsoft.com/office/drawing/2014/main" id="{4A90E543-2041-49C3-B6E0-A496702D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828232"/>
            <a:ext cx="4381536" cy="310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dical Search Engine Android Project - ProjectsGeek">
            <a:extLst>
              <a:ext uri="{FF2B5EF4-FFF2-40B4-BE49-F238E27FC236}">
                <a16:creationId xmlns:a16="http://schemas.microsoft.com/office/drawing/2014/main" id="{FAF05F97-5CEB-4787-B51A-4F0AD1834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602301"/>
            <a:ext cx="5452491" cy="477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34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358F-0F7F-824C-9FC6-FE75AE09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76" y="140869"/>
            <a:ext cx="10515600" cy="944982"/>
          </a:xfrm>
        </p:spPr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C1B51-F0EA-AE4B-9F46-B1411307F28D}"/>
              </a:ext>
            </a:extLst>
          </p:cNvPr>
          <p:cNvSpPr txBox="1"/>
          <p:nvPr/>
        </p:nvSpPr>
        <p:spPr>
          <a:xfrm>
            <a:off x="1027276" y="1323556"/>
            <a:ext cx="6294672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</a:rPr>
              <a:t>1.	Business context and objective 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2.	Translating into DS approach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3.	Importing Data libraries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4.	Data Pre processing – Cleaning the text data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5.	</a:t>
            </a:r>
            <a:r>
              <a:rPr lang="en-IN" sz="1600" b="1" dirty="0">
                <a:solidFill>
                  <a:schemeClr val="accent1"/>
                </a:solidFill>
              </a:rPr>
              <a:t>Exploratory data Analysis</a:t>
            </a:r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>
                <a:solidFill>
                  <a:schemeClr val="accent1"/>
                </a:solidFill>
              </a:rPr>
              <a:t>7.	Understanding word embeddings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8.	Understanding skipgram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9.	Understanding </a:t>
            </a:r>
            <a:r>
              <a:rPr lang="en-IN" sz="1600" b="1" dirty="0">
                <a:solidFill>
                  <a:schemeClr val="accent1"/>
                </a:solidFill>
              </a:rPr>
              <a:t>Fasttext</a:t>
            </a:r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>
                <a:solidFill>
                  <a:schemeClr val="accent1"/>
                </a:solidFill>
              </a:rPr>
              <a:t>10.	Model building : skipgram and </a:t>
            </a:r>
            <a:r>
              <a:rPr lang="en-IN" sz="1600" b="1" dirty="0">
                <a:solidFill>
                  <a:schemeClr val="accent1"/>
                </a:solidFill>
              </a:rPr>
              <a:t>Fasttext</a:t>
            </a:r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>
                <a:solidFill>
                  <a:schemeClr val="accent1"/>
                </a:solidFill>
              </a:rPr>
              <a:t>11.	Model embeddings  - </a:t>
            </a:r>
            <a:r>
              <a:rPr lang="en-IN" sz="1600" b="1" dirty="0">
                <a:solidFill>
                  <a:schemeClr val="accent1"/>
                </a:solidFill>
              </a:rPr>
              <a:t>Similarity and PCA Plot</a:t>
            </a:r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>
                <a:solidFill>
                  <a:schemeClr val="accent1"/>
                </a:solidFill>
              </a:rPr>
              <a:t>12.	Getting Vectors for each abstract using skipgram and </a:t>
            </a:r>
            <a:r>
              <a:rPr lang="en-IN" sz="1600" b="1" dirty="0">
                <a:solidFill>
                  <a:schemeClr val="accent1"/>
                </a:solidFill>
              </a:rPr>
              <a:t>Fasttext</a:t>
            </a:r>
            <a:endParaRPr lang="en-GB" sz="1600" b="1" dirty="0">
              <a:solidFill>
                <a:schemeClr val="accent1"/>
              </a:solidFill>
            </a:endParaRPr>
          </a:p>
          <a:p>
            <a:r>
              <a:rPr lang="en-GB" sz="1600" b="1" dirty="0">
                <a:solidFill>
                  <a:schemeClr val="accent1"/>
                </a:solidFill>
              </a:rPr>
              <a:t>13.	Informational retrieval functions</a:t>
            </a:r>
          </a:p>
          <a:p>
            <a:pPr marL="342900" indent="-342900">
              <a:buAutoNum type="arabicPeriod" startAt="14"/>
            </a:pPr>
            <a:r>
              <a:rPr lang="en-GB" sz="1600" b="1" dirty="0">
                <a:solidFill>
                  <a:schemeClr val="accent1"/>
                </a:solidFill>
              </a:rPr>
              <a:t>             Search results evaluation</a:t>
            </a:r>
          </a:p>
          <a:p>
            <a:pPr marL="342900" indent="-342900">
              <a:buAutoNum type="arabicPeriod" startAt="14"/>
            </a:pPr>
            <a:r>
              <a:rPr lang="en-GB" sz="1600" b="1" dirty="0">
                <a:solidFill>
                  <a:schemeClr val="accent1"/>
                </a:solidFill>
              </a:rPr>
              <a:t>             Building streamlit app.py file</a:t>
            </a:r>
          </a:p>
          <a:p>
            <a:pPr marL="342900" indent="-342900">
              <a:buAutoNum type="arabicPeriod" startAt="14"/>
            </a:pPr>
            <a:r>
              <a:rPr lang="en-GB" sz="1600" b="1" dirty="0">
                <a:solidFill>
                  <a:schemeClr val="accent1"/>
                </a:solidFill>
              </a:rPr>
              <a:t>             Running the app and output validation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17.	Making production ready code</a:t>
            </a:r>
          </a:p>
          <a:p>
            <a:r>
              <a:rPr lang="en-GB" sz="1600" b="1" dirty="0">
                <a:solidFill>
                  <a:schemeClr val="accent1"/>
                </a:solidFill>
              </a:rPr>
              <a:t>18.	Conclusion</a:t>
            </a:r>
          </a:p>
        </p:txBody>
      </p:sp>
    </p:spTree>
    <p:extLst>
      <p:ext uri="{BB962C8B-B14F-4D97-AF65-F5344CB8AC3E}">
        <p14:creationId xmlns:p14="http://schemas.microsoft.com/office/powerpoint/2010/main" val="226835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0" y="204731"/>
            <a:ext cx="10515600" cy="63424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/>
              <a:t>Translating into DS approach</a:t>
            </a:r>
            <a:endParaRPr lang="en-GB" sz="3200" i="0" dirty="0">
              <a:effectLst/>
              <a:latin typeface="Montserra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3C7015-74D3-474E-9650-6C190A2CE814}"/>
              </a:ext>
            </a:extLst>
          </p:cNvPr>
          <p:cNvSpPr/>
          <p:nvPr/>
        </p:nvSpPr>
        <p:spPr>
          <a:xfrm>
            <a:off x="1038225" y="2130206"/>
            <a:ext cx="1771650" cy="15144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care data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24DA95-0637-41EE-9965-D149450BA261}"/>
              </a:ext>
            </a:extLst>
          </p:cNvPr>
          <p:cNvSpPr/>
          <p:nvPr/>
        </p:nvSpPr>
        <p:spPr>
          <a:xfrm>
            <a:off x="3676650" y="2130206"/>
            <a:ext cx="1771650" cy="15144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 processing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CAC079-DA15-4D2A-83B0-E3B502E7AC94}"/>
              </a:ext>
            </a:extLst>
          </p:cNvPr>
          <p:cNvSpPr/>
          <p:nvPr/>
        </p:nvSpPr>
        <p:spPr>
          <a:xfrm>
            <a:off x="6534152" y="2130206"/>
            <a:ext cx="1771650" cy="15144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word embeddings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160611-1CDD-4E60-84FC-FAE72AE76F1B}"/>
              </a:ext>
            </a:extLst>
          </p:cNvPr>
          <p:cNvSpPr/>
          <p:nvPr/>
        </p:nvSpPr>
        <p:spPr>
          <a:xfrm>
            <a:off x="9229725" y="2130206"/>
            <a:ext cx="1771650" cy="1514475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 Engine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142F2F-6496-46DE-BC13-2A824B94AE1A}"/>
              </a:ext>
            </a:extLst>
          </p:cNvPr>
          <p:cNvCxnSpPr>
            <a:cxnSpLocks/>
          </p:cNvCxnSpPr>
          <p:nvPr/>
        </p:nvCxnSpPr>
        <p:spPr>
          <a:xfrm>
            <a:off x="3009900" y="2911256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E76044-E00F-420D-AAF0-C4E8A899962E}"/>
              </a:ext>
            </a:extLst>
          </p:cNvPr>
          <p:cNvCxnSpPr>
            <a:cxnSpLocks/>
          </p:cNvCxnSpPr>
          <p:nvPr/>
        </p:nvCxnSpPr>
        <p:spPr>
          <a:xfrm>
            <a:off x="5753100" y="2892206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2FA93-4F25-4405-819D-A0FEDCFC1496}"/>
              </a:ext>
            </a:extLst>
          </p:cNvPr>
          <p:cNvCxnSpPr>
            <a:cxnSpLocks/>
          </p:cNvCxnSpPr>
          <p:nvPr/>
        </p:nvCxnSpPr>
        <p:spPr>
          <a:xfrm>
            <a:off x="8496300" y="2854106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FC953-B52A-4440-9907-351B0169DA40}"/>
              </a:ext>
            </a:extLst>
          </p:cNvPr>
          <p:cNvSpPr txBox="1"/>
          <p:nvPr/>
        </p:nvSpPr>
        <p:spPr>
          <a:xfrm>
            <a:off x="1000124" y="5338011"/>
            <a:ext cx="110299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https://dimensions.figshare.com/articles/dataset/Dimensions_COVID-19_publications_datasets_and_clinical_trials/11961063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CF640-4A23-4D4D-A2E3-CA12AEAF4313}"/>
              </a:ext>
            </a:extLst>
          </p:cNvPr>
          <p:cNvSpPr txBox="1"/>
          <p:nvPr/>
        </p:nvSpPr>
        <p:spPr>
          <a:xfrm>
            <a:off x="1009650" y="493590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Dataset used :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191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10" y="204731"/>
            <a:ext cx="10515600" cy="634248"/>
          </a:xfrm>
        </p:spPr>
        <p:txBody>
          <a:bodyPr>
            <a:normAutofit/>
          </a:bodyPr>
          <a:lstStyle/>
          <a:p>
            <a:pPr algn="l"/>
            <a:r>
              <a:rPr lang="en-GB" sz="3200" i="0" dirty="0">
                <a:effectLst/>
                <a:latin typeface="Montserrat"/>
              </a:rPr>
              <a:t>What is </a:t>
            </a:r>
            <a:r>
              <a:rPr lang="en-US" sz="3200" dirty="0"/>
              <a:t>word embeddings</a:t>
            </a:r>
            <a:r>
              <a:rPr lang="en-GB" sz="3200" i="0" dirty="0">
                <a:effectLst/>
                <a:latin typeface="Montserrat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8FE81-E10D-4BE9-99A6-3A8CE233E41D}"/>
              </a:ext>
            </a:extLst>
          </p:cNvPr>
          <p:cNvSpPr/>
          <p:nvPr/>
        </p:nvSpPr>
        <p:spPr>
          <a:xfrm>
            <a:off x="5456710" y="1707124"/>
            <a:ext cx="61118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the feature learning techniques in </a:t>
            </a:r>
            <a:r>
              <a:rPr lang="en-US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natural language processing(NLP) where words or phrases from the vocabulary are mapped to vectors of real numbers capturing the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contextual hierarchy</a:t>
            </a:r>
            <a:r>
              <a:rPr lang="en-US" sz="16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1600" dirty="0"/>
          </a:p>
        </p:txBody>
      </p:sp>
      <p:pic>
        <p:nvPicPr>
          <p:cNvPr id="4" name="Picture 2" descr="Image result for word embedding in nlp representation">
            <a:extLst>
              <a:ext uri="{FF2B5EF4-FFF2-40B4-BE49-F238E27FC236}">
                <a16:creationId xmlns:a16="http://schemas.microsoft.com/office/drawing/2014/main" id="{72EA10F2-362A-4535-A085-59327A54E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4" y="893675"/>
            <a:ext cx="4896544" cy="24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roduction to Word Embeddings | Hunter Heidenreich">
            <a:extLst>
              <a:ext uri="{FF2B5EF4-FFF2-40B4-BE49-F238E27FC236}">
                <a16:creationId xmlns:a16="http://schemas.microsoft.com/office/drawing/2014/main" id="{EB04FA70-68E2-4414-93D7-F0511D47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3356992"/>
            <a:ext cx="7128792" cy="29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B89B2E-1685-45D1-81C8-A185F194D981}"/>
              </a:ext>
            </a:extLst>
          </p:cNvPr>
          <p:cNvSpPr txBox="1"/>
          <p:nvPr/>
        </p:nvSpPr>
        <p:spPr>
          <a:xfrm>
            <a:off x="479376" y="4365104"/>
            <a:ext cx="3456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Word embedding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is derived from shallow neural networks.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7255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8FB1F3-E6C7-4710-B27D-431766FF9C34}"/>
              </a:ext>
            </a:extLst>
          </p:cNvPr>
          <p:cNvSpPr txBox="1"/>
          <p:nvPr/>
        </p:nvSpPr>
        <p:spPr>
          <a:xfrm>
            <a:off x="485774" y="301109"/>
            <a:ext cx="8867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i="0" dirty="0">
                <a:effectLst/>
                <a:latin typeface="Montserrat"/>
              </a:rPr>
              <a:t>What </a:t>
            </a:r>
            <a:r>
              <a:rPr lang="en-GB" sz="3600" dirty="0">
                <a:latin typeface="Montserrat"/>
              </a:rPr>
              <a:t>are</a:t>
            </a:r>
            <a:r>
              <a:rPr lang="en-GB" sz="3600" i="0" dirty="0">
                <a:effectLst/>
                <a:latin typeface="Montserrat"/>
              </a:rPr>
              <a:t> </a:t>
            </a:r>
            <a:r>
              <a:rPr lang="en-US" sz="3600" dirty="0"/>
              <a:t>Medical word embeddings</a:t>
            </a:r>
            <a:r>
              <a:rPr lang="en-GB" sz="3600" i="0" dirty="0">
                <a:effectLst/>
                <a:latin typeface="Montserrat"/>
              </a:rPr>
              <a:t>? </a:t>
            </a:r>
          </a:p>
        </p:txBody>
      </p:sp>
      <p:pic>
        <p:nvPicPr>
          <p:cNvPr id="1026" name="Picture 2" descr="A survey of word embeddings for clinical text - ScienceDirect">
            <a:extLst>
              <a:ext uri="{FF2B5EF4-FFF2-40B4-BE49-F238E27FC236}">
                <a16:creationId xmlns:a16="http://schemas.microsoft.com/office/drawing/2014/main" id="{EDDB5794-0487-423C-B109-E7626991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6" y="1522756"/>
            <a:ext cx="5711308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F9E45F-3CA3-4152-98BD-9960C4E13479}"/>
              </a:ext>
            </a:extLst>
          </p:cNvPr>
          <p:cNvSpPr txBox="1"/>
          <p:nvPr/>
        </p:nvSpPr>
        <p:spPr>
          <a:xfrm>
            <a:off x="628651" y="1639378"/>
            <a:ext cx="4362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</a:t>
            </a:r>
            <a:r>
              <a:rPr lang="en-US" sz="1800" dirty="0"/>
              <a:t>word embeddings might not perform well enough on all the domains. We need to build domain specific embeddings to get better outcomes.</a:t>
            </a:r>
            <a:r>
              <a:rPr lang="en-GB" dirty="0"/>
              <a:t>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37B35-1FFF-4D9F-9334-52B04BC021D8}"/>
              </a:ext>
            </a:extLst>
          </p:cNvPr>
          <p:cNvSpPr txBox="1"/>
          <p:nvPr/>
        </p:nvSpPr>
        <p:spPr>
          <a:xfrm>
            <a:off x="628650" y="3651593"/>
            <a:ext cx="4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Medical word embeddings are trained purely on medical/healthcare data.</a:t>
            </a:r>
            <a:r>
              <a:rPr lang="en-GB" b="1" dirty="0"/>
              <a:t> 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FF6C6-9562-4CCB-8FD6-F03CB9D38E2F}"/>
              </a:ext>
            </a:extLst>
          </p:cNvPr>
          <p:cNvSpPr txBox="1"/>
          <p:nvPr/>
        </p:nvSpPr>
        <p:spPr>
          <a:xfrm>
            <a:off x="628650" y="47404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 : https://github.com/ncbi-nlp/BioSentVec</a:t>
            </a:r>
          </a:p>
        </p:txBody>
      </p:sp>
    </p:spTree>
    <p:extLst>
      <p:ext uri="{BB962C8B-B14F-4D97-AF65-F5344CB8AC3E}">
        <p14:creationId xmlns:p14="http://schemas.microsoft.com/office/powerpoint/2010/main" val="30975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1730" y="64787"/>
            <a:ext cx="1219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 Narrow" panose="020B0606020202030204" pitchFamily="34" charset="0"/>
              </a:defRPr>
            </a:lvl1pPr>
            <a:lvl2pPr lvl="1">
              <a:defRPr sz="32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GB" sz="3200" b="1" dirty="0">
                <a:solidFill>
                  <a:schemeClr val="accent1"/>
                </a:solidFill>
              </a:rPr>
              <a:t>Understanding word2vec</a:t>
            </a:r>
            <a:endParaRPr lang="en-IN" sz="3137" dirty="0"/>
          </a:p>
        </p:txBody>
      </p:sp>
      <p:pic>
        <p:nvPicPr>
          <p:cNvPr id="2050" name="Picture 2" descr="Illustration of the Skip-gram and Continuous Bag-of-Word (CBOW) models. |  Download Scientific Diagram">
            <a:extLst>
              <a:ext uri="{FF2B5EF4-FFF2-40B4-BE49-F238E27FC236}">
                <a16:creationId xmlns:a16="http://schemas.microsoft.com/office/drawing/2014/main" id="{0167D72C-0C78-4AA8-B078-9097CFB3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101746"/>
            <a:ext cx="6477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E21A8-0A4A-4423-9415-FDA93974393B}"/>
              </a:ext>
            </a:extLst>
          </p:cNvPr>
          <p:cNvSpPr txBox="1"/>
          <p:nvPr/>
        </p:nvSpPr>
        <p:spPr>
          <a:xfrm>
            <a:off x="6629400" y="4598520"/>
            <a:ext cx="35242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GB" sz="1600" dirty="0">
                <a:solidFill>
                  <a:srgbClr val="202124"/>
                </a:solidFill>
                <a:latin typeface="arial" panose="020B0604020202020204" pitchFamily="34" charset="0"/>
              </a:rPr>
              <a:t>Skipgram tries to predict the source context words (surrounding words) given a target word. It’s the reverse of CBOW</a:t>
            </a:r>
            <a:endParaRPr lang="en-IN" sz="1600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CAE3F-975F-466D-AEED-D648C0EBE538}"/>
              </a:ext>
            </a:extLst>
          </p:cNvPr>
          <p:cNvSpPr txBox="1"/>
          <p:nvPr/>
        </p:nvSpPr>
        <p:spPr>
          <a:xfrm>
            <a:off x="2305050" y="4384694"/>
            <a:ext cx="35242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sz="1600" dirty="0"/>
            </a:b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GB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CBOW model</a:t>
            </a:r>
            <a:r>
              <a:rPr lang="en-GB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the distributed representations of context (or surrounding words) are combined to predict the word in the middle. 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69381-9953-4B26-AD39-F478FEDCF748}"/>
              </a:ext>
            </a:extLst>
          </p:cNvPr>
          <p:cNvSpPr txBox="1"/>
          <p:nvPr/>
        </p:nvSpPr>
        <p:spPr>
          <a:xfrm>
            <a:off x="3943350" y="62495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https://arxiv.org/abs/1310.4546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9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1730" y="64787"/>
            <a:ext cx="1219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 Narrow" panose="020B0606020202030204" pitchFamily="34" charset="0"/>
              </a:defRPr>
            </a:lvl1pPr>
            <a:lvl2pPr lvl="1">
              <a:defRPr sz="32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GB" sz="3200" b="1" dirty="0">
                <a:solidFill>
                  <a:schemeClr val="accent1"/>
                </a:solidFill>
              </a:rPr>
              <a:t>Understanding word2vec - skipgram model</a:t>
            </a:r>
            <a:endParaRPr lang="en-IN" sz="3137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0E47F2-AD94-4DFA-A724-AA636228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7" y="1386878"/>
            <a:ext cx="30480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71769F-A823-4B31-9796-84E3602C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1812569"/>
            <a:ext cx="51530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A61D-B51D-4EC8-9440-44FE777B8B52}"/>
              </a:ext>
            </a:extLst>
          </p:cNvPr>
          <p:cNvSpPr txBox="1"/>
          <p:nvPr/>
        </p:nvSpPr>
        <p:spPr>
          <a:xfrm>
            <a:off x="3048000" y="63124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 : https://thinkinfi.com/word2vec-skip-gram-explained/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1515E8-6A00-4B64-8A15-49BB5623C603}"/>
              </a:ext>
            </a:extLst>
          </p:cNvPr>
          <p:cNvCxnSpPr/>
          <p:nvPr/>
        </p:nvCxnSpPr>
        <p:spPr>
          <a:xfrm>
            <a:off x="4681537" y="237930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5B8A92-EF53-4509-B54D-09A3EF27EDCA}"/>
              </a:ext>
            </a:extLst>
          </p:cNvPr>
          <p:cNvSpPr txBox="1"/>
          <p:nvPr/>
        </p:nvSpPr>
        <p:spPr>
          <a:xfrm>
            <a:off x="1162049" y="4097811"/>
            <a:ext cx="96774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rgbClr val="292929"/>
                </a:solidFill>
                <a:latin typeface="charter"/>
              </a:rPr>
              <a:t>Advantages</a:t>
            </a:r>
          </a:p>
          <a:p>
            <a:pPr algn="l"/>
            <a:endParaRPr lang="en-GB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92929"/>
                </a:solidFill>
                <a:latin typeface="charter"/>
              </a:rPr>
              <a:t>It is unsupervised learning hence can work on any raw text given.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92929"/>
                </a:solidFill>
                <a:latin typeface="charter"/>
              </a:rPr>
              <a:t>It requires less memory comparing with other words to vector representations.</a:t>
            </a:r>
          </a:p>
          <a:p>
            <a:pPr algn="l">
              <a:buFont typeface="+mj-lt"/>
              <a:buAutoNum type="arabicPeriod"/>
            </a:pPr>
            <a:r>
              <a:rPr lang="en-GB" dirty="0">
                <a:solidFill>
                  <a:srgbClr val="292929"/>
                </a:solidFill>
                <a:latin typeface="charter"/>
              </a:rPr>
              <a:t>works well with a small amount of the training data, represents well even rare words or phrases</a:t>
            </a:r>
          </a:p>
        </p:txBody>
      </p:sp>
    </p:spTree>
    <p:extLst>
      <p:ext uri="{BB962C8B-B14F-4D97-AF65-F5344CB8AC3E}">
        <p14:creationId xmlns:p14="http://schemas.microsoft.com/office/powerpoint/2010/main" val="288792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56ED39D-CA5D-4604-B457-85C1C2A60F61}"/>
              </a:ext>
            </a:extLst>
          </p:cNvPr>
          <p:cNvSpPr txBox="1"/>
          <p:nvPr/>
        </p:nvSpPr>
        <p:spPr>
          <a:xfrm>
            <a:off x="1730" y="64787"/>
            <a:ext cx="1219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latin typeface="Arial Narrow" panose="020B0606020202030204" pitchFamily="34" charset="0"/>
              </a:defRPr>
            </a:lvl1pPr>
            <a:lvl2pPr lvl="1">
              <a:defRPr sz="3200">
                <a:solidFill>
                  <a:schemeClr val="tx1">
                    <a:lumMod val="50000"/>
                  </a:schemeClr>
                </a:solidFill>
                <a:latin typeface="Arial Narrow" panose="020B0606020202030204" pitchFamily="34" charset="0"/>
                <a:cs typeface="Aharoni" panose="02010803020104030203" pitchFamily="2" charset="-79"/>
              </a:defRPr>
            </a:lvl2pPr>
          </a:lstStyle>
          <a:p>
            <a:pPr lvl="1"/>
            <a:r>
              <a:rPr lang="en-GB" sz="3200" b="1" dirty="0">
                <a:solidFill>
                  <a:schemeClr val="accent1"/>
                </a:solidFill>
              </a:rPr>
              <a:t>Understanding fasttext model</a:t>
            </a:r>
            <a:endParaRPr lang="en-IN" sz="313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F319F-ADFB-4693-91F8-3CF295D675F9}"/>
              </a:ext>
            </a:extLst>
          </p:cNvPr>
          <p:cNvSpPr txBox="1"/>
          <p:nvPr/>
        </p:nvSpPr>
        <p:spPr>
          <a:xfrm>
            <a:off x="7146131" y="2644170"/>
            <a:ext cx="39409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astText is the improvised version of Word2Vec. Word2Vec basically considers words to build the representation. But fastText takes each character while computing the representation of the word.</a:t>
            </a:r>
            <a:endParaRPr lang="en-IN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5122" name="Picture 2" descr="Arithmetic Properties of Word Embeddings | by Hicham EL BOUKKOURI | data  from the trenches | Medium">
            <a:extLst>
              <a:ext uri="{FF2B5EF4-FFF2-40B4-BE49-F238E27FC236}">
                <a16:creationId xmlns:a16="http://schemas.microsoft.com/office/drawing/2014/main" id="{4E111A3C-D262-4C8E-B97E-4DB3BBF4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719" y="1320049"/>
            <a:ext cx="5129212" cy="43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61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16826</TotalTime>
  <Words>435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</vt:lpstr>
      <vt:lpstr>Arial Narrow</vt:lpstr>
      <vt:lpstr>Calibri</vt:lpstr>
      <vt:lpstr>Calibri Light</vt:lpstr>
      <vt:lpstr>charter</vt:lpstr>
      <vt:lpstr>Courier New</vt:lpstr>
      <vt:lpstr>Montserrat</vt:lpstr>
      <vt:lpstr>Segoe UI</vt:lpstr>
      <vt:lpstr>Times New Roman</vt:lpstr>
      <vt:lpstr>Office Theme</vt:lpstr>
      <vt:lpstr>PowerPoint Presentation</vt:lpstr>
      <vt:lpstr>Medical word embeddings and search engine </vt:lpstr>
      <vt:lpstr>AGENDA</vt:lpstr>
      <vt:lpstr>Translating into DS approach</vt:lpstr>
      <vt:lpstr>What is word embeddings?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Adarsha  Shivananda</cp:lastModifiedBy>
  <cp:revision>77</cp:revision>
  <dcterms:created xsi:type="dcterms:W3CDTF">2021-04-14T06:42:55Z</dcterms:created>
  <dcterms:modified xsi:type="dcterms:W3CDTF">2021-07-20T05:06:12Z</dcterms:modified>
</cp:coreProperties>
</file>