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3.jpg" ContentType="image/jpg"/>
  <Override PartName="/ppt/media/image18.jpg" ContentType="image/jpg"/>
  <Override PartName="/ppt/media/image2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6" r:id="rId3"/>
    <p:sldId id="267" r:id="rId4"/>
    <p:sldId id="271" r:id="rId5"/>
    <p:sldId id="272" r:id="rId6"/>
    <p:sldId id="256" r:id="rId7"/>
    <p:sldId id="257" r:id="rId8"/>
    <p:sldId id="258" r:id="rId9"/>
    <p:sldId id="259" r:id="rId10"/>
    <p:sldId id="260" r:id="rId11"/>
    <p:sldId id="261" r:id="rId12"/>
    <p:sldId id="262" r:id="rId13"/>
    <p:sldId id="263" r:id="rId14"/>
    <p:sldId id="264" r:id="rId15"/>
    <p:sldId id="268" r:id="rId16"/>
    <p:sldId id="269" r:id="rId17"/>
    <p:sldId id="270" r:id="rId18"/>
  </p:sldIdLst>
  <p:sldSz cx="20104100" cy="11468100"/>
  <p:notesSz cx="20104100" cy="11468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36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768792" y="334525"/>
            <a:ext cx="14700885" cy="1533525"/>
          </a:xfrm>
          <a:prstGeom prst="rect">
            <a:avLst/>
          </a:prstGeom>
        </p:spPr>
        <p:txBody>
          <a:bodyPr wrap="square" lIns="0" tIns="0" rIns="0" bIns="0">
            <a:spAutoFit/>
          </a:bodyPr>
          <a:lstStyle>
            <a:lvl1pPr>
              <a:defRPr sz="7250" b="1" i="0">
                <a:solidFill>
                  <a:srgbClr val="DE6A73"/>
                </a:solidFill>
                <a:latin typeface="Segoe UI"/>
                <a:cs typeface="Segoe UI"/>
              </a:defRPr>
            </a:lvl1pPr>
          </a:lstStyle>
          <a:p>
            <a:endParaRPr/>
          </a:p>
        </p:txBody>
      </p:sp>
      <p:sp>
        <p:nvSpPr>
          <p:cNvPr id="3" name="Holder 3"/>
          <p:cNvSpPr>
            <a:spLocks noGrp="1"/>
          </p:cNvSpPr>
          <p:nvPr>
            <p:ph type="subTitle" idx="4"/>
          </p:nvPr>
        </p:nvSpPr>
        <p:spPr>
          <a:xfrm>
            <a:off x="3015615" y="6422136"/>
            <a:ext cx="14072870" cy="2867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1" i="0">
                <a:solidFill>
                  <a:srgbClr val="DE6A73"/>
                </a:solidFill>
                <a:latin typeface="Segoe UI"/>
                <a:cs typeface="Segoe U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1" i="0">
                <a:solidFill>
                  <a:srgbClr val="DE6A73"/>
                </a:solidFill>
                <a:latin typeface="Segoe UI"/>
                <a:cs typeface="Segoe UI"/>
              </a:defRPr>
            </a:lvl1pPr>
          </a:lstStyle>
          <a:p>
            <a:endParaRPr/>
          </a:p>
        </p:txBody>
      </p:sp>
      <p:sp>
        <p:nvSpPr>
          <p:cNvPr id="3" name="Holder 3"/>
          <p:cNvSpPr>
            <a:spLocks noGrp="1"/>
          </p:cNvSpPr>
          <p:nvPr>
            <p:ph sz="half" idx="2"/>
          </p:nvPr>
        </p:nvSpPr>
        <p:spPr>
          <a:xfrm>
            <a:off x="1005205" y="2637663"/>
            <a:ext cx="8745284" cy="7568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37663"/>
            <a:ext cx="8745284" cy="7568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1" i="0">
                <a:solidFill>
                  <a:srgbClr val="DE6A73"/>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80218"/>
            <a:ext cx="20104099" cy="11308555"/>
          </a:xfrm>
          <a:prstGeom prst="rect">
            <a:avLst/>
          </a:prstGeom>
        </p:spPr>
      </p:pic>
      <p:sp>
        <p:nvSpPr>
          <p:cNvPr id="2" name="Holder 2"/>
          <p:cNvSpPr>
            <a:spLocks noGrp="1"/>
          </p:cNvSpPr>
          <p:nvPr>
            <p:ph type="title"/>
          </p:nvPr>
        </p:nvSpPr>
        <p:spPr>
          <a:xfrm>
            <a:off x="2945243" y="334525"/>
            <a:ext cx="14347190" cy="1383030"/>
          </a:xfrm>
          <a:prstGeom prst="rect">
            <a:avLst/>
          </a:prstGeom>
        </p:spPr>
        <p:txBody>
          <a:bodyPr wrap="square" lIns="0" tIns="0" rIns="0" bIns="0">
            <a:spAutoFit/>
          </a:bodyPr>
          <a:lstStyle>
            <a:lvl1pPr>
              <a:defRPr sz="7250" b="1" i="0">
                <a:solidFill>
                  <a:srgbClr val="DE6A73"/>
                </a:solidFill>
                <a:latin typeface="Segoe UI"/>
                <a:cs typeface="Segoe UI"/>
              </a:defRPr>
            </a:lvl1pPr>
          </a:lstStyle>
          <a:p>
            <a:endParaRPr/>
          </a:p>
        </p:txBody>
      </p:sp>
      <p:sp>
        <p:nvSpPr>
          <p:cNvPr id="3" name="Holder 3"/>
          <p:cNvSpPr>
            <a:spLocks noGrp="1"/>
          </p:cNvSpPr>
          <p:nvPr>
            <p:ph type="body" idx="1"/>
          </p:nvPr>
        </p:nvSpPr>
        <p:spPr>
          <a:xfrm>
            <a:off x="1005205" y="2637663"/>
            <a:ext cx="18093690" cy="756894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665333"/>
            <a:ext cx="6433312" cy="5734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665333"/>
            <a:ext cx="4623943" cy="5734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1/2/2024</a:t>
            </a:fld>
            <a:endParaRPr lang="en-US"/>
          </a:p>
        </p:txBody>
      </p:sp>
      <p:sp>
        <p:nvSpPr>
          <p:cNvPr id="6" name="Holder 6"/>
          <p:cNvSpPr>
            <a:spLocks noGrp="1"/>
          </p:cNvSpPr>
          <p:nvPr>
            <p:ph type="sldNum" sz="quarter" idx="7"/>
          </p:nvPr>
        </p:nvSpPr>
        <p:spPr>
          <a:xfrm>
            <a:off x="14474953" y="10665333"/>
            <a:ext cx="4623943" cy="5734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4DCBB2-D9CD-6106-1B68-0B865DF7A834}"/>
              </a:ext>
            </a:extLst>
          </p:cNvPr>
          <p:cNvSpPr/>
          <p:nvPr/>
        </p:nvSpPr>
        <p:spPr>
          <a:xfrm>
            <a:off x="0" y="5962650"/>
            <a:ext cx="201041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 Provide Insights to the Product Strategy Team in the Banking Domain</a:t>
            </a:r>
            <a:endParaRPr lang="en-IN" sz="4800" dirty="0"/>
          </a:p>
        </p:txBody>
      </p:sp>
      <p:pic>
        <p:nvPicPr>
          <p:cNvPr id="4" name="Picture 3">
            <a:extLst>
              <a:ext uri="{FF2B5EF4-FFF2-40B4-BE49-F238E27FC236}">
                <a16:creationId xmlns:a16="http://schemas.microsoft.com/office/drawing/2014/main" id="{4F7F1F95-803E-066B-E057-223B56766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0"/>
            <a:ext cx="2667000" cy="2667000"/>
          </a:xfrm>
          <a:prstGeom prst="rect">
            <a:avLst/>
          </a:prstGeom>
        </p:spPr>
      </p:pic>
      <p:pic>
        <p:nvPicPr>
          <p:cNvPr id="6" name="Picture 5">
            <a:extLst>
              <a:ext uri="{FF2B5EF4-FFF2-40B4-BE49-F238E27FC236}">
                <a16:creationId xmlns:a16="http://schemas.microsoft.com/office/drawing/2014/main" id="{6FC04DB4-A8BC-487F-BF33-2613EDD39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250" y="357187"/>
            <a:ext cx="2895600" cy="2405063"/>
          </a:xfrm>
          <a:prstGeom prst="rect">
            <a:avLst/>
          </a:prstGeom>
        </p:spPr>
      </p:pic>
      <p:sp>
        <p:nvSpPr>
          <p:cNvPr id="7" name="Rectangle 6">
            <a:extLst>
              <a:ext uri="{FF2B5EF4-FFF2-40B4-BE49-F238E27FC236}">
                <a16:creationId xmlns:a16="http://schemas.microsoft.com/office/drawing/2014/main" id="{ED5FE2C4-1F8E-9E8E-A479-76F797946233}"/>
              </a:ext>
            </a:extLst>
          </p:cNvPr>
          <p:cNvSpPr/>
          <p:nvPr/>
        </p:nvSpPr>
        <p:spPr>
          <a:xfrm>
            <a:off x="14014450" y="704850"/>
            <a:ext cx="21336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5E524BFC-FC46-8EF0-DC43-A96A646859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837" y="2957512"/>
            <a:ext cx="2895600" cy="2547938"/>
          </a:xfrm>
          <a:prstGeom prst="rect">
            <a:avLst/>
          </a:prstGeom>
        </p:spPr>
      </p:pic>
      <p:pic>
        <p:nvPicPr>
          <p:cNvPr id="13" name="Picture 12">
            <a:extLst>
              <a:ext uri="{FF2B5EF4-FFF2-40B4-BE49-F238E27FC236}">
                <a16:creationId xmlns:a16="http://schemas.microsoft.com/office/drawing/2014/main" id="{2A499F34-FA7A-9CF5-360B-D13A1D8FD324}"/>
              </a:ext>
            </a:extLst>
          </p:cNvPr>
          <p:cNvPicPr>
            <a:picLocks noChangeAspect="1"/>
          </p:cNvPicPr>
          <p:nvPr/>
        </p:nvPicPr>
        <p:blipFill>
          <a:blip r:embed="rId5"/>
          <a:stretch>
            <a:fillRect/>
          </a:stretch>
        </p:blipFill>
        <p:spPr>
          <a:xfrm>
            <a:off x="14700171" y="933371"/>
            <a:ext cx="914479" cy="914479"/>
          </a:xfrm>
          <a:prstGeom prst="rect">
            <a:avLst/>
          </a:prstGeom>
        </p:spPr>
      </p:pic>
      <p:sp>
        <p:nvSpPr>
          <p:cNvPr id="14" name="Rectangle 13">
            <a:extLst>
              <a:ext uri="{FF2B5EF4-FFF2-40B4-BE49-F238E27FC236}">
                <a16:creationId xmlns:a16="http://schemas.microsoft.com/office/drawing/2014/main" id="{021F8E72-1481-6E5E-81D7-38AAB564C839}"/>
              </a:ext>
            </a:extLst>
          </p:cNvPr>
          <p:cNvSpPr/>
          <p:nvPr/>
        </p:nvSpPr>
        <p:spPr>
          <a:xfrm>
            <a:off x="6851650" y="8477250"/>
            <a:ext cx="5715000" cy="1371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4000" b="1" dirty="0"/>
              <a:t>RANJEEV PANDEY</a:t>
            </a:r>
          </a:p>
        </p:txBody>
      </p:sp>
      <p:sp>
        <p:nvSpPr>
          <p:cNvPr id="15" name="Rectangle 14">
            <a:extLst>
              <a:ext uri="{FF2B5EF4-FFF2-40B4-BE49-F238E27FC236}">
                <a16:creationId xmlns:a16="http://schemas.microsoft.com/office/drawing/2014/main" id="{CC8D1616-0EFC-22B8-AF34-C9ACA8FF94E6}"/>
              </a:ext>
            </a:extLst>
          </p:cNvPr>
          <p:cNvSpPr/>
          <p:nvPr/>
        </p:nvSpPr>
        <p:spPr>
          <a:xfrm>
            <a:off x="17138650" y="704851"/>
            <a:ext cx="2438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154026E7-99F6-7A64-CDFF-7695A8202249}"/>
              </a:ext>
            </a:extLst>
          </p:cNvPr>
          <p:cNvPicPr>
            <a:picLocks noChangeAspect="1"/>
          </p:cNvPicPr>
          <p:nvPr/>
        </p:nvPicPr>
        <p:blipFill>
          <a:blip r:embed="rId6"/>
          <a:stretch>
            <a:fillRect/>
          </a:stretch>
        </p:blipFill>
        <p:spPr>
          <a:xfrm>
            <a:off x="17900610" y="933370"/>
            <a:ext cx="914479" cy="914479"/>
          </a:xfrm>
          <a:prstGeom prst="rect">
            <a:avLst/>
          </a:prstGeom>
        </p:spPr>
      </p:pic>
      <p:sp>
        <p:nvSpPr>
          <p:cNvPr id="17" name="Rectangle 16">
            <a:extLst>
              <a:ext uri="{FF2B5EF4-FFF2-40B4-BE49-F238E27FC236}">
                <a16:creationId xmlns:a16="http://schemas.microsoft.com/office/drawing/2014/main" id="{6297D590-EF66-525B-1729-052B8C65E219}"/>
              </a:ext>
            </a:extLst>
          </p:cNvPr>
          <p:cNvSpPr/>
          <p:nvPr/>
        </p:nvSpPr>
        <p:spPr>
          <a:xfrm>
            <a:off x="15614650" y="2957512"/>
            <a:ext cx="2057400" cy="16335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1616940D-4030-B5F2-1F85-081324749710}"/>
              </a:ext>
            </a:extLst>
          </p:cNvPr>
          <p:cNvPicPr>
            <a:picLocks noChangeAspect="1"/>
          </p:cNvPicPr>
          <p:nvPr/>
        </p:nvPicPr>
        <p:blipFill>
          <a:blip r:embed="rId7"/>
          <a:stretch>
            <a:fillRect/>
          </a:stretch>
        </p:blipFill>
        <p:spPr>
          <a:xfrm>
            <a:off x="16269579" y="3350644"/>
            <a:ext cx="914479" cy="914479"/>
          </a:xfrm>
          <a:prstGeom prst="rect">
            <a:avLst/>
          </a:prstGeom>
        </p:spPr>
      </p:pic>
    </p:spTree>
    <p:extLst>
      <p:ext uri="{BB962C8B-B14F-4D97-AF65-F5344CB8AC3E}">
        <p14:creationId xmlns:p14="http://schemas.microsoft.com/office/powerpoint/2010/main" val="42113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210" y="88071"/>
            <a:ext cx="19947255" cy="4382135"/>
          </a:xfrm>
          <a:custGeom>
            <a:avLst/>
            <a:gdLst/>
            <a:ahLst/>
            <a:cxnLst/>
            <a:rect l="l" t="t" r="r" b="b"/>
            <a:pathLst>
              <a:path w="19947255" h="4382135">
                <a:moveTo>
                  <a:pt x="0" y="4154323"/>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9719293" y="0"/>
                </a:lnTo>
                <a:lnTo>
                  <a:pt x="19726751" y="0"/>
                </a:lnTo>
                <a:lnTo>
                  <a:pt x="19734192" y="365"/>
                </a:lnTo>
                <a:lnTo>
                  <a:pt x="19741616" y="1096"/>
                </a:lnTo>
                <a:lnTo>
                  <a:pt x="19749038" y="1827"/>
                </a:lnTo>
                <a:lnTo>
                  <a:pt x="19756406" y="2920"/>
                </a:lnTo>
                <a:lnTo>
                  <a:pt x="19763720" y="4375"/>
                </a:lnTo>
                <a:lnTo>
                  <a:pt x="19771036" y="5831"/>
                </a:lnTo>
                <a:lnTo>
                  <a:pt x="19778263" y="7641"/>
                </a:lnTo>
                <a:lnTo>
                  <a:pt x="19785401" y="9806"/>
                </a:lnTo>
                <a:lnTo>
                  <a:pt x="19792539" y="11971"/>
                </a:lnTo>
                <a:lnTo>
                  <a:pt x="19799552" y="14481"/>
                </a:lnTo>
                <a:lnTo>
                  <a:pt x="19806443" y="17335"/>
                </a:lnTo>
                <a:lnTo>
                  <a:pt x="19813335" y="20190"/>
                </a:lnTo>
                <a:lnTo>
                  <a:pt x="19820069" y="23375"/>
                </a:lnTo>
                <a:lnTo>
                  <a:pt x="19826645" y="26891"/>
                </a:lnTo>
                <a:lnTo>
                  <a:pt x="19833223" y="30407"/>
                </a:lnTo>
                <a:lnTo>
                  <a:pt x="19839612" y="34237"/>
                </a:lnTo>
                <a:lnTo>
                  <a:pt x="19845814" y="38381"/>
                </a:lnTo>
                <a:lnTo>
                  <a:pt x="19852018" y="42525"/>
                </a:lnTo>
                <a:lnTo>
                  <a:pt x="19885603" y="71978"/>
                </a:lnTo>
                <a:lnTo>
                  <a:pt x="19895337" y="83263"/>
                </a:lnTo>
                <a:lnTo>
                  <a:pt x="19900069" y="89029"/>
                </a:lnTo>
                <a:lnTo>
                  <a:pt x="19904506" y="95013"/>
                </a:lnTo>
                <a:lnTo>
                  <a:pt x="19908649" y="101215"/>
                </a:lnTo>
                <a:lnTo>
                  <a:pt x="19912794" y="107416"/>
                </a:lnTo>
                <a:lnTo>
                  <a:pt x="19916625" y="113806"/>
                </a:lnTo>
                <a:lnTo>
                  <a:pt x="19920139" y="120385"/>
                </a:lnTo>
                <a:lnTo>
                  <a:pt x="19923657" y="126963"/>
                </a:lnTo>
                <a:lnTo>
                  <a:pt x="19926842" y="133697"/>
                </a:lnTo>
                <a:lnTo>
                  <a:pt x="19929695" y="140588"/>
                </a:lnTo>
                <a:lnTo>
                  <a:pt x="19932552" y="147479"/>
                </a:lnTo>
                <a:lnTo>
                  <a:pt x="19942657" y="183311"/>
                </a:lnTo>
                <a:lnTo>
                  <a:pt x="19944113" y="190627"/>
                </a:lnTo>
                <a:lnTo>
                  <a:pt x="19945208" y="197996"/>
                </a:lnTo>
                <a:lnTo>
                  <a:pt x="19945940" y="205419"/>
                </a:lnTo>
                <a:lnTo>
                  <a:pt x="19946670" y="212842"/>
                </a:lnTo>
                <a:lnTo>
                  <a:pt x="19947037" y="220282"/>
                </a:lnTo>
                <a:lnTo>
                  <a:pt x="19947035" y="227741"/>
                </a:lnTo>
                <a:lnTo>
                  <a:pt x="19947035" y="4154323"/>
                </a:lnTo>
                <a:lnTo>
                  <a:pt x="19942657" y="4198753"/>
                </a:lnTo>
                <a:lnTo>
                  <a:pt x="19941202" y="4206068"/>
                </a:lnTo>
                <a:lnTo>
                  <a:pt x="19939392" y="4213295"/>
                </a:lnTo>
                <a:lnTo>
                  <a:pt x="19937228" y="4220432"/>
                </a:lnTo>
                <a:lnTo>
                  <a:pt x="19935063" y="4227570"/>
                </a:lnTo>
                <a:lnTo>
                  <a:pt x="19932552" y="4234584"/>
                </a:lnTo>
                <a:lnTo>
                  <a:pt x="19929695" y="4241475"/>
                </a:lnTo>
                <a:lnTo>
                  <a:pt x="19926842" y="4248366"/>
                </a:lnTo>
                <a:lnTo>
                  <a:pt x="19923657" y="4255101"/>
                </a:lnTo>
                <a:lnTo>
                  <a:pt x="19920139" y="4261680"/>
                </a:lnTo>
                <a:lnTo>
                  <a:pt x="19916625" y="4268258"/>
                </a:lnTo>
                <a:lnTo>
                  <a:pt x="19912794" y="4274647"/>
                </a:lnTo>
                <a:lnTo>
                  <a:pt x="19908649" y="4280849"/>
                </a:lnTo>
                <a:lnTo>
                  <a:pt x="19904506" y="4287051"/>
                </a:lnTo>
                <a:lnTo>
                  <a:pt x="19900069" y="4293035"/>
                </a:lnTo>
                <a:lnTo>
                  <a:pt x="19895337" y="4298801"/>
                </a:lnTo>
                <a:lnTo>
                  <a:pt x="19890607" y="4304567"/>
                </a:lnTo>
                <a:lnTo>
                  <a:pt x="19885603" y="4310086"/>
                </a:lnTo>
                <a:lnTo>
                  <a:pt x="19880329" y="4315360"/>
                </a:lnTo>
                <a:lnTo>
                  <a:pt x="19875054" y="4320634"/>
                </a:lnTo>
                <a:lnTo>
                  <a:pt x="19845814" y="4343683"/>
                </a:lnTo>
                <a:lnTo>
                  <a:pt x="19839612" y="4347827"/>
                </a:lnTo>
                <a:lnTo>
                  <a:pt x="19806443" y="4364728"/>
                </a:lnTo>
                <a:lnTo>
                  <a:pt x="19799552" y="4367583"/>
                </a:lnTo>
                <a:lnTo>
                  <a:pt x="19792539" y="4370093"/>
                </a:lnTo>
                <a:lnTo>
                  <a:pt x="19785401" y="4372258"/>
                </a:lnTo>
                <a:lnTo>
                  <a:pt x="19778263" y="4374423"/>
                </a:lnTo>
                <a:lnTo>
                  <a:pt x="19771036" y="4376233"/>
                </a:lnTo>
                <a:lnTo>
                  <a:pt x="19763720" y="4377688"/>
                </a:lnTo>
                <a:lnTo>
                  <a:pt x="19756406" y="4379144"/>
                </a:lnTo>
                <a:lnTo>
                  <a:pt x="19749038" y="4380237"/>
                </a:lnTo>
                <a:lnTo>
                  <a:pt x="19741616" y="4380969"/>
                </a:lnTo>
                <a:lnTo>
                  <a:pt x="19734192" y="4381700"/>
                </a:lnTo>
                <a:lnTo>
                  <a:pt x="19726751" y="4382065"/>
                </a:lnTo>
                <a:lnTo>
                  <a:pt x="19719293" y="4382065"/>
                </a:lnTo>
                <a:lnTo>
                  <a:pt x="227741" y="4382065"/>
                </a:lnTo>
                <a:lnTo>
                  <a:pt x="220282" y="4382065"/>
                </a:lnTo>
                <a:lnTo>
                  <a:pt x="212842" y="4381700"/>
                </a:lnTo>
                <a:lnTo>
                  <a:pt x="205419" y="4380969"/>
                </a:lnTo>
                <a:lnTo>
                  <a:pt x="197996" y="4380237"/>
                </a:lnTo>
                <a:lnTo>
                  <a:pt x="190627" y="4379144"/>
                </a:lnTo>
                <a:lnTo>
                  <a:pt x="183311" y="4377688"/>
                </a:lnTo>
                <a:lnTo>
                  <a:pt x="175996" y="4376233"/>
                </a:lnTo>
                <a:lnTo>
                  <a:pt x="133697" y="4361874"/>
                </a:lnTo>
                <a:lnTo>
                  <a:pt x="120385" y="4355173"/>
                </a:lnTo>
                <a:lnTo>
                  <a:pt x="113806" y="4351657"/>
                </a:lnTo>
                <a:lnTo>
                  <a:pt x="107416" y="4347827"/>
                </a:lnTo>
                <a:lnTo>
                  <a:pt x="101215" y="4343683"/>
                </a:lnTo>
                <a:lnTo>
                  <a:pt x="95013" y="4339539"/>
                </a:lnTo>
                <a:lnTo>
                  <a:pt x="66704" y="4315360"/>
                </a:lnTo>
                <a:lnTo>
                  <a:pt x="61429" y="4310086"/>
                </a:lnTo>
                <a:lnTo>
                  <a:pt x="56426" y="4304567"/>
                </a:lnTo>
                <a:lnTo>
                  <a:pt x="51694" y="4298801"/>
                </a:lnTo>
                <a:lnTo>
                  <a:pt x="46963" y="4293035"/>
                </a:lnTo>
                <a:lnTo>
                  <a:pt x="23375" y="4255101"/>
                </a:lnTo>
                <a:lnTo>
                  <a:pt x="17335" y="4241475"/>
                </a:lnTo>
                <a:lnTo>
                  <a:pt x="14481" y="4234584"/>
                </a:lnTo>
                <a:lnTo>
                  <a:pt x="11971" y="4227570"/>
                </a:lnTo>
                <a:lnTo>
                  <a:pt x="9806" y="4220432"/>
                </a:lnTo>
                <a:lnTo>
                  <a:pt x="7641" y="4213295"/>
                </a:lnTo>
                <a:lnTo>
                  <a:pt x="5831" y="4206068"/>
                </a:lnTo>
                <a:lnTo>
                  <a:pt x="4375" y="4198753"/>
                </a:lnTo>
                <a:lnTo>
                  <a:pt x="2920" y="4191437"/>
                </a:lnTo>
                <a:lnTo>
                  <a:pt x="1827" y="4184068"/>
                </a:lnTo>
                <a:lnTo>
                  <a:pt x="1096" y="4176645"/>
                </a:lnTo>
                <a:lnTo>
                  <a:pt x="365" y="4169223"/>
                </a:lnTo>
                <a:lnTo>
                  <a:pt x="0" y="4161782"/>
                </a:lnTo>
                <a:lnTo>
                  <a:pt x="0" y="4154323"/>
                </a:lnTo>
                <a:close/>
              </a:path>
            </a:pathLst>
          </a:custGeom>
          <a:ln w="15706">
            <a:solidFill>
              <a:srgbClr val="E669B9"/>
            </a:solidFill>
          </a:ln>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1430" rIns="0" bIns="0" rtlCol="0">
            <a:spAutoFit/>
          </a:bodyPr>
          <a:lstStyle/>
          <a:p>
            <a:pPr marL="2056130">
              <a:lnSpc>
                <a:spcPct val="100000"/>
              </a:lnSpc>
              <a:spcBef>
                <a:spcPts val="90"/>
              </a:spcBef>
            </a:pPr>
            <a:r>
              <a:rPr sz="9900" dirty="0"/>
              <a:t>Spending</a:t>
            </a:r>
            <a:r>
              <a:rPr sz="9900" spc="-450" dirty="0"/>
              <a:t> </a:t>
            </a:r>
            <a:r>
              <a:rPr sz="9900" spc="-10" dirty="0"/>
              <a:t>Insights</a:t>
            </a:r>
            <a:endParaRPr sz="9900" dirty="0"/>
          </a:p>
        </p:txBody>
      </p:sp>
      <p:sp>
        <p:nvSpPr>
          <p:cNvPr id="4" name="object 4"/>
          <p:cNvSpPr/>
          <p:nvPr/>
        </p:nvSpPr>
        <p:spPr>
          <a:xfrm>
            <a:off x="141356" y="3771205"/>
            <a:ext cx="19963130" cy="2434590"/>
          </a:xfrm>
          <a:custGeom>
            <a:avLst/>
            <a:gdLst/>
            <a:ahLst/>
            <a:cxnLst/>
            <a:rect l="l" t="t" r="r" b="b"/>
            <a:pathLst>
              <a:path w="19963130" h="2434590">
                <a:moveTo>
                  <a:pt x="19962741" y="2434480"/>
                </a:moveTo>
                <a:lnTo>
                  <a:pt x="0" y="2434480"/>
                </a:lnTo>
                <a:lnTo>
                  <a:pt x="0" y="0"/>
                </a:lnTo>
                <a:lnTo>
                  <a:pt x="19962741" y="0"/>
                </a:lnTo>
                <a:lnTo>
                  <a:pt x="19962741" y="2434480"/>
                </a:lnTo>
                <a:close/>
              </a:path>
            </a:pathLst>
          </a:custGeom>
          <a:solidFill>
            <a:srgbClr val="FFFFFF"/>
          </a:solidFill>
        </p:spPr>
        <p:txBody>
          <a:bodyPr wrap="square" lIns="0" tIns="0" rIns="0" bIns="0" rtlCol="0"/>
          <a:lstStyle/>
          <a:p>
            <a:endParaRPr/>
          </a:p>
        </p:txBody>
      </p:sp>
      <p:sp>
        <p:nvSpPr>
          <p:cNvPr id="5" name="object 5"/>
          <p:cNvSpPr txBox="1"/>
          <p:nvPr/>
        </p:nvSpPr>
        <p:spPr>
          <a:xfrm>
            <a:off x="207188" y="3811907"/>
            <a:ext cx="19364325" cy="2051685"/>
          </a:xfrm>
          <a:prstGeom prst="rect">
            <a:avLst/>
          </a:prstGeom>
        </p:spPr>
        <p:txBody>
          <a:bodyPr vert="horz" wrap="square" lIns="0" tIns="12065" rIns="0" bIns="0" rtlCol="0">
            <a:spAutoFit/>
          </a:bodyPr>
          <a:lstStyle/>
          <a:p>
            <a:pPr marL="12700" marR="5080">
              <a:lnSpc>
                <a:spcPct val="112200"/>
              </a:lnSpc>
              <a:spcBef>
                <a:spcPts val="95"/>
              </a:spcBef>
            </a:pPr>
            <a:r>
              <a:rPr sz="3950" dirty="0">
                <a:solidFill>
                  <a:srgbClr val="252423"/>
                </a:solidFill>
                <a:latin typeface="Segoe UI"/>
                <a:cs typeface="Segoe UI"/>
              </a:rPr>
              <a:t>Where</a:t>
            </a:r>
            <a:r>
              <a:rPr sz="3950" spc="-5" dirty="0">
                <a:solidFill>
                  <a:srgbClr val="252423"/>
                </a:solidFill>
                <a:latin typeface="Segoe UI"/>
                <a:cs typeface="Segoe UI"/>
              </a:rPr>
              <a:t> </a:t>
            </a:r>
            <a:r>
              <a:rPr sz="3950" dirty="0">
                <a:solidFill>
                  <a:srgbClr val="252423"/>
                </a:solidFill>
                <a:latin typeface="Segoe UI"/>
                <a:cs typeface="Segoe UI"/>
              </a:rPr>
              <a:t>do people spend</a:t>
            </a:r>
            <a:r>
              <a:rPr sz="3950" spc="-5" dirty="0">
                <a:solidFill>
                  <a:srgbClr val="252423"/>
                </a:solidFill>
                <a:latin typeface="Segoe UI"/>
                <a:cs typeface="Segoe UI"/>
              </a:rPr>
              <a:t> </a:t>
            </a:r>
            <a:r>
              <a:rPr sz="3950" dirty="0">
                <a:solidFill>
                  <a:srgbClr val="252423"/>
                </a:solidFill>
                <a:latin typeface="Segoe UI"/>
                <a:cs typeface="Segoe UI"/>
              </a:rPr>
              <a:t>money the most?</a:t>
            </a:r>
            <a:r>
              <a:rPr sz="3950" spc="-5" dirty="0">
                <a:solidFill>
                  <a:srgbClr val="252423"/>
                </a:solidFill>
                <a:latin typeface="Segoe UI"/>
                <a:cs typeface="Segoe UI"/>
              </a:rPr>
              <a:t> </a:t>
            </a:r>
            <a:r>
              <a:rPr sz="3950" dirty="0">
                <a:solidFill>
                  <a:srgbClr val="252423"/>
                </a:solidFill>
                <a:latin typeface="Segoe UI"/>
                <a:cs typeface="Segoe UI"/>
              </a:rPr>
              <a:t>Does it have</a:t>
            </a:r>
            <a:r>
              <a:rPr sz="3950" spc="-5" dirty="0">
                <a:solidFill>
                  <a:srgbClr val="252423"/>
                </a:solidFill>
                <a:latin typeface="Segoe UI"/>
                <a:cs typeface="Segoe UI"/>
              </a:rPr>
              <a:t> </a:t>
            </a:r>
            <a:r>
              <a:rPr sz="3950" dirty="0">
                <a:solidFill>
                  <a:srgbClr val="252423"/>
                </a:solidFill>
                <a:latin typeface="Segoe UI"/>
                <a:cs typeface="Segoe UI"/>
              </a:rPr>
              <a:t>any impact due</a:t>
            </a:r>
            <a:r>
              <a:rPr sz="3950" spc="-5" dirty="0">
                <a:solidFill>
                  <a:srgbClr val="252423"/>
                </a:solidFill>
                <a:latin typeface="Segoe UI"/>
                <a:cs typeface="Segoe UI"/>
              </a:rPr>
              <a:t> </a:t>
            </a:r>
            <a:r>
              <a:rPr sz="3950" dirty="0">
                <a:solidFill>
                  <a:srgbClr val="252423"/>
                </a:solidFill>
                <a:latin typeface="Segoe UI"/>
                <a:cs typeface="Segoe UI"/>
              </a:rPr>
              <a:t>to </a:t>
            </a:r>
            <a:r>
              <a:rPr sz="3950" spc="-10" dirty="0">
                <a:solidFill>
                  <a:srgbClr val="252423"/>
                </a:solidFill>
                <a:latin typeface="Segoe UI"/>
                <a:cs typeface="Segoe UI"/>
              </a:rPr>
              <a:t>occupation, </a:t>
            </a:r>
            <a:r>
              <a:rPr sz="3950" dirty="0">
                <a:solidFill>
                  <a:srgbClr val="252423"/>
                </a:solidFill>
                <a:latin typeface="Segoe UI"/>
                <a:cs typeface="Segoe UI"/>
              </a:rPr>
              <a:t>gender, city, age, etc.? This can help you to add relevant credit card features for </a:t>
            </a:r>
            <a:r>
              <a:rPr sz="3950" spc="-10" dirty="0">
                <a:solidFill>
                  <a:srgbClr val="252423"/>
                </a:solidFill>
                <a:latin typeface="Segoe UI"/>
                <a:cs typeface="Segoe UI"/>
              </a:rPr>
              <a:t>specific </a:t>
            </a:r>
            <a:r>
              <a:rPr sz="3950" dirty="0">
                <a:solidFill>
                  <a:srgbClr val="252423"/>
                </a:solidFill>
                <a:latin typeface="Segoe UI"/>
                <a:cs typeface="Segoe UI"/>
              </a:rPr>
              <a:t>target </a:t>
            </a:r>
            <a:r>
              <a:rPr sz="3950" spc="-10" dirty="0">
                <a:solidFill>
                  <a:srgbClr val="252423"/>
                </a:solidFill>
                <a:latin typeface="Segoe UI"/>
                <a:cs typeface="Segoe UI"/>
              </a:rPr>
              <a:t>groups.</a:t>
            </a:r>
            <a:endParaRPr sz="3950">
              <a:latin typeface="Segoe UI"/>
              <a:cs typeface="Segoe UI"/>
            </a:endParaRPr>
          </a:p>
        </p:txBody>
      </p:sp>
      <p:pic>
        <p:nvPicPr>
          <p:cNvPr id="6" name="object 6"/>
          <p:cNvPicPr/>
          <p:nvPr/>
        </p:nvPicPr>
        <p:blipFill>
          <a:blip r:embed="rId2" cstate="print"/>
          <a:stretch>
            <a:fillRect/>
          </a:stretch>
        </p:blipFill>
        <p:spPr>
          <a:xfrm>
            <a:off x="6565245" y="6284216"/>
            <a:ext cx="7114966" cy="5010318"/>
          </a:xfrm>
          <a:prstGeom prst="rect">
            <a:avLst/>
          </a:prstGeom>
        </p:spPr>
      </p:pic>
      <p:pic>
        <p:nvPicPr>
          <p:cNvPr id="8" name="Picture 7">
            <a:extLst>
              <a:ext uri="{FF2B5EF4-FFF2-40B4-BE49-F238E27FC236}">
                <a16:creationId xmlns:a16="http://schemas.microsoft.com/office/drawing/2014/main" id="{D52E7D38-F44E-CDBF-EDB3-B80C66CC1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50" y="152628"/>
            <a:ext cx="2667000" cy="2667000"/>
          </a:xfrm>
          <a:prstGeom prst="rect">
            <a:avLst/>
          </a:prstGeom>
        </p:spPr>
      </p:pic>
      <p:pic>
        <p:nvPicPr>
          <p:cNvPr id="10" name="Picture 9">
            <a:extLst>
              <a:ext uri="{FF2B5EF4-FFF2-40B4-BE49-F238E27FC236}">
                <a16:creationId xmlns:a16="http://schemas.microsoft.com/office/drawing/2014/main" id="{A5DC3A96-DB54-EDC5-A5BB-35687936E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6250" y="125670"/>
            <a:ext cx="1905000" cy="1905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 y="80133"/>
            <a:ext cx="13162280" cy="1790700"/>
            <a:chOff x="-84" y="80133"/>
            <a:chExt cx="13162280" cy="1790700"/>
          </a:xfrm>
        </p:grpSpPr>
        <p:sp>
          <p:nvSpPr>
            <p:cNvPr id="3" name="object 3"/>
            <p:cNvSpPr/>
            <p:nvPr/>
          </p:nvSpPr>
          <p:spPr>
            <a:xfrm>
              <a:off x="7853" y="88071"/>
              <a:ext cx="2953385" cy="1774825"/>
            </a:xfrm>
            <a:custGeom>
              <a:avLst/>
              <a:gdLst/>
              <a:ahLst/>
              <a:cxnLst/>
              <a:rect l="l" t="t" r="r" b="b"/>
              <a:pathLst>
                <a:path w="2953385" h="1774825">
                  <a:moveTo>
                    <a:pt x="0" y="1547073"/>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725047" y="0"/>
                  </a:lnTo>
                  <a:lnTo>
                    <a:pt x="2732506" y="0"/>
                  </a:lnTo>
                  <a:lnTo>
                    <a:pt x="2739947" y="365"/>
                  </a:lnTo>
                  <a:lnTo>
                    <a:pt x="2747370" y="1096"/>
                  </a:lnTo>
                  <a:lnTo>
                    <a:pt x="2754793" y="1827"/>
                  </a:lnTo>
                  <a:lnTo>
                    <a:pt x="2762162" y="2920"/>
                  </a:lnTo>
                  <a:lnTo>
                    <a:pt x="2769477" y="4375"/>
                  </a:lnTo>
                  <a:lnTo>
                    <a:pt x="2776793" y="5831"/>
                  </a:lnTo>
                  <a:lnTo>
                    <a:pt x="2812200" y="17335"/>
                  </a:lnTo>
                  <a:lnTo>
                    <a:pt x="2819091" y="20190"/>
                  </a:lnTo>
                  <a:lnTo>
                    <a:pt x="2825825" y="23375"/>
                  </a:lnTo>
                  <a:lnTo>
                    <a:pt x="2832403" y="26891"/>
                  </a:lnTo>
                  <a:lnTo>
                    <a:pt x="2838982" y="30407"/>
                  </a:lnTo>
                  <a:lnTo>
                    <a:pt x="2845372" y="34237"/>
                  </a:lnTo>
                  <a:lnTo>
                    <a:pt x="2851573" y="38381"/>
                  </a:lnTo>
                  <a:lnTo>
                    <a:pt x="2857775" y="42525"/>
                  </a:lnTo>
                  <a:lnTo>
                    <a:pt x="2863759" y="46963"/>
                  </a:lnTo>
                  <a:lnTo>
                    <a:pt x="2869525" y="51694"/>
                  </a:lnTo>
                  <a:lnTo>
                    <a:pt x="2875290" y="56426"/>
                  </a:lnTo>
                  <a:lnTo>
                    <a:pt x="2880810" y="61429"/>
                  </a:lnTo>
                  <a:lnTo>
                    <a:pt x="2886085" y="66704"/>
                  </a:lnTo>
                  <a:lnTo>
                    <a:pt x="2891359" y="71978"/>
                  </a:lnTo>
                  <a:lnTo>
                    <a:pt x="2896362" y="77498"/>
                  </a:lnTo>
                  <a:lnTo>
                    <a:pt x="2901093" y="83263"/>
                  </a:lnTo>
                  <a:lnTo>
                    <a:pt x="2905825" y="89029"/>
                  </a:lnTo>
                  <a:lnTo>
                    <a:pt x="2910263" y="95013"/>
                  </a:lnTo>
                  <a:lnTo>
                    <a:pt x="2914407" y="101215"/>
                  </a:lnTo>
                  <a:lnTo>
                    <a:pt x="2918551" y="107416"/>
                  </a:lnTo>
                  <a:lnTo>
                    <a:pt x="2935453" y="140588"/>
                  </a:lnTo>
                  <a:lnTo>
                    <a:pt x="2938307" y="147479"/>
                  </a:lnTo>
                  <a:lnTo>
                    <a:pt x="2948413" y="183311"/>
                  </a:lnTo>
                  <a:lnTo>
                    <a:pt x="2949868" y="190627"/>
                  </a:lnTo>
                  <a:lnTo>
                    <a:pt x="2950961" y="197996"/>
                  </a:lnTo>
                  <a:lnTo>
                    <a:pt x="2951693" y="205419"/>
                  </a:lnTo>
                  <a:lnTo>
                    <a:pt x="2952424" y="212842"/>
                  </a:lnTo>
                  <a:lnTo>
                    <a:pt x="2952789" y="220282"/>
                  </a:lnTo>
                  <a:lnTo>
                    <a:pt x="2952789" y="227741"/>
                  </a:lnTo>
                  <a:lnTo>
                    <a:pt x="2952789" y="1547073"/>
                  </a:lnTo>
                  <a:lnTo>
                    <a:pt x="2952789" y="1554532"/>
                  </a:lnTo>
                  <a:lnTo>
                    <a:pt x="2952424" y="1561972"/>
                  </a:lnTo>
                  <a:lnTo>
                    <a:pt x="2951693" y="1569395"/>
                  </a:lnTo>
                  <a:lnTo>
                    <a:pt x="2950961" y="1576818"/>
                  </a:lnTo>
                  <a:lnTo>
                    <a:pt x="2949868" y="1584187"/>
                  </a:lnTo>
                  <a:lnTo>
                    <a:pt x="2948413" y="1591503"/>
                  </a:lnTo>
                  <a:lnTo>
                    <a:pt x="2946958" y="1598818"/>
                  </a:lnTo>
                  <a:lnTo>
                    <a:pt x="2945148" y="1606045"/>
                  </a:lnTo>
                  <a:lnTo>
                    <a:pt x="2942982" y="1613182"/>
                  </a:lnTo>
                  <a:lnTo>
                    <a:pt x="2940817" y="1620320"/>
                  </a:lnTo>
                  <a:lnTo>
                    <a:pt x="2922381" y="1661007"/>
                  </a:lnTo>
                  <a:lnTo>
                    <a:pt x="2914407" y="1673599"/>
                  </a:lnTo>
                  <a:lnTo>
                    <a:pt x="2910263" y="1679801"/>
                  </a:lnTo>
                  <a:lnTo>
                    <a:pt x="2905825" y="1685785"/>
                  </a:lnTo>
                  <a:lnTo>
                    <a:pt x="2901093" y="1691551"/>
                  </a:lnTo>
                  <a:lnTo>
                    <a:pt x="2896362" y="1697316"/>
                  </a:lnTo>
                  <a:lnTo>
                    <a:pt x="2891359" y="1702836"/>
                  </a:lnTo>
                  <a:lnTo>
                    <a:pt x="2886085" y="1708110"/>
                  </a:lnTo>
                  <a:lnTo>
                    <a:pt x="2880810" y="1713385"/>
                  </a:lnTo>
                  <a:lnTo>
                    <a:pt x="2875290" y="1718388"/>
                  </a:lnTo>
                  <a:lnTo>
                    <a:pt x="2869525" y="1723120"/>
                  </a:lnTo>
                  <a:lnTo>
                    <a:pt x="2863759" y="1727851"/>
                  </a:lnTo>
                  <a:lnTo>
                    <a:pt x="2857775" y="1732289"/>
                  </a:lnTo>
                  <a:lnTo>
                    <a:pt x="2851573" y="1736433"/>
                  </a:lnTo>
                  <a:lnTo>
                    <a:pt x="2845371" y="1740577"/>
                  </a:lnTo>
                  <a:lnTo>
                    <a:pt x="2838982" y="1744407"/>
                  </a:lnTo>
                  <a:lnTo>
                    <a:pt x="2832403" y="1747923"/>
                  </a:lnTo>
                  <a:lnTo>
                    <a:pt x="2825825" y="1751439"/>
                  </a:lnTo>
                  <a:lnTo>
                    <a:pt x="2819091" y="1754624"/>
                  </a:lnTo>
                  <a:lnTo>
                    <a:pt x="2812200" y="1757478"/>
                  </a:lnTo>
                  <a:lnTo>
                    <a:pt x="2805309" y="1760333"/>
                  </a:lnTo>
                  <a:lnTo>
                    <a:pt x="2769477" y="1770438"/>
                  </a:lnTo>
                  <a:lnTo>
                    <a:pt x="2762162" y="1771893"/>
                  </a:lnTo>
                  <a:lnTo>
                    <a:pt x="2754793" y="1772987"/>
                  </a:lnTo>
                  <a:lnTo>
                    <a:pt x="2747370" y="1773718"/>
                  </a:lnTo>
                  <a:lnTo>
                    <a:pt x="2739947" y="1774449"/>
                  </a:lnTo>
                  <a:lnTo>
                    <a:pt x="2732506" y="1774814"/>
                  </a:lnTo>
                  <a:lnTo>
                    <a:pt x="2725047" y="1774814"/>
                  </a:lnTo>
                  <a:lnTo>
                    <a:pt x="227741" y="1774814"/>
                  </a:lnTo>
                  <a:lnTo>
                    <a:pt x="220282" y="1774814"/>
                  </a:lnTo>
                  <a:lnTo>
                    <a:pt x="212842" y="1774449"/>
                  </a:lnTo>
                  <a:lnTo>
                    <a:pt x="205419" y="1773718"/>
                  </a:lnTo>
                  <a:lnTo>
                    <a:pt x="197996" y="1772987"/>
                  </a:lnTo>
                  <a:lnTo>
                    <a:pt x="190627" y="1771893"/>
                  </a:lnTo>
                  <a:lnTo>
                    <a:pt x="183311" y="1770438"/>
                  </a:lnTo>
                  <a:lnTo>
                    <a:pt x="175996" y="1768983"/>
                  </a:lnTo>
                  <a:lnTo>
                    <a:pt x="168769" y="1767173"/>
                  </a:lnTo>
                  <a:lnTo>
                    <a:pt x="161631" y="1765008"/>
                  </a:lnTo>
                  <a:lnTo>
                    <a:pt x="154494" y="1762843"/>
                  </a:lnTo>
                  <a:lnTo>
                    <a:pt x="147479" y="1760333"/>
                  </a:lnTo>
                  <a:lnTo>
                    <a:pt x="140588" y="1757478"/>
                  </a:lnTo>
                  <a:lnTo>
                    <a:pt x="133697" y="1754624"/>
                  </a:lnTo>
                  <a:lnTo>
                    <a:pt x="126963" y="1751439"/>
                  </a:lnTo>
                  <a:lnTo>
                    <a:pt x="120385" y="1747923"/>
                  </a:lnTo>
                  <a:lnTo>
                    <a:pt x="113806" y="1744407"/>
                  </a:lnTo>
                  <a:lnTo>
                    <a:pt x="77498" y="1718388"/>
                  </a:lnTo>
                  <a:lnTo>
                    <a:pt x="66704" y="1708110"/>
                  </a:lnTo>
                  <a:lnTo>
                    <a:pt x="61429" y="1702836"/>
                  </a:lnTo>
                  <a:lnTo>
                    <a:pt x="38381" y="1673599"/>
                  </a:lnTo>
                  <a:lnTo>
                    <a:pt x="34237" y="1667397"/>
                  </a:lnTo>
                  <a:lnTo>
                    <a:pt x="14481" y="1627334"/>
                  </a:lnTo>
                  <a:lnTo>
                    <a:pt x="9806" y="1613183"/>
                  </a:lnTo>
                  <a:lnTo>
                    <a:pt x="7641" y="1606045"/>
                  </a:lnTo>
                  <a:lnTo>
                    <a:pt x="1096" y="1569395"/>
                  </a:lnTo>
                  <a:lnTo>
                    <a:pt x="365" y="1561972"/>
                  </a:lnTo>
                  <a:lnTo>
                    <a:pt x="0" y="1554532"/>
                  </a:lnTo>
                  <a:lnTo>
                    <a:pt x="0" y="1547073"/>
                  </a:lnTo>
                  <a:close/>
                </a:path>
              </a:pathLst>
            </a:custGeom>
            <a:ln w="15706">
              <a:solidFill>
                <a:srgbClr val="A7337D"/>
              </a:solidFill>
            </a:ln>
          </p:spPr>
          <p:txBody>
            <a:bodyPr wrap="square" lIns="0" tIns="0" rIns="0" bIns="0" rtlCol="0"/>
            <a:lstStyle/>
            <a:p>
              <a:endParaRPr/>
            </a:p>
          </p:txBody>
        </p:sp>
        <p:sp>
          <p:nvSpPr>
            <p:cNvPr id="4" name="object 4"/>
            <p:cNvSpPr/>
            <p:nvPr/>
          </p:nvSpPr>
          <p:spPr>
            <a:xfrm>
              <a:off x="6384622" y="88071"/>
              <a:ext cx="3361690" cy="1759585"/>
            </a:xfrm>
            <a:custGeom>
              <a:avLst/>
              <a:gdLst/>
              <a:ahLst/>
              <a:cxnLst/>
              <a:rect l="l" t="t" r="r" b="b"/>
              <a:pathLst>
                <a:path w="3361690"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3133412" y="0"/>
                  </a:lnTo>
                  <a:lnTo>
                    <a:pt x="3140871" y="0"/>
                  </a:lnTo>
                  <a:lnTo>
                    <a:pt x="3148312" y="365"/>
                  </a:lnTo>
                  <a:lnTo>
                    <a:pt x="3155734" y="1096"/>
                  </a:lnTo>
                  <a:lnTo>
                    <a:pt x="3163157" y="1827"/>
                  </a:lnTo>
                  <a:lnTo>
                    <a:pt x="3170526" y="2920"/>
                  </a:lnTo>
                  <a:lnTo>
                    <a:pt x="3177841" y="4375"/>
                  </a:lnTo>
                  <a:lnTo>
                    <a:pt x="3185157" y="5831"/>
                  </a:lnTo>
                  <a:lnTo>
                    <a:pt x="3192384" y="7641"/>
                  </a:lnTo>
                  <a:lnTo>
                    <a:pt x="3199521" y="9806"/>
                  </a:lnTo>
                  <a:lnTo>
                    <a:pt x="3206659" y="11971"/>
                  </a:lnTo>
                  <a:lnTo>
                    <a:pt x="3213674" y="14481"/>
                  </a:lnTo>
                  <a:lnTo>
                    <a:pt x="3220565" y="17335"/>
                  </a:lnTo>
                  <a:lnTo>
                    <a:pt x="3227456" y="20190"/>
                  </a:lnTo>
                  <a:lnTo>
                    <a:pt x="3234190" y="23375"/>
                  </a:lnTo>
                  <a:lnTo>
                    <a:pt x="3240768" y="26891"/>
                  </a:lnTo>
                  <a:lnTo>
                    <a:pt x="3247346" y="30407"/>
                  </a:lnTo>
                  <a:lnTo>
                    <a:pt x="3253736" y="34237"/>
                  </a:lnTo>
                  <a:lnTo>
                    <a:pt x="3259938" y="38381"/>
                  </a:lnTo>
                  <a:lnTo>
                    <a:pt x="3266140" y="42525"/>
                  </a:lnTo>
                  <a:lnTo>
                    <a:pt x="3294449" y="66704"/>
                  </a:lnTo>
                  <a:lnTo>
                    <a:pt x="3299724" y="71978"/>
                  </a:lnTo>
                  <a:lnTo>
                    <a:pt x="3322771" y="101215"/>
                  </a:lnTo>
                  <a:lnTo>
                    <a:pt x="3326915" y="107416"/>
                  </a:lnTo>
                  <a:lnTo>
                    <a:pt x="3330746" y="113806"/>
                  </a:lnTo>
                  <a:lnTo>
                    <a:pt x="3334262" y="120385"/>
                  </a:lnTo>
                  <a:lnTo>
                    <a:pt x="3337778" y="126963"/>
                  </a:lnTo>
                  <a:lnTo>
                    <a:pt x="3340963" y="133697"/>
                  </a:lnTo>
                  <a:lnTo>
                    <a:pt x="3343817" y="140588"/>
                  </a:lnTo>
                  <a:lnTo>
                    <a:pt x="3346672" y="147479"/>
                  </a:lnTo>
                  <a:lnTo>
                    <a:pt x="3356777" y="183311"/>
                  </a:lnTo>
                  <a:lnTo>
                    <a:pt x="3358233" y="190627"/>
                  </a:lnTo>
                  <a:lnTo>
                    <a:pt x="3359326" y="197996"/>
                  </a:lnTo>
                  <a:lnTo>
                    <a:pt x="3360057" y="205419"/>
                  </a:lnTo>
                  <a:lnTo>
                    <a:pt x="3360788" y="212842"/>
                  </a:lnTo>
                  <a:lnTo>
                    <a:pt x="3361153" y="220282"/>
                  </a:lnTo>
                  <a:lnTo>
                    <a:pt x="3361153" y="227741"/>
                  </a:lnTo>
                  <a:lnTo>
                    <a:pt x="3361153" y="1531366"/>
                  </a:lnTo>
                  <a:lnTo>
                    <a:pt x="3361153" y="1538825"/>
                  </a:lnTo>
                  <a:lnTo>
                    <a:pt x="3360788" y="1546266"/>
                  </a:lnTo>
                  <a:lnTo>
                    <a:pt x="3360057" y="1553689"/>
                  </a:lnTo>
                  <a:lnTo>
                    <a:pt x="3359326" y="1561112"/>
                  </a:lnTo>
                  <a:lnTo>
                    <a:pt x="3358233" y="1568481"/>
                  </a:lnTo>
                  <a:lnTo>
                    <a:pt x="3356777" y="1575796"/>
                  </a:lnTo>
                  <a:lnTo>
                    <a:pt x="3355322" y="1583112"/>
                  </a:lnTo>
                  <a:lnTo>
                    <a:pt x="3343817" y="1618519"/>
                  </a:lnTo>
                  <a:lnTo>
                    <a:pt x="3340963" y="1625410"/>
                  </a:lnTo>
                  <a:lnTo>
                    <a:pt x="3337778" y="1632145"/>
                  </a:lnTo>
                  <a:lnTo>
                    <a:pt x="3334262" y="1638723"/>
                  </a:lnTo>
                  <a:lnTo>
                    <a:pt x="3330746" y="1645301"/>
                  </a:lnTo>
                  <a:lnTo>
                    <a:pt x="3326915" y="1651691"/>
                  </a:lnTo>
                  <a:lnTo>
                    <a:pt x="3322771" y="1657893"/>
                  </a:lnTo>
                  <a:lnTo>
                    <a:pt x="3318628" y="1664094"/>
                  </a:lnTo>
                  <a:lnTo>
                    <a:pt x="3294449" y="1692404"/>
                  </a:lnTo>
                  <a:lnTo>
                    <a:pt x="3289175" y="1697678"/>
                  </a:lnTo>
                  <a:lnTo>
                    <a:pt x="3283655" y="1702681"/>
                  </a:lnTo>
                  <a:lnTo>
                    <a:pt x="3277889" y="1707413"/>
                  </a:lnTo>
                  <a:lnTo>
                    <a:pt x="3272124" y="1712145"/>
                  </a:lnTo>
                  <a:lnTo>
                    <a:pt x="3266140" y="1716583"/>
                  </a:lnTo>
                  <a:lnTo>
                    <a:pt x="3259938" y="1720727"/>
                  </a:lnTo>
                  <a:lnTo>
                    <a:pt x="3253736" y="1724871"/>
                  </a:lnTo>
                  <a:lnTo>
                    <a:pt x="3220564" y="1741772"/>
                  </a:lnTo>
                  <a:lnTo>
                    <a:pt x="3213673" y="1744627"/>
                  </a:lnTo>
                  <a:lnTo>
                    <a:pt x="3206659" y="1747136"/>
                  </a:lnTo>
                  <a:lnTo>
                    <a:pt x="3199521" y="1749302"/>
                  </a:lnTo>
                  <a:lnTo>
                    <a:pt x="3192384" y="1751467"/>
                  </a:lnTo>
                  <a:lnTo>
                    <a:pt x="3185157" y="1753277"/>
                  </a:lnTo>
                  <a:lnTo>
                    <a:pt x="3177842" y="1754732"/>
                  </a:lnTo>
                  <a:lnTo>
                    <a:pt x="3170526" y="1756187"/>
                  </a:lnTo>
                  <a:lnTo>
                    <a:pt x="3163157" y="1757280"/>
                  </a:lnTo>
                  <a:lnTo>
                    <a:pt x="3155734" y="1758012"/>
                  </a:lnTo>
                  <a:lnTo>
                    <a:pt x="3148312" y="1758743"/>
                  </a:lnTo>
                  <a:lnTo>
                    <a:pt x="3140871" y="1759108"/>
                  </a:lnTo>
                  <a:lnTo>
                    <a:pt x="3133412"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A7337D"/>
              </a:solidFill>
            </a:ln>
          </p:spPr>
          <p:txBody>
            <a:bodyPr wrap="square" lIns="0" tIns="0" rIns="0" bIns="0" rtlCol="0"/>
            <a:lstStyle/>
            <a:p>
              <a:endParaRPr/>
            </a:p>
          </p:txBody>
        </p:sp>
        <p:sp>
          <p:nvSpPr>
            <p:cNvPr id="5" name="object 5"/>
            <p:cNvSpPr/>
            <p:nvPr/>
          </p:nvSpPr>
          <p:spPr>
            <a:xfrm>
              <a:off x="9761482" y="88071"/>
              <a:ext cx="3392804" cy="1759585"/>
            </a:xfrm>
            <a:custGeom>
              <a:avLst/>
              <a:gdLst/>
              <a:ahLst/>
              <a:cxnLst/>
              <a:rect l="l" t="t" r="r" b="b"/>
              <a:pathLst>
                <a:path w="3392805"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3164824" y="0"/>
                  </a:lnTo>
                  <a:lnTo>
                    <a:pt x="3172283" y="0"/>
                  </a:lnTo>
                  <a:lnTo>
                    <a:pt x="3179724" y="365"/>
                  </a:lnTo>
                  <a:lnTo>
                    <a:pt x="3187147" y="1096"/>
                  </a:lnTo>
                  <a:lnTo>
                    <a:pt x="3194570" y="1827"/>
                  </a:lnTo>
                  <a:lnTo>
                    <a:pt x="3201939" y="2920"/>
                  </a:lnTo>
                  <a:lnTo>
                    <a:pt x="3209255" y="4375"/>
                  </a:lnTo>
                  <a:lnTo>
                    <a:pt x="3216570" y="5831"/>
                  </a:lnTo>
                  <a:lnTo>
                    <a:pt x="3251977" y="17335"/>
                  </a:lnTo>
                  <a:lnTo>
                    <a:pt x="3258868" y="20190"/>
                  </a:lnTo>
                  <a:lnTo>
                    <a:pt x="3265603" y="23375"/>
                  </a:lnTo>
                  <a:lnTo>
                    <a:pt x="3272181" y="26891"/>
                  </a:lnTo>
                  <a:lnTo>
                    <a:pt x="3278759" y="30407"/>
                  </a:lnTo>
                  <a:lnTo>
                    <a:pt x="3315068" y="56426"/>
                  </a:lnTo>
                  <a:lnTo>
                    <a:pt x="3325862" y="66704"/>
                  </a:lnTo>
                  <a:lnTo>
                    <a:pt x="3331136" y="71978"/>
                  </a:lnTo>
                  <a:lnTo>
                    <a:pt x="3336139" y="77498"/>
                  </a:lnTo>
                  <a:lnTo>
                    <a:pt x="3340871" y="83263"/>
                  </a:lnTo>
                  <a:lnTo>
                    <a:pt x="3345603" y="89029"/>
                  </a:lnTo>
                  <a:lnTo>
                    <a:pt x="3350041" y="95013"/>
                  </a:lnTo>
                  <a:lnTo>
                    <a:pt x="3354184" y="101215"/>
                  </a:lnTo>
                  <a:lnTo>
                    <a:pt x="3358328" y="107416"/>
                  </a:lnTo>
                  <a:lnTo>
                    <a:pt x="3362159" y="113806"/>
                  </a:lnTo>
                  <a:lnTo>
                    <a:pt x="3365675" y="120385"/>
                  </a:lnTo>
                  <a:lnTo>
                    <a:pt x="3369191" y="126963"/>
                  </a:lnTo>
                  <a:lnTo>
                    <a:pt x="3372376" y="133697"/>
                  </a:lnTo>
                  <a:lnTo>
                    <a:pt x="3375230" y="140588"/>
                  </a:lnTo>
                  <a:lnTo>
                    <a:pt x="3378084" y="147479"/>
                  </a:lnTo>
                  <a:lnTo>
                    <a:pt x="3380594" y="154494"/>
                  </a:lnTo>
                  <a:lnTo>
                    <a:pt x="3382759" y="161631"/>
                  </a:lnTo>
                  <a:lnTo>
                    <a:pt x="3384925" y="168769"/>
                  </a:lnTo>
                  <a:lnTo>
                    <a:pt x="3386735" y="175996"/>
                  </a:lnTo>
                  <a:lnTo>
                    <a:pt x="3388190" y="183311"/>
                  </a:lnTo>
                  <a:lnTo>
                    <a:pt x="3389645" y="190627"/>
                  </a:lnTo>
                  <a:lnTo>
                    <a:pt x="3390739" y="197996"/>
                  </a:lnTo>
                  <a:lnTo>
                    <a:pt x="3391470" y="205419"/>
                  </a:lnTo>
                  <a:lnTo>
                    <a:pt x="3392201" y="212842"/>
                  </a:lnTo>
                  <a:lnTo>
                    <a:pt x="3392566" y="220282"/>
                  </a:lnTo>
                  <a:lnTo>
                    <a:pt x="3392566" y="227741"/>
                  </a:lnTo>
                  <a:lnTo>
                    <a:pt x="3392566" y="1531366"/>
                  </a:lnTo>
                  <a:lnTo>
                    <a:pt x="3392566" y="1538825"/>
                  </a:lnTo>
                  <a:lnTo>
                    <a:pt x="3392201" y="1546266"/>
                  </a:lnTo>
                  <a:lnTo>
                    <a:pt x="3391469" y="1553689"/>
                  </a:lnTo>
                  <a:lnTo>
                    <a:pt x="3390738" y="1561112"/>
                  </a:lnTo>
                  <a:lnTo>
                    <a:pt x="3389645" y="1568481"/>
                  </a:lnTo>
                  <a:lnTo>
                    <a:pt x="3388190" y="1575796"/>
                  </a:lnTo>
                  <a:lnTo>
                    <a:pt x="3386735" y="1583112"/>
                  </a:lnTo>
                  <a:lnTo>
                    <a:pt x="3375230" y="1618519"/>
                  </a:lnTo>
                  <a:lnTo>
                    <a:pt x="3372376" y="1625410"/>
                  </a:lnTo>
                  <a:lnTo>
                    <a:pt x="3369190" y="1632145"/>
                  </a:lnTo>
                  <a:lnTo>
                    <a:pt x="3365674" y="1638723"/>
                  </a:lnTo>
                  <a:lnTo>
                    <a:pt x="3362158" y="1645301"/>
                  </a:lnTo>
                  <a:lnTo>
                    <a:pt x="3358328" y="1651691"/>
                  </a:lnTo>
                  <a:lnTo>
                    <a:pt x="3354184" y="1657893"/>
                  </a:lnTo>
                  <a:lnTo>
                    <a:pt x="3350041" y="1664094"/>
                  </a:lnTo>
                  <a:lnTo>
                    <a:pt x="3325862" y="1692404"/>
                  </a:lnTo>
                  <a:lnTo>
                    <a:pt x="3320588" y="1697678"/>
                  </a:lnTo>
                  <a:lnTo>
                    <a:pt x="3315068" y="1702681"/>
                  </a:lnTo>
                  <a:lnTo>
                    <a:pt x="3309302" y="1707413"/>
                  </a:lnTo>
                  <a:lnTo>
                    <a:pt x="3303536" y="1712145"/>
                  </a:lnTo>
                  <a:lnTo>
                    <a:pt x="3297552" y="1716583"/>
                  </a:lnTo>
                  <a:lnTo>
                    <a:pt x="3291351" y="1720727"/>
                  </a:lnTo>
                  <a:lnTo>
                    <a:pt x="3285149" y="1724871"/>
                  </a:lnTo>
                  <a:lnTo>
                    <a:pt x="3251977" y="1741772"/>
                  </a:lnTo>
                  <a:lnTo>
                    <a:pt x="3245086" y="1744627"/>
                  </a:lnTo>
                  <a:lnTo>
                    <a:pt x="3238072" y="1747136"/>
                  </a:lnTo>
                  <a:lnTo>
                    <a:pt x="3230934" y="1749302"/>
                  </a:lnTo>
                  <a:lnTo>
                    <a:pt x="3223797" y="1751467"/>
                  </a:lnTo>
                  <a:lnTo>
                    <a:pt x="3216570" y="1753277"/>
                  </a:lnTo>
                  <a:lnTo>
                    <a:pt x="3209254" y="1754732"/>
                  </a:lnTo>
                  <a:lnTo>
                    <a:pt x="3201939" y="1756187"/>
                  </a:lnTo>
                  <a:lnTo>
                    <a:pt x="3194570" y="1757280"/>
                  </a:lnTo>
                  <a:lnTo>
                    <a:pt x="3187147" y="1758012"/>
                  </a:lnTo>
                  <a:lnTo>
                    <a:pt x="3179724" y="1758743"/>
                  </a:lnTo>
                  <a:lnTo>
                    <a:pt x="3172283" y="1759108"/>
                  </a:lnTo>
                  <a:lnTo>
                    <a:pt x="3164824"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A7337D"/>
              </a:solidFill>
            </a:ln>
          </p:spPr>
          <p:txBody>
            <a:bodyPr wrap="square" lIns="0" tIns="0" rIns="0" bIns="0" rtlCol="0"/>
            <a:lstStyle/>
            <a:p>
              <a:endParaRPr/>
            </a:p>
          </p:txBody>
        </p:sp>
      </p:grpSp>
      <p:sp>
        <p:nvSpPr>
          <p:cNvPr id="6" name="object 6"/>
          <p:cNvSpPr/>
          <p:nvPr/>
        </p:nvSpPr>
        <p:spPr>
          <a:xfrm>
            <a:off x="13640945" y="6951736"/>
            <a:ext cx="6282690" cy="4429760"/>
          </a:xfrm>
          <a:custGeom>
            <a:avLst/>
            <a:gdLst/>
            <a:ahLst/>
            <a:cxnLst/>
            <a:rect l="l" t="t" r="r" b="b"/>
            <a:pathLst>
              <a:path w="6282690" h="4429759">
                <a:moveTo>
                  <a:pt x="0" y="4201442"/>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054789" y="0"/>
                </a:lnTo>
                <a:lnTo>
                  <a:pt x="6062247" y="0"/>
                </a:lnTo>
                <a:lnTo>
                  <a:pt x="6069688" y="365"/>
                </a:lnTo>
                <a:lnTo>
                  <a:pt x="6077111" y="1096"/>
                </a:lnTo>
                <a:lnTo>
                  <a:pt x="6084534" y="1827"/>
                </a:lnTo>
                <a:lnTo>
                  <a:pt x="6091903" y="2920"/>
                </a:lnTo>
                <a:lnTo>
                  <a:pt x="6099218" y="4375"/>
                </a:lnTo>
                <a:lnTo>
                  <a:pt x="6106533" y="5831"/>
                </a:lnTo>
                <a:lnTo>
                  <a:pt x="6141941" y="17335"/>
                </a:lnTo>
                <a:lnTo>
                  <a:pt x="6148832" y="20190"/>
                </a:lnTo>
                <a:lnTo>
                  <a:pt x="6181314" y="38381"/>
                </a:lnTo>
                <a:lnTo>
                  <a:pt x="6187517" y="42525"/>
                </a:lnTo>
                <a:lnTo>
                  <a:pt x="6193501" y="46963"/>
                </a:lnTo>
                <a:lnTo>
                  <a:pt x="6199266" y="51694"/>
                </a:lnTo>
                <a:lnTo>
                  <a:pt x="6205032" y="56426"/>
                </a:lnTo>
                <a:lnTo>
                  <a:pt x="6210552" y="61429"/>
                </a:lnTo>
                <a:lnTo>
                  <a:pt x="6215826" y="66704"/>
                </a:lnTo>
                <a:lnTo>
                  <a:pt x="6221101" y="71978"/>
                </a:lnTo>
                <a:lnTo>
                  <a:pt x="6226104" y="77498"/>
                </a:lnTo>
                <a:lnTo>
                  <a:pt x="6230835" y="83263"/>
                </a:lnTo>
                <a:lnTo>
                  <a:pt x="6235568" y="89029"/>
                </a:lnTo>
                <a:lnTo>
                  <a:pt x="6240005" y="95013"/>
                </a:lnTo>
                <a:lnTo>
                  <a:pt x="6244148" y="101215"/>
                </a:lnTo>
                <a:lnTo>
                  <a:pt x="6248293" y="107416"/>
                </a:lnTo>
                <a:lnTo>
                  <a:pt x="6268048" y="147479"/>
                </a:lnTo>
                <a:lnTo>
                  <a:pt x="6272723" y="161631"/>
                </a:lnTo>
                <a:lnTo>
                  <a:pt x="6274889" y="168769"/>
                </a:lnTo>
                <a:lnTo>
                  <a:pt x="6276699" y="175996"/>
                </a:lnTo>
                <a:lnTo>
                  <a:pt x="6278154" y="183311"/>
                </a:lnTo>
                <a:lnTo>
                  <a:pt x="6279610" y="190627"/>
                </a:lnTo>
                <a:lnTo>
                  <a:pt x="6280703" y="197996"/>
                </a:lnTo>
                <a:lnTo>
                  <a:pt x="6281434" y="205419"/>
                </a:lnTo>
                <a:lnTo>
                  <a:pt x="6282165" y="212842"/>
                </a:lnTo>
                <a:lnTo>
                  <a:pt x="6282531" y="220282"/>
                </a:lnTo>
                <a:lnTo>
                  <a:pt x="6282530" y="227741"/>
                </a:lnTo>
                <a:lnTo>
                  <a:pt x="6282530" y="4201442"/>
                </a:lnTo>
                <a:lnTo>
                  <a:pt x="6282531" y="4208901"/>
                </a:lnTo>
                <a:lnTo>
                  <a:pt x="6282165" y="4216342"/>
                </a:lnTo>
                <a:lnTo>
                  <a:pt x="6281434" y="4223765"/>
                </a:lnTo>
                <a:lnTo>
                  <a:pt x="6280703" y="4231188"/>
                </a:lnTo>
                <a:lnTo>
                  <a:pt x="6279610" y="4238557"/>
                </a:lnTo>
                <a:lnTo>
                  <a:pt x="6278154" y="4245872"/>
                </a:lnTo>
                <a:lnTo>
                  <a:pt x="6276699" y="4253188"/>
                </a:lnTo>
                <a:lnTo>
                  <a:pt x="6274889" y="4260414"/>
                </a:lnTo>
                <a:lnTo>
                  <a:pt x="6272723" y="4267552"/>
                </a:lnTo>
                <a:lnTo>
                  <a:pt x="6270558" y="4274690"/>
                </a:lnTo>
                <a:lnTo>
                  <a:pt x="6268049" y="4281704"/>
                </a:lnTo>
                <a:lnTo>
                  <a:pt x="6265194" y="4288595"/>
                </a:lnTo>
                <a:lnTo>
                  <a:pt x="6262340" y="4295486"/>
                </a:lnTo>
                <a:lnTo>
                  <a:pt x="6244148" y="4327968"/>
                </a:lnTo>
                <a:lnTo>
                  <a:pt x="6240005" y="4334170"/>
                </a:lnTo>
                <a:lnTo>
                  <a:pt x="6235568" y="4340153"/>
                </a:lnTo>
                <a:lnTo>
                  <a:pt x="6230835" y="4345920"/>
                </a:lnTo>
                <a:lnTo>
                  <a:pt x="6226104" y="4351686"/>
                </a:lnTo>
                <a:lnTo>
                  <a:pt x="6221101" y="4357205"/>
                </a:lnTo>
                <a:lnTo>
                  <a:pt x="6215826" y="4362479"/>
                </a:lnTo>
                <a:lnTo>
                  <a:pt x="6210552" y="4367754"/>
                </a:lnTo>
                <a:lnTo>
                  <a:pt x="6205032" y="4372757"/>
                </a:lnTo>
                <a:lnTo>
                  <a:pt x="6199266" y="4377488"/>
                </a:lnTo>
                <a:lnTo>
                  <a:pt x="6193501" y="4382220"/>
                </a:lnTo>
                <a:lnTo>
                  <a:pt x="6187517" y="4386658"/>
                </a:lnTo>
                <a:lnTo>
                  <a:pt x="6181314" y="4390801"/>
                </a:lnTo>
                <a:lnTo>
                  <a:pt x="6175113" y="4394945"/>
                </a:lnTo>
                <a:lnTo>
                  <a:pt x="6141941" y="4411847"/>
                </a:lnTo>
                <a:lnTo>
                  <a:pt x="6135051" y="4414702"/>
                </a:lnTo>
                <a:lnTo>
                  <a:pt x="6099218" y="4424807"/>
                </a:lnTo>
                <a:lnTo>
                  <a:pt x="6091903" y="4426262"/>
                </a:lnTo>
                <a:lnTo>
                  <a:pt x="6084534" y="4427356"/>
                </a:lnTo>
                <a:lnTo>
                  <a:pt x="6077111" y="4428087"/>
                </a:lnTo>
                <a:lnTo>
                  <a:pt x="6069688" y="4428818"/>
                </a:lnTo>
                <a:lnTo>
                  <a:pt x="6062247" y="4429184"/>
                </a:lnTo>
                <a:lnTo>
                  <a:pt x="6054789" y="4429184"/>
                </a:lnTo>
                <a:lnTo>
                  <a:pt x="227741" y="4429184"/>
                </a:lnTo>
                <a:lnTo>
                  <a:pt x="220282" y="4429184"/>
                </a:lnTo>
                <a:lnTo>
                  <a:pt x="212842" y="4428818"/>
                </a:lnTo>
                <a:lnTo>
                  <a:pt x="205419" y="4428087"/>
                </a:lnTo>
                <a:lnTo>
                  <a:pt x="197996" y="4427356"/>
                </a:lnTo>
                <a:lnTo>
                  <a:pt x="190627" y="4426262"/>
                </a:lnTo>
                <a:lnTo>
                  <a:pt x="183311" y="4424807"/>
                </a:lnTo>
                <a:lnTo>
                  <a:pt x="175996" y="4423352"/>
                </a:lnTo>
                <a:lnTo>
                  <a:pt x="133697" y="4408993"/>
                </a:lnTo>
                <a:lnTo>
                  <a:pt x="101215" y="4390801"/>
                </a:lnTo>
                <a:lnTo>
                  <a:pt x="95013" y="4386658"/>
                </a:lnTo>
                <a:lnTo>
                  <a:pt x="89029" y="4382220"/>
                </a:lnTo>
                <a:lnTo>
                  <a:pt x="83263" y="4377488"/>
                </a:lnTo>
                <a:lnTo>
                  <a:pt x="77498" y="4372757"/>
                </a:lnTo>
                <a:lnTo>
                  <a:pt x="71978" y="4367754"/>
                </a:lnTo>
                <a:lnTo>
                  <a:pt x="66704" y="4362479"/>
                </a:lnTo>
                <a:lnTo>
                  <a:pt x="61429" y="4357205"/>
                </a:lnTo>
                <a:lnTo>
                  <a:pt x="56426" y="4351685"/>
                </a:lnTo>
                <a:lnTo>
                  <a:pt x="51694" y="4345919"/>
                </a:lnTo>
                <a:lnTo>
                  <a:pt x="46963" y="4340153"/>
                </a:lnTo>
                <a:lnTo>
                  <a:pt x="42525" y="4334170"/>
                </a:lnTo>
                <a:lnTo>
                  <a:pt x="38381" y="4327968"/>
                </a:lnTo>
                <a:lnTo>
                  <a:pt x="34237" y="4321766"/>
                </a:lnTo>
                <a:lnTo>
                  <a:pt x="30407" y="4315377"/>
                </a:lnTo>
                <a:lnTo>
                  <a:pt x="26891" y="4308798"/>
                </a:lnTo>
                <a:lnTo>
                  <a:pt x="23375" y="4302221"/>
                </a:lnTo>
                <a:lnTo>
                  <a:pt x="20190" y="4295486"/>
                </a:lnTo>
                <a:lnTo>
                  <a:pt x="17335" y="4288595"/>
                </a:lnTo>
                <a:lnTo>
                  <a:pt x="14481" y="4281704"/>
                </a:lnTo>
                <a:lnTo>
                  <a:pt x="2920" y="4238557"/>
                </a:lnTo>
                <a:lnTo>
                  <a:pt x="1096" y="4223765"/>
                </a:lnTo>
                <a:lnTo>
                  <a:pt x="365" y="4216342"/>
                </a:lnTo>
                <a:lnTo>
                  <a:pt x="0" y="4208901"/>
                </a:lnTo>
                <a:lnTo>
                  <a:pt x="0" y="4201442"/>
                </a:lnTo>
                <a:close/>
              </a:path>
            </a:pathLst>
          </a:custGeom>
          <a:ln w="15706">
            <a:solidFill>
              <a:srgbClr val="A7337D"/>
            </a:solidFill>
          </a:ln>
        </p:spPr>
        <p:txBody>
          <a:bodyPr wrap="square" lIns="0" tIns="0" rIns="0" bIns="0" rtlCol="0"/>
          <a:lstStyle/>
          <a:p>
            <a:endParaRPr/>
          </a:p>
        </p:txBody>
      </p:sp>
      <p:sp>
        <p:nvSpPr>
          <p:cNvPr id="7" name="object 7"/>
          <p:cNvSpPr txBox="1"/>
          <p:nvPr/>
        </p:nvSpPr>
        <p:spPr>
          <a:xfrm>
            <a:off x="15421466" y="6978301"/>
            <a:ext cx="2745105" cy="402590"/>
          </a:xfrm>
          <a:prstGeom prst="rect">
            <a:avLst/>
          </a:prstGeom>
        </p:spPr>
        <p:txBody>
          <a:bodyPr vert="horz" wrap="square" lIns="0" tIns="15240" rIns="0" bIns="0" rtlCol="0">
            <a:spAutoFit/>
          </a:bodyPr>
          <a:lstStyle/>
          <a:p>
            <a:pPr marL="12700">
              <a:lnSpc>
                <a:spcPct val="100000"/>
              </a:lnSpc>
              <a:spcBef>
                <a:spcPts val="120"/>
              </a:spcBef>
            </a:pPr>
            <a:r>
              <a:rPr sz="2450" spc="-195" dirty="0">
                <a:solidFill>
                  <a:srgbClr val="FFFFFF"/>
                </a:solidFill>
                <a:latin typeface="Trebuchet MS"/>
                <a:cs typeface="Trebuchet MS"/>
              </a:rPr>
              <a:t>Total</a:t>
            </a:r>
            <a:r>
              <a:rPr sz="2450" spc="-145"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05" dirty="0">
                <a:solidFill>
                  <a:srgbClr val="FFFFFF"/>
                </a:solidFill>
                <a:latin typeface="Trebuchet MS"/>
                <a:cs typeface="Trebuchet MS"/>
              </a:rPr>
              <a:t>month</a:t>
            </a:r>
            <a:endParaRPr sz="2450">
              <a:latin typeface="Trebuchet MS"/>
              <a:cs typeface="Trebuchet MS"/>
            </a:endParaRPr>
          </a:p>
        </p:txBody>
      </p:sp>
      <p:sp>
        <p:nvSpPr>
          <p:cNvPr id="8" name="object 8"/>
          <p:cNvSpPr txBox="1"/>
          <p:nvPr/>
        </p:nvSpPr>
        <p:spPr>
          <a:xfrm rot="19560000">
            <a:off x="13775624" y="10571401"/>
            <a:ext cx="932402"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September</a:t>
            </a:r>
            <a:endParaRPr sz="1450">
              <a:latin typeface="Segoe UI"/>
              <a:cs typeface="Segoe UI"/>
            </a:endParaRPr>
          </a:p>
        </p:txBody>
      </p:sp>
      <p:sp>
        <p:nvSpPr>
          <p:cNvPr id="9" name="object 9"/>
          <p:cNvSpPr txBox="1"/>
          <p:nvPr/>
        </p:nvSpPr>
        <p:spPr>
          <a:xfrm rot="19560000">
            <a:off x="14996057" y="10478619"/>
            <a:ext cx="623563"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August</a:t>
            </a:r>
            <a:endParaRPr sz="1450">
              <a:latin typeface="Segoe UI"/>
              <a:cs typeface="Segoe UI"/>
            </a:endParaRPr>
          </a:p>
        </p:txBody>
      </p:sp>
      <p:sp>
        <p:nvSpPr>
          <p:cNvPr id="10" name="object 10"/>
          <p:cNvSpPr txBox="1"/>
          <p:nvPr/>
        </p:nvSpPr>
        <p:spPr>
          <a:xfrm rot="19560000">
            <a:off x="15853131" y="10504399"/>
            <a:ext cx="708198"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October</a:t>
            </a:r>
            <a:endParaRPr sz="1450">
              <a:latin typeface="Segoe UI"/>
              <a:cs typeface="Segoe UI"/>
            </a:endParaRPr>
          </a:p>
        </p:txBody>
      </p:sp>
      <p:sp>
        <p:nvSpPr>
          <p:cNvPr id="11" name="object 11"/>
          <p:cNvSpPr txBox="1"/>
          <p:nvPr/>
        </p:nvSpPr>
        <p:spPr>
          <a:xfrm rot="19560000">
            <a:off x="17108905" y="10397662"/>
            <a:ext cx="367652" cy="188595"/>
          </a:xfrm>
          <a:prstGeom prst="rect">
            <a:avLst/>
          </a:prstGeom>
        </p:spPr>
        <p:txBody>
          <a:bodyPr vert="horz" wrap="square" lIns="0" tIns="0" rIns="0" bIns="0" rtlCol="0">
            <a:spAutoFit/>
          </a:bodyPr>
          <a:lstStyle/>
          <a:p>
            <a:pPr>
              <a:lnSpc>
                <a:spcPts val="1485"/>
              </a:lnSpc>
            </a:pPr>
            <a:r>
              <a:rPr sz="1450" spc="-20" dirty="0">
                <a:solidFill>
                  <a:srgbClr val="FFFFFF"/>
                </a:solidFill>
                <a:latin typeface="Segoe UI"/>
                <a:cs typeface="Segoe UI"/>
              </a:rPr>
              <a:t>July</a:t>
            </a:r>
            <a:endParaRPr sz="1450">
              <a:latin typeface="Segoe UI"/>
              <a:cs typeface="Segoe UI"/>
            </a:endParaRPr>
          </a:p>
        </p:txBody>
      </p:sp>
      <p:sp>
        <p:nvSpPr>
          <p:cNvPr id="12" name="object 12"/>
          <p:cNvSpPr txBox="1"/>
          <p:nvPr/>
        </p:nvSpPr>
        <p:spPr>
          <a:xfrm rot="19560000">
            <a:off x="17986717" y="10417494"/>
            <a:ext cx="427400" cy="188595"/>
          </a:xfrm>
          <a:prstGeom prst="rect">
            <a:avLst/>
          </a:prstGeom>
        </p:spPr>
        <p:txBody>
          <a:bodyPr vert="horz" wrap="square" lIns="0" tIns="0" rIns="0" bIns="0" rtlCol="0">
            <a:spAutoFit/>
          </a:bodyPr>
          <a:lstStyle/>
          <a:p>
            <a:pPr>
              <a:lnSpc>
                <a:spcPts val="1485"/>
              </a:lnSpc>
            </a:pPr>
            <a:r>
              <a:rPr sz="1450" spc="-20" dirty="0">
                <a:solidFill>
                  <a:srgbClr val="FFFFFF"/>
                </a:solidFill>
                <a:latin typeface="Segoe UI"/>
                <a:cs typeface="Segoe UI"/>
              </a:rPr>
              <a:t>June</a:t>
            </a:r>
            <a:endParaRPr sz="1450">
              <a:latin typeface="Segoe UI"/>
              <a:cs typeface="Segoe UI"/>
            </a:endParaRPr>
          </a:p>
        </p:txBody>
      </p:sp>
      <p:sp>
        <p:nvSpPr>
          <p:cNvPr id="13" name="object 13"/>
          <p:cNvSpPr txBox="1"/>
          <p:nvPr/>
        </p:nvSpPr>
        <p:spPr>
          <a:xfrm rot="19560000">
            <a:off x="18941867" y="10410869"/>
            <a:ext cx="407011" cy="188595"/>
          </a:xfrm>
          <a:prstGeom prst="rect">
            <a:avLst/>
          </a:prstGeom>
        </p:spPr>
        <p:txBody>
          <a:bodyPr vert="horz" wrap="square" lIns="0" tIns="0" rIns="0" bIns="0" rtlCol="0">
            <a:spAutoFit/>
          </a:bodyPr>
          <a:lstStyle/>
          <a:p>
            <a:pPr>
              <a:lnSpc>
                <a:spcPts val="1485"/>
              </a:lnSpc>
            </a:pPr>
            <a:r>
              <a:rPr sz="1450" spc="-25" dirty="0">
                <a:solidFill>
                  <a:srgbClr val="FFFFFF"/>
                </a:solidFill>
                <a:latin typeface="Segoe UI"/>
                <a:cs typeface="Segoe UI"/>
              </a:rPr>
              <a:t>May</a:t>
            </a:r>
            <a:endParaRPr sz="1450">
              <a:latin typeface="Segoe UI"/>
              <a:cs typeface="Segoe UI"/>
            </a:endParaRPr>
          </a:p>
        </p:txBody>
      </p:sp>
      <p:grpSp>
        <p:nvGrpSpPr>
          <p:cNvPr id="14" name="object 14"/>
          <p:cNvGrpSpPr/>
          <p:nvPr/>
        </p:nvGrpSpPr>
        <p:grpSpPr>
          <a:xfrm>
            <a:off x="14706299" y="7745862"/>
            <a:ext cx="4725670" cy="2534285"/>
            <a:chOff x="14706299" y="7745862"/>
            <a:chExt cx="4725670" cy="2534285"/>
          </a:xfrm>
        </p:grpSpPr>
        <p:sp>
          <p:nvSpPr>
            <p:cNvPr id="15" name="object 15"/>
            <p:cNvSpPr/>
            <p:nvPr/>
          </p:nvSpPr>
          <p:spPr>
            <a:xfrm>
              <a:off x="14729858" y="7769422"/>
              <a:ext cx="4678680" cy="2510790"/>
            </a:xfrm>
            <a:custGeom>
              <a:avLst/>
              <a:gdLst/>
              <a:ahLst/>
              <a:cxnLst/>
              <a:rect l="l" t="t" r="r" b="b"/>
              <a:pathLst>
                <a:path w="4678680" h="2510790">
                  <a:moveTo>
                    <a:pt x="4678451" y="2510702"/>
                  </a:moveTo>
                  <a:lnTo>
                    <a:pt x="0" y="2510702"/>
                  </a:lnTo>
                  <a:lnTo>
                    <a:pt x="0" y="0"/>
                  </a:lnTo>
                  <a:lnTo>
                    <a:pt x="935690" y="672276"/>
                  </a:lnTo>
                  <a:lnTo>
                    <a:pt x="1871380" y="1333980"/>
                  </a:lnTo>
                  <a:lnTo>
                    <a:pt x="2807071" y="1574934"/>
                  </a:lnTo>
                  <a:lnTo>
                    <a:pt x="3742761" y="1633223"/>
                  </a:lnTo>
                  <a:lnTo>
                    <a:pt x="4678451" y="2131881"/>
                  </a:lnTo>
                  <a:lnTo>
                    <a:pt x="4678451" y="2510702"/>
                  </a:lnTo>
                  <a:close/>
                </a:path>
              </a:pathLst>
            </a:custGeom>
            <a:solidFill>
              <a:srgbClr val="E669B9">
                <a:alpha val="39999"/>
              </a:srgbClr>
            </a:solidFill>
          </p:spPr>
          <p:txBody>
            <a:bodyPr wrap="square" lIns="0" tIns="0" rIns="0" bIns="0" rtlCol="0"/>
            <a:lstStyle/>
            <a:p>
              <a:endParaRPr/>
            </a:p>
          </p:txBody>
        </p:sp>
        <p:sp>
          <p:nvSpPr>
            <p:cNvPr id="16" name="object 16"/>
            <p:cNvSpPr/>
            <p:nvPr/>
          </p:nvSpPr>
          <p:spPr>
            <a:xfrm>
              <a:off x="14729858" y="7769422"/>
              <a:ext cx="4678680" cy="2132330"/>
            </a:xfrm>
            <a:custGeom>
              <a:avLst/>
              <a:gdLst/>
              <a:ahLst/>
              <a:cxnLst/>
              <a:rect l="l" t="t" r="r" b="b"/>
              <a:pathLst>
                <a:path w="4678680" h="2132329">
                  <a:moveTo>
                    <a:pt x="0" y="0"/>
                  </a:moveTo>
                  <a:lnTo>
                    <a:pt x="935690" y="672276"/>
                  </a:lnTo>
                  <a:lnTo>
                    <a:pt x="1871380" y="1333980"/>
                  </a:lnTo>
                  <a:lnTo>
                    <a:pt x="2807071" y="1574934"/>
                  </a:lnTo>
                  <a:lnTo>
                    <a:pt x="3742761" y="1633223"/>
                  </a:lnTo>
                  <a:lnTo>
                    <a:pt x="4678451" y="2131881"/>
                  </a:lnTo>
                </a:path>
              </a:pathLst>
            </a:custGeom>
            <a:ln w="47118">
              <a:solidFill>
                <a:srgbClr val="E669B9"/>
              </a:solidFill>
            </a:ln>
          </p:spPr>
          <p:txBody>
            <a:bodyPr wrap="square" lIns="0" tIns="0" rIns="0" bIns="0" rtlCol="0"/>
            <a:lstStyle/>
            <a:p>
              <a:endParaRPr/>
            </a:p>
          </p:txBody>
        </p:sp>
      </p:grpSp>
      <p:sp>
        <p:nvSpPr>
          <p:cNvPr id="17" name="object 17"/>
          <p:cNvSpPr txBox="1"/>
          <p:nvPr/>
        </p:nvSpPr>
        <p:spPr>
          <a:xfrm>
            <a:off x="14429404" y="8881808"/>
            <a:ext cx="60134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$116M</a:t>
            </a:r>
            <a:endParaRPr sz="1450">
              <a:latin typeface="Segoe UI"/>
              <a:cs typeface="Segoe UI"/>
            </a:endParaRPr>
          </a:p>
        </p:txBody>
      </p:sp>
      <p:sp>
        <p:nvSpPr>
          <p:cNvPr id="18" name="object 18"/>
          <p:cNvSpPr txBox="1"/>
          <p:nvPr/>
        </p:nvSpPr>
        <p:spPr>
          <a:xfrm>
            <a:off x="19158636" y="9947749"/>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$68M</a:t>
            </a:r>
            <a:endParaRPr sz="1450">
              <a:latin typeface="Segoe UI"/>
              <a:cs typeface="Segoe UI"/>
            </a:endParaRPr>
          </a:p>
        </p:txBody>
      </p:sp>
      <p:sp>
        <p:nvSpPr>
          <p:cNvPr id="19" name="object 19"/>
          <p:cNvSpPr txBox="1"/>
          <p:nvPr/>
        </p:nvSpPr>
        <p:spPr>
          <a:xfrm>
            <a:off x="17287256" y="9669276"/>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$81M</a:t>
            </a:r>
            <a:endParaRPr sz="1450">
              <a:latin typeface="Segoe UI"/>
              <a:cs typeface="Segoe UI"/>
            </a:endParaRPr>
          </a:p>
        </p:txBody>
      </p:sp>
      <p:sp>
        <p:nvSpPr>
          <p:cNvPr id="20" name="object 20"/>
          <p:cNvSpPr txBox="1"/>
          <p:nvPr/>
        </p:nvSpPr>
        <p:spPr>
          <a:xfrm>
            <a:off x="16351564" y="9548799"/>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$86M</a:t>
            </a:r>
            <a:endParaRPr sz="1450">
              <a:latin typeface="Segoe UI"/>
              <a:cs typeface="Segoe UI"/>
            </a:endParaRPr>
          </a:p>
        </p:txBody>
      </p:sp>
      <p:sp>
        <p:nvSpPr>
          <p:cNvPr id="21" name="object 21"/>
          <p:cNvSpPr txBox="1"/>
          <p:nvPr/>
        </p:nvSpPr>
        <p:spPr>
          <a:xfrm>
            <a:off x="18222946" y="9698420"/>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$79M</a:t>
            </a:r>
            <a:endParaRPr sz="1450">
              <a:latin typeface="Segoe UI"/>
              <a:cs typeface="Segoe UI"/>
            </a:endParaRPr>
          </a:p>
        </p:txBody>
      </p:sp>
      <p:sp>
        <p:nvSpPr>
          <p:cNvPr id="22" name="object 22"/>
          <p:cNvSpPr txBox="1"/>
          <p:nvPr/>
        </p:nvSpPr>
        <p:spPr>
          <a:xfrm>
            <a:off x="15365094" y="9217947"/>
            <a:ext cx="60134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$101M</a:t>
            </a:r>
            <a:endParaRPr sz="1450">
              <a:latin typeface="Segoe UI"/>
              <a:cs typeface="Segoe UI"/>
            </a:endParaRPr>
          </a:p>
        </p:txBody>
      </p:sp>
      <p:sp>
        <p:nvSpPr>
          <p:cNvPr id="23" name="object 23"/>
          <p:cNvSpPr/>
          <p:nvPr/>
        </p:nvSpPr>
        <p:spPr>
          <a:xfrm>
            <a:off x="7853" y="6983148"/>
            <a:ext cx="6345555" cy="4398010"/>
          </a:xfrm>
          <a:custGeom>
            <a:avLst/>
            <a:gdLst/>
            <a:ahLst/>
            <a:cxnLst/>
            <a:rect l="l" t="t" r="r" b="b"/>
            <a:pathLst>
              <a:path w="6345555" h="4398009">
                <a:moveTo>
                  <a:pt x="0" y="4170029"/>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117614" y="0"/>
                </a:lnTo>
                <a:lnTo>
                  <a:pt x="6125072" y="0"/>
                </a:lnTo>
                <a:lnTo>
                  <a:pt x="6132513" y="365"/>
                </a:lnTo>
                <a:lnTo>
                  <a:pt x="6139936" y="1096"/>
                </a:lnTo>
                <a:lnTo>
                  <a:pt x="6147359" y="1827"/>
                </a:lnTo>
                <a:lnTo>
                  <a:pt x="6154729" y="2920"/>
                </a:lnTo>
                <a:lnTo>
                  <a:pt x="6162043" y="4375"/>
                </a:lnTo>
                <a:lnTo>
                  <a:pt x="6169359" y="5831"/>
                </a:lnTo>
                <a:lnTo>
                  <a:pt x="6204766" y="17335"/>
                </a:lnTo>
                <a:lnTo>
                  <a:pt x="6211657" y="20190"/>
                </a:lnTo>
                <a:lnTo>
                  <a:pt x="6218392" y="23375"/>
                </a:lnTo>
                <a:lnTo>
                  <a:pt x="6224970" y="26891"/>
                </a:lnTo>
                <a:lnTo>
                  <a:pt x="6231548" y="30407"/>
                </a:lnTo>
                <a:lnTo>
                  <a:pt x="6237938" y="34237"/>
                </a:lnTo>
                <a:lnTo>
                  <a:pt x="6244139" y="38381"/>
                </a:lnTo>
                <a:lnTo>
                  <a:pt x="6250341" y="42525"/>
                </a:lnTo>
                <a:lnTo>
                  <a:pt x="6278651" y="66704"/>
                </a:lnTo>
                <a:lnTo>
                  <a:pt x="6283925" y="71978"/>
                </a:lnTo>
                <a:lnTo>
                  <a:pt x="6306974" y="101215"/>
                </a:lnTo>
                <a:lnTo>
                  <a:pt x="6311118" y="107416"/>
                </a:lnTo>
                <a:lnTo>
                  <a:pt x="6314948" y="113806"/>
                </a:lnTo>
                <a:lnTo>
                  <a:pt x="6318464" y="120385"/>
                </a:lnTo>
                <a:lnTo>
                  <a:pt x="6321980" y="126963"/>
                </a:lnTo>
                <a:lnTo>
                  <a:pt x="6337714" y="168769"/>
                </a:lnTo>
                <a:lnTo>
                  <a:pt x="6340979" y="183311"/>
                </a:lnTo>
                <a:lnTo>
                  <a:pt x="6342435" y="190627"/>
                </a:lnTo>
                <a:lnTo>
                  <a:pt x="6343528" y="197996"/>
                </a:lnTo>
                <a:lnTo>
                  <a:pt x="6344259" y="205419"/>
                </a:lnTo>
                <a:lnTo>
                  <a:pt x="6344990" y="212842"/>
                </a:lnTo>
                <a:lnTo>
                  <a:pt x="6345356" y="220282"/>
                </a:lnTo>
                <a:lnTo>
                  <a:pt x="6345356" y="227741"/>
                </a:lnTo>
                <a:lnTo>
                  <a:pt x="6345356" y="4170029"/>
                </a:lnTo>
                <a:lnTo>
                  <a:pt x="6345356" y="4177488"/>
                </a:lnTo>
                <a:lnTo>
                  <a:pt x="6344990" y="4184929"/>
                </a:lnTo>
                <a:lnTo>
                  <a:pt x="6344259" y="4192352"/>
                </a:lnTo>
                <a:lnTo>
                  <a:pt x="6343528" y="4199774"/>
                </a:lnTo>
                <a:lnTo>
                  <a:pt x="6342434" y="4207144"/>
                </a:lnTo>
                <a:lnTo>
                  <a:pt x="6340978" y="4214459"/>
                </a:lnTo>
                <a:lnTo>
                  <a:pt x="6339524" y="4221775"/>
                </a:lnTo>
                <a:lnTo>
                  <a:pt x="6328019" y="4257182"/>
                </a:lnTo>
                <a:lnTo>
                  <a:pt x="6325165" y="4264073"/>
                </a:lnTo>
                <a:lnTo>
                  <a:pt x="6321980" y="4270808"/>
                </a:lnTo>
                <a:lnTo>
                  <a:pt x="6318463" y="4277386"/>
                </a:lnTo>
                <a:lnTo>
                  <a:pt x="6314947" y="4283964"/>
                </a:lnTo>
                <a:lnTo>
                  <a:pt x="6311117" y="4290354"/>
                </a:lnTo>
                <a:lnTo>
                  <a:pt x="6306973" y="4296555"/>
                </a:lnTo>
                <a:lnTo>
                  <a:pt x="6302829" y="4302757"/>
                </a:lnTo>
                <a:lnTo>
                  <a:pt x="6278651" y="4331067"/>
                </a:lnTo>
                <a:lnTo>
                  <a:pt x="6273377" y="4336341"/>
                </a:lnTo>
                <a:lnTo>
                  <a:pt x="6244139" y="4359389"/>
                </a:lnTo>
                <a:lnTo>
                  <a:pt x="6237938" y="4363534"/>
                </a:lnTo>
                <a:lnTo>
                  <a:pt x="6231548" y="4367364"/>
                </a:lnTo>
                <a:lnTo>
                  <a:pt x="6224970" y="4370880"/>
                </a:lnTo>
                <a:lnTo>
                  <a:pt x="6218392" y="4374396"/>
                </a:lnTo>
                <a:lnTo>
                  <a:pt x="6211657" y="4377581"/>
                </a:lnTo>
                <a:lnTo>
                  <a:pt x="6204766" y="4380435"/>
                </a:lnTo>
                <a:lnTo>
                  <a:pt x="6197875" y="4383289"/>
                </a:lnTo>
                <a:lnTo>
                  <a:pt x="6162043" y="4393394"/>
                </a:lnTo>
                <a:lnTo>
                  <a:pt x="6154729" y="4394850"/>
                </a:lnTo>
                <a:lnTo>
                  <a:pt x="6147359" y="4395943"/>
                </a:lnTo>
                <a:lnTo>
                  <a:pt x="6139936" y="4396674"/>
                </a:lnTo>
                <a:lnTo>
                  <a:pt x="6132513" y="4397405"/>
                </a:lnTo>
                <a:lnTo>
                  <a:pt x="6125072" y="4397771"/>
                </a:lnTo>
                <a:lnTo>
                  <a:pt x="6117614" y="4397771"/>
                </a:lnTo>
                <a:lnTo>
                  <a:pt x="227741" y="4397771"/>
                </a:lnTo>
                <a:lnTo>
                  <a:pt x="220282" y="4397771"/>
                </a:lnTo>
                <a:lnTo>
                  <a:pt x="212842" y="4397405"/>
                </a:lnTo>
                <a:lnTo>
                  <a:pt x="205419" y="4396674"/>
                </a:lnTo>
                <a:lnTo>
                  <a:pt x="197996" y="4395943"/>
                </a:lnTo>
                <a:lnTo>
                  <a:pt x="190627" y="4394850"/>
                </a:lnTo>
                <a:lnTo>
                  <a:pt x="183311" y="4393394"/>
                </a:lnTo>
                <a:lnTo>
                  <a:pt x="175996" y="4391940"/>
                </a:lnTo>
                <a:lnTo>
                  <a:pt x="140588" y="4380435"/>
                </a:lnTo>
                <a:lnTo>
                  <a:pt x="133697" y="4377581"/>
                </a:lnTo>
                <a:lnTo>
                  <a:pt x="126963" y="4374396"/>
                </a:lnTo>
                <a:lnTo>
                  <a:pt x="120385" y="4370879"/>
                </a:lnTo>
                <a:lnTo>
                  <a:pt x="113806" y="4367364"/>
                </a:lnTo>
                <a:lnTo>
                  <a:pt x="107416" y="4363534"/>
                </a:lnTo>
                <a:lnTo>
                  <a:pt x="101215" y="4359389"/>
                </a:lnTo>
                <a:lnTo>
                  <a:pt x="95013" y="4355246"/>
                </a:lnTo>
                <a:lnTo>
                  <a:pt x="66704" y="4331067"/>
                </a:lnTo>
                <a:lnTo>
                  <a:pt x="61429" y="4325792"/>
                </a:lnTo>
                <a:lnTo>
                  <a:pt x="56426" y="4320272"/>
                </a:lnTo>
                <a:lnTo>
                  <a:pt x="51694" y="4314507"/>
                </a:lnTo>
                <a:lnTo>
                  <a:pt x="46963" y="4308741"/>
                </a:lnTo>
                <a:lnTo>
                  <a:pt x="42525" y="4302757"/>
                </a:lnTo>
                <a:lnTo>
                  <a:pt x="38381" y="4296555"/>
                </a:lnTo>
                <a:lnTo>
                  <a:pt x="34237" y="4290354"/>
                </a:lnTo>
                <a:lnTo>
                  <a:pt x="30407" y="4283964"/>
                </a:lnTo>
                <a:lnTo>
                  <a:pt x="26891" y="4277386"/>
                </a:lnTo>
                <a:lnTo>
                  <a:pt x="23375" y="4270808"/>
                </a:lnTo>
                <a:lnTo>
                  <a:pt x="7641" y="4229001"/>
                </a:lnTo>
                <a:lnTo>
                  <a:pt x="4375" y="4214459"/>
                </a:lnTo>
                <a:lnTo>
                  <a:pt x="2920" y="4207144"/>
                </a:lnTo>
                <a:lnTo>
                  <a:pt x="1827" y="4199774"/>
                </a:lnTo>
                <a:lnTo>
                  <a:pt x="1096" y="4192352"/>
                </a:lnTo>
                <a:lnTo>
                  <a:pt x="365" y="4184929"/>
                </a:lnTo>
                <a:lnTo>
                  <a:pt x="0" y="4177488"/>
                </a:lnTo>
                <a:lnTo>
                  <a:pt x="0" y="4170029"/>
                </a:lnTo>
                <a:close/>
              </a:path>
            </a:pathLst>
          </a:custGeom>
          <a:ln w="15706">
            <a:solidFill>
              <a:srgbClr val="A7337D"/>
            </a:solidFill>
          </a:ln>
        </p:spPr>
        <p:txBody>
          <a:bodyPr wrap="square" lIns="0" tIns="0" rIns="0" bIns="0" rtlCol="0"/>
          <a:lstStyle/>
          <a:p>
            <a:endParaRPr/>
          </a:p>
        </p:txBody>
      </p:sp>
      <p:sp>
        <p:nvSpPr>
          <p:cNvPr id="24" name="object 24"/>
          <p:cNvSpPr txBox="1"/>
          <p:nvPr/>
        </p:nvSpPr>
        <p:spPr>
          <a:xfrm>
            <a:off x="1342461" y="7009714"/>
            <a:ext cx="3712210" cy="402590"/>
          </a:xfrm>
          <a:prstGeom prst="rect">
            <a:avLst/>
          </a:prstGeom>
        </p:spPr>
        <p:txBody>
          <a:bodyPr vert="horz" wrap="square" lIns="0" tIns="15240" rIns="0" bIns="0" rtlCol="0">
            <a:spAutoFit/>
          </a:bodyPr>
          <a:lstStyle/>
          <a:p>
            <a:pPr marL="12700">
              <a:lnSpc>
                <a:spcPct val="100000"/>
              </a:lnSpc>
              <a:spcBef>
                <a:spcPts val="120"/>
              </a:spcBef>
            </a:pPr>
            <a:r>
              <a:rPr sz="2450" spc="-195" dirty="0">
                <a:solidFill>
                  <a:srgbClr val="FFFFFF"/>
                </a:solidFill>
                <a:latin typeface="Trebuchet MS"/>
                <a:cs typeface="Trebuchet MS"/>
              </a:rPr>
              <a:t>Total</a:t>
            </a:r>
            <a:r>
              <a:rPr sz="2450" spc="-145"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40" dirty="0">
                <a:solidFill>
                  <a:srgbClr val="FFFFFF"/>
                </a:solidFill>
                <a:latin typeface="Trebuchet MS"/>
                <a:cs typeface="Trebuchet MS"/>
              </a:rPr>
              <a:t>payment_type</a:t>
            </a:r>
            <a:endParaRPr sz="2450">
              <a:latin typeface="Trebuchet MS"/>
              <a:cs typeface="Trebuchet MS"/>
            </a:endParaRPr>
          </a:p>
        </p:txBody>
      </p:sp>
      <p:grpSp>
        <p:nvGrpSpPr>
          <p:cNvPr id="25" name="object 25"/>
          <p:cNvGrpSpPr/>
          <p:nvPr/>
        </p:nvGrpSpPr>
        <p:grpSpPr>
          <a:xfrm>
            <a:off x="946295" y="7921570"/>
            <a:ext cx="2716530" cy="2868295"/>
            <a:chOff x="946295" y="7921570"/>
            <a:chExt cx="2716530" cy="2868295"/>
          </a:xfrm>
        </p:grpSpPr>
        <p:sp>
          <p:nvSpPr>
            <p:cNvPr id="26" name="object 26"/>
            <p:cNvSpPr/>
            <p:nvPr/>
          </p:nvSpPr>
          <p:spPr>
            <a:xfrm>
              <a:off x="2366142" y="8072828"/>
              <a:ext cx="1296670" cy="2379980"/>
            </a:xfrm>
            <a:custGeom>
              <a:avLst/>
              <a:gdLst/>
              <a:ahLst/>
              <a:cxnLst/>
              <a:rect l="l" t="t" r="r" b="b"/>
              <a:pathLst>
                <a:path w="1296670" h="2379979">
                  <a:moveTo>
                    <a:pt x="712109" y="2379494"/>
                  </a:moveTo>
                  <a:lnTo>
                    <a:pt x="0" y="1296303"/>
                  </a:lnTo>
                  <a:lnTo>
                    <a:pt x="0" y="0"/>
                  </a:lnTo>
                  <a:lnTo>
                    <a:pt x="51838" y="1036"/>
                  </a:lnTo>
                  <a:lnTo>
                    <a:pt x="103594" y="4146"/>
                  </a:lnTo>
                  <a:lnTo>
                    <a:pt x="155184" y="9321"/>
                  </a:lnTo>
                  <a:lnTo>
                    <a:pt x="206526" y="16557"/>
                  </a:lnTo>
                  <a:lnTo>
                    <a:pt x="257537" y="25839"/>
                  </a:lnTo>
                  <a:lnTo>
                    <a:pt x="308136" y="37155"/>
                  </a:lnTo>
                  <a:lnTo>
                    <a:pt x="358243" y="50484"/>
                  </a:lnTo>
                  <a:lnTo>
                    <a:pt x="407776" y="65807"/>
                  </a:lnTo>
                  <a:lnTo>
                    <a:pt x="456657" y="83098"/>
                  </a:lnTo>
                  <a:lnTo>
                    <a:pt x="504807" y="102330"/>
                  </a:lnTo>
                  <a:lnTo>
                    <a:pt x="552150" y="123472"/>
                  </a:lnTo>
                  <a:lnTo>
                    <a:pt x="598610" y="146491"/>
                  </a:lnTo>
                  <a:lnTo>
                    <a:pt x="644111" y="171348"/>
                  </a:lnTo>
                  <a:lnTo>
                    <a:pt x="688583" y="198006"/>
                  </a:lnTo>
                  <a:lnTo>
                    <a:pt x="731952" y="226421"/>
                  </a:lnTo>
                  <a:lnTo>
                    <a:pt x="774151" y="256547"/>
                  </a:lnTo>
                  <a:lnTo>
                    <a:pt x="815111" y="288337"/>
                  </a:lnTo>
                  <a:lnTo>
                    <a:pt x="854767" y="321739"/>
                  </a:lnTo>
                  <a:lnTo>
                    <a:pt x="893056" y="356701"/>
                  </a:lnTo>
                  <a:lnTo>
                    <a:pt x="929916" y="393165"/>
                  </a:lnTo>
                  <a:lnTo>
                    <a:pt x="965289" y="431075"/>
                  </a:lnTo>
                  <a:lnTo>
                    <a:pt x="999116" y="470369"/>
                  </a:lnTo>
                  <a:lnTo>
                    <a:pt x="1031346" y="510983"/>
                  </a:lnTo>
                  <a:lnTo>
                    <a:pt x="1061926" y="552855"/>
                  </a:lnTo>
                  <a:lnTo>
                    <a:pt x="1090807" y="595915"/>
                  </a:lnTo>
                  <a:lnTo>
                    <a:pt x="1117942" y="640097"/>
                  </a:lnTo>
                  <a:lnTo>
                    <a:pt x="1143290" y="685328"/>
                  </a:lnTo>
                  <a:lnTo>
                    <a:pt x="1166808" y="731536"/>
                  </a:lnTo>
                  <a:lnTo>
                    <a:pt x="1188459" y="778648"/>
                  </a:lnTo>
                  <a:lnTo>
                    <a:pt x="1208209" y="826589"/>
                  </a:lnTo>
                  <a:lnTo>
                    <a:pt x="1226027" y="875280"/>
                  </a:lnTo>
                  <a:lnTo>
                    <a:pt x="1241882" y="924645"/>
                  </a:lnTo>
                  <a:lnTo>
                    <a:pt x="1255752" y="974605"/>
                  </a:lnTo>
                  <a:lnTo>
                    <a:pt x="1267611" y="1025079"/>
                  </a:lnTo>
                  <a:lnTo>
                    <a:pt x="1277444" y="1075988"/>
                  </a:lnTo>
                  <a:lnTo>
                    <a:pt x="1285232" y="1127249"/>
                  </a:lnTo>
                  <a:lnTo>
                    <a:pt x="1290965" y="1178780"/>
                  </a:lnTo>
                  <a:lnTo>
                    <a:pt x="1294631" y="1230499"/>
                  </a:lnTo>
                  <a:lnTo>
                    <a:pt x="1296228" y="1282324"/>
                  </a:lnTo>
                  <a:lnTo>
                    <a:pt x="1296248" y="1308244"/>
                  </a:lnTo>
                  <a:lnTo>
                    <a:pt x="1295750" y="1334170"/>
                  </a:lnTo>
                  <a:lnTo>
                    <a:pt x="1293199" y="1385957"/>
                  </a:lnTo>
                  <a:lnTo>
                    <a:pt x="1288579" y="1437600"/>
                  </a:lnTo>
                  <a:lnTo>
                    <a:pt x="1281898" y="1489016"/>
                  </a:lnTo>
                  <a:lnTo>
                    <a:pt x="1273166" y="1540125"/>
                  </a:lnTo>
                  <a:lnTo>
                    <a:pt x="1262398" y="1590843"/>
                  </a:lnTo>
                  <a:lnTo>
                    <a:pt x="1249609" y="1641091"/>
                  </a:lnTo>
                  <a:lnTo>
                    <a:pt x="1234822" y="1690786"/>
                  </a:lnTo>
                  <a:lnTo>
                    <a:pt x="1218058" y="1739851"/>
                  </a:lnTo>
                  <a:lnTo>
                    <a:pt x="1199347" y="1788206"/>
                  </a:lnTo>
                  <a:lnTo>
                    <a:pt x="1178716" y="1835774"/>
                  </a:lnTo>
                  <a:lnTo>
                    <a:pt x="1156201" y="1882479"/>
                  </a:lnTo>
                  <a:lnTo>
                    <a:pt x="1131835" y="1928246"/>
                  </a:lnTo>
                  <a:lnTo>
                    <a:pt x="1105658" y="1973002"/>
                  </a:lnTo>
                  <a:lnTo>
                    <a:pt x="1077713" y="2016676"/>
                  </a:lnTo>
                  <a:lnTo>
                    <a:pt x="1048043" y="2059197"/>
                  </a:lnTo>
                  <a:lnTo>
                    <a:pt x="1016697" y="2100497"/>
                  </a:lnTo>
                  <a:lnTo>
                    <a:pt x="983725" y="2140512"/>
                  </a:lnTo>
                  <a:lnTo>
                    <a:pt x="949178" y="2179175"/>
                  </a:lnTo>
                  <a:lnTo>
                    <a:pt x="913113" y="2216426"/>
                  </a:lnTo>
                  <a:lnTo>
                    <a:pt x="875587" y="2252205"/>
                  </a:lnTo>
                  <a:lnTo>
                    <a:pt x="836661" y="2286455"/>
                  </a:lnTo>
                  <a:lnTo>
                    <a:pt x="796395" y="2319121"/>
                  </a:lnTo>
                  <a:lnTo>
                    <a:pt x="754856" y="2350151"/>
                  </a:lnTo>
                  <a:lnTo>
                    <a:pt x="712109" y="2379494"/>
                  </a:lnTo>
                  <a:close/>
                </a:path>
              </a:pathLst>
            </a:custGeom>
            <a:solidFill>
              <a:srgbClr val="118CFF"/>
            </a:solidFill>
          </p:spPr>
          <p:txBody>
            <a:bodyPr wrap="square" lIns="0" tIns="0" rIns="0" bIns="0" rtlCol="0"/>
            <a:lstStyle/>
            <a:p>
              <a:endParaRPr/>
            </a:p>
          </p:txBody>
        </p:sp>
        <p:sp>
          <p:nvSpPr>
            <p:cNvPr id="27" name="object 27"/>
            <p:cNvSpPr/>
            <p:nvPr/>
          </p:nvSpPr>
          <p:spPr>
            <a:xfrm>
              <a:off x="1219773" y="9369132"/>
              <a:ext cx="1858645" cy="1296670"/>
            </a:xfrm>
            <a:custGeom>
              <a:avLst/>
              <a:gdLst/>
              <a:ahLst/>
              <a:cxnLst/>
              <a:rect l="l" t="t" r="r" b="b"/>
              <a:pathLst>
                <a:path w="1858645" h="1296670">
                  <a:moveTo>
                    <a:pt x="1157599" y="1296254"/>
                  </a:moveTo>
                  <a:lnTo>
                    <a:pt x="1090102" y="1295081"/>
                  </a:lnTo>
                  <a:lnTo>
                    <a:pt x="1022758" y="1290396"/>
                  </a:lnTo>
                  <a:lnTo>
                    <a:pt x="955748" y="1282211"/>
                  </a:lnTo>
                  <a:lnTo>
                    <a:pt x="889256" y="1270549"/>
                  </a:lnTo>
                  <a:lnTo>
                    <a:pt x="823461" y="1255441"/>
                  </a:lnTo>
                  <a:lnTo>
                    <a:pt x="758542" y="1236928"/>
                  </a:lnTo>
                  <a:lnTo>
                    <a:pt x="694674" y="1215061"/>
                  </a:lnTo>
                  <a:lnTo>
                    <a:pt x="632032" y="1189898"/>
                  </a:lnTo>
                  <a:lnTo>
                    <a:pt x="570784" y="1161509"/>
                  </a:lnTo>
                  <a:lnTo>
                    <a:pt x="511097" y="1129969"/>
                  </a:lnTo>
                  <a:lnTo>
                    <a:pt x="453134" y="1095365"/>
                  </a:lnTo>
                  <a:lnTo>
                    <a:pt x="397050" y="1057791"/>
                  </a:lnTo>
                  <a:lnTo>
                    <a:pt x="342998" y="1017348"/>
                  </a:lnTo>
                  <a:lnTo>
                    <a:pt x="291125" y="974145"/>
                  </a:lnTo>
                  <a:lnTo>
                    <a:pt x="241572" y="928301"/>
                  </a:lnTo>
                  <a:lnTo>
                    <a:pt x="194472" y="879939"/>
                  </a:lnTo>
                  <a:lnTo>
                    <a:pt x="149954" y="829191"/>
                  </a:lnTo>
                  <a:lnTo>
                    <a:pt x="108138" y="776194"/>
                  </a:lnTo>
                  <a:lnTo>
                    <a:pt x="69138" y="721093"/>
                  </a:lnTo>
                  <a:lnTo>
                    <a:pt x="33059" y="664035"/>
                  </a:lnTo>
                  <a:lnTo>
                    <a:pt x="0" y="605177"/>
                  </a:lnTo>
                  <a:lnTo>
                    <a:pt x="1146369" y="0"/>
                  </a:lnTo>
                  <a:lnTo>
                    <a:pt x="1858479" y="1083190"/>
                  </a:lnTo>
                  <a:lnTo>
                    <a:pt x="1830033" y="1101365"/>
                  </a:lnTo>
                  <a:lnTo>
                    <a:pt x="1771770" y="1135463"/>
                  </a:lnTo>
                  <a:lnTo>
                    <a:pt x="1711811" y="1166481"/>
                  </a:lnTo>
                  <a:lnTo>
                    <a:pt x="1650318" y="1194335"/>
                  </a:lnTo>
                  <a:lnTo>
                    <a:pt x="1587458" y="1218951"/>
                  </a:lnTo>
                  <a:lnTo>
                    <a:pt x="1523403" y="1240261"/>
                  </a:lnTo>
                  <a:lnTo>
                    <a:pt x="1458325" y="1258207"/>
                  </a:lnTo>
                  <a:lnTo>
                    <a:pt x="1392400" y="1272741"/>
                  </a:lnTo>
                  <a:lnTo>
                    <a:pt x="1325809" y="1283824"/>
                  </a:lnTo>
                  <a:lnTo>
                    <a:pt x="1258731" y="1291424"/>
                  </a:lnTo>
                  <a:lnTo>
                    <a:pt x="1191348" y="1295522"/>
                  </a:lnTo>
                  <a:lnTo>
                    <a:pt x="1157599" y="1296254"/>
                  </a:lnTo>
                  <a:close/>
                </a:path>
              </a:pathLst>
            </a:custGeom>
            <a:solidFill>
              <a:srgbClr val="12239D"/>
            </a:solidFill>
          </p:spPr>
          <p:txBody>
            <a:bodyPr wrap="square" lIns="0" tIns="0" rIns="0" bIns="0" rtlCol="0"/>
            <a:lstStyle/>
            <a:p>
              <a:endParaRPr/>
            </a:p>
          </p:txBody>
        </p:sp>
        <p:sp>
          <p:nvSpPr>
            <p:cNvPr id="28" name="object 28"/>
            <p:cNvSpPr/>
            <p:nvPr/>
          </p:nvSpPr>
          <p:spPr>
            <a:xfrm>
              <a:off x="1069839" y="8330580"/>
              <a:ext cx="1296670" cy="1644014"/>
            </a:xfrm>
            <a:custGeom>
              <a:avLst/>
              <a:gdLst/>
              <a:ahLst/>
              <a:cxnLst/>
              <a:rect l="l" t="t" r="r" b="b"/>
              <a:pathLst>
                <a:path w="1296670" h="1644015">
                  <a:moveTo>
                    <a:pt x="149933" y="1643729"/>
                  </a:moveTo>
                  <a:lnTo>
                    <a:pt x="124303" y="1592464"/>
                  </a:lnTo>
                  <a:lnTo>
                    <a:pt x="100964" y="1540117"/>
                  </a:lnTo>
                  <a:lnTo>
                    <a:pt x="79961" y="1486789"/>
                  </a:lnTo>
                  <a:lnTo>
                    <a:pt x="61337" y="1432585"/>
                  </a:lnTo>
                  <a:lnTo>
                    <a:pt x="45126" y="1377610"/>
                  </a:lnTo>
                  <a:lnTo>
                    <a:pt x="31362" y="1321973"/>
                  </a:lnTo>
                  <a:lnTo>
                    <a:pt x="20070" y="1265781"/>
                  </a:lnTo>
                  <a:lnTo>
                    <a:pt x="11273" y="1209146"/>
                  </a:lnTo>
                  <a:lnTo>
                    <a:pt x="4989" y="1152176"/>
                  </a:lnTo>
                  <a:lnTo>
                    <a:pt x="1228" y="1094985"/>
                  </a:lnTo>
                  <a:lnTo>
                    <a:pt x="0" y="1037684"/>
                  </a:lnTo>
                  <a:lnTo>
                    <a:pt x="336" y="1009027"/>
                  </a:lnTo>
                  <a:lnTo>
                    <a:pt x="2907" y="951770"/>
                  </a:lnTo>
                  <a:lnTo>
                    <a:pt x="8008" y="894682"/>
                  </a:lnTo>
                  <a:lnTo>
                    <a:pt x="15626" y="837876"/>
                  </a:lnTo>
                  <a:lnTo>
                    <a:pt x="25749" y="781462"/>
                  </a:lnTo>
                  <a:lnTo>
                    <a:pt x="38355" y="725551"/>
                  </a:lnTo>
                  <a:lnTo>
                    <a:pt x="53420" y="670252"/>
                  </a:lnTo>
                  <a:lnTo>
                    <a:pt x="70915" y="615672"/>
                  </a:lnTo>
                  <a:lnTo>
                    <a:pt x="90805" y="561920"/>
                  </a:lnTo>
                  <a:lnTo>
                    <a:pt x="113052" y="509099"/>
                  </a:lnTo>
                  <a:lnTo>
                    <a:pt x="137612" y="457313"/>
                  </a:lnTo>
                  <a:lnTo>
                    <a:pt x="164437" y="406663"/>
                  </a:lnTo>
                  <a:lnTo>
                    <a:pt x="193475" y="357249"/>
                  </a:lnTo>
                  <a:lnTo>
                    <a:pt x="224669" y="309166"/>
                  </a:lnTo>
                  <a:lnTo>
                    <a:pt x="257957" y="262510"/>
                  </a:lnTo>
                  <a:lnTo>
                    <a:pt x="293276" y="217370"/>
                  </a:lnTo>
                  <a:lnTo>
                    <a:pt x="330555" y="173836"/>
                  </a:lnTo>
                  <a:lnTo>
                    <a:pt x="369722" y="131992"/>
                  </a:lnTo>
                  <a:lnTo>
                    <a:pt x="410700" y="91920"/>
                  </a:lnTo>
                  <a:lnTo>
                    <a:pt x="453410" y="53699"/>
                  </a:lnTo>
                  <a:lnTo>
                    <a:pt x="497768" y="17403"/>
                  </a:lnTo>
                  <a:lnTo>
                    <a:pt x="520538" y="0"/>
                  </a:lnTo>
                  <a:lnTo>
                    <a:pt x="1296303" y="1038552"/>
                  </a:lnTo>
                  <a:lnTo>
                    <a:pt x="149933" y="1643729"/>
                  </a:lnTo>
                  <a:close/>
                </a:path>
              </a:pathLst>
            </a:custGeom>
            <a:solidFill>
              <a:srgbClr val="E66B37"/>
            </a:solidFill>
          </p:spPr>
          <p:txBody>
            <a:bodyPr wrap="square" lIns="0" tIns="0" rIns="0" bIns="0" rtlCol="0"/>
            <a:lstStyle/>
            <a:p>
              <a:endParaRPr/>
            </a:p>
          </p:txBody>
        </p:sp>
        <p:sp>
          <p:nvSpPr>
            <p:cNvPr id="29" name="object 29"/>
            <p:cNvSpPr/>
            <p:nvPr/>
          </p:nvSpPr>
          <p:spPr>
            <a:xfrm>
              <a:off x="1590377" y="8072828"/>
              <a:ext cx="775970" cy="1296670"/>
            </a:xfrm>
            <a:custGeom>
              <a:avLst/>
              <a:gdLst/>
              <a:ahLst/>
              <a:cxnLst/>
              <a:rect l="l" t="t" r="r" b="b"/>
              <a:pathLst>
                <a:path w="775969" h="1296670">
                  <a:moveTo>
                    <a:pt x="775765" y="1296303"/>
                  </a:moveTo>
                  <a:lnTo>
                    <a:pt x="0" y="257751"/>
                  </a:lnTo>
                  <a:lnTo>
                    <a:pt x="42288" y="227461"/>
                  </a:lnTo>
                  <a:lnTo>
                    <a:pt x="85686" y="198937"/>
                  </a:lnTo>
                  <a:lnTo>
                    <a:pt x="130196" y="172180"/>
                  </a:lnTo>
                  <a:lnTo>
                    <a:pt x="175816" y="147189"/>
                  </a:lnTo>
                  <a:lnTo>
                    <a:pt x="222398" y="124041"/>
                  </a:lnTo>
                  <a:lnTo>
                    <a:pt x="269796" y="102814"/>
                  </a:lnTo>
                  <a:lnTo>
                    <a:pt x="318007" y="83508"/>
                  </a:lnTo>
                  <a:lnTo>
                    <a:pt x="367033" y="66124"/>
                  </a:lnTo>
                  <a:lnTo>
                    <a:pt x="416714" y="50713"/>
                  </a:lnTo>
                  <a:lnTo>
                    <a:pt x="466893" y="37328"/>
                  </a:lnTo>
                  <a:lnTo>
                    <a:pt x="517569" y="25969"/>
                  </a:lnTo>
                  <a:lnTo>
                    <a:pt x="568742" y="16637"/>
                  </a:lnTo>
                  <a:lnTo>
                    <a:pt x="620247" y="9358"/>
                  </a:lnTo>
                  <a:lnTo>
                    <a:pt x="671919" y="4159"/>
                  </a:lnTo>
                  <a:lnTo>
                    <a:pt x="723758" y="1039"/>
                  </a:lnTo>
                  <a:lnTo>
                    <a:pt x="775765" y="0"/>
                  </a:lnTo>
                  <a:lnTo>
                    <a:pt x="775765" y="1296303"/>
                  </a:lnTo>
                  <a:close/>
                </a:path>
              </a:pathLst>
            </a:custGeom>
            <a:solidFill>
              <a:srgbClr val="6A007B"/>
            </a:solidFill>
          </p:spPr>
          <p:txBody>
            <a:bodyPr wrap="square" lIns="0" tIns="0" rIns="0" bIns="0" rtlCol="0"/>
            <a:lstStyle/>
            <a:p>
              <a:endParaRPr/>
            </a:p>
          </p:txBody>
        </p:sp>
        <p:sp>
          <p:nvSpPr>
            <p:cNvPr id="30" name="object 30"/>
            <p:cNvSpPr/>
            <p:nvPr/>
          </p:nvSpPr>
          <p:spPr>
            <a:xfrm>
              <a:off x="3159648" y="8199406"/>
              <a:ext cx="266065" cy="104139"/>
            </a:xfrm>
            <a:custGeom>
              <a:avLst/>
              <a:gdLst/>
              <a:ahLst/>
              <a:cxnLst/>
              <a:rect l="l" t="t" r="r" b="b"/>
              <a:pathLst>
                <a:path w="266064" h="104140">
                  <a:moveTo>
                    <a:pt x="0" y="103975"/>
                  </a:moveTo>
                  <a:lnTo>
                    <a:pt x="77415" y="0"/>
                  </a:lnTo>
                  <a:lnTo>
                    <a:pt x="265891" y="0"/>
                  </a:lnTo>
                </a:path>
              </a:pathLst>
            </a:custGeom>
            <a:ln w="15706">
              <a:solidFill>
                <a:srgbClr val="FFFFFF"/>
              </a:solidFill>
            </a:ln>
          </p:spPr>
          <p:txBody>
            <a:bodyPr wrap="square" lIns="0" tIns="0" rIns="0" bIns="0" rtlCol="0"/>
            <a:lstStyle/>
            <a:p>
              <a:endParaRPr/>
            </a:p>
          </p:txBody>
        </p:sp>
        <p:sp>
          <p:nvSpPr>
            <p:cNvPr id="31" name="object 31"/>
            <p:cNvSpPr/>
            <p:nvPr/>
          </p:nvSpPr>
          <p:spPr>
            <a:xfrm>
              <a:off x="1814395" y="10655959"/>
              <a:ext cx="220979" cy="125730"/>
            </a:xfrm>
            <a:custGeom>
              <a:avLst/>
              <a:gdLst/>
              <a:ahLst/>
              <a:cxnLst/>
              <a:rect l="l" t="t" r="r" b="b"/>
              <a:pathLst>
                <a:path w="220980" h="125729">
                  <a:moveTo>
                    <a:pt x="220766" y="0"/>
                  </a:moveTo>
                  <a:lnTo>
                    <a:pt x="188475" y="125544"/>
                  </a:lnTo>
                  <a:lnTo>
                    <a:pt x="0" y="125544"/>
                  </a:lnTo>
                </a:path>
              </a:pathLst>
            </a:custGeom>
            <a:ln w="15706">
              <a:solidFill>
                <a:srgbClr val="FFFFFF"/>
              </a:solidFill>
            </a:ln>
          </p:spPr>
          <p:txBody>
            <a:bodyPr wrap="square" lIns="0" tIns="0" rIns="0" bIns="0" rtlCol="0"/>
            <a:lstStyle/>
            <a:p>
              <a:endParaRPr/>
            </a:p>
          </p:txBody>
        </p:sp>
        <p:sp>
          <p:nvSpPr>
            <p:cNvPr id="32" name="object 32"/>
            <p:cNvSpPr/>
            <p:nvPr/>
          </p:nvSpPr>
          <p:spPr>
            <a:xfrm>
              <a:off x="954232" y="8575426"/>
              <a:ext cx="297815" cy="71120"/>
            </a:xfrm>
            <a:custGeom>
              <a:avLst/>
              <a:gdLst/>
              <a:ahLst/>
              <a:cxnLst/>
              <a:rect l="l" t="t" r="r" b="b"/>
              <a:pathLst>
                <a:path w="297815" h="71120">
                  <a:moveTo>
                    <a:pt x="297225" y="70551"/>
                  </a:moveTo>
                  <a:lnTo>
                    <a:pt x="188475" y="0"/>
                  </a:lnTo>
                  <a:lnTo>
                    <a:pt x="0" y="0"/>
                  </a:lnTo>
                </a:path>
              </a:pathLst>
            </a:custGeom>
            <a:ln w="15706">
              <a:solidFill>
                <a:srgbClr val="FFFFFF"/>
              </a:solidFill>
            </a:ln>
          </p:spPr>
          <p:txBody>
            <a:bodyPr wrap="square" lIns="0" tIns="0" rIns="0" bIns="0" rtlCol="0"/>
            <a:lstStyle/>
            <a:p>
              <a:endParaRPr/>
            </a:p>
          </p:txBody>
        </p:sp>
        <p:sp>
          <p:nvSpPr>
            <p:cNvPr id="33" name="object 33"/>
            <p:cNvSpPr/>
            <p:nvPr/>
          </p:nvSpPr>
          <p:spPr>
            <a:xfrm>
              <a:off x="1944765" y="7929508"/>
              <a:ext cx="209550" cy="128270"/>
            </a:xfrm>
            <a:custGeom>
              <a:avLst/>
              <a:gdLst/>
              <a:ahLst/>
              <a:cxnLst/>
              <a:rect l="l" t="t" r="r" b="b"/>
              <a:pathLst>
                <a:path w="209550" h="128270">
                  <a:moveTo>
                    <a:pt x="209178" y="127966"/>
                  </a:moveTo>
                  <a:lnTo>
                    <a:pt x="188475" y="0"/>
                  </a:lnTo>
                  <a:lnTo>
                    <a:pt x="0" y="0"/>
                  </a:lnTo>
                </a:path>
              </a:pathLst>
            </a:custGeom>
            <a:ln w="15706">
              <a:solidFill>
                <a:srgbClr val="FFFFFF"/>
              </a:solidFill>
            </a:ln>
          </p:spPr>
          <p:txBody>
            <a:bodyPr wrap="square" lIns="0" tIns="0" rIns="0" bIns="0" rtlCol="0"/>
            <a:lstStyle/>
            <a:p>
              <a:endParaRPr/>
            </a:p>
          </p:txBody>
        </p:sp>
      </p:grpSp>
      <p:sp>
        <p:nvSpPr>
          <p:cNvPr id="34" name="object 34"/>
          <p:cNvSpPr txBox="1"/>
          <p:nvPr/>
        </p:nvSpPr>
        <p:spPr>
          <a:xfrm>
            <a:off x="396871" y="10658950"/>
            <a:ext cx="13677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$141M</a:t>
            </a:r>
            <a:r>
              <a:rPr sz="1450" spc="45" dirty="0">
                <a:solidFill>
                  <a:srgbClr val="FFFFFF"/>
                </a:solidFill>
                <a:latin typeface="Segoe UI"/>
                <a:cs typeface="Segoe UI"/>
              </a:rPr>
              <a:t> </a:t>
            </a:r>
            <a:r>
              <a:rPr sz="1450" spc="-10" dirty="0">
                <a:solidFill>
                  <a:srgbClr val="FFFFFF"/>
                </a:solidFill>
                <a:latin typeface="Segoe UI"/>
                <a:cs typeface="Segoe UI"/>
              </a:rPr>
              <a:t>(26.53%)</a:t>
            </a:r>
            <a:endParaRPr sz="1450">
              <a:latin typeface="Segoe UI"/>
              <a:cs typeface="Segoe UI"/>
            </a:endParaRPr>
          </a:p>
        </p:txBody>
      </p:sp>
      <p:sp>
        <p:nvSpPr>
          <p:cNvPr id="35" name="object 35"/>
          <p:cNvSpPr txBox="1"/>
          <p:nvPr/>
        </p:nvSpPr>
        <p:spPr>
          <a:xfrm>
            <a:off x="628802" y="7806956"/>
            <a:ext cx="12661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$54M</a:t>
            </a:r>
            <a:r>
              <a:rPr sz="1450" spc="40" dirty="0">
                <a:solidFill>
                  <a:srgbClr val="FFFFFF"/>
                </a:solidFill>
                <a:latin typeface="Segoe UI"/>
                <a:cs typeface="Segoe UI"/>
              </a:rPr>
              <a:t> </a:t>
            </a:r>
            <a:r>
              <a:rPr sz="1450" spc="-10" dirty="0">
                <a:solidFill>
                  <a:srgbClr val="FFFFFF"/>
                </a:solidFill>
                <a:latin typeface="Segoe UI"/>
                <a:cs typeface="Segoe UI"/>
              </a:rPr>
              <a:t>(10.21%)</a:t>
            </a:r>
            <a:endParaRPr sz="1450">
              <a:latin typeface="Segoe UI"/>
              <a:cs typeface="Segoe UI"/>
            </a:endParaRPr>
          </a:p>
        </p:txBody>
      </p:sp>
      <p:sp>
        <p:nvSpPr>
          <p:cNvPr id="36" name="object 36"/>
          <p:cNvSpPr txBox="1"/>
          <p:nvPr/>
        </p:nvSpPr>
        <p:spPr>
          <a:xfrm>
            <a:off x="3475664" y="7925985"/>
            <a:ext cx="740410" cy="528320"/>
          </a:xfrm>
          <a:prstGeom prst="rect">
            <a:avLst/>
          </a:prstGeom>
        </p:spPr>
        <p:txBody>
          <a:bodyPr vert="horz" wrap="square" lIns="0" tIns="41910" rIns="0" bIns="0" rtlCol="0">
            <a:spAutoFit/>
          </a:bodyPr>
          <a:lstStyle/>
          <a:p>
            <a:pPr marL="12700">
              <a:lnSpc>
                <a:spcPct val="100000"/>
              </a:lnSpc>
              <a:spcBef>
                <a:spcPts val="330"/>
              </a:spcBef>
            </a:pPr>
            <a:r>
              <a:rPr sz="1450" spc="-10" dirty="0">
                <a:solidFill>
                  <a:srgbClr val="FFFFFF"/>
                </a:solidFill>
                <a:latin typeface="Segoe UI"/>
                <a:cs typeface="Segoe UI"/>
              </a:rPr>
              <a:t>$216M</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(40.74%)</a:t>
            </a:r>
            <a:endParaRPr sz="1450">
              <a:latin typeface="Segoe UI"/>
              <a:cs typeface="Segoe UI"/>
            </a:endParaRPr>
          </a:p>
        </p:txBody>
      </p:sp>
      <p:sp>
        <p:nvSpPr>
          <p:cNvPr id="37" name="object 37"/>
          <p:cNvSpPr txBox="1"/>
          <p:nvPr/>
        </p:nvSpPr>
        <p:spPr>
          <a:xfrm>
            <a:off x="163735" y="8302004"/>
            <a:ext cx="740410" cy="528320"/>
          </a:xfrm>
          <a:prstGeom prst="rect">
            <a:avLst/>
          </a:prstGeom>
        </p:spPr>
        <p:txBody>
          <a:bodyPr vert="horz" wrap="square" lIns="0" tIns="11430" rIns="0" bIns="0" rtlCol="0">
            <a:spAutoFit/>
          </a:bodyPr>
          <a:lstStyle/>
          <a:p>
            <a:pPr marL="12700" marR="5080" indent="139065">
              <a:lnSpc>
                <a:spcPct val="113700"/>
              </a:lnSpc>
              <a:spcBef>
                <a:spcPts val="90"/>
              </a:spcBef>
            </a:pPr>
            <a:r>
              <a:rPr sz="1450" spc="-10" dirty="0">
                <a:solidFill>
                  <a:srgbClr val="FFFFFF"/>
                </a:solidFill>
                <a:latin typeface="Segoe UI"/>
                <a:cs typeface="Segoe UI"/>
              </a:rPr>
              <a:t>$120M (22.52%)</a:t>
            </a:r>
            <a:endParaRPr sz="1450">
              <a:latin typeface="Segoe UI"/>
              <a:cs typeface="Segoe UI"/>
            </a:endParaRPr>
          </a:p>
        </p:txBody>
      </p:sp>
      <p:grpSp>
        <p:nvGrpSpPr>
          <p:cNvPr id="38" name="object 38"/>
          <p:cNvGrpSpPr/>
          <p:nvPr/>
        </p:nvGrpSpPr>
        <p:grpSpPr>
          <a:xfrm>
            <a:off x="4571588" y="8831364"/>
            <a:ext cx="157480" cy="1351280"/>
            <a:chOff x="4571588" y="8831364"/>
            <a:chExt cx="157480" cy="1351280"/>
          </a:xfrm>
        </p:grpSpPr>
        <p:pic>
          <p:nvPicPr>
            <p:cNvPr id="39" name="object 39"/>
            <p:cNvPicPr/>
            <p:nvPr/>
          </p:nvPicPr>
          <p:blipFill>
            <a:blip r:embed="rId2" cstate="print"/>
            <a:stretch>
              <a:fillRect/>
            </a:stretch>
          </p:blipFill>
          <p:spPr>
            <a:xfrm>
              <a:off x="4571588" y="8831364"/>
              <a:ext cx="157063" cy="157063"/>
            </a:xfrm>
            <a:prstGeom prst="rect">
              <a:avLst/>
            </a:prstGeom>
          </p:spPr>
        </p:pic>
        <p:pic>
          <p:nvPicPr>
            <p:cNvPr id="40" name="object 40"/>
            <p:cNvPicPr/>
            <p:nvPr/>
          </p:nvPicPr>
          <p:blipFill>
            <a:blip r:embed="rId3" cstate="print"/>
            <a:stretch>
              <a:fillRect/>
            </a:stretch>
          </p:blipFill>
          <p:spPr>
            <a:xfrm>
              <a:off x="4571588" y="9224022"/>
              <a:ext cx="157063" cy="157063"/>
            </a:xfrm>
            <a:prstGeom prst="rect">
              <a:avLst/>
            </a:prstGeom>
          </p:spPr>
        </p:pic>
        <p:pic>
          <p:nvPicPr>
            <p:cNvPr id="41" name="object 41"/>
            <p:cNvPicPr/>
            <p:nvPr/>
          </p:nvPicPr>
          <p:blipFill>
            <a:blip r:embed="rId4" cstate="print"/>
            <a:stretch>
              <a:fillRect/>
            </a:stretch>
          </p:blipFill>
          <p:spPr>
            <a:xfrm>
              <a:off x="4571588" y="9616681"/>
              <a:ext cx="157063" cy="157063"/>
            </a:xfrm>
            <a:prstGeom prst="rect">
              <a:avLst/>
            </a:prstGeom>
          </p:spPr>
        </p:pic>
        <p:pic>
          <p:nvPicPr>
            <p:cNvPr id="42" name="object 42"/>
            <p:cNvPicPr/>
            <p:nvPr/>
          </p:nvPicPr>
          <p:blipFill>
            <a:blip r:embed="rId5" cstate="print"/>
            <a:stretch>
              <a:fillRect/>
            </a:stretch>
          </p:blipFill>
          <p:spPr>
            <a:xfrm>
              <a:off x="4571588" y="10025045"/>
              <a:ext cx="157063" cy="157063"/>
            </a:xfrm>
            <a:prstGeom prst="rect">
              <a:avLst/>
            </a:prstGeom>
          </p:spPr>
        </p:pic>
      </p:grpSp>
      <p:sp>
        <p:nvSpPr>
          <p:cNvPr id="43" name="object 43"/>
          <p:cNvSpPr txBox="1"/>
          <p:nvPr/>
        </p:nvSpPr>
        <p:spPr>
          <a:xfrm>
            <a:off x="4546798" y="8355213"/>
            <a:ext cx="1416050" cy="1878964"/>
          </a:xfrm>
          <a:prstGeom prst="rect">
            <a:avLst/>
          </a:prstGeom>
        </p:spPr>
        <p:txBody>
          <a:bodyPr vert="horz" wrap="square" lIns="0" tIns="90805" rIns="0" bIns="0" rtlCol="0">
            <a:spAutoFit/>
          </a:bodyPr>
          <a:lstStyle/>
          <a:p>
            <a:pPr algn="ctr">
              <a:lnSpc>
                <a:spcPct val="100000"/>
              </a:lnSpc>
              <a:spcBef>
                <a:spcPts val="715"/>
              </a:spcBef>
            </a:pPr>
            <a:r>
              <a:rPr sz="1650" b="1" spc="-10" dirty="0">
                <a:solidFill>
                  <a:srgbClr val="FFFFFF"/>
                </a:solidFill>
                <a:latin typeface="Segoe UI"/>
                <a:cs typeface="Segoe UI"/>
              </a:rPr>
              <a:t>payment_type</a:t>
            </a:r>
            <a:endParaRPr sz="1650">
              <a:latin typeface="Segoe UI"/>
              <a:cs typeface="Segoe UI"/>
            </a:endParaRPr>
          </a:p>
          <a:p>
            <a:pPr marL="67945" algn="ctr">
              <a:lnSpc>
                <a:spcPct val="100000"/>
              </a:lnSpc>
              <a:spcBef>
                <a:spcPts val="620"/>
              </a:spcBef>
            </a:pPr>
            <a:r>
              <a:rPr sz="1650" dirty="0">
                <a:solidFill>
                  <a:srgbClr val="FFFFFF"/>
                </a:solidFill>
                <a:latin typeface="Segoe UI"/>
                <a:cs typeface="Segoe UI"/>
              </a:rPr>
              <a:t>Credit</a:t>
            </a:r>
            <a:r>
              <a:rPr sz="1650" spc="-50" dirty="0">
                <a:solidFill>
                  <a:srgbClr val="FFFFFF"/>
                </a:solidFill>
                <a:latin typeface="Segoe UI"/>
                <a:cs typeface="Segoe UI"/>
              </a:rPr>
              <a:t> </a:t>
            </a:r>
            <a:r>
              <a:rPr sz="1650" spc="-20" dirty="0">
                <a:solidFill>
                  <a:srgbClr val="FFFFFF"/>
                </a:solidFill>
                <a:latin typeface="Segoe UI"/>
                <a:cs typeface="Segoe UI"/>
              </a:rPr>
              <a:t>Card</a:t>
            </a:r>
            <a:endParaRPr sz="1650">
              <a:latin typeface="Segoe UI"/>
              <a:cs typeface="Segoe UI"/>
            </a:endParaRPr>
          </a:p>
          <a:p>
            <a:pPr marL="218440">
              <a:lnSpc>
                <a:spcPct val="100000"/>
              </a:lnSpc>
              <a:spcBef>
                <a:spcPts val="1110"/>
              </a:spcBef>
            </a:pPr>
            <a:r>
              <a:rPr sz="1650" spc="-25" dirty="0">
                <a:solidFill>
                  <a:srgbClr val="FFFFFF"/>
                </a:solidFill>
                <a:latin typeface="Segoe UI"/>
                <a:cs typeface="Segoe UI"/>
              </a:rPr>
              <a:t>UPI</a:t>
            </a:r>
            <a:endParaRPr sz="1650">
              <a:latin typeface="Segoe UI"/>
              <a:cs typeface="Segoe UI"/>
            </a:endParaRPr>
          </a:p>
          <a:p>
            <a:pPr marL="218440" marR="53340">
              <a:lnSpc>
                <a:spcPct val="156200"/>
              </a:lnSpc>
              <a:spcBef>
                <a:spcPts val="125"/>
              </a:spcBef>
            </a:pPr>
            <a:r>
              <a:rPr sz="1650" dirty="0">
                <a:solidFill>
                  <a:srgbClr val="FFFFFF"/>
                </a:solidFill>
                <a:latin typeface="Segoe UI"/>
                <a:cs typeface="Segoe UI"/>
              </a:rPr>
              <a:t>Debit</a:t>
            </a:r>
            <a:r>
              <a:rPr sz="1650" spc="-45" dirty="0">
                <a:solidFill>
                  <a:srgbClr val="FFFFFF"/>
                </a:solidFill>
                <a:latin typeface="Segoe UI"/>
                <a:cs typeface="Segoe UI"/>
              </a:rPr>
              <a:t> </a:t>
            </a:r>
            <a:r>
              <a:rPr sz="1650" spc="-20" dirty="0">
                <a:solidFill>
                  <a:srgbClr val="FFFFFF"/>
                </a:solidFill>
                <a:latin typeface="Segoe UI"/>
                <a:cs typeface="Segoe UI"/>
              </a:rPr>
              <a:t>Card </a:t>
            </a:r>
            <a:r>
              <a:rPr sz="1650" dirty="0">
                <a:solidFill>
                  <a:srgbClr val="FFFFFF"/>
                </a:solidFill>
                <a:latin typeface="Segoe UI"/>
                <a:cs typeface="Segoe UI"/>
              </a:rPr>
              <a:t>Net</a:t>
            </a:r>
            <a:r>
              <a:rPr sz="1650" spc="-35" dirty="0">
                <a:solidFill>
                  <a:srgbClr val="FFFFFF"/>
                </a:solidFill>
                <a:latin typeface="Segoe UI"/>
                <a:cs typeface="Segoe UI"/>
              </a:rPr>
              <a:t> </a:t>
            </a:r>
            <a:r>
              <a:rPr sz="1650" spc="-10" dirty="0">
                <a:solidFill>
                  <a:srgbClr val="FFFFFF"/>
                </a:solidFill>
                <a:latin typeface="Segoe UI"/>
                <a:cs typeface="Segoe UI"/>
              </a:rPr>
              <a:t>Banking</a:t>
            </a:r>
            <a:endParaRPr sz="1650">
              <a:latin typeface="Segoe UI"/>
              <a:cs typeface="Segoe UI"/>
            </a:endParaRPr>
          </a:p>
        </p:txBody>
      </p:sp>
      <p:pic>
        <p:nvPicPr>
          <p:cNvPr id="44" name="object 44"/>
          <p:cNvPicPr/>
          <p:nvPr/>
        </p:nvPicPr>
        <p:blipFill>
          <a:blip r:embed="rId6" cstate="print"/>
          <a:stretch>
            <a:fillRect/>
          </a:stretch>
        </p:blipFill>
        <p:spPr>
          <a:xfrm>
            <a:off x="6471006" y="6975295"/>
            <a:ext cx="6895077" cy="4413477"/>
          </a:xfrm>
          <a:prstGeom prst="rect">
            <a:avLst/>
          </a:prstGeom>
        </p:spPr>
      </p:pic>
      <p:sp>
        <p:nvSpPr>
          <p:cNvPr id="45" name="object 45"/>
          <p:cNvSpPr txBox="1"/>
          <p:nvPr/>
        </p:nvSpPr>
        <p:spPr>
          <a:xfrm>
            <a:off x="9634484" y="7832286"/>
            <a:ext cx="13677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$105M</a:t>
            </a:r>
            <a:r>
              <a:rPr sz="1450" spc="45" dirty="0">
                <a:solidFill>
                  <a:srgbClr val="FFFFFF"/>
                </a:solidFill>
                <a:latin typeface="Segoe UI"/>
                <a:cs typeface="Segoe UI"/>
              </a:rPr>
              <a:t> </a:t>
            </a:r>
            <a:r>
              <a:rPr sz="1450" spc="-10" dirty="0">
                <a:solidFill>
                  <a:srgbClr val="FFFFFF"/>
                </a:solidFill>
                <a:latin typeface="Segoe UI"/>
                <a:cs typeface="Segoe UI"/>
              </a:rPr>
              <a:t>(19.76%)</a:t>
            </a:r>
            <a:endParaRPr sz="1450">
              <a:latin typeface="Segoe UI"/>
              <a:cs typeface="Segoe UI"/>
            </a:endParaRPr>
          </a:p>
        </p:txBody>
      </p:sp>
      <p:sp>
        <p:nvSpPr>
          <p:cNvPr id="46" name="object 46"/>
          <p:cNvSpPr txBox="1"/>
          <p:nvPr/>
        </p:nvSpPr>
        <p:spPr>
          <a:xfrm>
            <a:off x="9435493" y="10709860"/>
            <a:ext cx="12661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$80M</a:t>
            </a:r>
            <a:r>
              <a:rPr sz="1450" spc="40" dirty="0">
                <a:solidFill>
                  <a:srgbClr val="FFFFFF"/>
                </a:solidFill>
                <a:latin typeface="Segoe UI"/>
                <a:cs typeface="Segoe UI"/>
              </a:rPr>
              <a:t> </a:t>
            </a:r>
            <a:r>
              <a:rPr sz="1450" spc="-10" dirty="0">
                <a:solidFill>
                  <a:srgbClr val="FFFFFF"/>
                </a:solidFill>
                <a:latin typeface="Segoe UI"/>
                <a:cs typeface="Segoe UI"/>
              </a:rPr>
              <a:t>(14.99%)</a:t>
            </a:r>
            <a:endParaRPr sz="1450">
              <a:latin typeface="Segoe UI"/>
              <a:cs typeface="Segoe UI"/>
            </a:endParaRPr>
          </a:p>
        </p:txBody>
      </p:sp>
      <p:sp>
        <p:nvSpPr>
          <p:cNvPr id="47" name="object 47"/>
          <p:cNvSpPr txBox="1"/>
          <p:nvPr/>
        </p:nvSpPr>
        <p:spPr>
          <a:xfrm>
            <a:off x="7059989" y="10683012"/>
            <a:ext cx="12661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$66M</a:t>
            </a:r>
            <a:r>
              <a:rPr sz="1450" spc="40" dirty="0">
                <a:solidFill>
                  <a:srgbClr val="FFFFFF"/>
                </a:solidFill>
                <a:latin typeface="Segoe UI"/>
                <a:cs typeface="Segoe UI"/>
              </a:rPr>
              <a:t> </a:t>
            </a:r>
            <a:r>
              <a:rPr sz="1450" spc="-10" dirty="0">
                <a:solidFill>
                  <a:srgbClr val="FFFFFF"/>
                </a:solidFill>
                <a:latin typeface="Segoe UI"/>
                <a:cs typeface="Segoe UI"/>
              </a:rPr>
              <a:t>(12.36%)</a:t>
            </a:r>
            <a:endParaRPr sz="1450">
              <a:latin typeface="Segoe UI"/>
              <a:cs typeface="Segoe UI"/>
            </a:endParaRPr>
          </a:p>
        </p:txBody>
      </p:sp>
      <p:sp>
        <p:nvSpPr>
          <p:cNvPr id="48" name="object 48"/>
          <p:cNvSpPr txBox="1"/>
          <p:nvPr/>
        </p:nvSpPr>
        <p:spPr>
          <a:xfrm>
            <a:off x="7924750" y="7893569"/>
            <a:ext cx="63881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(3.01%)</a:t>
            </a:r>
            <a:endParaRPr sz="1450">
              <a:latin typeface="Segoe UI"/>
              <a:cs typeface="Segoe UI"/>
            </a:endParaRPr>
          </a:p>
        </p:txBody>
      </p:sp>
      <p:sp>
        <p:nvSpPr>
          <p:cNvPr id="49" name="object 49"/>
          <p:cNvSpPr txBox="1"/>
          <p:nvPr/>
        </p:nvSpPr>
        <p:spPr>
          <a:xfrm>
            <a:off x="10526566" y="9724185"/>
            <a:ext cx="724535" cy="528320"/>
          </a:xfrm>
          <a:prstGeom prst="rect">
            <a:avLst/>
          </a:prstGeom>
        </p:spPr>
        <p:txBody>
          <a:bodyPr vert="horz" wrap="square" lIns="0" tIns="41910" rIns="0" bIns="0" rtlCol="0">
            <a:spAutoFit/>
          </a:bodyPr>
          <a:lstStyle/>
          <a:p>
            <a:pPr marL="12700">
              <a:lnSpc>
                <a:spcPct val="100000"/>
              </a:lnSpc>
              <a:spcBef>
                <a:spcPts val="330"/>
              </a:spcBef>
            </a:pPr>
            <a:r>
              <a:rPr sz="1450" spc="-20" dirty="0">
                <a:solidFill>
                  <a:srgbClr val="FFFFFF"/>
                </a:solidFill>
                <a:latin typeface="Segoe UI"/>
                <a:cs typeface="Segoe UI"/>
              </a:rPr>
              <a:t>$86M</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(16.26…)</a:t>
            </a:r>
            <a:endParaRPr sz="1450">
              <a:latin typeface="Segoe UI"/>
              <a:cs typeface="Segoe UI"/>
            </a:endParaRPr>
          </a:p>
        </p:txBody>
      </p:sp>
      <p:sp>
        <p:nvSpPr>
          <p:cNvPr id="50" name="object 50"/>
          <p:cNvSpPr txBox="1"/>
          <p:nvPr/>
        </p:nvSpPr>
        <p:spPr>
          <a:xfrm>
            <a:off x="6701765" y="9879774"/>
            <a:ext cx="740410" cy="528320"/>
          </a:xfrm>
          <a:prstGeom prst="rect">
            <a:avLst/>
          </a:prstGeom>
        </p:spPr>
        <p:txBody>
          <a:bodyPr vert="horz" wrap="square" lIns="0" tIns="11430" rIns="0" bIns="0" rtlCol="0">
            <a:spAutoFit/>
          </a:bodyPr>
          <a:lstStyle/>
          <a:p>
            <a:pPr marL="12700" marR="5080" indent="240665">
              <a:lnSpc>
                <a:spcPct val="113700"/>
              </a:lnSpc>
              <a:spcBef>
                <a:spcPts val="90"/>
              </a:spcBef>
            </a:pPr>
            <a:r>
              <a:rPr sz="1450" spc="-20" dirty="0">
                <a:solidFill>
                  <a:srgbClr val="FFFFFF"/>
                </a:solidFill>
                <a:latin typeface="Segoe UI"/>
                <a:cs typeface="Segoe UI"/>
              </a:rPr>
              <a:t>$59M </a:t>
            </a:r>
            <a:r>
              <a:rPr sz="1450" spc="-10" dirty="0">
                <a:solidFill>
                  <a:srgbClr val="FFFFFF"/>
                </a:solidFill>
                <a:latin typeface="Segoe UI"/>
                <a:cs typeface="Segoe UI"/>
              </a:rPr>
              <a:t>(11.16%)</a:t>
            </a:r>
            <a:endParaRPr sz="1450">
              <a:latin typeface="Segoe UI"/>
              <a:cs typeface="Segoe UI"/>
            </a:endParaRPr>
          </a:p>
        </p:txBody>
      </p:sp>
      <p:sp>
        <p:nvSpPr>
          <p:cNvPr id="51" name="object 51"/>
          <p:cNvSpPr txBox="1"/>
          <p:nvPr/>
        </p:nvSpPr>
        <p:spPr>
          <a:xfrm>
            <a:off x="6674852" y="7973054"/>
            <a:ext cx="1056640" cy="1127125"/>
          </a:xfrm>
          <a:prstGeom prst="rect">
            <a:avLst/>
          </a:prstGeom>
        </p:spPr>
        <p:txBody>
          <a:bodyPr vert="horz" wrap="square" lIns="0" tIns="11430" rIns="0" bIns="0" rtlCol="0">
            <a:spAutoFit/>
          </a:bodyPr>
          <a:lstStyle/>
          <a:p>
            <a:pPr marL="429895" marR="5080" indent="139065">
              <a:lnSpc>
                <a:spcPct val="113700"/>
              </a:lnSpc>
              <a:spcBef>
                <a:spcPts val="90"/>
              </a:spcBef>
            </a:pPr>
            <a:r>
              <a:rPr sz="1450" spc="-20" dirty="0">
                <a:solidFill>
                  <a:srgbClr val="FFFFFF"/>
                </a:solidFill>
                <a:latin typeface="Segoe UI"/>
                <a:cs typeface="Segoe UI"/>
              </a:rPr>
              <a:t>$41M </a:t>
            </a:r>
            <a:r>
              <a:rPr sz="1450" spc="-10" dirty="0">
                <a:solidFill>
                  <a:srgbClr val="FFFFFF"/>
                </a:solidFill>
                <a:latin typeface="Segoe UI"/>
                <a:cs typeface="Segoe UI"/>
              </a:rPr>
              <a:t>(7.78%)</a:t>
            </a:r>
            <a:endParaRPr sz="1450">
              <a:latin typeface="Segoe UI"/>
              <a:cs typeface="Segoe UI"/>
            </a:endParaRPr>
          </a:p>
          <a:p>
            <a:pPr marL="12700" marR="422275" indent="139065">
              <a:lnSpc>
                <a:spcPct val="113700"/>
              </a:lnSpc>
              <a:spcBef>
                <a:spcPts val="760"/>
              </a:spcBef>
            </a:pPr>
            <a:r>
              <a:rPr sz="1450" spc="-20" dirty="0">
                <a:solidFill>
                  <a:srgbClr val="FFFFFF"/>
                </a:solidFill>
                <a:latin typeface="Segoe UI"/>
                <a:cs typeface="Segoe UI"/>
              </a:rPr>
              <a:t>$44M </a:t>
            </a:r>
            <a:r>
              <a:rPr sz="1450" spc="-10" dirty="0">
                <a:solidFill>
                  <a:srgbClr val="FFFFFF"/>
                </a:solidFill>
                <a:latin typeface="Segoe UI"/>
                <a:cs typeface="Segoe UI"/>
              </a:rPr>
              <a:t>(8.29%)</a:t>
            </a:r>
            <a:endParaRPr sz="1450">
              <a:latin typeface="Segoe UI"/>
              <a:cs typeface="Segoe UI"/>
            </a:endParaRPr>
          </a:p>
        </p:txBody>
      </p:sp>
      <p:sp>
        <p:nvSpPr>
          <p:cNvPr id="52" name="object 52"/>
          <p:cNvSpPr txBox="1"/>
          <p:nvPr/>
        </p:nvSpPr>
        <p:spPr>
          <a:xfrm>
            <a:off x="8064212" y="7642267"/>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$16M</a:t>
            </a:r>
            <a:endParaRPr sz="1450">
              <a:latin typeface="Segoe UI"/>
              <a:cs typeface="Segoe UI"/>
            </a:endParaRPr>
          </a:p>
        </p:txBody>
      </p:sp>
      <p:sp>
        <p:nvSpPr>
          <p:cNvPr id="53" name="object 53"/>
          <p:cNvSpPr txBox="1"/>
          <p:nvPr/>
        </p:nvSpPr>
        <p:spPr>
          <a:xfrm>
            <a:off x="8412026" y="6876098"/>
            <a:ext cx="3710304" cy="876300"/>
          </a:xfrm>
          <a:prstGeom prst="rect">
            <a:avLst/>
          </a:prstGeom>
        </p:spPr>
        <p:txBody>
          <a:bodyPr vert="horz" wrap="square" lIns="0" tIns="149225" rIns="0" bIns="0" rtlCol="0">
            <a:spAutoFit/>
          </a:bodyPr>
          <a:lstStyle/>
          <a:p>
            <a:pPr marL="12700">
              <a:lnSpc>
                <a:spcPct val="100000"/>
              </a:lnSpc>
              <a:spcBef>
                <a:spcPts val="1175"/>
              </a:spcBef>
            </a:pPr>
            <a:r>
              <a:rPr sz="2450" spc="-195" dirty="0">
                <a:solidFill>
                  <a:srgbClr val="FFFFFF"/>
                </a:solidFill>
                <a:latin typeface="Trebuchet MS"/>
                <a:cs typeface="Trebuchet MS"/>
              </a:rPr>
              <a:t>Total</a:t>
            </a:r>
            <a:r>
              <a:rPr sz="2450" spc="-145"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0" dirty="0">
                <a:solidFill>
                  <a:srgbClr val="FFFFFF"/>
                </a:solidFill>
                <a:latin typeface="Trebuchet MS"/>
                <a:cs typeface="Trebuchet MS"/>
              </a:rPr>
              <a:t>category</a:t>
            </a:r>
            <a:endParaRPr sz="2450">
              <a:latin typeface="Trebuchet MS"/>
              <a:cs typeface="Trebuchet MS"/>
            </a:endParaRPr>
          </a:p>
          <a:p>
            <a:pPr marR="5080" algn="r">
              <a:lnSpc>
                <a:spcPct val="100000"/>
              </a:lnSpc>
              <a:spcBef>
                <a:spcPts val="705"/>
              </a:spcBef>
            </a:pPr>
            <a:r>
              <a:rPr sz="1650" b="1" spc="-10" dirty="0">
                <a:solidFill>
                  <a:srgbClr val="FFFFFF"/>
                </a:solidFill>
                <a:latin typeface="Segoe UI"/>
                <a:cs typeface="Segoe UI"/>
              </a:rPr>
              <a:t>category</a:t>
            </a:r>
            <a:endParaRPr sz="1650">
              <a:latin typeface="Segoe UI"/>
              <a:cs typeface="Segoe UI"/>
            </a:endParaRPr>
          </a:p>
        </p:txBody>
      </p:sp>
      <p:sp>
        <p:nvSpPr>
          <p:cNvPr id="54" name="object 54"/>
          <p:cNvSpPr txBox="1"/>
          <p:nvPr/>
        </p:nvSpPr>
        <p:spPr>
          <a:xfrm>
            <a:off x="11434022" y="7664134"/>
            <a:ext cx="1583055" cy="3198495"/>
          </a:xfrm>
          <a:prstGeom prst="rect">
            <a:avLst/>
          </a:prstGeom>
        </p:spPr>
        <p:txBody>
          <a:bodyPr vert="horz" wrap="square" lIns="0" tIns="12700" rIns="0" bIns="0" rtlCol="0">
            <a:spAutoFit/>
          </a:bodyPr>
          <a:lstStyle/>
          <a:p>
            <a:pPr marL="12700" marR="577850">
              <a:lnSpc>
                <a:spcPct val="156200"/>
              </a:lnSpc>
              <a:spcBef>
                <a:spcPts val="100"/>
              </a:spcBef>
            </a:pPr>
            <a:r>
              <a:rPr sz="1650" spc="-10" dirty="0">
                <a:solidFill>
                  <a:srgbClr val="FFFFFF"/>
                </a:solidFill>
                <a:latin typeface="Segoe UI"/>
                <a:cs typeface="Segoe UI"/>
              </a:rPr>
              <a:t>Bills Groceries Electronics</a:t>
            </a:r>
            <a:endParaRPr sz="1650">
              <a:latin typeface="Segoe UI"/>
              <a:cs typeface="Segoe UI"/>
            </a:endParaRPr>
          </a:p>
          <a:p>
            <a:pPr marL="12700" marR="5080">
              <a:lnSpc>
                <a:spcPct val="156200"/>
              </a:lnSpc>
              <a:spcBef>
                <a:spcPts val="120"/>
              </a:spcBef>
            </a:pPr>
            <a:r>
              <a:rPr sz="1650" dirty="0">
                <a:solidFill>
                  <a:srgbClr val="FFFFFF"/>
                </a:solidFill>
                <a:latin typeface="Segoe UI"/>
                <a:cs typeface="Segoe UI"/>
              </a:rPr>
              <a:t>Health</a:t>
            </a:r>
            <a:r>
              <a:rPr sz="1650" spc="-35" dirty="0">
                <a:solidFill>
                  <a:srgbClr val="FFFFFF"/>
                </a:solidFill>
                <a:latin typeface="Segoe UI"/>
                <a:cs typeface="Segoe UI"/>
              </a:rPr>
              <a:t> </a:t>
            </a:r>
            <a:r>
              <a:rPr sz="1650" dirty="0">
                <a:solidFill>
                  <a:srgbClr val="FFFFFF"/>
                </a:solidFill>
                <a:latin typeface="Segoe UI"/>
                <a:cs typeface="Segoe UI"/>
              </a:rPr>
              <a:t>&amp;</a:t>
            </a:r>
            <a:r>
              <a:rPr sz="1650" spc="-30" dirty="0">
                <a:solidFill>
                  <a:srgbClr val="FFFFFF"/>
                </a:solidFill>
                <a:latin typeface="Segoe UI"/>
                <a:cs typeface="Segoe UI"/>
              </a:rPr>
              <a:t> </a:t>
            </a:r>
            <a:r>
              <a:rPr sz="1650" spc="-20" dirty="0">
                <a:solidFill>
                  <a:srgbClr val="FFFFFF"/>
                </a:solidFill>
                <a:latin typeface="Segoe UI"/>
                <a:cs typeface="Segoe UI"/>
              </a:rPr>
              <a:t>Welln… </a:t>
            </a:r>
            <a:r>
              <a:rPr sz="1650" spc="-10" dirty="0">
                <a:solidFill>
                  <a:srgbClr val="FFFFFF"/>
                </a:solidFill>
                <a:latin typeface="Segoe UI"/>
                <a:cs typeface="Segoe UI"/>
              </a:rPr>
              <a:t>Travel</a:t>
            </a:r>
            <a:endParaRPr sz="1650">
              <a:latin typeface="Segoe UI"/>
              <a:cs typeface="Segoe UI"/>
            </a:endParaRPr>
          </a:p>
          <a:p>
            <a:pPr marL="12700">
              <a:lnSpc>
                <a:spcPct val="100000"/>
              </a:lnSpc>
              <a:spcBef>
                <a:spcPts val="1110"/>
              </a:spcBef>
            </a:pPr>
            <a:r>
              <a:rPr sz="1650" spc="-20" dirty="0">
                <a:solidFill>
                  <a:srgbClr val="FFFFFF"/>
                </a:solidFill>
                <a:latin typeface="Segoe UI"/>
                <a:cs typeface="Segoe UI"/>
              </a:rPr>
              <a:t>Food</a:t>
            </a:r>
            <a:endParaRPr sz="1650">
              <a:latin typeface="Segoe UI"/>
              <a:cs typeface="Segoe UI"/>
            </a:endParaRPr>
          </a:p>
          <a:p>
            <a:pPr marL="12700" marR="258445">
              <a:lnSpc>
                <a:spcPct val="156200"/>
              </a:lnSpc>
              <a:spcBef>
                <a:spcPts val="125"/>
              </a:spcBef>
            </a:pPr>
            <a:r>
              <a:rPr sz="1650" spc="-10" dirty="0">
                <a:solidFill>
                  <a:srgbClr val="FFFFFF"/>
                </a:solidFill>
                <a:latin typeface="Segoe UI"/>
                <a:cs typeface="Segoe UI"/>
              </a:rPr>
              <a:t>Entertainment Apparel</a:t>
            </a:r>
            <a:endParaRPr sz="1650">
              <a:latin typeface="Segoe UI"/>
              <a:cs typeface="Segoe UI"/>
            </a:endParaRPr>
          </a:p>
        </p:txBody>
      </p:sp>
      <p:sp>
        <p:nvSpPr>
          <p:cNvPr id="55" name="object 55"/>
          <p:cNvSpPr/>
          <p:nvPr/>
        </p:nvSpPr>
        <p:spPr>
          <a:xfrm>
            <a:off x="7853" y="2648202"/>
            <a:ext cx="6440170" cy="4052570"/>
          </a:xfrm>
          <a:custGeom>
            <a:avLst/>
            <a:gdLst/>
            <a:ahLst/>
            <a:cxnLst/>
            <a:rect l="l" t="t" r="r" b="b"/>
            <a:pathLst>
              <a:path w="6440170" h="4052570">
                <a:moveTo>
                  <a:pt x="0" y="3824490"/>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211852" y="0"/>
                </a:lnTo>
                <a:lnTo>
                  <a:pt x="6219311" y="0"/>
                </a:lnTo>
                <a:lnTo>
                  <a:pt x="6226752" y="365"/>
                </a:lnTo>
                <a:lnTo>
                  <a:pt x="6234175" y="1096"/>
                </a:lnTo>
                <a:lnTo>
                  <a:pt x="6241597" y="1827"/>
                </a:lnTo>
                <a:lnTo>
                  <a:pt x="6248966" y="2920"/>
                </a:lnTo>
                <a:lnTo>
                  <a:pt x="6256281" y="4375"/>
                </a:lnTo>
                <a:lnTo>
                  <a:pt x="6263597" y="5831"/>
                </a:lnTo>
                <a:lnTo>
                  <a:pt x="6305895" y="20190"/>
                </a:lnTo>
                <a:lnTo>
                  <a:pt x="6344580" y="42525"/>
                </a:lnTo>
                <a:lnTo>
                  <a:pt x="6356330" y="51694"/>
                </a:lnTo>
                <a:lnTo>
                  <a:pt x="6362095" y="56426"/>
                </a:lnTo>
                <a:lnTo>
                  <a:pt x="6367615" y="61429"/>
                </a:lnTo>
                <a:lnTo>
                  <a:pt x="6372889" y="66704"/>
                </a:lnTo>
                <a:lnTo>
                  <a:pt x="6378164" y="71978"/>
                </a:lnTo>
                <a:lnTo>
                  <a:pt x="6383167" y="77498"/>
                </a:lnTo>
                <a:lnTo>
                  <a:pt x="6387899" y="83263"/>
                </a:lnTo>
                <a:lnTo>
                  <a:pt x="6392630" y="89029"/>
                </a:lnTo>
                <a:lnTo>
                  <a:pt x="6397068" y="95013"/>
                </a:lnTo>
                <a:lnTo>
                  <a:pt x="6401212" y="101215"/>
                </a:lnTo>
                <a:lnTo>
                  <a:pt x="6405356" y="107416"/>
                </a:lnTo>
                <a:lnTo>
                  <a:pt x="6409186" y="113806"/>
                </a:lnTo>
                <a:lnTo>
                  <a:pt x="6412702" y="120385"/>
                </a:lnTo>
                <a:lnTo>
                  <a:pt x="6416218" y="126963"/>
                </a:lnTo>
                <a:lnTo>
                  <a:pt x="6429786" y="161631"/>
                </a:lnTo>
                <a:lnTo>
                  <a:pt x="6431952" y="168769"/>
                </a:lnTo>
                <a:lnTo>
                  <a:pt x="6433762" y="175996"/>
                </a:lnTo>
                <a:lnTo>
                  <a:pt x="6435217" y="183311"/>
                </a:lnTo>
                <a:lnTo>
                  <a:pt x="6436673" y="190627"/>
                </a:lnTo>
                <a:lnTo>
                  <a:pt x="6437766" y="197996"/>
                </a:lnTo>
                <a:lnTo>
                  <a:pt x="6438497" y="205419"/>
                </a:lnTo>
                <a:lnTo>
                  <a:pt x="6439228" y="212842"/>
                </a:lnTo>
                <a:lnTo>
                  <a:pt x="6439594" y="220282"/>
                </a:lnTo>
                <a:lnTo>
                  <a:pt x="6439594" y="227741"/>
                </a:lnTo>
                <a:lnTo>
                  <a:pt x="6439594" y="3824490"/>
                </a:lnTo>
                <a:lnTo>
                  <a:pt x="6439594" y="3831949"/>
                </a:lnTo>
                <a:lnTo>
                  <a:pt x="6439228" y="3839390"/>
                </a:lnTo>
                <a:lnTo>
                  <a:pt x="6438497" y="3846813"/>
                </a:lnTo>
                <a:lnTo>
                  <a:pt x="6437766" y="3854236"/>
                </a:lnTo>
                <a:lnTo>
                  <a:pt x="6436673" y="3861605"/>
                </a:lnTo>
                <a:lnTo>
                  <a:pt x="6435217" y="3868920"/>
                </a:lnTo>
                <a:lnTo>
                  <a:pt x="6433762" y="3876236"/>
                </a:lnTo>
                <a:lnTo>
                  <a:pt x="6431952" y="3883462"/>
                </a:lnTo>
                <a:lnTo>
                  <a:pt x="6429787" y="3890600"/>
                </a:lnTo>
                <a:lnTo>
                  <a:pt x="6427622" y="3897738"/>
                </a:lnTo>
                <a:lnTo>
                  <a:pt x="6425112" y="3904752"/>
                </a:lnTo>
                <a:lnTo>
                  <a:pt x="6422258" y="3911643"/>
                </a:lnTo>
                <a:lnTo>
                  <a:pt x="6419403" y="3918534"/>
                </a:lnTo>
                <a:lnTo>
                  <a:pt x="6401212" y="3951016"/>
                </a:lnTo>
                <a:lnTo>
                  <a:pt x="6397068" y="3957218"/>
                </a:lnTo>
                <a:lnTo>
                  <a:pt x="6392630" y="3963202"/>
                </a:lnTo>
                <a:lnTo>
                  <a:pt x="6387899" y="3968968"/>
                </a:lnTo>
                <a:lnTo>
                  <a:pt x="6383167" y="3974734"/>
                </a:lnTo>
                <a:lnTo>
                  <a:pt x="6378164" y="3980254"/>
                </a:lnTo>
                <a:lnTo>
                  <a:pt x="6372889" y="3985528"/>
                </a:lnTo>
                <a:lnTo>
                  <a:pt x="6367615" y="3990802"/>
                </a:lnTo>
                <a:lnTo>
                  <a:pt x="6338377" y="4013850"/>
                </a:lnTo>
                <a:lnTo>
                  <a:pt x="6332175" y="4017994"/>
                </a:lnTo>
                <a:lnTo>
                  <a:pt x="6299004" y="4034895"/>
                </a:lnTo>
                <a:lnTo>
                  <a:pt x="6292113" y="4037750"/>
                </a:lnTo>
                <a:lnTo>
                  <a:pt x="6256281" y="4047856"/>
                </a:lnTo>
                <a:lnTo>
                  <a:pt x="6248966" y="4049311"/>
                </a:lnTo>
                <a:lnTo>
                  <a:pt x="6241597" y="4050404"/>
                </a:lnTo>
                <a:lnTo>
                  <a:pt x="6234175" y="4051136"/>
                </a:lnTo>
                <a:lnTo>
                  <a:pt x="6226752" y="4051867"/>
                </a:lnTo>
                <a:lnTo>
                  <a:pt x="6219311" y="4052232"/>
                </a:lnTo>
                <a:lnTo>
                  <a:pt x="6211852" y="4052232"/>
                </a:lnTo>
                <a:lnTo>
                  <a:pt x="227741" y="4052232"/>
                </a:lnTo>
                <a:lnTo>
                  <a:pt x="220282" y="4052232"/>
                </a:lnTo>
                <a:lnTo>
                  <a:pt x="212842" y="4051867"/>
                </a:lnTo>
                <a:lnTo>
                  <a:pt x="205419" y="4051136"/>
                </a:lnTo>
                <a:lnTo>
                  <a:pt x="197996" y="4050405"/>
                </a:lnTo>
                <a:lnTo>
                  <a:pt x="190627" y="4049311"/>
                </a:lnTo>
                <a:lnTo>
                  <a:pt x="183311" y="4047856"/>
                </a:lnTo>
                <a:lnTo>
                  <a:pt x="175996" y="4046401"/>
                </a:lnTo>
                <a:lnTo>
                  <a:pt x="168769" y="4044591"/>
                </a:lnTo>
                <a:lnTo>
                  <a:pt x="161631" y="4042425"/>
                </a:lnTo>
                <a:lnTo>
                  <a:pt x="154494" y="4040260"/>
                </a:lnTo>
                <a:lnTo>
                  <a:pt x="120385" y="4025340"/>
                </a:lnTo>
                <a:lnTo>
                  <a:pt x="113806" y="4021824"/>
                </a:lnTo>
                <a:lnTo>
                  <a:pt x="107416" y="4017995"/>
                </a:lnTo>
                <a:lnTo>
                  <a:pt x="101215" y="4013850"/>
                </a:lnTo>
                <a:lnTo>
                  <a:pt x="95013" y="4009707"/>
                </a:lnTo>
                <a:lnTo>
                  <a:pt x="66704" y="3985528"/>
                </a:lnTo>
                <a:lnTo>
                  <a:pt x="61429" y="3980254"/>
                </a:lnTo>
                <a:lnTo>
                  <a:pt x="56426" y="3974734"/>
                </a:lnTo>
                <a:lnTo>
                  <a:pt x="51694" y="3968968"/>
                </a:lnTo>
                <a:lnTo>
                  <a:pt x="46963" y="3963202"/>
                </a:lnTo>
                <a:lnTo>
                  <a:pt x="42525" y="3957218"/>
                </a:lnTo>
                <a:lnTo>
                  <a:pt x="38381" y="3951016"/>
                </a:lnTo>
                <a:lnTo>
                  <a:pt x="34237" y="3944815"/>
                </a:lnTo>
                <a:lnTo>
                  <a:pt x="17335" y="3911642"/>
                </a:lnTo>
                <a:lnTo>
                  <a:pt x="14481" y="3904752"/>
                </a:lnTo>
                <a:lnTo>
                  <a:pt x="11971" y="3897738"/>
                </a:lnTo>
                <a:lnTo>
                  <a:pt x="9806" y="3890600"/>
                </a:lnTo>
                <a:lnTo>
                  <a:pt x="7641" y="3883462"/>
                </a:lnTo>
                <a:lnTo>
                  <a:pt x="5831" y="3876236"/>
                </a:lnTo>
                <a:lnTo>
                  <a:pt x="4375" y="3868920"/>
                </a:lnTo>
                <a:lnTo>
                  <a:pt x="2920" y="3861605"/>
                </a:lnTo>
                <a:lnTo>
                  <a:pt x="1827" y="3854236"/>
                </a:lnTo>
                <a:lnTo>
                  <a:pt x="1096" y="3846813"/>
                </a:lnTo>
                <a:lnTo>
                  <a:pt x="365" y="3839390"/>
                </a:lnTo>
                <a:lnTo>
                  <a:pt x="0" y="3831949"/>
                </a:lnTo>
                <a:lnTo>
                  <a:pt x="0" y="3824490"/>
                </a:lnTo>
                <a:close/>
              </a:path>
            </a:pathLst>
          </a:custGeom>
          <a:ln w="15706">
            <a:solidFill>
              <a:srgbClr val="A7337D"/>
            </a:solidFill>
          </a:ln>
        </p:spPr>
        <p:txBody>
          <a:bodyPr wrap="square" lIns="0" tIns="0" rIns="0" bIns="0" rtlCol="0"/>
          <a:lstStyle/>
          <a:p>
            <a:endParaRPr/>
          </a:p>
        </p:txBody>
      </p:sp>
      <p:sp>
        <p:nvSpPr>
          <p:cNvPr id="56" name="object 56"/>
          <p:cNvSpPr txBox="1"/>
          <p:nvPr/>
        </p:nvSpPr>
        <p:spPr>
          <a:xfrm>
            <a:off x="1597198" y="2674768"/>
            <a:ext cx="3291840" cy="402590"/>
          </a:xfrm>
          <a:prstGeom prst="rect">
            <a:avLst/>
          </a:prstGeom>
        </p:spPr>
        <p:txBody>
          <a:bodyPr vert="horz" wrap="square" lIns="0" tIns="15240" rIns="0" bIns="0" rtlCol="0">
            <a:spAutoFit/>
          </a:bodyPr>
          <a:lstStyle/>
          <a:p>
            <a:pPr marL="12700">
              <a:lnSpc>
                <a:spcPct val="100000"/>
              </a:lnSpc>
              <a:spcBef>
                <a:spcPts val="120"/>
              </a:spcBef>
            </a:pPr>
            <a:r>
              <a:rPr sz="2450" spc="-195" dirty="0">
                <a:solidFill>
                  <a:srgbClr val="FFFFFF"/>
                </a:solidFill>
                <a:latin typeface="Trebuchet MS"/>
                <a:cs typeface="Trebuchet MS"/>
              </a:rPr>
              <a:t>Total</a:t>
            </a:r>
            <a:r>
              <a:rPr sz="2450" spc="-145"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30" dirty="0">
                <a:solidFill>
                  <a:srgbClr val="FFFFFF"/>
                </a:solidFill>
                <a:latin typeface="Trebuchet MS"/>
                <a:cs typeface="Trebuchet MS"/>
              </a:rPr>
              <a:t>occupation</a:t>
            </a:r>
            <a:endParaRPr sz="2450">
              <a:latin typeface="Trebuchet MS"/>
              <a:cs typeface="Trebuchet MS"/>
            </a:endParaRPr>
          </a:p>
        </p:txBody>
      </p:sp>
      <p:sp>
        <p:nvSpPr>
          <p:cNvPr id="57" name="object 57"/>
          <p:cNvSpPr txBox="1"/>
          <p:nvPr/>
        </p:nvSpPr>
        <p:spPr>
          <a:xfrm>
            <a:off x="725701" y="5749761"/>
            <a:ext cx="918210" cy="528320"/>
          </a:xfrm>
          <a:prstGeom prst="rect">
            <a:avLst/>
          </a:prstGeom>
        </p:spPr>
        <p:txBody>
          <a:bodyPr vert="horz" wrap="square" lIns="0" tIns="11430" rIns="0" bIns="0" rtlCol="0">
            <a:spAutoFit/>
          </a:bodyPr>
          <a:lstStyle/>
          <a:p>
            <a:pPr marL="12700" marR="5080" indent="16510">
              <a:lnSpc>
                <a:spcPct val="113700"/>
              </a:lnSpc>
              <a:spcBef>
                <a:spcPts val="90"/>
              </a:spcBef>
            </a:pPr>
            <a:r>
              <a:rPr sz="1450" dirty="0">
                <a:solidFill>
                  <a:srgbClr val="FFFFFF"/>
                </a:solidFill>
                <a:latin typeface="Segoe UI"/>
                <a:cs typeface="Segoe UI"/>
              </a:rPr>
              <a:t>Salaried</a:t>
            </a:r>
            <a:r>
              <a:rPr sz="1450" spc="105" dirty="0">
                <a:solidFill>
                  <a:srgbClr val="FFFFFF"/>
                </a:solidFill>
                <a:latin typeface="Segoe UI"/>
                <a:cs typeface="Segoe UI"/>
              </a:rPr>
              <a:t> </a:t>
            </a:r>
            <a:r>
              <a:rPr sz="1450" spc="-25" dirty="0">
                <a:solidFill>
                  <a:srgbClr val="FFFFFF"/>
                </a:solidFill>
                <a:latin typeface="Segoe UI"/>
                <a:cs typeface="Segoe UI"/>
              </a:rPr>
              <a:t>IT </a:t>
            </a:r>
            <a:r>
              <a:rPr sz="1450" spc="-10" dirty="0">
                <a:solidFill>
                  <a:srgbClr val="FFFFFF"/>
                </a:solidFill>
                <a:latin typeface="Segoe UI"/>
                <a:cs typeface="Segoe UI"/>
              </a:rPr>
              <a:t>Employees</a:t>
            </a:r>
            <a:endParaRPr sz="1450">
              <a:latin typeface="Segoe UI"/>
              <a:cs typeface="Segoe UI"/>
            </a:endParaRPr>
          </a:p>
        </p:txBody>
      </p:sp>
      <p:sp>
        <p:nvSpPr>
          <p:cNvPr id="58" name="object 58"/>
          <p:cNvSpPr txBox="1"/>
          <p:nvPr/>
        </p:nvSpPr>
        <p:spPr>
          <a:xfrm>
            <a:off x="1887785" y="5749761"/>
            <a:ext cx="730885" cy="528320"/>
          </a:xfrm>
          <a:prstGeom prst="rect">
            <a:avLst/>
          </a:prstGeom>
        </p:spPr>
        <p:txBody>
          <a:bodyPr vert="horz" wrap="square" lIns="0" tIns="11430" rIns="0" bIns="0" rtlCol="0">
            <a:spAutoFit/>
          </a:bodyPr>
          <a:lstStyle/>
          <a:p>
            <a:pPr marL="50800" marR="5080" indent="-38735">
              <a:lnSpc>
                <a:spcPct val="113700"/>
              </a:lnSpc>
              <a:spcBef>
                <a:spcPts val="90"/>
              </a:spcBef>
            </a:pPr>
            <a:r>
              <a:rPr sz="1450" spc="-10" dirty="0">
                <a:solidFill>
                  <a:srgbClr val="FFFFFF"/>
                </a:solidFill>
                <a:latin typeface="Segoe UI"/>
                <a:cs typeface="Segoe UI"/>
              </a:rPr>
              <a:t>Business Owners</a:t>
            </a:r>
            <a:endParaRPr sz="1450">
              <a:latin typeface="Segoe UI"/>
              <a:cs typeface="Segoe UI"/>
            </a:endParaRPr>
          </a:p>
        </p:txBody>
      </p:sp>
      <p:sp>
        <p:nvSpPr>
          <p:cNvPr id="59" name="object 59"/>
          <p:cNvSpPr txBox="1"/>
          <p:nvPr/>
        </p:nvSpPr>
        <p:spPr>
          <a:xfrm>
            <a:off x="2862694" y="5749761"/>
            <a:ext cx="918210" cy="779145"/>
          </a:xfrm>
          <a:prstGeom prst="rect">
            <a:avLst/>
          </a:prstGeom>
        </p:spPr>
        <p:txBody>
          <a:bodyPr vert="horz" wrap="square" lIns="0" tIns="11430" rIns="0" bIns="0" rtlCol="0">
            <a:spAutoFit/>
          </a:bodyPr>
          <a:lstStyle/>
          <a:p>
            <a:pPr marL="12700" marR="5080" algn="ctr">
              <a:lnSpc>
                <a:spcPct val="113700"/>
              </a:lnSpc>
              <a:spcBef>
                <a:spcPts val="90"/>
              </a:spcBef>
            </a:pPr>
            <a:r>
              <a:rPr sz="1450" spc="-10" dirty="0">
                <a:solidFill>
                  <a:srgbClr val="FFFFFF"/>
                </a:solidFill>
                <a:latin typeface="Segoe UI"/>
                <a:cs typeface="Segoe UI"/>
              </a:rPr>
              <a:t>Salaried Other Employees</a:t>
            </a:r>
            <a:endParaRPr sz="1450">
              <a:latin typeface="Segoe UI"/>
              <a:cs typeface="Segoe UI"/>
            </a:endParaRPr>
          </a:p>
        </p:txBody>
      </p:sp>
      <p:sp>
        <p:nvSpPr>
          <p:cNvPr id="60" name="object 60"/>
          <p:cNvSpPr txBox="1"/>
          <p:nvPr/>
        </p:nvSpPr>
        <p:spPr>
          <a:xfrm>
            <a:off x="3910584" y="5774882"/>
            <a:ext cx="95948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Freelancers</a:t>
            </a:r>
            <a:endParaRPr sz="1450">
              <a:latin typeface="Segoe UI"/>
              <a:cs typeface="Segoe UI"/>
            </a:endParaRPr>
          </a:p>
        </p:txBody>
      </p:sp>
      <p:sp>
        <p:nvSpPr>
          <p:cNvPr id="61" name="object 61"/>
          <p:cNvSpPr txBox="1"/>
          <p:nvPr/>
        </p:nvSpPr>
        <p:spPr>
          <a:xfrm>
            <a:off x="4995517" y="5749761"/>
            <a:ext cx="926465" cy="528320"/>
          </a:xfrm>
          <a:prstGeom prst="rect">
            <a:avLst/>
          </a:prstGeom>
        </p:spPr>
        <p:txBody>
          <a:bodyPr vert="horz" wrap="square" lIns="0" tIns="11430" rIns="0" bIns="0" rtlCol="0">
            <a:spAutoFit/>
          </a:bodyPr>
          <a:lstStyle/>
          <a:p>
            <a:pPr marL="16510" marR="5080" indent="-4445">
              <a:lnSpc>
                <a:spcPct val="113700"/>
              </a:lnSpc>
              <a:spcBef>
                <a:spcPts val="90"/>
              </a:spcBef>
            </a:pPr>
            <a:r>
              <a:rPr sz="1450" spc="-10" dirty="0">
                <a:solidFill>
                  <a:srgbClr val="FFFFFF"/>
                </a:solidFill>
                <a:latin typeface="Segoe UI"/>
                <a:cs typeface="Segoe UI"/>
              </a:rPr>
              <a:t>Governm… Employees</a:t>
            </a:r>
            <a:endParaRPr sz="1450">
              <a:latin typeface="Segoe UI"/>
              <a:cs typeface="Segoe UI"/>
            </a:endParaRPr>
          </a:p>
        </p:txBody>
      </p:sp>
      <p:grpSp>
        <p:nvGrpSpPr>
          <p:cNvPr id="62" name="object 62"/>
          <p:cNvGrpSpPr/>
          <p:nvPr/>
        </p:nvGrpSpPr>
        <p:grpSpPr>
          <a:xfrm>
            <a:off x="757231" y="2640265"/>
            <a:ext cx="12860655" cy="4084320"/>
            <a:chOff x="757231" y="2640265"/>
            <a:chExt cx="12860655" cy="4084320"/>
          </a:xfrm>
        </p:grpSpPr>
        <p:sp>
          <p:nvSpPr>
            <p:cNvPr id="63" name="object 63"/>
            <p:cNvSpPr/>
            <p:nvPr/>
          </p:nvSpPr>
          <p:spPr>
            <a:xfrm>
              <a:off x="757231" y="3718552"/>
              <a:ext cx="825500" cy="1880870"/>
            </a:xfrm>
            <a:custGeom>
              <a:avLst/>
              <a:gdLst/>
              <a:ahLst/>
              <a:cxnLst/>
              <a:rect l="l" t="t" r="r" b="b"/>
              <a:pathLst>
                <a:path w="825500" h="1880870">
                  <a:moveTo>
                    <a:pt x="825321" y="1880498"/>
                  </a:moveTo>
                  <a:lnTo>
                    <a:pt x="0" y="1880498"/>
                  </a:lnTo>
                  <a:lnTo>
                    <a:pt x="0" y="0"/>
                  </a:lnTo>
                  <a:lnTo>
                    <a:pt x="825321" y="0"/>
                  </a:lnTo>
                  <a:lnTo>
                    <a:pt x="825321" y="1880498"/>
                  </a:lnTo>
                  <a:close/>
                </a:path>
              </a:pathLst>
            </a:custGeom>
            <a:solidFill>
              <a:srgbClr val="A1333C"/>
            </a:solidFill>
          </p:spPr>
          <p:txBody>
            <a:bodyPr wrap="square" lIns="0" tIns="0" rIns="0" bIns="0" rtlCol="0"/>
            <a:lstStyle/>
            <a:p>
              <a:endParaRPr/>
            </a:p>
          </p:txBody>
        </p:sp>
        <p:sp>
          <p:nvSpPr>
            <p:cNvPr id="64" name="object 64"/>
            <p:cNvSpPr/>
            <p:nvPr/>
          </p:nvSpPr>
          <p:spPr>
            <a:xfrm>
              <a:off x="1825728" y="4920023"/>
              <a:ext cx="825500" cy="679450"/>
            </a:xfrm>
            <a:custGeom>
              <a:avLst/>
              <a:gdLst/>
              <a:ahLst/>
              <a:cxnLst/>
              <a:rect l="l" t="t" r="r" b="b"/>
              <a:pathLst>
                <a:path w="825500" h="679450">
                  <a:moveTo>
                    <a:pt x="825321" y="679027"/>
                  </a:moveTo>
                  <a:lnTo>
                    <a:pt x="0" y="679027"/>
                  </a:lnTo>
                  <a:lnTo>
                    <a:pt x="0" y="0"/>
                  </a:lnTo>
                  <a:lnTo>
                    <a:pt x="825321" y="0"/>
                  </a:lnTo>
                  <a:lnTo>
                    <a:pt x="825321" y="679027"/>
                  </a:lnTo>
                  <a:close/>
                </a:path>
              </a:pathLst>
            </a:custGeom>
            <a:solidFill>
              <a:srgbClr val="E1C233"/>
            </a:solidFill>
          </p:spPr>
          <p:txBody>
            <a:bodyPr wrap="square" lIns="0" tIns="0" rIns="0" bIns="0" rtlCol="0"/>
            <a:lstStyle/>
            <a:p>
              <a:endParaRPr/>
            </a:p>
          </p:txBody>
        </p:sp>
        <p:sp>
          <p:nvSpPr>
            <p:cNvPr id="65" name="object 65"/>
            <p:cNvSpPr/>
            <p:nvPr/>
          </p:nvSpPr>
          <p:spPr>
            <a:xfrm>
              <a:off x="2894224" y="4923827"/>
              <a:ext cx="825500" cy="675640"/>
            </a:xfrm>
            <a:custGeom>
              <a:avLst/>
              <a:gdLst/>
              <a:ahLst/>
              <a:cxnLst/>
              <a:rect l="l" t="t" r="r" b="b"/>
              <a:pathLst>
                <a:path w="825500" h="675639">
                  <a:moveTo>
                    <a:pt x="825321" y="675223"/>
                  </a:moveTo>
                  <a:lnTo>
                    <a:pt x="0" y="675223"/>
                  </a:lnTo>
                  <a:lnTo>
                    <a:pt x="0" y="0"/>
                  </a:lnTo>
                  <a:lnTo>
                    <a:pt x="825321" y="0"/>
                  </a:lnTo>
                  <a:lnTo>
                    <a:pt x="825321" y="675223"/>
                  </a:lnTo>
                  <a:close/>
                </a:path>
              </a:pathLst>
            </a:custGeom>
            <a:solidFill>
              <a:srgbClr val="C7B8E7"/>
            </a:solidFill>
          </p:spPr>
          <p:txBody>
            <a:bodyPr wrap="square" lIns="0" tIns="0" rIns="0" bIns="0" rtlCol="0"/>
            <a:lstStyle/>
            <a:p>
              <a:endParaRPr/>
            </a:p>
          </p:txBody>
        </p:sp>
        <p:sp>
          <p:nvSpPr>
            <p:cNvPr id="66" name="object 66"/>
            <p:cNvSpPr/>
            <p:nvPr/>
          </p:nvSpPr>
          <p:spPr>
            <a:xfrm>
              <a:off x="3962721" y="5016209"/>
              <a:ext cx="825500" cy="582930"/>
            </a:xfrm>
            <a:custGeom>
              <a:avLst/>
              <a:gdLst/>
              <a:ahLst/>
              <a:cxnLst/>
              <a:rect l="l" t="t" r="r" b="b"/>
              <a:pathLst>
                <a:path w="825500" h="582929">
                  <a:moveTo>
                    <a:pt x="825321" y="582841"/>
                  </a:moveTo>
                  <a:lnTo>
                    <a:pt x="0" y="582841"/>
                  </a:lnTo>
                  <a:lnTo>
                    <a:pt x="0" y="0"/>
                  </a:lnTo>
                  <a:lnTo>
                    <a:pt x="825321" y="0"/>
                  </a:lnTo>
                  <a:lnTo>
                    <a:pt x="825321" y="582841"/>
                  </a:lnTo>
                  <a:close/>
                </a:path>
              </a:pathLst>
            </a:custGeom>
            <a:solidFill>
              <a:srgbClr val="118CFF"/>
            </a:solidFill>
          </p:spPr>
          <p:txBody>
            <a:bodyPr wrap="square" lIns="0" tIns="0" rIns="0" bIns="0" rtlCol="0"/>
            <a:lstStyle/>
            <a:p>
              <a:endParaRPr/>
            </a:p>
          </p:txBody>
        </p:sp>
        <p:sp>
          <p:nvSpPr>
            <p:cNvPr id="67" name="object 67"/>
            <p:cNvSpPr/>
            <p:nvPr/>
          </p:nvSpPr>
          <p:spPr>
            <a:xfrm>
              <a:off x="5031217" y="5320337"/>
              <a:ext cx="825500" cy="278765"/>
            </a:xfrm>
            <a:custGeom>
              <a:avLst/>
              <a:gdLst/>
              <a:ahLst/>
              <a:cxnLst/>
              <a:rect l="l" t="t" r="r" b="b"/>
              <a:pathLst>
                <a:path w="825500" h="278764">
                  <a:moveTo>
                    <a:pt x="825321" y="278713"/>
                  </a:moveTo>
                  <a:lnTo>
                    <a:pt x="0" y="278713"/>
                  </a:lnTo>
                  <a:lnTo>
                    <a:pt x="0" y="0"/>
                  </a:lnTo>
                  <a:lnTo>
                    <a:pt x="825321" y="0"/>
                  </a:lnTo>
                  <a:lnTo>
                    <a:pt x="825321" y="278713"/>
                  </a:lnTo>
                  <a:close/>
                </a:path>
              </a:pathLst>
            </a:custGeom>
            <a:solidFill>
              <a:srgbClr val="E66B37"/>
            </a:solidFill>
          </p:spPr>
          <p:txBody>
            <a:bodyPr wrap="square" lIns="0" tIns="0" rIns="0" bIns="0" rtlCol="0"/>
            <a:lstStyle/>
            <a:p>
              <a:endParaRPr/>
            </a:p>
          </p:txBody>
        </p:sp>
        <p:sp>
          <p:nvSpPr>
            <p:cNvPr id="68" name="object 68"/>
            <p:cNvSpPr/>
            <p:nvPr/>
          </p:nvSpPr>
          <p:spPr>
            <a:xfrm>
              <a:off x="6447447" y="2648202"/>
              <a:ext cx="7162165" cy="4068445"/>
            </a:xfrm>
            <a:custGeom>
              <a:avLst/>
              <a:gdLst/>
              <a:ahLst/>
              <a:cxnLst/>
              <a:rect l="l" t="t" r="r" b="b"/>
              <a:pathLst>
                <a:path w="7162165" h="4068445">
                  <a:moveTo>
                    <a:pt x="0" y="384019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934343" y="0"/>
                  </a:lnTo>
                  <a:lnTo>
                    <a:pt x="6941802" y="0"/>
                  </a:lnTo>
                  <a:lnTo>
                    <a:pt x="6949243" y="365"/>
                  </a:lnTo>
                  <a:lnTo>
                    <a:pt x="6956666" y="1096"/>
                  </a:lnTo>
                  <a:lnTo>
                    <a:pt x="6964089" y="1827"/>
                  </a:lnTo>
                  <a:lnTo>
                    <a:pt x="6971458" y="2920"/>
                  </a:lnTo>
                  <a:lnTo>
                    <a:pt x="6978773" y="4375"/>
                  </a:lnTo>
                  <a:lnTo>
                    <a:pt x="6986089" y="5831"/>
                  </a:lnTo>
                  <a:lnTo>
                    <a:pt x="6993315" y="7641"/>
                  </a:lnTo>
                  <a:lnTo>
                    <a:pt x="7000452" y="9806"/>
                  </a:lnTo>
                  <a:lnTo>
                    <a:pt x="7007590" y="11971"/>
                  </a:lnTo>
                  <a:lnTo>
                    <a:pt x="7014605" y="14481"/>
                  </a:lnTo>
                  <a:lnTo>
                    <a:pt x="7021496" y="17335"/>
                  </a:lnTo>
                  <a:lnTo>
                    <a:pt x="7028387" y="20190"/>
                  </a:lnTo>
                  <a:lnTo>
                    <a:pt x="7067071" y="42525"/>
                  </a:lnTo>
                  <a:lnTo>
                    <a:pt x="7078821" y="51694"/>
                  </a:lnTo>
                  <a:lnTo>
                    <a:pt x="7084586" y="56426"/>
                  </a:lnTo>
                  <a:lnTo>
                    <a:pt x="7090106" y="61429"/>
                  </a:lnTo>
                  <a:lnTo>
                    <a:pt x="7095380" y="66704"/>
                  </a:lnTo>
                  <a:lnTo>
                    <a:pt x="7100654" y="71978"/>
                  </a:lnTo>
                  <a:lnTo>
                    <a:pt x="7123703" y="101215"/>
                  </a:lnTo>
                  <a:lnTo>
                    <a:pt x="7127847" y="107416"/>
                  </a:lnTo>
                  <a:lnTo>
                    <a:pt x="7147602" y="147479"/>
                  </a:lnTo>
                  <a:lnTo>
                    <a:pt x="7157708" y="183311"/>
                  </a:lnTo>
                  <a:lnTo>
                    <a:pt x="7159163" y="190627"/>
                  </a:lnTo>
                  <a:lnTo>
                    <a:pt x="7160257" y="197996"/>
                  </a:lnTo>
                  <a:lnTo>
                    <a:pt x="7160987" y="205419"/>
                  </a:lnTo>
                  <a:lnTo>
                    <a:pt x="7161719" y="212842"/>
                  </a:lnTo>
                  <a:lnTo>
                    <a:pt x="7162085" y="220282"/>
                  </a:lnTo>
                  <a:lnTo>
                    <a:pt x="7162085" y="227741"/>
                  </a:lnTo>
                  <a:lnTo>
                    <a:pt x="7162085" y="3840196"/>
                  </a:lnTo>
                  <a:lnTo>
                    <a:pt x="7162085" y="3847655"/>
                  </a:lnTo>
                  <a:lnTo>
                    <a:pt x="7161719" y="3855096"/>
                  </a:lnTo>
                  <a:lnTo>
                    <a:pt x="7160987" y="3862519"/>
                  </a:lnTo>
                  <a:lnTo>
                    <a:pt x="7160257" y="3869942"/>
                  </a:lnTo>
                  <a:lnTo>
                    <a:pt x="7159163" y="3877311"/>
                  </a:lnTo>
                  <a:lnTo>
                    <a:pt x="7157708" y="3884626"/>
                  </a:lnTo>
                  <a:lnTo>
                    <a:pt x="7156253" y="3891942"/>
                  </a:lnTo>
                  <a:lnTo>
                    <a:pt x="7144748" y="3927349"/>
                  </a:lnTo>
                  <a:lnTo>
                    <a:pt x="7141894" y="3934240"/>
                  </a:lnTo>
                  <a:lnTo>
                    <a:pt x="7123703" y="3966723"/>
                  </a:lnTo>
                  <a:lnTo>
                    <a:pt x="7119559" y="3972924"/>
                  </a:lnTo>
                  <a:lnTo>
                    <a:pt x="7095380" y="4001234"/>
                  </a:lnTo>
                  <a:lnTo>
                    <a:pt x="7090106" y="4006508"/>
                  </a:lnTo>
                  <a:lnTo>
                    <a:pt x="7060869" y="4029556"/>
                  </a:lnTo>
                  <a:lnTo>
                    <a:pt x="7054667" y="4033700"/>
                  </a:lnTo>
                  <a:lnTo>
                    <a:pt x="7048277" y="4037531"/>
                  </a:lnTo>
                  <a:lnTo>
                    <a:pt x="7041699" y="4041046"/>
                  </a:lnTo>
                  <a:lnTo>
                    <a:pt x="7035122" y="4044562"/>
                  </a:lnTo>
                  <a:lnTo>
                    <a:pt x="7028387" y="4047747"/>
                  </a:lnTo>
                  <a:lnTo>
                    <a:pt x="7021495" y="4050602"/>
                  </a:lnTo>
                  <a:lnTo>
                    <a:pt x="7014605" y="4053456"/>
                  </a:lnTo>
                  <a:lnTo>
                    <a:pt x="7007590" y="4055966"/>
                  </a:lnTo>
                  <a:lnTo>
                    <a:pt x="7000452" y="4058131"/>
                  </a:lnTo>
                  <a:lnTo>
                    <a:pt x="6993315" y="4060296"/>
                  </a:lnTo>
                  <a:lnTo>
                    <a:pt x="6986089" y="4062107"/>
                  </a:lnTo>
                  <a:lnTo>
                    <a:pt x="6978773" y="4063561"/>
                  </a:lnTo>
                  <a:lnTo>
                    <a:pt x="6971458" y="4065017"/>
                  </a:lnTo>
                  <a:lnTo>
                    <a:pt x="6964089" y="4066111"/>
                  </a:lnTo>
                  <a:lnTo>
                    <a:pt x="6956666" y="4066842"/>
                  </a:lnTo>
                  <a:lnTo>
                    <a:pt x="6949243" y="4067573"/>
                  </a:lnTo>
                  <a:lnTo>
                    <a:pt x="6941802" y="4067938"/>
                  </a:lnTo>
                  <a:lnTo>
                    <a:pt x="6934343" y="4067938"/>
                  </a:lnTo>
                  <a:lnTo>
                    <a:pt x="227741" y="4067938"/>
                  </a:lnTo>
                  <a:lnTo>
                    <a:pt x="220282" y="4067938"/>
                  </a:lnTo>
                  <a:lnTo>
                    <a:pt x="212842" y="4067573"/>
                  </a:lnTo>
                  <a:lnTo>
                    <a:pt x="205419" y="4066842"/>
                  </a:lnTo>
                  <a:lnTo>
                    <a:pt x="197996" y="4066111"/>
                  </a:lnTo>
                  <a:lnTo>
                    <a:pt x="190627" y="4065017"/>
                  </a:lnTo>
                  <a:lnTo>
                    <a:pt x="183311" y="4063561"/>
                  </a:lnTo>
                  <a:lnTo>
                    <a:pt x="175996" y="4062107"/>
                  </a:lnTo>
                  <a:lnTo>
                    <a:pt x="133697" y="4047747"/>
                  </a:lnTo>
                  <a:lnTo>
                    <a:pt x="120385" y="4041046"/>
                  </a:lnTo>
                  <a:lnTo>
                    <a:pt x="113806" y="4037531"/>
                  </a:lnTo>
                  <a:lnTo>
                    <a:pt x="107416" y="4033700"/>
                  </a:lnTo>
                  <a:lnTo>
                    <a:pt x="101215" y="4029556"/>
                  </a:lnTo>
                  <a:lnTo>
                    <a:pt x="95013" y="4025413"/>
                  </a:lnTo>
                  <a:lnTo>
                    <a:pt x="61429" y="3995960"/>
                  </a:lnTo>
                  <a:lnTo>
                    <a:pt x="51694" y="3984674"/>
                  </a:lnTo>
                  <a:lnTo>
                    <a:pt x="46963" y="3978908"/>
                  </a:lnTo>
                  <a:lnTo>
                    <a:pt x="23375" y="3940975"/>
                  </a:lnTo>
                  <a:lnTo>
                    <a:pt x="17335" y="3927349"/>
                  </a:lnTo>
                  <a:lnTo>
                    <a:pt x="14481" y="3920458"/>
                  </a:lnTo>
                  <a:lnTo>
                    <a:pt x="11971" y="3913444"/>
                  </a:lnTo>
                  <a:lnTo>
                    <a:pt x="9806" y="3906306"/>
                  </a:lnTo>
                  <a:lnTo>
                    <a:pt x="7641" y="3899169"/>
                  </a:lnTo>
                  <a:lnTo>
                    <a:pt x="5831" y="3891942"/>
                  </a:lnTo>
                  <a:lnTo>
                    <a:pt x="4375" y="3884626"/>
                  </a:lnTo>
                  <a:lnTo>
                    <a:pt x="2920" y="3877311"/>
                  </a:lnTo>
                  <a:lnTo>
                    <a:pt x="1827" y="3869942"/>
                  </a:lnTo>
                  <a:lnTo>
                    <a:pt x="1096" y="3862519"/>
                  </a:lnTo>
                  <a:lnTo>
                    <a:pt x="365" y="3855096"/>
                  </a:lnTo>
                  <a:lnTo>
                    <a:pt x="0" y="3847655"/>
                  </a:lnTo>
                  <a:lnTo>
                    <a:pt x="0" y="3840196"/>
                  </a:lnTo>
                  <a:close/>
                </a:path>
              </a:pathLst>
            </a:custGeom>
            <a:ln w="15706">
              <a:solidFill>
                <a:srgbClr val="A7337D"/>
              </a:solidFill>
            </a:ln>
          </p:spPr>
          <p:txBody>
            <a:bodyPr wrap="square" lIns="0" tIns="0" rIns="0" bIns="0" rtlCol="0"/>
            <a:lstStyle/>
            <a:p>
              <a:endParaRPr/>
            </a:p>
          </p:txBody>
        </p:sp>
      </p:grpSp>
      <p:sp>
        <p:nvSpPr>
          <p:cNvPr id="69" name="object 69"/>
          <p:cNvSpPr txBox="1"/>
          <p:nvPr/>
        </p:nvSpPr>
        <p:spPr>
          <a:xfrm>
            <a:off x="869437" y="3369833"/>
            <a:ext cx="60134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$244M</a:t>
            </a:r>
            <a:endParaRPr sz="1450">
              <a:latin typeface="Segoe UI"/>
              <a:cs typeface="Segoe UI"/>
            </a:endParaRPr>
          </a:p>
        </p:txBody>
      </p:sp>
      <p:sp>
        <p:nvSpPr>
          <p:cNvPr id="70" name="object 70"/>
          <p:cNvSpPr txBox="1"/>
          <p:nvPr/>
        </p:nvSpPr>
        <p:spPr>
          <a:xfrm>
            <a:off x="1988714" y="4571304"/>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$88M</a:t>
            </a:r>
            <a:endParaRPr sz="1450">
              <a:latin typeface="Segoe UI"/>
              <a:cs typeface="Segoe UI"/>
            </a:endParaRPr>
          </a:p>
        </p:txBody>
      </p:sp>
      <p:sp>
        <p:nvSpPr>
          <p:cNvPr id="71" name="object 71"/>
          <p:cNvSpPr txBox="1"/>
          <p:nvPr/>
        </p:nvSpPr>
        <p:spPr>
          <a:xfrm>
            <a:off x="3057210" y="4575109"/>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$88M</a:t>
            </a:r>
            <a:endParaRPr sz="1450">
              <a:latin typeface="Segoe UI"/>
              <a:cs typeface="Segoe UI"/>
            </a:endParaRPr>
          </a:p>
        </p:txBody>
      </p:sp>
      <p:sp>
        <p:nvSpPr>
          <p:cNvPr id="72" name="object 72"/>
          <p:cNvSpPr txBox="1"/>
          <p:nvPr/>
        </p:nvSpPr>
        <p:spPr>
          <a:xfrm>
            <a:off x="4125707" y="4667491"/>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$76M</a:t>
            </a:r>
            <a:endParaRPr sz="1450">
              <a:latin typeface="Segoe UI"/>
              <a:cs typeface="Segoe UI"/>
            </a:endParaRPr>
          </a:p>
        </p:txBody>
      </p:sp>
      <p:sp>
        <p:nvSpPr>
          <p:cNvPr id="73" name="object 73"/>
          <p:cNvSpPr txBox="1"/>
          <p:nvPr/>
        </p:nvSpPr>
        <p:spPr>
          <a:xfrm>
            <a:off x="5194203" y="4971619"/>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$36M</a:t>
            </a:r>
            <a:endParaRPr sz="1450">
              <a:latin typeface="Segoe UI"/>
              <a:cs typeface="Segoe UI"/>
            </a:endParaRPr>
          </a:p>
        </p:txBody>
      </p:sp>
      <p:sp>
        <p:nvSpPr>
          <p:cNvPr id="74" name="object 74"/>
          <p:cNvSpPr txBox="1"/>
          <p:nvPr/>
        </p:nvSpPr>
        <p:spPr>
          <a:xfrm>
            <a:off x="10210984" y="181070"/>
            <a:ext cx="2522220" cy="1570355"/>
          </a:xfrm>
          <a:prstGeom prst="rect">
            <a:avLst/>
          </a:prstGeom>
        </p:spPr>
        <p:txBody>
          <a:bodyPr vert="horz" wrap="square" lIns="0" tIns="103505" rIns="0" bIns="0" rtlCol="0">
            <a:spAutoFit/>
          </a:bodyPr>
          <a:lstStyle/>
          <a:p>
            <a:pPr marL="13970">
              <a:lnSpc>
                <a:spcPct val="100000"/>
              </a:lnSpc>
              <a:spcBef>
                <a:spcPts val="815"/>
              </a:spcBef>
            </a:pPr>
            <a:r>
              <a:rPr sz="7400" spc="-210" dirty="0">
                <a:solidFill>
                  <a:srgbClr val="FFFFFF"/>
                </a:solidFill>
                <a:latin typeface="Trebuchet MS"/>
                <a:cs typeface="Trebuchet MS"/>
              </a:rPr>
              <a:t>$174M</a:t>
            </a:r>
            <a:endParaRPr sz="7400">
              <a:latin typeface="Trebuchet MS"/>
              <a:cs typeface="Trebuchet MS"/>
            </a:endParaRPr>
          </a:p>
          <a:p>
            <a:pPr marL="12700">
              <a:lnSpc>
                <a:spcPct val="100000"/>
              </a:lnSpc>
              <a:spcBef>
                <a:spcPts val="220"/>
              </a:spcBef>
            </a:pPr>
            <a:r>
              <a:rPr sz="1950" spc="-10" dirty="0">
                <a:solidFill>
                  <a:srgbClr val="FFFFFF"/>
                </a:solidFill>
                <a:latin typeface="Segoe UI"/>
                <a:cs typeface="Segoe UI"/>
              </a:rPr>
              <a:t>Total</a:t>
            </a:r>
            <a:r>
              <a:rPr sz="1950" spc="-5" dirty="0">
                <a:solidFill>
                  <a:srgbClr val="FFFFFF"/>
                </a:solidFill>
                <a:latin typeface="Segoe UI"/>
                <a:cs typeface="Segoe UI"/>
              </a:rPr>
              <a:t> </a:t>
            </a:r>
            <a:r>
              <a:rPr sz="1950" dirty="0">
                <a:solidFill>
                  <a:srgbClr val="FFFFFF"/>
                </a:solidFill>
                <a:latin typeface="Segoe UI"/>
                <a:cs typeface="Segoe UI"/>
              </a:rPr>
              <a:t>Spend</a:t>
            </a:r>
            <a:r>
              <a:rPr sz="1950" spc="-5" dirty="0">
                <a:solidFill>
                  <a:srgbClr val="FFFFFF"/>
                </a:solidFill>
                <a:latin typeface="Segoe UI"/>
                <a:cs typeface="Segoe UI"/>
              </a:rPr>
              <a:t> </a:t>
            </a:r>
            <a:r>
              <a:rPr sz="1950" dirty="0">
                <a:solidFill>
                  <a:srgbClr val="FFFFFF"/>
                </a:solidFill>
                <a:latin typeface="Segoe UI"/>
                <a:cs typeface="Segoe UI"/>
              </a:rPr>
              <a:t>by</a:t>
            </a:r>
            <a:r>
              <a:rPr sz="1950" spc="-5" dirty="0">
                <a:solidFill>
                  <a:srgbClr val="FFFFFF"/>
                </a:solidFill>
                <a:latin typeface="Segoe UI"/>
                <a:cs typeface="Segoe UI"/>
              </a:rPr>
              <a:t> </a:t>
            </a:r>
            <a:r>
              <a:rPr sz="1950" spc="-10" dirty="0">
                <a:solidFill>
                  <a:srgbClr val="FFFFFF"/>
                </a:solidFill>
                <a:latin typeface="Segoe UI"/>
                <a:cs typeface="Segoe UI"/>
              </a:rPr>
              <a:t>Female</a:t>
            </a:r>
            <a:endParaRPr sz="1950">
              <a:latin typeface="Segoe UI"/>
              <a:cs typeface="Segoe UI"/>
            </a:endParaRPr>
          </a:p>
        </p:txBody>
      </p:sp>
      <p:sp>
        <p:nvSpPr>
          <p:cNvPr id="75" name="object 75"/>
          <p:cNvSpPr txBox="1"/>
          <p:nvPr/>
        </p:nvSpPr>
        <p:spPr>
          <a:xfrm>
            <a:off x="8421106" y="2674768"/>
            <a:ext cx="3253104" cy="402590"/>
          </a:xfrm>
          <a:prstGeom prst="rect">
            <a:avLst/>
          </a:prstGeom>
        </p:spPr>
        <p:txBody>
          <a:bodyPr vert="horz" wrap="square" lIns="0" tIns="15240" rIns="0" bIns="0" rtlCol="0">
            <a:spAutoFit/>
          </a:bodyPr>
          <a:lstStyle/>
          <a:p>
            <a:pPr marL="12700">
              <a:lnSpc>
                <a:spcPct val="100000"/>
              </a:lnSpc>
              <a:spcBef>
                <a:spcPts val="120"/>
              </a:spcBef>
            </a:pPr>
            <a:r>
              <a:rPr sz="2450" spc="-195" dirty="0">
                <a:solidFill>
                  <a:srgbClr val="FFFFFF"/>
                </a:solidFill>
                <a:latin typeface="Trebuchet MS"/>
                <a:cs typeface="Trebuchet MS"/>
              </a:rPr>
              <a:t>Total</a:t>
            </a:r>
            <a:r>
              <a:rPr sz="2450" spc="-145"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00" dirty="0">
                <a:solidFill>
                  <a:srgbClr val="FFFFFF"/>
                </a:solidFill>
                <a:latin typeface="Trebuchet MS"/>
                <a:cs typeface="Trebuchet MS"/>
              </a:rPr>
              <a:t>age_group</a:t>
            </a:r>
            <a:endParaRPr sz="2450">
              <a:latin typeface="Trebuchet MS"/>
              <a:cs typeface="Trebuchet MS"/>
            </a:endParaRPr>
          </a:p>
        </p:txBody>
      </p:sp>
      <p:sp>
        <p:nvSpPr>
          <p:cNvPr id="76" name="object 76"/>
          <p:cNvSpPr txBox="1"/>
          <p:nvPr/>
        </p:nvSpPr>
        <p:spPr>
          <a:xfrm>
            <a:off x="6599663" y="3450175"/>
            <a:ext cx="560705"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Segoe UI"/>
                <a:cs typeface="Segoe UI"/>
              </a:rPr>
              <a:t>25-</a:t>
            </a:r>
            <a:r>
              <a:rPr sz="1650" spc="-25" dirty="0">
                <a:solidFill>
                  <a:srgbClr val="FFFFFF"/>
                </a:solidFill>
                <a:latin typeface="Segoe UI"/>
                <a:cs typeface="Segoe UI"/>
              </a:rPr>
              <a:t>34</a:t>
            </a:r>
            <a:endParaRPr sz="1650">
              <a:latin typeface="Segoe UI"/>
              <a:cs typeface="Segoe UI"/>
            </a:endParaRPr>
          </a:p>
        </p:txBody>
      </p:sp>
      <p:sp>
        <p:nvSpPr>
          <p:cNvPr id="77" name="object 77"/>
          <p:cNvSpPr txBox="1"/>
          <p:nvPr/>
        </p:nvSpPr>
        <p:spPr>
          <a:xfrm>
            <a:off x="6599663" y="4290524"/>
            <a:ext cx="560705"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Segoe UI"/>
                <a:cs typeface="Segoe UI"/>
              </a:rPr>
              <a:t>35-</a:t>
            </a:r>
            <a:r>
              <a:rPr sz="1650" spc="-25" dirty="0">
                <a:solidFill>
                  <a:srgbClr val="FFFFFF"/>
                </a:solidFill>
                <a:latin typeface="Segoe UI"/>
                <a:cs typeface="Segoe UI"/>
              </a:rPr>
              <a:t>45</a:t>
            </a:r>
            <a:endParaRPr sz="1650">
              <a:latin typeface="Segoe UI"/>
              <a:cs typeface="Segoe UI"/>
            </a:endParaRPr>
          </a:p>
        </p:txBody>
      </p:sp>
      <p:sp>
        <p:nvSpPr>
          <p:cNvPr id="78" name="object 78"/>
          <p:cNvSpPr txBox="1"/>
          <p:nvPr/>
        </p:nvSpPr>
        <p:spPr>
          <a:xfrm>
            <a:off x="6599663" y="5130873"/>
            <a:ext cx="560705"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Segoe UI"/>
                <a:cs typeface="Segoe UI"/>
              </a:rPr>
              <a:t>21-</a:t>
            </a:r>
            <a:r>
              <a:rPr sz="1650" spc="-25" dirty="0">
                <a:solidFill>
                  <a:srgbClr val="FFFFFF"/>
                </a:solidFill>
                <a:latin typeface="Segoe UI"/>
                <a:cs typeface="Segoe UI"/>
              </a:rPr>
              <a:t>24</a:t>
            </a:r>
            <a:endParaRPr sz="1650">
              <a:latin typeface="Segoe UI"/>
              <a:cs typeface="Segoe UI"/>
            </a:endParaRPr>
          </a:p>
        </p:txBody>
      </p:sp>
      <p:sp>
        <p:nvSpPr>
          <p:cNvPr id="79" name="object 79"/>
          <p:cNvSpPr txBox="1"/>
          <p:nvPr/>
        </p:nvSpPr>
        <p:spPr>
          <a:xfrm>
            <a:off x="6599663" y="5971222"/>
            <a:ext cx="394335" cy="276860"/>
          </a:xfrm>
          <a:prstGeom prst="rect">
            <a:avLst/>
          </a:prstGeom>
        </p:spPr>
        <p:txBody>
          <a:bodyPr vert="horz" wrap="square" lIns="0" tIns="12065" rIns="0" bIns="0" rtlCol="0">
            <a:spAutoFit/>
          </a:bodyPr>
          <a:lstStyle/>
          <a:p>
            <a:pPr marL="12700">
              <a:lnSpc>
                <a:spcPct val="100000"/>
              </a:lnSpc>
              <a:spcBef>
                <a:spcPts val="95"/>
              </a:spcBef>
            </a:pPr>
            <a:r>
              <a:rPr sz="1650" spc="-25" dirty="0">
                <a:solidFill>
                  <a:srgbClr val="FFFFFF"/>
                </a:solidFill>
                <a:latin typeface="Segoe UI"/>
                <a:cs typeface="Segoe UI"/>
              </a:rPr>
              <a:t>45+</a:t>
            </a:r>
            <a:endParaRPr sz="1650">
              <a:latin typeface="Segoe UI"/>
              <a:cs typeface="Segoe UI"/>
            </a:endParaRPr>
          </a:p>
        </p:txBody>
      </p:sp>
      <p:sp>
        <p:nvSpPr>
          <p:cNvPr id="80" name="object 80"/>
          <p:cNvSpPr txBox="1"/>
          <p:nvPr/>
        </p:nvSpPr>
        <p:spPr>
          <a:xfrm>
            <a:off x="7398834" y="3226986"/>
            <a:ext cx="6005830" cy="756920"/>
          </a:xfrm>
          <a:prstGeom prst="rect">
            <a:avLst/>
          </a:prstGeom>
          <a:solidFill>
            <a:srgbClr val="A1333C"/>
          </a:solidFill>
        </p:spPr>
        <p:txBody>
          <a:bodyPr vert="horz" wrap="square" lIns="0" tIns="16510" rIns="0" bIns="0" rtlCol="0">
            <a:spAutoFit/>
          </a:bodyPr>
          <a:lstStyle/>
          <a:p>
            <a:pPr>
              <a:lnSpc>
                <a:spcPct val="100000"/>
              </a:lnSpc>
              <a:spcBef>
                <a:spcPts val="130"/>
              </a:spcBef>
            </a:pPr>
            <a:endParaRPr sz="1650">
              <a:latin typeface="Times New Roman"/>
              <a:cs typeface="Times New Roman"/>
            </a:endParaRPr>
          </a:p>
          <a:p>
            <a:pPr algn="ctr">
              <a:lnSpc>
                <a:spcPct val="100000"/>
              </a:lnSpc>
            </a:pPr>
            <a:r>
              <a:rPr sz="1650" spc="-10" dirty="0">
                <a:solidFill>
                  <a:srgbClr val="FFFFFF"/>
                </a:solidFill>
                <a:latin typeface="Segoe UI"/>
                <a:cs typeface="Segoe UI"/>
              </a:rPr>
              <a:t>$203M</a:t>
            </a:r>
            <a:endParaRPr sz="1650">
              <a:latin typeface="Segoe UI"/>
              <a:cs typeface="Segoe UI"/>
            </a:endParaRPr>
          </a:p>
        </p:txBody>
      </p:sp>
      <p:sp>
        <p:nvSpPr>
          <p:cNvPr id="81" name="object 81"/>
          <p:cNvSpPr txBox="1"/>
          <p:nvPr/>
        </p:nvSpPr>
        <p:spPr>
          <a:xfrm>
            <a:off x="7586624" y="4067335"/>
            <a:ext cx="5630545" cy="756920"/>
          </a:xfrm>
          <a:prstGeom prst="rect">
            <a:avLst/>
          </a:prstGeom>
          <a:solidFill>
            <a:srgbClr val="E1C233"/>
          </a:solidFill>
        </p:spPr>
        <p:txBody>
          <a:bodyPr vert="horz" wrap="square" lIns="0" tIns="16510" rIns="0" bIns="0" rtlCol="0">
            <a:spAutoFit/>
          </a:bodyPr>
          <a:lstStyle/>
          <a:p>
            <a:pPr>
              <a:lnSpc>
                <a:spcPct val="100000"/>
              </a:lnSpc>
              <a:spcBef>
                <a:spcPts val="130"/>
              </a:spcBef>
            </a:pPr>
            <a:endParaRPr sz="1650">
              <a:latin typeface="Times New Roman"/>
              <a:cs typeface="Times New Roman"/>
            </a:endParaRPr>
          </a:p>
          <a:p>
            <a:pPr algn="ctr">
              <a:lnSpc>
                <a:spcPct val="100000"/>
              </a:lnSpc>
            </a:pPr>
            <a:r>
              <a:rPr sz="1650" spc="-10" dirty="0">
                <a:solidFill>
                  <a:srgbClr val="FFFFFF"/>
                </a:solidFill>
                <a:latin typeface="Segoe UI"/>
                <a:cs typeface="Segoe UI"/>
              </a:rPr>
              <a:t>$191M</a:t>
            </a:r>
            <a:endParaRPr sz="1650">
              <a:latin typeface="Segoe UI"/>
              <a:cs typeface="Segoe UI"/>
            </a:endParaRPr>
          </a:p>
        </p:txBody>
      </p:sp>
      <p:sp>
        <p:nvSpPr>
          <p:cNvPr id="82" name="object 82"/>
          <p:cNvSpPr txBox="1"/>
          <p:nvPr/>
        </p:nvSpPr>
        <p:spPr>
          <a:xfrm>
            <a:off x="9392001" y="4907684"/>
            <a:ext cx="2019935" cy="756920"/>
          </a:xfrm>
          <a:prstGeom prst="rect">
            <a:avLst/>
          </a:prstGeom>
          <a:solidFill>
            <a:srgbClr val="E669B9"/>
          </a:solidFill>
        </p:spPr>
        <p:txBody>
          <a:bodyPr vert="horz" wrap="square" lIns="0" tIns="16510" rIns="0" bIns="0" rtlCol="0">
            <a:spAutoFit/>
          </a:bodyPr>
          <a:lstStyle/>
          <a:p>
            <a:pPr>
              <a:lnSpc>
                <a:spcPct val="100000"/>
              </a:lnSpc>
              <a:spcBef>
                <a:spcPts val="130"/>
              </a:spcBef>
            </a:pPr>
            <a:endParaRPr sz="1650">
              <a:latin typeface="Times New Roman"/>
              <a:cs typeface="Times New Roman"/>
            </a:endParaRPr>
          </a:p>
          <a:p>
            <a:pPr algn="ctr">
              <a:lnSpc>
                <a:spcPct val="100000"/>
              </a:lnSpc>
            </a:pPr>
            <a:r>
              <a:rPr sz="1650" spc="-20" dirty="0">
                <a:solidFill>
                  <a:srgbClr val="FFFFFF"/>
                </a:solidFill>
                <a:latin typeface="Segoe UI"/>
                <a:cs typeface="Segoe UI"/>
              </a:rPr>
              <a:t>$69M</a:t>
            </a:r>
            <a:endParaRPr sz="1650">
              <a:latin typeface="Segoe UI"/>
              <a:cs typeface="Segoe UI"/>
            </a:endParaRPr>
          </a:p>
        </p:txBody>
      </p:sp>
      <p:sp>
        <p:nvSpPr>
          <p:cNvPr id="83" name="object 83"/>
          <p:cNvSpPr txBox="1"/>
          <p:nvPr/>
        </p:nvSpPr>
        <p:spPr>
          <a:xfrm>
            <a:off x="9392001" y="5748033"/>
            <a:ext cx="2019935" cy="756920"/>
          </a:xfrm>
          <a:prstGeom prst="rect">
            <a:avLst/>
          </a:prstGeom>
          <a:solidFill>
            <a:srgbClr val="118CFF"/>
          </a:solidFill>
        </p:spPr>
        <p:txBody>
          <a:bodyPr vert="horz" wrap="square" lIns="0" tIns="16510" rIns="0" bIns="0" rtlCol="0">
            <a:spAutoFit/>
          </a:bodyPr>
          <a:lstStyle/>
          <a:p>
            <a:pPr>
              <a:lnSpc>
                <a:spcPct val="100000"/>
              </a:lnSpc>
              <a:spcBef>
                <a:spcPts val="130"/>
              </a:spcBef>
            </a:pPr>
            <a:endParaRPr sz="1650">
              <a:latin typeface="Times New Roman"/>
              <a:cs typeface="Times New Roman"/>
            </a:endParaRPr>
          </a:p>
          <a:p>
            <a:pPr algn="ctr">
              <a:lnSpc>
                <a:spcPct val="100000"/>
              </a:lnSpc>
            </a:pPr>
            <a:r>
              <a:rPr sz="1650" spc="-20" dirty="0">
                <a:solidFill>
                  <a:srgbClr val="FFFFFF"/>
                </a:solidFill>
                <a:latin typeface="Segoe UI"/>
                <a:cs typeface="Segoe UI"/>
              </a:rPr>
              <a:t>$68M</a:t>
            </a:r>
            <a:endParaRPr sz="1650">
              <a:latin typeface="Segoe UI"/>
              <a:cs typeface="Segoe UI"/>
            </a:endParaRPr>
          </a:p>
        </p:txBody>
      </p:sp>
      <p:sp>
        <p:nvSpPr>
          <p:cNvPr id="84" name="object 84"/>
          <p:cNvSpPr/>
          <p:nvPr/>
        </p:nvSpPr>
        <p:spPr>
          <a:xfrm>
            <a:off x="13169755" y="88071"/>
            <a:ext cx="3707129" cy="1759585"/>
          </a:xfrm>
          <a:custGeom>
            <a:avLst/>
            <a:gdLst/>
            <a:ahLst/>
            <a:cxnLst/>
            <a:rect l="l" t="t" r="r" b="b"/>
            <a:pathLst>
              <a:path w="3707130"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3478951" y="0"/>
                </a:lnTo>
                <a:lnTo>
                  <a:pt x="3486410" y="0"/>
                </a:lnTo>
                <a:lnTo>
                  <a:pt x="3493851" y="365"/>
                </a:lnTo>
                <a:lnTo>
                  <a:pt x="3501274" y="1096"/>
                </a:lnTo>
                <a:lnTo>
                  <a:pt x="3508696" y="1827"/>
                </a:lnTo>
                <a:lnTo>
                  <a:pt x="3516066" y="2920"/>
                </a:lnTo>
                <a:lnTo>
                  <a:pt x="3523381" y="4375"/>
                </a:lnTo>
                <a:lnTo>
                  <a:pt x="3530696" y="5831"/>
                </a:lnTo>
                <a:lnTo>
                  <a:pt x="3566103" y="17335"/>
                </a:lnTo>
                <a:lnTo>
                  <a:pt x="3572995" y="20190"/>
                </a:lnTo>
                <a:lnTo>
                  <a:pt x="3579729" y="23375"/>
                </a:lnTo>
                <a:lnTo>
                  <a:pt x="3586307" y="26891"/>
                </a:lnTo>
                <a:lnTo>
                  <a:pt x="3592885" y="30407"/>
                </a:lnTo>
                <a:lnTo>
                  <a:pt x="3599275" y="34237"/>
                </a:lnTo>
                <a:lnTo>
                  <a:pt x="3605477" y="38381"/>
                </a:lnTo>
                <a:lnTo>
                  <a:pt x="3611679" y="42525"/>
                </a:lnTo>
                <a:lnTo>
                  <a:pt x="3617663" y="46963"/>
                </a:lnTo>
                <a:lnTo>
                  <a:pt x="3623428" y="51694"/>
                </a:lnTo>
                <a:lnTo>
                  <a:pt x="3629194" y="56426"/>
                </a:lnTo>
                <a:lnTo>
                  <a:pt x="3654997" y="83263"/>
                </a:lnTo>
                <a:lnTo>
                  <a:pt x="3659729" y="89029"/>
                </a:lnTo>
                <a:lnTo>
                  <a:pt x="3664167" y="95013"/>
                </a:lnTo>
                <a:lnTo>
                  <a:pt x="3668311" y="101215"/>
                </a:lnTo>
                <a:lnTo>
                  <a:pt x="3672455" y="107416"/>
                </a:lnTo>
                <a:lnTo>
                  <a:pt x="3689356" y="140588"/>
                </a:lnTo>
                <a:lnTo>
                  <a:pt x="3692211" y="147479"/>
                </a:lnTo>
                <a:lnTo>
                  <a:pt x="3702316" y="183311"/>
                </a:lnTo>
                <a:lnTo>
                  <a:pt x="3703772" y="190627"/>
                </a:lnTo>
                <a:lnTo>
                  <a:pt x="3704865" y="197996"/>
                </a:lnTo>
                <a:lnTo>
                  <a:pt x="3705596" y="205419"/>
                </a:lnTo>
                <a:lnTo>
                  <a:pt x="3706327" y="212842"/>
                </a:lnTo>
                <a:lnTo>
                  <a:pt x="3706693" y="220282"/>
                </a:lnTo>
                <a:lnTo>
                  <a:pt x="3706693" y="227741"/>
                </a:lnTo>
                <a:lnTo>
                  <a:pt x="3706693" y="1531366"/>
                </a:lnTo>
                <a:lnTo>
                  <a:pt x="3706693" y="1538825"/>
                </a:lnTo>
                <a:lnTo>
                  <a:pt x="3706327" y="1546266"/>
                </a:lnTo>
                <a:lnTo>
                  <a:pt x="3705596" y="1553689"/>
                </a:lnTo>
                <a:lnTo>
                  <a:pt x="3704865" y="1561112"/>
                </a:lnTo>
                <a:lnTo>
                  <a:pt x="3703772" y="1568481"/>
                </a:lnTo>
                <a:lnTo>
                  <a:pt x="3702316" y="1575796"/>
                </a:lnTo>
                <a:lnTo>
                  <a:pt x="3700861" y="1583112"/>
                </a:lnTo>
                <a:lnTo>
                  <a:pt x="3689356" y="1618519"/>
                </a:lnTo>
                <a:lnTo>
                  <a:pt x="3686502" y="1625410"/>
                </a:lnTo>
                <a:lnTo>
                  <a:pt x="3668311" y="1657893"/>
                </a:lnTo>
                <a:lnTo>
                  <a:pt x="3664167" y="1664094"/>
                </a:lnTo>
                <a:lnTo>
                  <a:pt x="3639988" y="1692404"/>
                </a:lnTo>
                <a:lnTo>
                  <a:pt x="3634714" y="1697678"/>
                </a:lnTo>
                <a:lnTo>
                  <a:pt x="3629194" y="1702681"/>
                </a:lnTo>
                <a:lnTo>
                  <a:pt x="3623428" y="1707413"/>
                </a:lnTo>
                <a:lnTo>
                  <a:pt x="3617663" y="1712145"/>
                </a:lnTo>
                <a:lnTo>
                  <a:pt x="3611679" y="1716583"/>
                </a:lnTo>
                <a:lnTo>
                  <a:pt x="3605477" y="1720727"/>
                </a:lnTo>
                <a:lnTo>
                  <a:pt x="3599275" y="1724871"/>
                </a:lnTo>
                <a:lnTo>
                  <a:pt x="3592885" y="1728701"/>
                </a:lnTo>
                <a:lnTo>
                  <a:pt x="3586307" y="1732217"/>
                </a:lnTo>
                <a:lnTo>
                  <a:pt x="3579729" y="1735733"/>
                </a:lnTo>
                <a:lnTo>
                  <a:pt x="3572995" y="1738918"/>
                </a:lnTo>
                <a:lnTo>
                  <a:pt x="3566103" y="1741772"/>
                </a:lnTo>
                <a:lnTo>
                  <a:pt x="3559212" y="1744627"/>
                </a:lnTo>
                <a:lnTo>
                  <a:pt x="3523381" y="1754732"/>
                </a:lnTo>
                <a:lnTo>
                  <a:pt x="3516066" y="1756187"/>
                </a:lnTo>
                <a:lnTo>
                  <a:pt x="3508696" y="1757280"/>
                </a:lnTo>
                <a:lnTo>
                  <a:pt x="3501274" y="1758012"/>
                </a:lnTo>
                <a:lnTo>
                  <a:pt x="3493851" y="1758743"/>
                </a:lnTo>
                <a:lnTo>
                  <a:pt x="3486410" y="1759108"/>
                </a:lnTo>
                <a:lnTo>
                  <a:pt x="3478951"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A7337D"/>
            </a:solidFill>
          </a:ln>
        </p:spPr>
        <p:txBody>
          <a:bodyPr wrap="square" lIns="0" tIns="0" rIns="0" bIns="0" rtlCol="0"/>
          <a:lstStyle/>
          <a:p>
            <a:endParaRPr/>
          </a:p>
        </p:txBody>
      </p:sp>
      <p:sp>
        <p:nvSpPr>
          <p:cNvPr id="85" name="object 85"/>
          <p:cNvSpPr txBox="1">
            <a:spLocks noGrp="1"/>
          </p:cNvSpPr>
          <p:nvPr>
            <p:ph type="title"/>
          </p:nvPr>
        </p:nvSpPr>
        <p:spPr>
          <a:xfrm>
            <a:off x="13684178" y="177844"/>
            <a:ext cx="2707005" cy="1570355"/>
          </a:xfrm>
          <a:prstGeom prst="rect">
            <a:avLst/>
          </a:prstGeom>
        </p:spPr>
        <p:txBody>
          <a:bodyPr vert="horz" wrap="square" lIns="0" tIns="103505" rIns="0" bIns="0" rtlCol="0">
            <a:spAutoFit/>
          </a:bodyPr>
          <a:lstStyle/>
          <a:p>
            <a:pPr marL="106680">
              <a:lnSpc>
                <a:spcPct val="100000"/>
              </a:lnSpc>
              <a:spcBef>
                <a:spcPts val="815"/>
              </a:spcBef>
            </a:pPr>
            <a:r>
              <a:rPr sz="7400" b="0" spc="-65" dirty="0">
                <a:solidFill>
                  <a:srgbClr val="FFFFFF"/>
                </a:solidFill>
                <a:latin typeface="Trebuchet MS"/>
                <a:cs typeface="Trebuchet MS"/>
              </a:rPr>
              <a:t>$429M</a:t>
            </a:r>
            <a:endParaRPr sz="7400">
              <a:latin typeface="Trebuchet MS"/>
              <a:cs typeface="Trebuchet MS"/>
            </a:endParaRPr>
          </a:p>
          <a:p>
            <a:pPr marL="12700">
              <a:lnSpc>
                <a:spcPct val="100000"/>
              </a:lnSpc>
              <a:spcBef>
                <a:spcPts val="220"/>
              </a:spcBef>
            </a:pPr>
            <a:r>
              <a:rPr sz="1950" b="0" spc="-10" dirty="0">
                <a:solidFill>
                  <a:srgbClr val="FFFFFF"/>
                </a:solidFill>
                <a:latin typeface="Segoe UI"/>
                <a:cs typeface="Segoe UI"/>
              </a:rPr>
              <a:t>Total</a:t>
            </a:r>
            <a:r>
              <a:rPr sz="1950" b="0" spc="-5" dirty="0">
                <a:solidFill>
                  <a:srgbClr val="FFFFFF"/>
                </a:solidFill>
                <a:latin typeface="Segoe UI"/>
                <a:cs typeface="Segoe UI"/>
              </a:rPr>
              <a:t> </a:t>
            </a:r>
            <a:r>
              <a:rPr sz="1950" b="0" dirty="0">
                <a:solidFill>
                  <a:srgbClr val="FFFFFF"/>
                </a:solidFill>
                <a:latin typeface="Segoe UI"/>
                <a:cs typeface="Segoe UI"/>
              </a:rPr>
              <a:t>Spend</a:t>
            </a:r>
            <a:r>
              <a:rPr sz="1950" b="0" spc="-5" dirty="0">
                <a:solidFill>
                  <a:srgbClr val="FFFFFF"/>
                </a:solidFill>
                <a:latin typeface="Segoe UI"/>
                <a:cs typeface="Segoe UI"/>
              </a:rPr>
              <a:t> </a:t>
            </a:r>
            <a:r>
              <a:rPr sz="1950" b="0" dirty="0">
                <a:solidFill>
                  <a:srgbClr val="FFFFFF"/>
                </a:solidFill>
                <a:latin typeface="Segoe UI"/>
                <a:cs typeface="Segoe UI"/>
              </a:rPr>
              <a:t>by</a:t>
            </a:r>
            <a:r>
              <a:rPr sz="1950" b="0" spc="-5" dirty="0">
                <a:solidFill>
                  <a:srgbClr val="FFFFFF"/>
                </a:solidFill>
                <a:latin typeface="Segoe UI"/>
                <a:cs typeface="Segoe UI"/>
              </a:rPr>
              <a:t> </a:t>
            </a:r>
            <a:r>
              <a:rPr sz="1950" b="0" spc="-10" dirty="0">
                <a:solidFill>
                  <a:srgbClr val="FFFFFF"/>
                </a:solidFill>
                <a:latin typeface="Segoe UI"/>
                <a:cs typeface="Segoe UI"/>
              </a:rPr>
              <a:t>Marrieds</a:t>
            </a:r>
            <a:endParaRPr sz="1950">
              <a:latin typeface="Segoe UI"/>
              <a:cs typeface="Segoe UI"/>
            </a:endParaRPr>
          </a:p>
        </p:txBody>
      </p:sp>
      <p:sp>
        <p:nvSpPr>
          <p:cNvPr id="86" name="object 86"/>
          <p:cNvSpPr/>
          <p:nvPr/>
        </p:nvSpPr>
        <p:spPr>
          <a:xfrm>
            <a:off x="16876448" y="88071"/>
            <a:ext cx="3000375" cy="1759585"/>
          </a:xfrm>
          <a:custGeom>
            <a:avLst/>
            <a:gdLst/>
            <a:ahLst/>
            <a:cxnLst/>
            <a:rect l="l" t="t" r="r" b="b"/>
            <a:pathLst>
              <a:path w="3000375"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772166" y="0"/>
                </a:lnTo>
                <a:lnTo>
                  <a:pt x="2779625" y="0"/>
                </a:lnTo>
                <a:lnTo>
                  <a:pt x="2787066" y="365"/>
                </a:lnTo>
                <a:lnTo>
                  <a:pt x="2794489" y="1096"/>
                </a:lnTo>
                <a:lnTo>
                  <a:pt x="2801912" y="1827"/>
                </a:lnTo>
                <a:lnTo>
                  <a:pt x="2809281" y="2920"/>
                </a:lnTo>
                <a:lnTo>
                  <a:pt x="2816596" y="4375"/>
                </a:lnTo>
                <a:lnTo>
                  <a:pt x="2823912" y="5831"/>
                </a:lnTo>
                <a:lnTo>
                  <a:pt x="2831138" y="7641"/>
                </a:lnTo>
                <a:lnTo>
                  <a:pt x="2838276" y="9806"/>
                </a:lnTo>
                <a:lnTo>
                  <a:pt x="2845414" y="11971"/>
                </a:lnTo>
                <a:lnTo>
                  <a:pt x="2852428" y="14481"/>
                </a:lnTo>
                <a:lnTo>
                  <a:pt x="2859319" y="17335"/>
                </a:lnTo>
                <a:lnTo>
                  <a:pt x="2866210" y="20190"/>
                </a:lnTo>
                <a:lnTo>
                  <a:pt x="2904894" y="42525"/>
                </a:lnTo>
                <a:lnTo>
                  <a:pt x="2938478" y="71978"/>
                </a:lnTo>
                <a:lnTo>
                  <a:pt x="2965670" y="107416"/>
                </a:lnTo>
                <a:lnTo>
                  <a:pt x="2973016" y="120385"/>
                </a:lnTo>
                <a:lnTo>
                  <a:pt x="2976532" y="126963"/>
                </a:lnTo>
                <a:lnTo>
                  <a:pt x="2979717" y="133697"/>
                </a:lnTo>
                <a:lnTo>
                  <a:pt x="2982572" y="140588"/>
                </a:lnTo>
                <a:lnTo>
                  <a:pt x="2985426" y="147479"/>
                </a:lnTo>
                <a:lnTo>
                  <a:pt x="2987936" y="154494"/>
                </a:lnTo>
                <a:lnTo>
                  <a:pt x="2990101" y="161631"/>
                </a:lnTo>
                <a:lnTo>
                  <a:pt x="2992266" y="168769"/>
                </a:lnTo>
                <a:lnTo>
                  <a:pt x="2994076" y="175996"/>
                </a:lnTo>
                <a:lnTo>
                  <a:pt x="2995532" y="183311"/>
                </a:lnTo>
                <a:lnTo>
                  <a:pt x="2996987" y="190627"/>
                </a:lnTo>
                <a:lnTo>
                  <a:pt x="2998080" y="197996"/>
                </a:lnTo>
                <a:lnTo>
                  <a:pt x="2998811" y="205419"/>
                </a:lnTo>
                <a:lnTo>
                  <a:pt x="2999543" y="212842"/>
                </a:lnTo>
                <a:lnTo>
                  <a:pt x="2999908" y="220282"/>
                </a:lnTo>
                <a:lnTo>
                  <a:pt x="2999908" y="227741"/>
                </a:lnTo>
                <a:lnTo>
                  <a:pt x="2999908" y="1531366"/>
                </a:lnTo>
                <a:lnTo>
                  <a:pt x="2999908" y="1538825"/>
                </a:lnTo>
                <a:lnTo>
                  <a:pt x="2999543" y="1546266"/>
                </a:lnTo>
                <a:lnTo>
                  <a:pt x="2998811" y="1553689"/>
                </a:lnTo>
                <a:lnTo>
                  <a:pt x="2998080" y="1561112"/>
                </a:lnTo>
                <a:lnTo>
                  <a:pt x="2996987" y="1568481"/>
                </a:lnTo>
                <a:lnTo>
                  <a:pt x="2995532" y="1575796"/>
                </a:lnTo>
                <a:lnTo>
                  <a:pt x="2994077" y="1583112"/>
                </a:lnTo>
                <a:lnTo>
                  <a:pt x="2992266" y="1590338"/>
                </a:lnTo>
                <a:lnTo>
                  <a:pt x="2990101" y="1597476"/>
                </a:lnTo>
                <a:lnTo>
                  <a:pt x="2987936" y="1604614"/>
                </a:lnTo>
                <a:lnTo>
                  <a:pt x="2985426" y="1611628"/>
                </a:lnTo>
                <a:lnTo>
                  <a:pt x="2982572" y="1618519"/>
                </a:lnTo>
                <a:lnTo>
                  <a:pt x="2979717" y="1625410"/>
                </a:lnTo>
                <a:lnTo>
                  <a:pt x="2976532" y="1632145"/>
                </a:lnTo>
                <a:lnTo>
                  <a:pt x="2973016" y="1638723"/>
                </a:lnTo>
                <a:lnTo>
                  <a:pt x="2969500" y="1645301"/>
                </a:lnTo>
                <a:lnTo>
                  <a:pt x="2943481" y="1681610"/>
                </a:lnTo>
                <a:lnTo>
                  <a:pt x="2933204" y="1692404"/>
                </a:lnTo>
                <a:lnTo>
                  <a:pt x="2927930" y="1697678"/>
                </a:lnTo>
                <a:lnTo>
                  <a:pt x="2922410" y="1702681"/>
                </a:lnTo>
                <a:lnTo>
                  <a:pt x="2916644" y="1707413"/>
                </a:lnTo>
                <a:lnTo>
                  <a:pt x="2910878" y="1712145"/>
                </a:lnTo>
                <a:lnTo>
                  <a:pt x="2904894" y="1716583"/>
                </a:lnTo>
                <a:lnTo>
                  <a:pt x="2898692" y="1720727"/>
                </a:lnTo>
                <a:lnTo>
                  <a:pt x="2892491" y="1724871"/>
                </a:lnTo>
                <a:lnTo>
                  <a:pt x="2859319" y="1741772"/>
                </a:lnTo>
                <a:lnTo>
                  <a:pt x="2852428" y="1744627"/>
                </a:lnTo>
                <a:lnTo>
                  <a:pt x="2845414" y="1747136"/>
                </a:lnTo>
                <a:lnTo>
                  <a:pt x="2838276" y="1749302"/>
                </a:lnTo>
                <a:lnTo>
                  <a:pt x="2831138" y="1751467"/>
                </a:lnTo>
                <a:lnTo>
                  <a:pt x="2823912" y="1753277"/>
                </a:lnTo>
                <a:lnTo>
                  <a:pt x="2816596" y="1754732"/>
                </a:lnTo>
                <a:lnTo>
                  <a:pt x="2809281" y="1756187"/>
                </a:lnTo>
                <a:lnTo>
                  <a:pt x="2801912" y="1757280"/>
                </a:lnTo>
                <a:lnTo>
                  <a:pt x="2794489" y="1758012"/>
                </a:lnTo>
                <a:lnTo>
                  <a:pt x="2787066" y="1758743"/>
                </a:lnTo>
                <a:lnTo>
                  <a:pt x="2779625" y="1759108"/>
                </a:lnTo>
                <a:lnTo>
                  <a:pt x="2772166"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A7337D"/>
            </a:solidFill>
          </a:ln>
        </p:spPr>
        <p:txBody>
          <a:bodyPr wrap="square" lIns="0" tIns="0" rIns="0" bIns="0" rtlCol="0"/>
          <a:lstStyle/>
          <a:p>
            <a:endParaRPr/>
          </a:p>
        </p:txBody>
      </p:sp>
      <p:sp>
        <p:nvSpPr>
          <p:cNvPr id="87" name="object 87"/>
          <p:cNvSpPr txBox="1"/>
          <p:nvPr/>
        </p:nvSpPr>
        <p:spPr>
          <a:xfrm>
            <a:off x="17135456" y="177844"/>
            <a:ext cx="2518410" cy="1570355"/>
          </a:xfrm>
          <a:prstGeom prst="rect">
            <a:avLst/>
          </a:prstGeom>
        </p:spPr>
        <p:txBody>
          <a:bodyPr vert="horz" wrap="square" lIns="0" tIns="103505" rIns="0" bIns="0" rtlCol="0">
            <a:spAutoFit/>
          </a:bodyPr>
          <a:lstStyle/>
          <a:p>
            <a:pPr marL="12700">
              <a:lnSpc>
                <a:spcPct val="100000"/>
              </a:lnSpc>
              <a:spcBef>
                <a:spcPts val="815"/>
              </a:spcBef>
            </a:pPr>
            <a:r>
              <a:rPr sz="7400" spc="-220" dirty="0">
                <a:solidFill>
                  <a:srgbClr val="FFFFFF"/>
                </a:solidFill>
                <a:latin typeface="Trebuchet MS"/>
                <a:cs typeface="Trebuchet MS"/>
              </a:rPr>
              <a:t>$102M</a:t>
            </a:r>
            <a:endParaRPr sz="7400">
              <a:latin typeface="Trebuchet MS"/>
              <a:cs typeface="Trebuchet MS"/>
            </a:endParaRPr>
          </a:p>
          <a:p>
            <a:pPr marL="13970">
              <a:lnSpc>
                <a:spcPct val="100000"/>
              </a:lnSpc>
              <a:spcBef>
                <a:spcPts val="220"/>
              </a:spcBef>
            </a:pPr>
            <a:r>
              <a:rPr sz="1950" spc="-10" dirty="0">
                <a:solidFill>
                  <a:srgbClr val="FFFFFF"/>
                </a:solidFill>
                <a:latin typeface="Segoe UI"/>
                <a:cs typeface="Segoe UI"/>
              </a:rPr>
              <a:t>Total</a:t>
            </a:r>
            <a:r>
              <a:rPr sz="1950" spc="-5" dirty="0">
                <a:solidFill>
                  <a:srgbClr val="FFFFFF"/>
                </a:solidFill>
                <a:latin typeface="Segoe UI"/>
                <a:cs typeface="Segoe UI"/>
              </a:rPr>
              <a:t> </a:t>
            </a:r>
            <a:r>
              <a:rPr sz="1950" dirty="0">
                <a:solidFill>
                  <a:srgbClr val="FFFFFF"/>
                </a:solidFill>
                <a:latin typeface="Segoe UI"/>
                <a:cs typeface="Segoe UI"/>
              </a:rPr>
              <a:t>Spend</a:t>
            </a:r>
            <a:r>
              <a:rPr sz="1950" spc="-5" dirty="0">
                <a:solidFill>
                  <a:srgbClr val="FFFFFF"/>
                </a:solidFill>
                <a:latin typeface="Segoe UI"/>
                <a:cs typeface="Segoe UI"/>
              </a:rPr>
              <a:t> </a:t>
            </a:r>
            <a:r>
              <a:rPr sz="1950" dirty="0">
                <a:solidFill>
                  <a:srgbClr val="FFFFFF"/>
                </a:solidFill>
                <a:latin typeface="Segoe UI"/>
                <a:cs typeface="Segoe UI"/>
              </a:rPr>
              <a:t>by</a:t>
            </a:r>
            <a:r>
              <a:rPr sz="1950" spc="-5" dirty="0">
                <a:solidFill>
                  <a:srgbClr val="FFFFFF"/>
                </a:solidFill>
                <a:latin typeface="Segoe UI"/>
                <a:cs typeface="Segoe UI"/>
              </a:rPr>
              <a:t> </a:t>
            </a:r>
            <a:r>
              <a:rPr sz="1950" spc="-10" dirty="0">
                <a:solidFill>
                  <a:srgbClr val="FFFFFF"/>
                </a:solidFill>
                <a:latin typeface="Segoe UI"/>
                <a:cs typeface="Segoe UI"/>
              </a:rPr>
              <a:t>Singles</a:t>
            </a:r>
            <a:endParaRPr sz="1950">
              <a:latin typeface="Segoe UI"/>
              <a:cs typeface="Segoe UI"/>
            </a:endParaRPr>
          </a:p>
        </p:txBody>
      </p:sp>
      <p:sp>
        <p:nvSpPr>
          <p:cNvPr id="88" name="object 88"/>
          <p:cNvSpPr/>
          <p:nvPr/>
        </p:nvSpPr>
        <p:spPr>
          <a:xfrm>
            <a:off x="13625239" y="2648202"/>
            <a:ext cx="6267450" cy="4052570"/>
          </a:xfrm>
          <a:custGeom>
            <a:avLst/>
            <a:gdLst/>
            <a:ahLst/>
            <a:cxnLst/>
            <a:rect l="l" t="t" r="r" b="b"/>
            <a:pathLst>
              <a:path w="6267450" h="4052570">
                <a:moveTo>
                  <a:pt x="0" y="3824490"/>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039082" y="0"/>
                </a:lnTo>
                <a:lnTo>
                  <a:pt x="6046541" y="0"/>
                </a:lnTo>
                <a:lnTo>
                  <a:pt x="6053982" y="365"/>
                </a:lnTo>
                <a:lnTo>
                  <a:pt x="6061406" y="1096"/>
                </a:lnTo>
                <a:lnTo>
                  <a:pt x="6068828" y="1827"/>
                </a:lnTo>
                <a:lnTo>
                  <a:pt x="6076197" y="2920"/>
                </a:lnTo>
                <a:lnTo>
                  <a:pt x="6083512" y="4375"/>
                </a:lnTo>
                <a:lnTo>
                  <a:pt x="6090828" y="5831"/>
                </a:lnTo>
                <a:lnTo>
                  <a:pt x="6098055" y="7641"/>
                </a:lnTo>
                <a:lnTo>
                  <a:pt x="6105192" y="9806"/>
                </a:lnTo>
                <a:lnTo>
                  <a:pt x="6112330" y="11971"/>
                </a:lnTo>
                <a:lnTo>
                  <a:pt x="6119345" y="14481"/>
                </a:lnTo>
                <a:lnTo>
                  <a:pt x="6126235" y="17335"/>
                </a:lnTo>
                <a:lnTo>
                  <a:pt x="6133126" y="20190"/>
                </a:lnTo>
                <a:lnTo>
                  <a:pt x="6171810" y="42525"/>
                </a:lnTo>
                <a:lnTo>
                  <a:pt x="6200119" y="66704"/>
                </a:lnTo>
                <a:lnTo>
                  <a:pt x="6205394" y="71978"/>
                </a:lnTo>
                <a:lnTo>
                  <a:pt x="6210397" y="77498"/>
                </a:lnTo>
                <a:lnTo>
                  <a:pt x="6215129" y="83263"/>
                </a:lnTo>
                <a:lnTo>
                  <a:pt x="6219861" y="89029"/>
                </a:lnTo>
                <a:lnTo>
                  <a:pt x="6224298" y="95013"/>
                </a:lnTo>
                <a:lnTo>
                  <a:pt x="6228442" y="101215"/>
                </a:lnTo>
                <a:lnTo>
                  <a:pt x="6232586" y="107416"/>
                </a:lnTo>
                <a:lnTo>
                  <a:pt x="6252342" y="147479"/>
                </a:lnTo>
                <a:lnTo>
                  <a:pt x="6257017" y="161631"/>
                </a:lnTo>
                <a:lnTo>
                  <a:pt x="6259182" y="168769"/>
                </a:lnTo>
                <a:lnTo>
                  <a:pt x="6260992" y="175996"/>
                </a:lnTo>
                <a:lnTo>
                  <a:pt x="6262447" y="183311"/>
                </a:lnTo>
                <a:lnTo>
                  <a:pt x="6263903" y="190627"/>
                </a:lnTo>
                <a:lnTo>
                  <a:pt x="6264996" y="197996"/>
                </a:lnTo>
                <a:lnTo>
                  <a:pt x="6265727" y="205419"/>
                </a:lnTo>
                <a:lnTo>
                  <a:pt x="6266459" y="212842"/>
                </a:lnTo>
                <a:lnTo>
                  <a:pt x="6266824" y="220282"/>
                </a:lnTo>
                <a:lnTo>
                  <a:pt x="6266824" y="227741"/>
                </a:lnTo>
                <a:lnTo>
                  <a:pt x="6266824" y="3824490"/>
                </a:lnTo>
                <a:lnTo>
                  <a:pt x="6266824" y="3831949"/>
                </a:lnTo>
                <a:lnTo>
                  <a:pt x="6266459" y="3839390"/>
                </a:lnTo>
                <a:lnTo>
                  <a:pt x="6265727" y="3846813"/>
                </a:lnTo>
                <a:lnTo>
                  <a:pt x="6264996" y="3854236"/>
                </a:lnTo>
                <a:lnTo>
                  <a:pt x="6263903" y="3861605"/>
                </a:lnTo>
                <a:lnTo>
                  <a:pt x="6262447" y="3868920"/>
                </a:lnTo>
                <a:lnTo>
                  <a:pt x="6260992" y="3876236"/>
                </a:lnTo>
                <a:lnTo>
                  <a:pt x="6259182" y="3883462"/>
                </a:lnTo>
                <a:lnTo>
                  <a:pt x="6257017" y="3890600"/>
                </a:lnTo>
                <a:lnTo>
                  <a:pt x="6254851" y="3897738"/>
                </a:lnTo>
                <a:lnTo>
                  <a:pt x="6236416" y="3938425"/>
                </a:lnTo>
                <a:lnTo>
                  <a:pt x="6228442" y="3951016"/>
                </a:lnTo>
                <a:lnTo>
                  <a:pt x="6224298" y="3957218"/>
                </a:lnTo>
                <a:lnTo>
                  <a:pt x="6219861" y="3963202"/>
                </a:lnTo>
                <a:lnTo>
                  <a:pt x="6215129" y="3968968"/>
                </a:lnTo>
                <a:lnTo>
                  <a:pt x="6210397" y="3974734"/>
                </a:lnTo>
                <a:lnTo>
                  <a:pt x="6205394" y="3980254"/>
                </a:lnTo>
                <a:lnTo>
                  <a:pt x="6200119" y="3985528"/>
                </a:lnTo>
                <a:lnTo>
                  <a:pt x="6194846" y="3990802"/>
                </a:lnTo>
                <a:lnTo>
                  <a:pt x="6165607" y="4013850"/>
                </a:lnTo>
                <a:lnTo>
                  <a:pt x="6159406" y="4017994"/>
                </a:lnTo>
                <a:lnTo>
                  <a:pt x="6153016" y="4021824"/>
                </a:lnTo>
                <a:lnTo>
                  <a:pt x="6146438" y="4025340"/>
                </a:lnTo>
                <a:lnTo>
                  <a:pt x="6139860" y="4028856"/>
                </a:lnTo>
                <a:lnTo>
                  <a:pt x="6133126" y="4032041"/>
                </a:lnTo>
                <a:lnTo>
                  <a:pt x="6126234" y="4034895"/>
                </a:lnTo>
                <a:lnTo>
                  <a:pt x="6119344" y="4037750"/>
                </a:lnTo>
                <a:lnTo>
                  <a:pt x="6083512" y="4047856"/>
                </a:lnTo>
                <a:lnTo>
                  <a:pt x="6076197" y="4049311"/>
                </a:lnTo>
                <a:lnTo>
                  <a:pt x="6068828" y="4050404"/>
                </a:lnTo>
                <a:lnTo>
                  <a:pt x="6061406" y="4051136"/>
                </a:lnTo>
                <a:lnTo>
                  <a:pt x="6053982" y="4051867"/>
                </a:lnTo>
                <a:lnTo>
                  <a:pt x="6046541" y="4052232"/>
                </a:lnTo>
                <a:lnTo>
                  <a:pt x="6039082" y="4052232"/>
                </a:lnTo>
                <a:lnTo>
                  <a:pt x="227741" y="4052232"/>
                </a:lnTo>
                <a:lnTo>
                  <a:pt x="220282" y="4052232"/>
                </a:lnTo>
                <a:lnTo>
                  <a:pt x="212842" y="4051867"/>
                </a:lnTo>
                <a:lnTo>
                  <a:pt x="205419" y="4051136"/>
                </a:lnTo>
                <a:lnTo>
                  <a:pt x="197996" y="4050405"/>
                </a:lnTo>
                <a:lnTo>
                  <a:pt x="190627" y="4049311"/>
                </a:lnTo>
                <a:lnTo>
                  <a:pt x="183311" y="4047856"/>
                </a:lnTo>
                <a:lnTo>
                  <a:pt x="175996" y="4046401"/>
                </a:lnTo>
                <a:lnTo>
                  <a:pt x="168769" y="4044591"/>
                </a:lnTo>
                <a:lnTo>
                  <a:pt x="161631" y="4042425"/>
                </a:lnTo>
                <a:lnTo>
                  <a:pt x="154494" y="4040260"/>
                </a:lnTo>
                <a:lnTo>
                  <a:pt x="120385" y="4025340"/>
                </a:lnTo>
                <a:lnTo>
                  <a:pt x="113806" y="4021824"/>
                </a:lnTo>
                <a:lnTo>
                  <a:pt x="107416" y="4017995"/>
                </a:lnTo>
                <a:lnTo>
                  <a:pt x="101215" y="4013850"/>
                </a:lnTo>
                <a:lnTo>
                  <a:pt x="95013" y="4009707"/>
                </a:lnTo>
                <a:lnTo>
                  <a:pt x="66704" y="3985528"/>
                </a:lnTo>
                <a:lnTo>
                  <a:pt x="61429" y="3980254"/>
                </a:lnTo>
                <a:lnTo>
                  <a:pt x="56426" y="3974734"/>
                </a:lnTo>
                <a:lnTo>
                  <a:pt x="51694" y="3968968"/>
                </a:lnTo>
                <a:lnTo>
                  <a:pt x="46963" y="3963202"/>
                </a:lnTo>
                <a:lnTo>
                  <a:pt x="42525" y="3957218"/>
                </a:lnTo>
                <a:lnTo>
                  <a:pt x="38381" y="3951016"/>
                </a:lnTo>
                <a:lnTo>
                  <a:pt x="34237" y="3944815"/>
                </a:lnTo>
                <a:lnTo>
                  <a:pt x="17335" y="3911642"/>
                </a:lnTo>
                <a:lnTo>
                  <a:pt x="14481" y="3904752"/>
                </a:lnTo>
                <a:lnTo>
                  <a:pt x="11971" y="3897738"/>
                </a:lnTo>
                <a:lnTo>
                  <a:pt x="9806" y="3890600"/>
                </a:lnTo>
                <a:lnTo>
                  <a:pt x="7641" y="3883462"/>
                </a:lnTo>
                <a:lnTo>
                  <a:pt x="5831" y="3876236"/>
                </a:lnTo>
                <a:lnTo>
                  <a:pt x="4375" y="3868920"/>
                </a:lnTo>
                <a:lnTo>
                  <a:pt x="2920" y="3861605"/>
                </a:lnTo>
                <a:lnTo>
                  <a:pt x="1827" y="3854236"/>
                </a:lnTo>
                <a:lnTo>
                  <a:pt x="1096" y="3846813"/>
                </a:lnTo>
                <a:lnTo>
                  <a:pt x="365" y="3839390"/>
                </a:lnTo>
                <a:lnTo>
                  <a:pt x="0" y="3831949"/>
                </a:lnTo>
                <a:lnTo>
                  <a:pt x="0" y="3824490"/>
                </a:lnTo>
                <a:close/>
              </a:path>
            </a:pathLst>
          </a:custGeom>
          <a:ln w="15706">
            <a:solidFill>
              <a:srgbClr val="A7337D"/>
            </a:solidFill>
          </a:ln>
        </p:spPr>
        <p:txBody>
          <a:bodyPr wrap="square" lIns="0" tIns="0" rIns="0" bIns="0" rtlCol="0"/>
          <a:lstStyle/>
          <a:p>
            <a:endParaRPr/>
          </a:p>
        </p:txBody>
      </p:sp>
      <p:sp>
        <p:nvSpPr>
          <p:cNvPr id="89" name="object 89"/>
          <p:cNvSpPr txBox="1"/>
          <p:nvPr/>
        </p:nvSpPr>
        <p:spPr>
          <a:xfrm>
            <a:off x="15578774" y="2674768"/>
            <a:ext cx="2385060" cy="402590"/>
          </a:xfrm>
          <a:prstGeom prst="rect">
            <a:avLst/>
          </a:prstGeom>
        </p:spPr>
        <p:txBody>
          <a:bodyPr vert="horz" wrap="square" lIns="0" tIns="15240" rIns="0" bIns="0" rtlCol="0">
            <a:spAutoFit/>
          </a:bodyPr>
          <a:lstStyle/>
          <a:p>
            <a:pPr marL="12700">
              <a:lnSpc>
                <a:spcPct val="100000"/>
              </a:lnSpc>
              <a:spcBef>
                <a:spcPts val="120"/>
              </a:spcBef>
            </a:pPr>
            <a:r>
              <a:rPr sz="2450" spc="-195" dirty="0">
                <a:solidFill>
                  <a:srgbClr val="FFFFFF"/>
                </a:solidFill>
                <a:latin typeface="Trebuchet MS"/>
                <a:cs typeface="Trebuchet MS"/>
              </a:rPr>
              <a:t>Total</a:t>
            </a:r>
            <a:r>
              <a:rPr sz="2450" spc="-145"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14" dirty="0">
                <a:solidFill>
                  <a:srgbClr val="FFFFFF"/>
                </a:solidFill>
                <a:latin typeface="Trebuchet MS"/>
                <a:cs typeface="Trebuchet MS"/>
              </a:rPr>
              <a:t>city</a:t>
            </a:r>
            <a:endParaRPr sz="2450">
              <a:latin typeface="Trebuchet MS"/>
              <a:cs typeface="Trebuchet MS"/>
            </a:endParaRPr>
          </a:p>
        </p:txBody>
      </p:sp>
      <p:sp>
        <p:nvSpPr>
          <p:cNvPr id="90" name="object 90"/>
          <p:cNvSpPr txBox="1"/>
          <p:nvPr/>
        </p:nvSpPr>
        <p:spPr>
          <a:xfrm>
            <a:off x="14284118" y="6230292"/>
            <a:ext cx="7162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Mumbai</a:t>
            </a:r>
            <a:endParaRPr sz="1450">
              <a:latin typeface="Segoe UI"/>
              <a:cs typeface="Segoe UI"/>
            </a:endParaRPr>
          </a:p>
        </p:txBody>
      </p:sp>
      <p:sp>
        <p:nvSpPr>
          <p:cNvPr id="91" name="object 91"/>
          <p:cNvSpPr txBox="1"/>
          <p:nvPr/>
        </p:nvSpPr>
        <p:spPr>
          <a:xfrm>
            <a:off x="15268923" y="6230292"/>
            <a:ext cx="87630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Delhi</a:t>
            </a:r>
            <a:r>
              <a:rPr sz="1450" spc="70" dirty="0">
                <a:solidFill>
                  <a:srgbClr val="FFFFFF"/>
                </a:solidFill>
                <a:latin typeface="Segoe UI"/>
                <a:cs typeface="Segoe UI"/>
              </a:rPr>
              <a:t> </a:t>
            </a:r>
            <a:r>
              <a:rPr sz="1450" spc="-25" dirty="0">
                <a:solidFill>
                  <a:srgbClr val="FFFFFF"/>
                </a:solidFill>
                <a:latin typeface="Segoe UI"/>
                <a:cs typeface="Segoe UI"/>
              </a:rPr>
              <a:t>NCR</a:t>
            </a:r>
            <a:endParaRPr sz="1450">
              <a:latin typeface="Segoe UI"/>
              <a:cs typeface="Segoe UI"/>
            </a:endParaRPr>
          </a:p>
        </p:txBody>
      </p:sp>
      <p:sp>
        <p:nvSpPr>
          <p:cNvPr id="92" name="object 92"/>
          <p:cNvSpPr txBox="1"/>
          <p:nvPr/>
        </p:nvSpPr>
        <p:spPr>
          <a:xfrm>
            <a:off x="16336644" y="6230292"/>
            <a:ext cx="86995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Bengaluru</a:t>
            </a:r>
            <a:endParaRPr sz="1450">
              <a:latin typeface="Segoe UI"/>
              <a:cs typeface="Segoe UI"/>
            </a:endParaRPr>
          </a:p>
        </p:txBody>
      </p:sp>
      <p:sp>
        <p:nvSpPr>
          <p:cNvPr id="93" name="object 93"/>
          <p:cNvSpPr txBox="1"/>
          <p:nvPr/>
        </p:nvSpPr>
        <p:spPr>
          <a:xfrm>
            <a:off x="17485321" y="6230292"/>
            <a:ext cx="70231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Chennai</a:t>
            </a:r>
            <a:endParaRPr sz="1450">
              <a:latin typeface="Segoe UI"/>
              <a:cs typeface="Segoe UI"/>
            </a:endParaRPr>
          </a:p>
        </p:txBody>
      </p:sp>
      <p:sp>
        <p:nvSpPr>
          <p:cNvPr id="94" name="object 94"/>
          <p:cNvSpPr txBox="1"/>
          <p:nvPr/>
        </p:nvSpPr>
        <p:spPr>
          <a:xfrm>
            <a:off x="18431735" y="6230292"/>
            <a:ext cx="93916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Hyderabad</a:t>
            </a:r>
            <a:endParaRPr sz="1450">
              <a:latin typeface="Segoe UI"/>
              <a:cs typeface="Segoe UI"/>
            </a:endParaRPr>
          </a:p>
        </p:txBody>
      </p:sp>
      <p:grpSp>
        <p:nvGrpSpPr>
          <p:cNvPr id="95" name="object 95"/>
          <p:cNvGrpSpPr/>
          <p:nvPr/>
        </p:nvGrpSpPr>
        <p:grpSpPr>
          <a:xfrm>
            <a:off x="14216067" y="3689174"/>
            <a:ext cx="5081905" cy="2491105"/>
            <a:chOff x="14216067" y="3689174"/>
            <a:chExt cx="5081905" cy="2491105"/>
          </a:xfrm>
        </p:grpSpPr>
        <p:sp>
          <p:nvSpPr>
            <p:cNvPr id="96" name="object 96"/>
            <p:cNvSpPr/>
            <p:nvPr/>
          </p:nvSpPr>
          <p:spPr>
            <a:xfrm>
              <a:off x="14216067" y="3689174"/>
              <a:ext cx="822960" cy="2491105"/>
            </a:xfrm>
            <a:custGeom>
              <a:avLst/>
              <a:gdLst/>
              <a:ahLst/>
              <a:cxnLst/>
              <a:rect l="l" t="t" r="r" b="b"/>
              <a:pathLst>
                <a:path w="822959" h="2491104">
                  <a:moveTo>
                    <a:pt x="822449" y="2491010"/>
                  </a:moveTo>
                  <a:lnTo>
                    <a:pt x="0" y="2491010"/>
                  </a:lnTo>
                  <a:lnTo>
                    <a:pt x="0" y="0"/>
                  </a:lnTo>
                  <a:lnTo>
                    <a:pt x="822449" y="0"/>
                  </a:lnTo>
                  <a:lnTo>
                    <a:pt x="822449" y="2491010"/>
                  </a:lnTo>
                  <a:close/>
                </a:path>
              </a:pathLst>
            </a:custGeom>
            <a:solidFill>
              <a:srgbClr val="A28600"/>
            </a:solidFill>
          </p:spPr>
          <p:txBody>
            <a:bodyPr wrap="square" lIns="0" tIns="0" rIns="0" bIns="0" rtlCol="0"/>
            <a:lstStyle/>
            <a:p>
              <a:endParaRPr/>
            </a:p>
          </p:txBody>
        </p:sp>
        <p:sp>
          <p:nvSpPr>
            <p:cNvPr id="97" name="object 97"/>
            <p:cNvSpPr/>
            <p:nvPr/>
          </p:nvSpPr>
          <p:spPr>
            <a:xfrm>
              <a:off x="15280845" y="4566464"/>
              <a:ext cx="822960" cy="1614170"/>
            </a:xfrm>
            <a:custGeom>
              <a:avLst/>
              <a:gdLst/>
              <a:ahLst/>
              <a:cxnLst/>
              <a:rect l="l" t="t" r="r" b="b"/>
              <a:pathLst>
                <a:path w="822959" h="1614170">
                  <a:moveTo>
                    <a:pt x="822449" y="1613720"/>
                  </a:moveTo>
                  <a:lnTo>
                    <a:pt x="0" y="1613720"/>
                  </a:lnTo>
                  <a:lnTo>
                    <a:pt x="0" y="0"/>
                  </a:lnTo>
                  <a:lnTo>
                    <a:pt x="822449" y="0"/>
                  </a:lnTo>
                  <a:lnTo>
                    <a:pt x="822449" y="1613720"/>
                  </a:lnTo>
                  <a:close/>
                </a:path>
              </a:pathLst>
            </a:custGeom>
            <a:solidFill>
              <a:srgbClr val="E669B9"/>
            </a:solidFill>
          </p:spPr>
          <p:txBody>
            <a:bodyPr wrap="square" lIns="0" tIns="0" rIns="0" bIns="0" rtlCol="0"/>
            <a:lstStyle/>
            <a:p>
              <a:endParaRPr/>
            </a:p>
          </p:txBody>
        </p:sp>
        <p:sp>
          <p:nvSpPr>
            <p:cNvPr id="98" name="object 98"/>
            <p:cNvSpPr/>
            <p:nvPr/>
          </p:nvSpPr>
          <p:spPr>
            <a:xfrm>
              <a:off x="16345623" y="4731986"/>
              <a:ext cx="822960" cy="1448435"/>
            </a:xfrm>
            <a:custGeom>
              <a:avLst/>
              <a:gdLst/>
              <a:ahLst/>
              <a:cxnLst/>
              <a:rect l="l" t="t" r="r" b="b"/>
              <a:pathLst>
                <a:path w="822959" h="1448435">
                  <a:moveTo>
                    <a:pt x="822449" y="1448199"/>
                  </a:moveTo>
                  <a:lnTo>
                    <a:pt x="0" y="1448199"/>
                  </a:lnTo>
                  <a:lnTo>
                    <a:pt x="0" y="0"/>
                  </a:lnTo>
                  <a:lnTo>
                    <a:pt x="822449" y="0"/>
                  </a:lnTo>
                  <a:lnTo>
                    <a:pt x="822449" y="1448199"/>
                  </a:lnTo>
                  <a:close/>
                </a:path>
              </a:pathLst>
            </a:custGeom>
            <a:solidFill>
              <a:srgbClr val="EB895E"/>
            </a:solidFill>
          </p:spPr>
          <p:txBody>
            <a:bodyPr wrap="square" lIns="0" tIns="0" rIns="0" bIns="0" rtlCol="0"/>
            <a:lstStyle/>
            <a:p>
              <a:endParaRPr/>
            </a:p>
          </p:txBody>
        </p:sp>
        <p:sp>
          <p:nvSpPr>
            <p:cNvPr id="99" name="object 99"/>
            <p:cNvSpPr/>
            <p:nvPr/>
          </p:nvSpPr>
          <p:spPr>
            <a:xfrm>
              <a:off x="17410401" y="5023695"/>
              <a:ext cx="822960" cy="1156970"/>
            </a:xfrm>
            <a:custGeom>
              <a:avLst/>
              <a:gdLst/>
              <a:ahLst/>
              <a:cxnLst/>
              <a:rect l="l" t="t" r="r" b="b"/>
              <a:pathLst>
                <a:path w="822959" h="1156970">
                  <a:moveTo>
                    <a:pt x="822449" y="1156490"/>
                  </a:moveTo>
                  <a:lnTo>
                    <a:pt x="0" y="1156490"/>
                  </a:lnTo>
                  <a:lnTo>
                    <a:pt x="0" y="0"/>
                  </a:lnTo>
                  <a:lnTo>
                    <a:pt x="822449" y="0"/>
                  </a:lnTo>
                  <a:lnTo>
                    <a:pt x="822449" y="1156490"/>
                  </a:lnTo>
                  <a:close/>
                </a:path>
              </a:pathLst>
            </a:custGeom>
            <a:solidFill>
              <a:srgbClr val="B3B3B3"/>
            </a:solidFill>
          </p:spPr>
          <p:txBody>
            <a:bodyPr wrap="square" lIns="0" tIns="0" rIns="0" bIns="0" rtlCol="0"/>
            <a:lstStyle/>
            <a:p>
              <a:endParaRPr/>
            </a:p>
          </p:txBody>
        </p:sp>
        <p:sp>
          <p:nvSpPr>
            <p:cNvPr id="100" name="object 100"/>
            <p:cNvSpPr/>
            <p:nvPr/>
          </p:nvSpPr>
          <p:spPr>
            <a:xfrm>
              <a:off x="18475179" y="5202534"/>
              <a:ext cx="822960" cy="977900"/>
            </a:xfrm>
            <a:custGeom>
              <a:avLst/>
              <a:gdLst/>
              <a:ahLst/>
              <a:cxnLst/>
              <a:rect l="l" t="t" r="r" b="b"/>
              <a:pathLst>
                <a:path w="822959" h="977900">
                  <a:moveTo>
                    <a:pt x="822449" y="977650"/>
                  </a:moveTo>
                  <a:lnTo>
                    <a:pt x="0" y="977650"/>
                  </a:lnTo>
                  <a:lnTo>
                    <a:pt x="0" y="0"/>
                  </a:lnTo>
                  <a:lnTo>
                    <a:pt x="822449" y="0"/>
                  </a:lnTo>
                  <a:lnTo>
                    <a:pt x="822449" y="977650"/>
                  </a:lnTo>
                  <a:close/>
                </a:path>
              </a:pathLst>
            </a:custGeom>
            <a:solidFill>
              <a:srgbClr val="118CFF"/>
            </a:solidFill>
          </p:spPr>
          <p:txBody>
            <a:bodyPr wrap="square" lIns="0" tIns="0" rIns="0" bIns="0" rtlCol="0"/>
            <a:lstStyle/>
            <a:p>
              <a:endParaRPr/>
            </a:p>
          </p:txBody>
        </p:sp>
      </p:grpSp>
      <p:sp>
        <p:nvSpPr>
          <p:cNvPr id="101" name="object 101"/>
          <p:cNvSpPr txBox="1"/>
          <p:nvPr/>
        </p:nvSpPr>
        <p:spPr>
          <a:xfrm>
            <a:off x="14326835" y="3340455"/>
            <a:ext cx="60134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$172M</a:t>
            </a:r>
            <a:endParaRPr sz="1450">
              <a:latin typeface="Segoe UI"/>
              <a:cs typeface="Segoe UI"/>
            </a:endParaRPr>
          </a:p>
        </p:txBody>
      </p:sp>
      <p:sp>
        <p:nvSpPr>
          <p:cNvPr id="102" name="object 102"/>
          <p:cNvSpPr txBox="1"/>
          <p:nvPr/>
        </p:nvSpPr>
        <p:spPr>
          <a:xfrm>
            <a:off x="15391614" y="4217745"/>
            <a:ext cx="60134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$111M</a:t>
            </a:r>
            <a:endParaRPr sz="1450">
              <a:latin typeface="Segoe UI"/>
              <a:cs typeface="Segoe UI"/>
            </a:endParaRPr>
          </a:p>
        </p:txBody>
      </p:sp>
      <p:sp>
        <p:nvSpPr>
          <p:cNvPr id="103" name="object 103"/>
          <p:cNvSpPr txBox="1"/>
          <p:nvPr/>
        </p:nvSpPr>
        <p:spPr>
          <a:xfrm>
            <a:off x="16456392" y="4383268"/>
            <a:ext cx="60134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$100M</a:t>
            </a:r>
            <a:endParaRPr sz="1450">
              <a:latin typeface="Segoe UI"/>
              <a:cs typeface="Segoe UI"/>
            </a:endParaRPr>
          </a:p>
        </p:txBody>
      </p:sp>
      <p:sp>
        <p:nvSpPr>
          <p:cNvPr id="104" name="object 104"/>
          <p:cNvSpPr txBox="1"/>
          <p:nvPr/>
        </p:nvSpPr>
        <p:spPr>
          <a:xfrm>
            <a:off x="17571950" y="4674976"/>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$80M</a:t>
            </a:r>
            <a:endParaRPr sz="1450">
              <a:latin typeface="Segoe UI"/>
              <a:cs typeface="Segoe UI"/>
            </a:endParaRPr>
          </a:p>
        </p:txBody>
      </p:sp>
      <p:sp>
        <p:nvSpPr>
          <p:cNvPr id="105" name="object 105"/>
          <p:cNvSpPr txBox="1"/>
          <p:nvPr/>
        </p:nvSpPr>
        <p:spPr>
          <a:xfrm>
            <a:off x="18636729" y="4853816"/>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$68M</a:t>
            </a:r>
            <a:endParaRPr sz="1450">
              <a:latin typeface="Segoe UI"/>
              <a:cs typeface="Segoe UI"/>
            </a:endParaRPr>
          </a:p>
        </p:txBody>
      </p:sp>
      <p:sp>
        <p:nvSpPr>
          <p:cNvPr id="106" name="object 106"/>
          <p:cNvSpPr/>
          <p:nvPr/>
        </p:nvSpPr>
        <p:spPr>
          <a:xfrm>
            <a:off x="2976349" y="88071"/>
            <a:ext cx="3487420" cy="1759585"/>
          </a:xfrm>
          <a:custGeom>
            <a:avLst/>
            <a:gdLst/>
            <a:ahLst/>
            <a:cxnLst/>
            <a:rect l="l" t="t" r="r" b="b"/>
            <a:pathLst>
              <a:path w="3487420"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3259062" y="0"/>
                </a:lnTo>
                <a:lnTo>
                  <a:pt x="3266521" y="0"/>
                </a:lnTo>
                <a:lnTo>
                  <a:pt x="3273962" y="365"/>
                </a:lnTo>
                <a:lnTo>
                  <a:pt x="3281385" y="1096"/>
                </a:lnTo>
                <a:lnTo>
                  <a:pt x="3288808" y="1827"/>
                </a:lnTo>
                <a:lnTo>
                  <a:pt x="3296177" y="2920"/>
                </a:lnTo>
                <a:lnTo>
                  <a:pt x="3303492" y="4375"/>
                </a:lnTo>
                <a:lnTo>
                  <a:pt x="3310808" y="5831"/>
                </a:lnTo>
                <a:lnTo>
                  <a:pt x="3346215" y="17335"/>
                </a:lnTo>
                <a:lnTo>
                  <a:pt x="3353106" y="20190"/>
                </a:lnTo>
                <a:lnTo>
                  <a:pt x="3391790" y="42525"/>
                </a:lnTo>
                <a:lnTo>
                  <a:pt x="3420100" y="66704"/>
                </a:lnTo>
                <a:lnTo>
                  <a:pt x="3425374" y="71978"/>
                </a:lnTo>
                <a:lnTo>
                  <a:pt x="3452566" y="107416"/>
                </a:lnTo>
                <a:lnTo>
                  <a:pt x="3459912" y="120385"/>
                </a:lnTo>
                <a:lnTo>
                  <a:pt x="3463428" y="126963"/>
                </a:lnTo>
                <a:lnTo>
                  <a:pt x="3466614" y="133697"/>
                </a:lnTo>
                <a:lnTo>
                  <a:pt x="3469468" y="140588"/>
                </a:lnTo>
                <a:lnTo>
                  <a:pt x="3472322" y="147479"/>
                </a:lnTo>
                <a:lnTo>
                  <a:pt x="3482428" y="183311"/>
                </a:lnTo>
                <a:lnTo>
                  <a:pt x="3483883" y="190627"/>
                </a:lnTo>
                <a:lnTo>
                  <a:pt x="3484976" y="197996"/>
                </a:lnTo>
                <a:lnTo>
                  <a:pt x="3485707" y="205419"/>
                </a:lnTo>
                <a:lnTo>
                  <a:pt x="3486439" y="212842"/>
                </a:lnTo>
                <a:lnTo>
                  <a:pt x="3486804" y="220282"/>
                </a:lnTo>
                <a:lnTo>
                  <a:pt x="3486804" y="227741"/>
                </a:lnTo>
                <a:lnTo>
                  <a:pt x="3486804" y="1531366"/>
                </a:lnTo>
                <a:lnTo>
                  <a:pt x="3482428" y="1575796"/>
                </a:lnTo>
                <a:lnTo>
                  <a:pt x="3480973" y="1583112"/>
                </a:lnTo>
                <a:lnTo>
                  <a:pt x="3469468" y="1618519"/>
                </a:lnTo>
                <a:lnTo>
                  <a:pt x="3466614" y="1625410"/>
                </a:lnTo>
                <a:lnTo>
                  <a:pt x="3463428" y="1632145"/>
                </a:lnTo>
                <a:lnTo>
                  <a:pt x="3459912" y="1638723"/>
                </a:lnTo>
                <a:lnTo>
                  <a:pt x="3456396" y="1645301"/>
                </a:lnTo>
                <a:lnTo>
                  <a:pt x="3452566" y="1651691"/>
                </a:lnTo>
                <a:lnTo>
                  <a:pt x="3448422" y="1657893"/>
                </a:lnTo>
                <a:lnTo>
                  <a:pt x="3444278" y="1664094"/>
                </a:lnTo>
                <a:lnTo>
                  <a:pt x="3420100" y="1692404"/>
                </a:lnTo>
                <a:lnTo>
                  <a:pt x="3414826" y="1697678"/>
                </a:lnTo>
                <a:lnTo>
                  <a:pt x="3409306" y="1702681"/>
                </a:lnTo>
                <a:lnTo>
                  <a:pt x="3403540" y="1707413"/>
                </a:lnTo>
                <a:lnTo>
                  <a:pt x="3397774" y="1712145"/>
                </a:lnTo>
                <a:lnTo>
                  <a:pt x="3391790" y="1716583"/>
                </a:lnTo>
                <a:lnTo>
                  <a:pt x="3385588" y="1720727"/>
                </a:lnTo>
                <a:lnTo>
                  <a:pt x="3379387" y="1724871"/>
                </a:lnTo>
                <a:lnTo>
                  <a:pt x="3346215" y="1741772"/>
                </a:lnTo>
                <a:lnTo>
                  <a:pt x="3339324" y="1744627"/>
                </a:lnTo>
                <a:lnTo>
                  <a:pt x="3303492" y="1754732"/>
                </a:lnTo>
                <a:lnTo>
                  <a:pt x="3296177" y="1756187"/>
                </a:lnTo>
                <a:lnTo>
                  <a:pt x="3288808" y="1757280"/>
                </a:lnTo>
                <a:lnTo>
                  <a:pt x="3281385" y="1758012"/>
                </a:lnTo>
                <a:lnTo>
                  <a:pt x="3273962" y="1758743"/>
                </a:lnTo>
                <a:lnTo>
                  <a:pt x="3266521" y="1759108"/>
                </a:lnTo>
                <a:lnTo>
                  <a:pt x="3259062"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A7337D"/>
            </a:solidFill>
          </a:ln>
        </p:spPr>
        <p:txBody>
          <a:bodyPr wrap="square" lIns="0" tIns="0" rIns="0" bIns="0" rtlCol="0"/>
          <a:lstStyle/>
          <a:p>
            <a:endParaRPr/>
          </a:p>
        </p:txBody>
      </p:sp>
      <p:sp>
        <p:nvSpPr>
          <p:cNvPr id="107" name="object 107"/>
          <p:cNvSpPr txBox="1"/>
          <p:nvPr/>
        </p:nvSpPr>
        <p:spPr>
          <a:xfrm>
            <a:off x="217979" y="190326"/>
            <a:ext cx="9147810" cy="1570355"/>
          </a:xfrm>
          <a:prstGeom prst="rect">
            <a:avLst/>
          </a:prstGeom>
        </p:spPr>
        <p:txBody>
          <a:bodyPr vert="horz" wrap="square" lIns="0" tIns="103505" rIns="0" bIns="0" rtlCol="0">
            <a:spAutoFit/>
          </a:bodyPr>
          <a:lstStyle/>
          <a:p>
            <a:pPr marL="12700">
              <a:lnSpc>
                <a:spcPct val="100000"/>
              </a:lnSpc>
              <a:spcBef>
                <a:spcPts val="815"/>
              </a:spcBef>
              <a:tabLst>
                <a:tab pos="6593840" algn="l"/>
              </a:tabLst>
            </a:pPr>
            <a:r>
              <a:rPr sz="7400" dirty="0">
                <a:solidFill>
                  <a:srgbClr val="FFFFFF"/>
                </a:solidFill>
                <a:latin typeface="Trebuchet MS"/>
                <a:cs typeface="Trebuchet MS"/>
              </a:rPr>
              <a:t>$531M</a:t>
            </a:r>
            <a:r>
              <a:rPr sz="7400" spc="114" dirty="0">
                <a:solidFill>
                  <a:srgbClr val="FFFFFF"/>
                </a:solidFill>
                <a:latin typeface="Trebuchet MS"/>
                <a:cs typeface="Trebuchet MS"/>
              </a:rPr>
              <a:t> </a:t>
            </a:r>
            <a:r>
              <a:rPr sz="7400" spc="-440" dirty="0">
                <a:solidFill>
                  <a:srgbClr val="FFFFFF"/>
                </a:solidFill>
                <a:latin typeface="Trebuchet MS"/>
                <a:cs typeface="Trebuchet MS"/>
              </a:rPr>
              <a:t>$88.48M</a:t>
            </a:r>
            <a:r>
              <a:rPr sz="7400" dirty="0">
                <a:solidFill>
                  <a:srgbClr val="FFFFFF"/>
                </a:solidFill>
                <a:latin typeface="Trebuchet MS"/>
                <a:cs typeface="Trebuchet MS"/>
              </a:rPr>
              <a:t>	</a:t>
            </a:r>
            <a:r>
              <a:rPr sz="7400" spc="-145" dirty="0">
                <a:solidFill>
                  <a:srgbClr val="FFFFFF"/>
                </a:solidFill>
                <a:latin typeface="Trebuchet MS"/>
                <a:cs typeface="Trebuchet MS"/>
              </a:rPr>
              <a:t>$357M</a:t>
            </a:r>
            <a:endParaRPr sz="7400">
              <a:latin typeface="Trebuchet MS"/>
              <a:cs typeface="Trebuchet MS"/>
            </a:endParaRPr>
          </a:p>
          <a:p>
            <a:pPr marL="633095">
              <a:lnSpc>
                <a:spcPct val="100000"/>
              </a:lnSpc>
              <a:spcBef>
                <a:spcPts val="220"/>
              </a:spcBef>
              <a:tabLst>
                <a:tab pos="3896995" algn="l"/>
                <a:tab pos="6737984" algn="l"/>
              </a:tabLst>
            </a:pPr>
            <a:r>
              <a:rPr sz="1950" spc="-10" dirty="0">
                <a:solidFill>
                  <a:srgbClr val="FFFFFF"/>
                </a:solidFill>
                <a:latin typeface="Segoe UI"/>
                <a:cs typeface="Segoe UI"/>
              </a:rPr>
              <a:t>Total</a:t>
            </a:r>
            <a:r>
              <a:rPr sz="1950" spc="-100" dirty="0">
                <a:solidFill>
                  <a:srgbClr val="FFFFFF"/>
                </a:solidFill>
                <a:latin typeface="Segoe UI"/>
                <a:cs typeface="Segoe UI"/>
              </a:rPr>
              <a:t> </a:t>
            </a:r>
            <a:r>
              <a:rPr sz="1950" spc="-10" dirty="0">
                <a:solidFill>
                  <a:srgbClr val="FFFFFF"/>
                </a:solidFill>
                <a:latin typeface="Segoe UI"/>
                <a:cs typeface="Segoe UI"/>
              </a:rPr>
              <a:t>Spend</a:t>
            </a:r>
            <a:r>
              <a:rPr sz="1950" dirty="0">
                <a:solidFill>
                  <a:srgbClr val="FFFFFF"/>
                </a:solidFill>
                <a:latin typeface="Segoe UI"/>
                <a:cs typeface="Segoe UI"/>
              </a:rPr>
              <a:t>	</a:t>
            </a:r>
            <a:r>
              <a:rPr sz="2925" spc="-15" baseline="2849" dirty="0">
                <a:solidFill>
                  <a:srgbClr val="FFFFFF"/>
                </a:solidFill>
                <a:latin typeface="Segoe UI"/>
                <a:cs typeface="Segoe UI"/>
              </a:rPr>
              <a:t>Avg_Spend</a:t>
            </a:r>
            <a:r>
              <a:rPr sz="2925" baseline="2849" dirty="0">
                <a:solidFill>
                  <a:srgbClr val="FFFFFF"/>
                </a:solidFill>
                <a:latin typeface="Segoe UI"/>
                <a:cs typeface="Segoe UI"/>
              </a:rPr>
              <a:t>	</a:t>
            </a:r>
            <a:r>
              <a:rPr sz="2925" spc="-15" baseline="1424" dirty="0">
                <a:solidFill>
                  <a:srgbClr val="FFFFFF"/>
                </a:solidFill>
                <a:latin typeface="Segoe UI"/>
                <a:cs typeface="Segoe UI"/>
              </a:rPr>
              <a:t>Total</a:t>
            </a:r>
            <a:r>
              <a:rPr sz="2925" spc="-7" baseline="1424" dirty="0">
                <a:solidFill>
                  <a:srgbClr val="FFFFFF"/>
                </a:solidFill>
                <a:latin typeface="Segoe UI"/>
                <a:cs typeface="Segoe UI"/>
              </a:rPr>
              <a:t> </a:t>
            </a:r>
            <a:r>
              <a:rPr sz="2925" baseline="1424" dirty="0">
                <a:solidFill>
                  <a:srgbClr val="FFFFFF"/>
                </a:solidFill>
                <a:latin typeface="Segoe UI"/>
                <a:cs typeface="Segoe UI"/>
              </a:rPr>
              <a:t>Spend</a:t>
            </a:r>
            <a:r>
              <a:rPr sz="2925" spc="-7" baseline="1424" dirty="0">
                <a:solidFill>
                  <a:srgbClr val="FFFFFF"/>
                </a:solidFill>
                <a:latin typeface="Segoe UI"/>
                <a:cs typeface="Segoe UI"/>
              </a:rPr>
              <a:t> </a:t>
            </a:r>
            <a:r>
              <a:rPr sz="2925" baseline="1424" dirty="0">
                <a:solidFill>
                  <a:srgbClr val="FFFFFF"/>
                </a:solidFill>
                <a:latin typeface="Segoe UI"/>
                <a:cs typeface="Segoe UI"/>
              </a:rPr>
              <a:t>by</a:t>
            </a:r>
            <a:r>
              <a:rPr sz="2925" spc="-7" baseline="1424" dirty="0">
                <a:solidFill>
                  <a:srgbClr val="FFFFFF"/>
                </a:solidFill>
                <a:latin typeface="Segoe UI"/>
                <a:cs typeface="Segoe UI"/>
              </a:rPr>
              <a:t> </a:t>
            </a:r>
            <a:r>
              <a:rPr sz="2925" spc="-30" baseline="1424" dirty="0">
                <a:solidFill>
                  <a:srgbClr val="FFFFFF"/>
                </a:solidFill>
                <a:latin typeface="Segoe UI"/>
                <a:cs typeface="Segoe UI"/>
              </a:rPr>
              <a:t>Male</a:t>
            </a:r>
            <a:endParaRPr sz="2925" baseline="1424">
              <a:latin typeface="Segoe UI"/>
              <a:cs typeface="Segoe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0218"/>
            <a:ext cx="17622499" cy="1916171"/>
          </a:xfrm>
          <a:prstGeom prst="rect">
            <a:avLst/>
          </a:prstGeom>
        </p:spPr>
      </p:pic>
      <p:sp>
        <p:nvSpPr>
          <p:cNvPr id="3" name="object 3"/>
          <p:cNvSpPr txBox="1"/>
          <p:nvPr/>
        </p:nvSpPr>
        <p:spPr>
          <a:xfrm>
            <a:off x="3604560" y="274894"/>
            <a:ext cx="2987675" cy="1570355"/>
          </a:xfrm>
          <a:prstGeom prst="rect">
            <a:avLst/>
          </a:prstGeom>
        </p:spPr>
        <p:txBody>
          <a:bodyPr vert="horz" wrap="square" lIns="0" tIns="103505" rIns="0" bIns="0" rtlCol="0">
            <a:spAutoFit/>
          </a:bodyPr>
          <a:lstStyle/>
          <a:p>
            <a:pPr algn="ctr">
              <a:lnSpc>
                <a:spcPct val="100000"/>
              </a:lnSpc>
              <a:spcBef>
                <a:spcPts val="815"/>
              </a:spcBef>
            </a:pPr>
            <a:r>
              <a:rPr sz="7400" spc="-40" dirty="0">
                <a:solidFill>
                  <a:srgbClr val="FFFFFF"/>
                </a:solidFill>
                <a:latin typeface="Trebuchet MS"/>
                <a:cs typeface="Trebuchet MS"/>
              </a:rPr>
              <a:t>$216M</a:t>
            </a:r>
            <a:endParaRPr sz="7400">
              <a:latin typeface="Trebuchet MS"/>
              <a:cs typeface="Trebuchet MS"/>
            </a:endParaRPr>
          </a:p>
          <a:p>
            <a:pPr algn="ctr">
              <a:lnSpc>
                <a:spcPct val="100000"/>
              </a:lnSpc>
              <a:spcBef>
                <a:spcPts val="220"/>
              </a:spcBef>
            </a:pPr>
            <a:r>
              <a:rPr sz="1950" spc="-10" dirty="0">
                <a:solidFill>
                  <a:srgbClr val="FFFFFF"/>
                </a:solidFill>
                <a:latin typeface="Segoe UI"/>
                <a:cs typeface="Segoe UI"/>
              </a:rPr>
              <a:t>Total</a:t>
            </a:r>
            <a:r>
              <a:rPr sz="1950" spc="10" dirty="0">
                <a:solidFill>
                  <a:srgbClr val="FFFFFF"/>
                </a:solidFill>
                <a:latin typeface="Segoe UI"/>
                <a:cs typeface="Segoe UI"/>
              </a:rPr>
              <a:t> </a:t>
            </a:r>
            <a:r>
              <a:rPr sz="1950" dirty="0">
                <a:solidFill>
                  <a:srgbClr val="FFFFFF"/>
                </a:solidFill>
                <a:latin typeface="Segoe UI"/>
                <a:cs typeface="Segoe UI"/>
              </a:rPr>
              <a:t>Spend</a:t>
            </a:r>
            <a:r>
              <a:rPr sz="1950" spc="10" dirty="0">
                <a:solidFill>
                  <a:srgbClr val="FFFFFF"/>
                </a:solidFill>
                <a:latin typeface="Segoe UI"/>
                <a:cs typeface="Segoe UI"/>
              </a:rPr>
              <a:t> </a:t>
            </a:r>
            <a:r>
              <a:rPr sz="1950" dirty="0">
                <a:solidFill>
                  <a:srgbClr val="FFFFFF"/>
                </a:solidFill>
                <a:latin typeface="Segoe UI"/>
                <a:cs typeface="Segoe UI"/>
              </a:rPr>
              <a:t>by</a:t>
            </a:r>
            <a:r>
              <a:rPr sz="1950" spc="10" dirty="0">
                <a:solidFill>
                  <a:srgbClr val="FFFFFF"/>
                </a:solidFill>
                <a:latin typeface="Segoe UI"/>
                <a:cs typeface="Segoe UI"/>
              </a:rPr>
              <a:t> </a:t>
            </a:r>
            <a:r>
              <a:rPr sz="1950" dirty="0">
                <a:solidFill>
                  <a:srgbClr val="FFFFFF"/>
                </a:solidFill>
                <a:latin typeface="Segoe UI"/>
                <a:cs typeface="Segoe UI"/>
              </a:rPr>
              <a:t>Credit</a:t>
            </a:r>
            <a:r>
              <a:rPr sz="1950" spc="15" dirty="0">
                <a:solidFill>
                  <a:srgbClr val="FFFFFF"/>
                </a:solidFill>
                <a:latin typeface="Segoe UI"/>
                <a:cs typeface="Segoe UI"/>
              </a:rPr>
              <a:t> </a:t>
            </a:r>
            <a:r>
              <a:rPr sz="1950" spc="-20" dirty="0">
                <a:solidFill>
                  <a:srgbClr val="FFFFFF"/>
                </a:solidFill>
                <a:latin typeface="Segoe UI"/>
                <a:cs typeface="Segoe UI"/>
              </a:rPr>
              <a:t>Card</a:t>
            </a:r>
            <a:endParaRPr sz="1950">
              <a:latin typeface="Segoe UI"/>
              <a:cs typeface="Segoe UI"/>
            </a:endParaRPr>
          </a:p>
        </p:txBody>
      </p:sp>
      <p:sp>
        <p:nvSpPr>
          <p:cNvPr id="4" name="object 4"/>
          <p:cNvSpPr txBox="1"/>
          <p:nvPr/>
        </p:nvSpPr>
        <p:spPr>
          <a:xfrm>
            <a:off x="10927446" y="252739"/>
            <a:ext cx="2920365" cy="1570355"/>
          </a:xfrm>
          <a:prstGeom prst="rect">
            <a:avLst/>
          </a:prstGeom>
        </p:spPr>
        <p:txBody>
          <a:bodyPr vert="horz" wrap="square" lIns="0" tIns="103505" rIns="0" bIns="0" rtlCol="0">
            <a:spAutoFit/>
          </a:bodyPr>
          <a:lstStyle/>
          <a:p>
            <a:pPr algn="ctr">
              <a:lnSpc>
                <a:spcPct val="100000"/>
              </a:lnSpc>
              <a:spcBef>
                <a:spcPts val="815"/>
              </a:spcBef>
            </a:pPr>
            <a:r>
              <a:rPr sz="7400" spc="-40" dirty="0">
                <a:solidFill>
                  <a:srgbClr val="FFFFFF"/>
                </a:solidFill>
                <a:latin typeface="Trebuchet MS"/>
                <a:cs typeface="Trebuchet MS"/>
              </a:rPr>
              <a:t>$120M</a:t>
            </a:r>
            <a:endParaRPr sz="7400">
              <a:latin typeface="Trebuchet MS"/>
              <a:cs typeface="Trebuchet MS"/>
            </a:endParaRPr>
          </a:p>
          <a:p>
            <a:pPr algn="ctr">
              <a:lnSpc>
                <a:spcPct val="100000"/>
              </a:lnSpc>
              <a:spcBef>
                <a:spcPts val="220"/>
              </a:spcBef>
            </a:pPr>
            <a:r>
              <a:rPr sz="1950" spc="-10" dirty="0">
                <a:solidFill>
                  <a:srgbClr val="FFFFFF"/>
                </a:solidFill>
                <a:latin typeface="Segoe UI"/>
                <a:cs typeface="Segoe UI"/>
              </a:rPr>
              <a:t>Total</a:t>
            </a:r>
            <a:r>
              <a:rPr sz="1950" spc="10" dirty="0">
                <a:solidFill>
                  <a:srgbClr val="FFFFFF"/>
                </a:solidFill>
                <a:latin typeface="Segoe UI"/>
                <a:cs typeface="Segoe UI"/>
              </a:rPr>
              <a:t> </a:t>
            </a:r>
            <a:r>
              <a:rPr sz="1950" dirty="0">
                <a:solidFill>
                  <a:srgbClr val="FFFFFF"/>
                </a:solidFill>
                <a:latin typeface="Segoe UI"/>
                <a:cs typeface="Segoe UI"/>
              </a:rPr>
              <a:t>Spend</a:t>
            </a:r>
            <a:r>
              <a:rPr sz="1950" spc="10" dirty="0">
                <a:solidFill>
                  <a:srgbClr val="FFFFFF"/>
                </a:solidFill>
                <a:latin typeface="Segoe UI"/>
                <a:cs typeface="Segoe UI"/>
              </a:rPr>
              <a:t> </a:t>
            </a:r>
            <a:r>
              <a:rPr sz="1950" dirty="0">
                <a:solidFill>
                  <a:srgbClr val="FFFFFF"/>
                </a:solidFill>
                <a:latin typeface="Segoe UI"/>
                <a:cs typeface="Segoe UI"/>
              </a:rPr>
              <a:t>by</a:t>
            </a:r>
            <a:r>
              <a:rPr sz="1950" spc="10" dirty="0">
                <a:solidFill>
                  <a:srgbClr val="FFFFFF"/>
                </a:solidFill>
                <a:latin typeface="Segoe UI"/>
                <a:cs typeface="Segoe UI"/>
              </a:rPr>
              <a:t> </a:t>
            </a:r>
            <a:r>
              <a:rPr sz="1950" dirty="0">
                <a:solidFill>
                  <a:srgbClr val="FFFFFF"/>
                </a:solidFill>
                <a:latin typeface="Segoe UI"/>
                <a:cs typeface="Segoe UI"/>
              </a:rPr>
              <a:t>Debit</a:t>
            </a:r>
            <a:r>
              <a:rPr sz="1950" spc="10" dirty="0">
                <a:solidFill>
                  <a:srgbClr val="FFFFFF"/>
                </a:solidFill>
                <a:latin typeface="Segoe UI"/>
                <a:cs typeface="Segoe UI"/>
              </a:rPr>
              <a:t> </a:t>
            </a:r>
            <a:r>
              <a:rPr sz="1950" spc="-20" dirty="0">
                <a:solidFill>
                  <a:srgbClr val="FFFFFF"/>
                </a:solidFill>
                <a:latin typeface="Segoe UI"/>
                <a:cs typeface="Segoe UI"/>
              </a:rPr>
              <a:t>Card</a:t>
            </a:r>
            <a:endParaRPr sz="1950">
              <a:latin typeface="Segoe UI"/>
              <a:cs typeface="Segoe UI"/>
            </a:endParaRPr>
          </a:p>
        </p:txBody>
      </p:sp>
      <p:sp>
        <p:nvSpPr>
          <p:cNvPr id="5" name="object 5"/>
          <p:cNvSpPr txBox="1"/>
          <p:nvPr/>
        </p:nvSpPr>
        <p:spPr>
          <a:xfrm>
            <a:off x="14291572" y="240254"/>
            <a:ext cx="3094990" cy="1570355"/>
          </a:xfrm>
          <a:prstGeom prst="rect">
            <a:avLst/>
          </a:prstGeom>
        </p:spPr>
        <p:txBody>
          <a:bodyPr vert="horz" wrap="square" lIns="0" tIns="103505" rIns="0" bIns="0" rtlCol="0">
            <a:spAutoFit/>
          </a:bodyPr>
          <a:lstStyle/>
          <a:p>
            <a:pPr algn="ctr">
              <a:lnSpc>
                <a:spcPct val="100000"/>
              </a:lnSpc>
              <a:spcBef>
                <a:spcPts val="815"/>
              </a:spcBef>
            </a:pPr>
            <a:r>
              <a:rPr sz="7400" spc="-20" dirty="0">
                <a:solidFill>
                  <a:srgbClr val="FFFFFF"/>
                </a:solidFill>
                <a:latin typeface="Trebuchet MS"/>
                <a:cs typeface="Trebuchet MS"/>
              </a:rPr>
              <a:t>$54M</a:t>
            </a:r>
            <a:endParaRPr sz="7400">
              <a:latin typeface="Trebuchet MS"/>
              <a:cs typeface="Trebuchet MS"/>
            </a:endParaRPr>
          </a:p>
          <a:p>
            <a:pPr algn="ctr">
              <a:lnSpc>
                <a:spcPct val="100000"/>
              </a:lnSpc>
              <a:spcBef>
                <a:spcPts val="220"/>
              </a:spcBef>
            </a:pPr>
            <a:r>
              <a:rPr sz="1950" spc="-10" dirty="0">
                <a:solidFill>
                  <a:srgbClr val="FFFFFF"/>
                </a:solidFill>
                <a:latin typeface="Segoe UI"/>
                <a:cs typeface="Segoe UI"/>
              </a:rPr>
              <a:t>Total</a:t>
            </a:r>
            <a:r>
              <a:rPr sz="1950" spc="5" dirty="0">
                <a:solidFill>
                  <a:srgbClr val="FFFFFF"/>
                </a:solidFill>
                <a:latin typeface="Segoe UI"/>
                <a:cs typeface="Segoe UI"/>
              </a:rPr>
              <a:t> </a:t>
            </a:r>
            <a:r>
              <a:rPr sz="1950" dirty="0">
                <a:solidFill>
                  <a:srgbClr val="FFFFFF"/>
                </a:solidFill>
                <a:latin typeface="Segoe UI"/>
                <a:cs typeface="Segoe UI"/>
              </a:rPr>
              <a:t>Spend</a:t>
            </a:r>
            <a:r>
              <a:rPr sz="1950" spc="5" dirty="0">
                <a:solidFill>
                  <a:srgbClr val="FFFFFF"/>
                </a:solidFill>
                <a:latin typeface="Segoe UI"/>
                <a:cs typeface="Segoe UI"/>
              </a:rPr>
              <a:t> </a:t>
            </a:r>
            <a:r>
              <a:rPr sz="1950" dirty="0">
                <a:solidFill>
                  <a:srgbClr val="FFFFFF"/>
                </a:solidFill>
                <a:latin typeface="Segoe UI"/>
                <a:cs typeface="Segoe UI"/>
              </a:rPr>
              <a:t>by</a:t>
            </a:r>
            <a:r>
              <a:rPr sz="1950" spc="5" dirty="0">
                <a:solidFill>
                  <a:srgbClr val="FFFFFF"/>
                </a:solidFill>
                <a:latin typeface="Segoe UI"/>
                <a:cs typeface="Segoe UI"/>
              </a:rPr>
              <a:t> </a:t>
            </a:r>
            <a:r>
              <a:rPr sz="1950" dirty="0">
                <a:solidFill>
                  <a:srgbClr val="FFFFFF"/>
                </a:solidFill>
                <a:latin typeface="Segoe UI"/>
                <a:cs typeface="Segoe UI"/>
              </a:rPr>
              <a:t>Net</a:t>
            </a:r>
            <a:r>
              <a:rPr sz="1950" spc="5" dirty="0">
                <a:solidFill>
                  <a:srgbClr val="FFFFFF"/>
                </a:solidFill>
                <a:latin typeface="Segoe UI"/>
                <a:cs typeface="Segoe UI"/>
              </a:rPr>
              <a:t> </a:t>
            </a:r>
            <a:r>
              <a:rPr sz="1950" spc="-10" dirty="0">
                <a:solidFill>
                  <a:srgbClr val="FFFFFF"/>
                </a:solidFill>
                <a:latin typeface="Segoe UI"/>
                <a:cs typeface="Segoe UI"/>
              </a:rPr>
              <a:t>Banking</a:t>
            </a:r>
            <a:endParaRPr sz="1950">
              <a:latin typeface="Segoe UI"/>
              <a:cs typeface="Segoe UI"/>
            </a:endParaRPr>
          </a:p>
        </p:txBody>
      </p:sp>
      <p:sp>
        <p:nvSpPr>
          <p:cNvPr id="6" name="object 6"/>
          <p:cNvSpPr txBox="1"/>
          <p:nvPr/>
        </p:nvSpPr>
        <p:spPr>
          <a:xfrm>
            <a:off x="7605669" y="274894"/>
            <a:ext cx="2518410" cy="1570355"/>
          </a:xfrm>
          <a:prstGeom prst="rect">
            <a:avLst/>
          </a:prstGeom>
        </p:spPr>
        <p:txBody>
          <a:bodyPr vert="horz" wrap="square" lIns="0" tIns="103505" rIns="0" bIns="0" rtlCol="0">
            <a:spAutoFit/>
          </a:bodyPr>
          <a:lstStyle/>
          <a:p>
            <a:pPr algn="ctr">
              <a:lnSpc>
                <a:spcPct val="100000"/>
              </a:lnSpc>
              <a:spcBef>
                <a:spcPts val="815"/>
              </a:spcBef>
            </a:pPr>
            <a:r>
              <a:rPr sz="7400" spc="-200" dirty="0">
                <a:solidFill>
                  <a:srgbClr val="FFFFFF"/>
                </a:solidFill>
                <a:latin typeface="Trebuchet MS"/>
                <a:cs typeface="Trebuchet MS"/>
              </a:rPr>
              <a:t>$141M</a:t>
            </a:r>
            <a:endParaRPr sz="7400">
              <a:latin typeface="Trebuchet MS"/>
              <a:cs typeface="Trebuchet MS"/>
            </a:endParaRPr>
          </a:p>
          <a:p>
            <a:pPr algn="ctr">
              <a:lnSpc>
                <a:spcPct val="100000"/>
              </a:lnSpc>
              <a:spcBef>
                <a:spcPts val="220"/>
              </a:spcBef>
            </a:pPr>
            <a:r>
              <a:rPr sz="1950" spc="-10" dirty="0">
                <a:solidFill>
                  <a:srgbClr val="FFFFFF"/>
                </a:solidFill>
                <a:latin typeface="Segoe UI"/>
                <a:cs typeface="Segoe UI"/>
              </a:rPr>
              <a:t>Total</a:t>
            </a:r>
            <a:r>
              <a:rPr sz="1950" spc="-5" dirty="0">
                <a:solidFill>
                  <a:srgbClr val="FFFFFF"/>
                </a:solidFill>
                <a:latin typeface="Segoe UI"/>
                <a:cs typeface="Segoe UI"/>
              </a:rPr>
              <a:t> </a:t>
            </a:r>
            <a:r>
              <a:rPr sz="1950" dirty="0">
                <a:solidFill>
                  <a:srgbClr val="FFFFFF"/>
                </a:solidFill>
                <a:latin typeface="Segoe UI"/>
                <a:cs typeface="Segoe UI"/>
              </a:rPr>
              <a:t>Spend</a:t>
            </a:r>
            <a:r>
              <a:rPr sz="1950" spc="-5" dirty="0">
                <a:solidFill>
                  <a:srgbClr val="FFFFFF"/>
                </a:solidFill>
                <a:latin typeface="Segoe UI"/>
                <a:cs typeface="Segoe UI"/>
              </a:rPr>
              <a:t> </a:t>
            </a:r>
            <a:r>
              <a:rPr sz="1950" dirty="0">
                <a:solidFill>
                  <a:srgbClr val="FFFFFF"/>
                </a:solidFill>
                <a:latin typeface="Segoe UI"/>
                <a:cs typeface="Segoe UI"/>
              </a:rPr>
              <a:t>by</a:t>
            </a:r>
            <a:r>
              <a:rPr sz="1950" spc="-5" dirty="0">
                <a:solidFill>
                  <a:srgbClr val="FFFFFF"/>
                </a:solidFill>
                <a:latin typeface="Segoe UI"/>
                <a:cs typeface="Segoe UI"/>
              </a:rPr>
              <a:t> </a:t>
            </a:r>
            <a:r>
              <a:rPr sz="1950" spc="-25" dirty="0">
                <a:solidFill>
                  <a:srgbClr val="FFFFFF"/>
                </a:solidFill>
                <a:latin typeface="Segoe UI"/>
                <a:cs typeface="Segoe UI"/>
              </a:rPr>
              <a:t>UPI</a:t>
            </a:r>
            <a:endParaRPr sz="1950">
              <a:latin typeface="Segoe UI"/>
              <a:cs typeface="Segoe UI"/>
            </a:endParaRPr>
          </a:p>
        </p:txBody>
      </p:sp>
      <p:sp>
        <p:nvSpPr>
          <p:cNvPr id="7" name="object 7"/>
          <p:cNvSpPr txBox="1">
            <a:spLocks noGrp="1"/>
          </p:cNvSpPr>
          <p:nvPr>
            <p:ph type="title"/>
          </p:nvPr>
        </p:nvSpPr>
        <p:spPr>
          <a:xfrm>
            <a:off x="317834" y="227771"/>
            <a:ext cx="2566670" cy="1570355"/>
          </a:xfrm>
          <a:prstGeom prst="rect">
            <a:avLst/>
          </a:prstGeom>
        </p:spPr>
        <p:txBody>
          <a:bodyPr vert="horz" wrap="square" lIns="0" tIns="103505" rIns="0" bIns="0" rtlCol="0">
            <a:spAutoFit/>
          </a:bodyPr>
          <a:lstStyle/>
          <a:p>
            <a:pPr algn="ctr">
              <a:lnSpc>
                <a:spcPct val="100000"/>
              </a:lnSpc>
              <a:spcBef>
                <a:spcPts val="815"/>
              </a:spcBef>
            </a:pPr>
            <a:r>
              <a:rPr sz="7400" b="0" spc="-125" dirty="0">
                <a:solidFill>
                  <a:srgbClr val="FFFFFF"/>
                </a:solidFill>
                <a:latin typeface="Trebuchet MS"/>
                <a:cs typeface="Trebuchet MS"/>
              </a:rPr>
              <a:t>$531M</a:t>
            </a:r>
            <a:endParaRPr sz="7400">
              <a:latin typeface="Trebuchet MS"/>
              <a:cs typeface="Trebuchet MS"/>
            </a:endParaRPr>
          </a:p>
          <a:p>
            <a:pPr algn="ctr">
              <a:lnSpc>
                <a:spcPct val="100000"/>
              </a:lnSpc>
              <a:spcBef>
                <a:spcPts val="220"/>
              </a:spcBef>
            </a:pPr>
            <a:r>
              <a:rPr sz="1950" b="0" spc="-10" dirty="0">
                <a:solidFill>
                  <a:srgbClr val="FFFFFF"/>
                </a:solidFill>
                <a:latin typeface="Segoe UI"/>
                <a:cs typeface="Segoe UI"/>
              </a:rPr>
              <a:t>Total</a:t>
            </a:r>
            <a:r>
              <a:rPr sz="1950" b="0" spc="-100" dirty="0">
                <a:solidFill>
                  <a:srgbClr val="FFFFFF"/>
                </a:solidFill>
                <a:latin typeface="Segoe UI"/>
                <a:cs typeface="Segoe UI"/>
              </a:rPr>
              <a:t> </a:t>
            </a:r>
            <a:r>
              <a:rPr sz="1950" b="0" spc="-10" dirty="0">
                <a:solidFill>
                  <a:srgbClr val="FFFFFF"/>
                </a:solidFill>
                <a:latin typeface="Segoe UI"/>
                <a:cs typeface="Segoe UI"/>
              </a:rPr>
              <a:t>Spend</a:t>
            </a:r>
            <a:endParaRPr sz="1950">
              <a:latin typeface="Segoe UI"/>
              <a:cs typeface="Segoe UI"/>
            </a:endParaRPr>
          </a:p>
        </p:txBody>
      </p:sp>
      <p:sp>
        <p:nvSpPr>
          <p:cNvPr id="8" name="object 8"/>
          <p:cNvSpPr/>
          <p:nvPr/>
        </p:nvSpPr>
        <p:spPr>
          <a:xfrm>
            <a:off x="7853" y="2726734"/>
            <a:ext cx="6329680" cy="3424554"/>
          </a:xfrm>
          <a:custGeom>
            <a:avLst/>
            <a:gdLst/>
            <a:ahLst/>
            <a:cxnLst/>
            <a:rect l="l" t="t" r="r" b="b"/>
            <a:pathLst>
              <a:path w="6329680" h="3424554">
                <a:moveTo>
                  <a:pt x="0" y="319623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101908" y="0"/>
                </a:lnTo>
                <a:lnTo>
                  <a:pt x="6109367" y="0"/>
                </a:lnTo>
                <a:lnTo>
                  <a:pt x="6116808" y="365"/>
                </a:lnTo>
                <a:lnTo>
                  <a:pt x="6160880" y="7641"/>
                </a:lnTo>
                <a:lnTo>
                  <a:pt x="6202687" y="23375"/>
                </a:lnTo>
                <a:lnTo>
                  <a:pt x="6228434" y="38381"/>
                </a:lnTo>
                <a:lnTo>
                  <a:pt x="6234636" y="42525"/>
                </a:lnTo>
                <a:lnTo>
                  <a:pt x="6240620" y="46963"/>
                </a:lnTo>
                <a:lnTo>
                  <a:pt x="6246386" y="51694"/>
                </a:lnTo>
                <a:lnTo>
                  <a:pt x="6252152" y="56426"/>
                </a:lnTo>
                <a:lnTo>
                  <a:pt x="6257671" y="61429"/>
                </a:lnTo>
                <a:lnTo>
                  <a:pt x="6262945" y="66704"/>
                </a:lnTo>
                <a:lnTo>
                  <a:pt x="6268220" y="71978"/>
                </a:lnTo>
                <a:lnTo>
                  <a:pt x="6291267" y="101215"/>
                </a:lnTo>
                <a:lnTo>
                  <a:pt x="6295411" y="107416"/>
                </a:lnTo>
                <a:lnTo>
                  <a:pt x="6299242" y="113806"/>
                </a:lnTo>
                <a:lnTo>
                  <a:pt x="6302758" y="120385"/>
                </a:lnTo>
                <a:lnTo>
                  <a:pt x="6306274" y="126963"/>
                </a:lnTo>
                <a:lnTo>
                  <a:pt x="6309459" y="133697"/>
                </a:lnTo>
                <a:lnTo>
                  <a:pt x="6312313" y="140588"/>
                </a:lnTo>
                <a:lnTo>
                  <a:pt x="6315168" y="147479"/>
                </a:lnTo>
                <a:lnTo>
                  <a:pt x="6325273" y="183311"/>
                </a:lnTo>
                <a:lnTo>
                  <a:pt x="6326728" y="190627"/>
                </a:lnTo>
                <a:lnTo>
                  <a:pt x="6327821" y="197996"/>
                </a:lnTo>
                <a:lnTo>
                  <a:pt x="6328553" y="205419"/>
                </a:lnTo>
                <a:lnTo>
                  <a:pt x="6329284" y="212842"/>
                </a:lnTo>
                <a:lnTo>
                  <a:pt x="6329649" y="220282"/>
                </a:lnTo>
                <a:lnTo>
                  <a:pt x="6329649" y="227741"/>
                </a:lnTo>
                <a:lnTo>
                  <a:pt x="6329649" y="3196237"/>
                </a:lnTo>
                <a:lnTo>
                  <a:pt x="6329649" y="3203696"/>
                </a:lnTo>
                <a:lnTo>
                  <a:pt x="6329284" y="3211137"/>
                </a:lnTo>
                <a:lnTo>
                  <a:pt x="6328553" y="3218560"/>
                </a:lnTo>
                <a:lnTo>
                  <a:pt x="6327821" y="3225982"/>
                </a:lnTo>
                <a:lnTo>
                  <a:pt x="6326728" y="3233351"/>
                </a:lnTo>
                <a:lnTo>
                  <a:pt x="6325273" y="3240667"/>
                </a:lnTo>
                <a:lnTo>
                  <a:pt x="6323818" y="3247983"/>
                </a:lnTo>
                <a:lnTo>
                  <a:pt x="6322008" y="3255209"/>
                </a:lnTo>
                <a:lnTo>
                  <a:pt x="6319843" y="3262347"/>
                </a:lnTo>
                <a:lnTo>
                  <a:pt x="6317678" y="3269485"/>
                </a:lnTo>
                <a:lnTo>
                  <a:pt x="6315168" y="3276499"/>
                </a:lnTo>
                <a:lnTo>
                  <a:pt x="6312313" y="3283390"/>
                </a:lnTo>
                <a:lnTo>
                  <a:pt x="6309459" y="3290281"/>
                </a:lnTo>
                <a:lnTo>
                  <a:pt x="6306274" y="3297015"/>
                </a:lnTo>
                <a:lnTo>
                  <a:pt x="6302758" y="3303593"/>
                </a:lnTo>
                <a:lnTo>
                  <a:pt x="6299242" y="3310171"/>
                </a:lnTo>
                <a:lnTo>
                  <a:pt x="6295411" y="3316561"/>
                </a:lnTo>
                <a:lnTo>
                  <a:pt x="6291267" y="3322763"/>
                </a:lnTo>
                <a:lnTo>
                  <a:pt x="6287124" y="3328965"/>
                </a:lnTo>
                <a:lnTo>
                  <a:pt x="6262945" y="3357274"/>
                </a:lnTo>
                <a:lnTo>
                  <a:pt x="6257671" y="3362548"/>
                </a:lnTo>
                <a:lnTo>
                  <a:pt x="6252152" y="3367552"/>
                </a:lnTo>
                <a:lnTo>
                  <a:pt x="6246386" y="3372283"/>
                </a:lnTo>
                <a:lnTo>
                  <a:pt x="6240620" y="3377015"/>
                </a:lnTo>
                <a:lnTo>
                  <a:pt x="6234636" y="3381453"/>
                </a:lnTo>
                <a:lnTo>
                  <a:pt x="6228433" y="3385597"/>
                </a:lnTo>
                <a:lnTo>
                  <a:pt x="6222232" y="3389741"/>
                </a:lnTo>
                <a:lnTo>
                  <a:pt x="6189060" y="3406642"/>
                </a:lnTo>
                <a:lnTo>
                  <a:pt x="6182170" y="3409497"/>
                </a:lnTo>
                <a:lnTo>
                  <a:pt x="6175155" y="3412007"/>
                </a:lnTo>
                <a:lnTo>
                  <a:pt x="6168017" y="3414172"/>
                </a:lnTo>
                <a:lnTo>
                  <a:pt x="6160880" y="3416337"/>
                </a:lnTo>
                <a:lnTo>
                  <a:pt x="6153653" y="3418148"/>
                </a:lnTo>
                <a:lnTo>
                  <a:pt x="6146338" y="3419603"/>
                </a:lnTo>
                <a:lnTo>
                  <a:pt x="6139022" y="3421058"/>
                </a:lnTo>
                <a:lnTo>
                  <a:pt x="6131653" y="3422151"/>
                </a:lnTo>
                <a:lnTo>
                  <a:pt x="6124230" y="3422882"/>
                </a:lnTo>
                <a:lnTo>
                  <a:pt x="6116808" y="3423613"/>
                </a:lnTo>
                <a:lnTo>
                  <a:pt x="6109367" y="3423979"/>
                </a:lnTo>
                <a:lnTo>
                  <a:pt x="6101908" y="3423979"/>
                </a:lnTo>
                <a:lnTo>
                  <a:pt x="227741" y="3423979"/>
                </a:lnTo>
                <a:lnTo>
                  <a:pt x="220282" y="3423979"/>
                </a:lnTo>
                <a:lnTo>
                  <a:pt x="212842" y="3423613"/>
                </a:lnTo>
                <a:lnTo>
                  <a:pt x="205419" y="3422882"/>
                </a:lnTo>
                <a:lnTo>
                  <a:pt x="197996" y="3422151"/>
                </a:lnTo>
                <a:lnTo>
                  <a:pt x="190627" y="3421058"/>
                </a:lnTo>
                <a:lnTo>
                  <a:pt x="183311" y="3419603"/>
                </a:lnTo>
                <a:lnTo>
                  <a:pt x="175996" y="3418148"/>
                </a:lnTo>
                <a:lnTo>
                  <a:pt x="140588" y="3406643"/>
                </a:lnTo>
                <a:lnTo>
                  <a:pt x="133697" y="3403788"/>
                </a:lnTo>
                <a:lnTo>
                  <a:pt x="95013" y="3381453"/>
                </a:lnTo>
                <a:lnTo>
                  <a:pt x="83263" y="3372283"/>
                </a:lnTo>
                <a:lnTo>
                  <a:pt x="77498" y="3367552"/>
                </a:lnTo>
                <a:lnTo>
                  <a:pt x="51694" y="3340715"/>
                </a:lnTo>
                <a:lnTo>
                  <a:pt x="46963" y="3334949"/>
                </a:lnTo>
                <a:lnTo>
                  <a:pt x="42525" y="3328965"/>
                </a:lnTo>
                <a:lnTo>
                  <a:pt x="38381" y="3322763"/>
                </a:lnTo>
                <a:lnTo>
                  <a:pt x="34237" y="3316561"/>
                </a:lnTo>
                <a:lnTo>
                  <a:pt x="17335" y="3283390"/>
                </a:lnTo>
                <a:lnTo>
                  <a:pt x="14481" y="3276499"/>
                </a:lnTo>
                <a:lnTo>
                  <a:pt x="11971" y="3269485"/>
                </a:lnTo>
                <a:lnTo>
                  <a:pt x="9806" y="3262347"/>
                </a:lnTo>
                <a:lnTo>
                  <a:pt x="7641" y="3255209"/>
                </a:lnTo>
                <a:lnTo>
                  <a:pt x="5831" y="3247982"/>
                </a:lnTo>
                <a:lnTo>
                  <a:pt x="4375" y="3240667"/>
                </a:lnTo>
                <a:lnTo>
                  <a:pt x="2920" y="3233351"/>
                </a:lnTo>
                <a:lnTo>
                  <a:pt x="1827" y="3225982"/>
                </a:lnTo>
                <a:lnTo>
                  <a:pt x="1096" y="3218560"/>
                </a:lnTo>
                <a:lnTo>
                  <a:pt x="365" y="3211137"/>
                </a:lnTo>
                <a:lnTo>
                  <a:pt x="0" y="3203696"/>
                </a:lnTo>
                <a:lnTo>
                  <a:pt x="0" y="3196237"/>
                </a:lnTo>
                <a:close/>
              </a:path>
            </a:pathLst>
          </a:custGeom>
          <a:ln w="15706">
            <a:solidFill>
              <a:srgbClr val="E669B9"/>
            </a:solidFill>
          </a:ln>
        </p:spPr>
        <p:txBody>
          <a:bodyPr wrap="square" lIns="0" tIns="0" rIns="0" bIns="0" rtlCol="0"/>
          <a:lstStyle/>
          <a:p>
            <a:endParaRPr/>
          </a:p>
        </p:txBody>
      </p:sp>
      <p:sp>
        <p:nvSpPr>
          <p:cNvPr id="9" name="object 9"/>
          <p:cNvSpPr txBox="1"/>
          <p:nvPr/>
        </p:nvSpPr>
        <p:spPr>
          <a:xfrm>
            <a:off x="1459768" y="2758640"/>
            <a:ext cx="3452495" cy="377190"/>
          </a:xfrm>
          <a:prstGeom prst="rect">
            <a:avLst/>
          </a:prstGeom>
        </p:spPr>
        <p:txBody>
          <a:bodyPr vert="horz" wrap="square" lIns="0" tIns="13335" rIns="0" bIns="0" rtlCol="0">
            <a:spAutoFit/>
          </a:bodyPr>
          <a:lstStyle/>
          <a:p>
            <a:pPr marL="12700">
              <a:lnSpc>
                <a:spcPct val="100000"/>
              </a:lnSpc>
              <a:spcBef>
                <a:spcPts val="105"/>
              </a:spcBef>
            </a:pPr>
            <a:r>
              <a:rPr sz="2300" spc="-185" dirty="0">
                <a:solidFill>
                  <a:srgbClr val="FFFFFF"/>
                </a:solidFill>
                <a:latin typeface="Trebuchet MS"/>
                <a:cs typeface="Trebuchet MS"/>
              </a:rPr>
              <a:t>Total</a:t>
            </a:r>
            <a:r>
              <a:rPr sz="2300" spc="-135" dirty="0">
                <a:solidFill>
                  <a:srgbClr val="FFFFFF"/>
                </a:solidFill>
                <a:latin typeface="Trebuchet MS"/>
                <a:cs typeface="Trebuchet MS"/>
              </a:rPr>
              <a:t> </a:t>
            </a:r>
            <a:r>
              <a:rPr sz="2300" spc="-100" dirty="0">
                <a:solidFill>
                  <a:srgbClr val="FFFFFF"/>
                </a:solidFill>
                <a:latin typeface="Trebuchet MS"/>
                <a:cs typeface="Trebuchet MS"/>
              </a:rPr>
              <a:t>Spend</a:t>
            </a:r>
            <a:r>
              <a:rPr sz="2300" spc="-130" dirty="0">
                <a:solidFill>
                  <a:srgbClr val="FFFFFF"/>
                </a:solidFill>
                <a:latin typeface="Trebuchet MS"/>
                <a:cs typeface="Trebuchet MS"/>
              </a:rPr>
              <a:t> </a:t>
            </a:r>
            <a:r>
              <a:rPr sz="2300" spc="-120" dirty="0">
                <a:solidFill>
                  <a:srgbClr val="FFFFFF"/>
                </a:solidFill>
                <a:latin typeface="Trebuchet MS"/>
                <a:cs typeface="Trebuchet MS"/>
              </a:rPr>
              <a:t>by</a:t>
            </a:r>
            <a:r>
              <a:rPr sz="2300" spc="-130" dirty="0">
                <a:solidFill>
                  <a:srgbClr val="FFFFFF"/>
                </a:solidFill>
                <a:latin typeface="Trebuchet MS"/>
                <a:cs typeface="Trebuchet MS"/>
              </a:rPr>
              <a:t> </a:t>
            </a:r>
            <a:r>
              <a:rPr sz="2300" spc="-135" dirty="0">
                <a:solidFill>
                  <a:srgbClr val="FFFFFF"/>
                </a:solidFill>
                <a:latin typeface="Trebuchet MS"/>
                <a:cs typeface="Trebuchet MS"/>
              </a:rPr>
              <a:t>marital </a:t>
            </a:r>
            <a:r>
              <a:rPr sz="2300" spc="-40" dirty="0">
                <a:solidFill>
                  <a:srgbClr val="FFFFFF"/>
                </a:solidFill>
                <a:latin typeface="Trebuchet MS"/>
                <a:cs typeface="Trebuchet MS"/>
              </a:rPr>
              <a:t>status</a:t>
            </a:r>
            <a:endParaRPr sz="2300">
              <a:latin typeface="Trebuchet MS"/>
              <a:cs typeface="Trebuchet MS"/>
            </a:endParaRPr>
          </a:p>
        </p:txBody>
      </p:sp>
      <p:grpSp>
        <p:nvGrpSpPr>
          <p:cNvPr id="10" name="object 10"/>
          <p:cNvGrpSpPr/>
          <p:nvPr/>
        </p:nvGrpSpPr>
        <p:grpSpPr>
          <a:xfrm>
            <a:off x="1327192" y="3461873"/>
            <a:ext cx="2115820" cy="2202815"/>
            <a:chOff x="1327192" y="3461873"/>
            <a:chExt cx="2115820" cy="2202815"/>
          </a:xfrm>
        </p:grpSpPr>
        <p:sp>
          <p:nvSpPr>
            <p:cNvPr id="11" name="object 11"/>
            <p:cNvSpPr/>
            <p:nvPr/>
          </p:nvSpPr>
          <p:spPr>
            <a:xfrm>
              <a:off x="1327192" y="3548398"/>
              <a:ext cx="2115820" cy="2115820"/>
            </a:xfrm>
            <a:custGeom>
              <a:avLst/>
              <a:gdLst/>
              <a:ahLst/>
              <a:cxnLst/>
              <a:rect l="l" t="t" r="r" b="b"/>
              <a:pathLst>
                <a:path w="2115820" h="2115820">
                  <a:moveTo>
                    <a:pt x="1052121" y="2115774"/>
                  </a:moveTo>
                  <a:lnTo>
                    <a:pt x="996202" y="2113990"/>
                  </a:lnTo>
                  <a:lnTo>
                    <a:pt x="940456" y="2109253"/>
                  </a:lnTo>
                  <a:lnTo>
                    <a:pt x="885038" y="2101575"/>
                  </a:lnTo>
                  <a:lnTo>
                    <a:pt x="830104" y="2090977"/>
                  </a:lnTo>
                  <a:lnTo>
                    <a:pt x="775807" y="2077491"/>
                  </a:lnTo>
                  <a:lnTo>
                    <a:pt x="722299" y="2061153"/>
                  </a:lnTo>
                  <a:lnTo>
                    <a:pt x="669729" y="2042008"/>
                  </a:lnTo>
                  <a:lnTo>
                    <a:pt x="618245" y="2020112"/>
                  </a:lnTo>
                  <a:lnTo>
                    <a:pt x="567990" y="1995524"/>
                  </a:lnTo>
                  <a:lnTo>
                    <a:pt x="519106" y="1968314"/>
                  </a:lnTo>
                  <a:lnTo>
                    <a:pt x="471728" y="1938558"/>
                  </a:lnTo>
                  <a:lnTo>
                    <a:pt x="425990" y="1906338"/>
                  </a:lnTo>
                  <a:lnTo>
                    <a:pt x="382020" y="1871746"/>
                  </a:lnTo>
                  <a:lnTo>
                    <a:pt x="339939" y="1834877"/>
                  </a:lnTo>
                  <a:lnTo>
                    <a:pt x="299867" y="1795835"/>
                  </a:lnTo>
                  <a:lnTo>
                    <a:pt x="261914" y="1754730"/>
                  </a:lnTo>
                  <a:lnTo>
                    <a:pt x="226188" y="1711675"/>
                  </a:lnTo>
                  <a:lnTo>
                    <a:pt x="192788" y="1666792"/>
                  </a:lnTo>
                  <a:lnTo>
                    <a:pt x="161807" y="1620206"/>
                  </a:lnTo>
                  <a:lnTo>
                    <a:pt x="133333" y="1572047"/>
                  </a:lnTo>
                  <a:lnTo>
                    <a:pt x="107444" y="1522450"/>
                  </a:lnTo>
                  <a:lnTo>
                    <a:pt x="84213" y="1471554"/>
                  </a:lnTo>
                  <a:lnTo>
                    <a:pt x="63706" y="1419501"/>
                  </a:lnTo>
                  <a:lnTo>
                    <a:pt x="45980" y="1366436"/>
                  </a:lnTo>
                  <a:lnTo>
                    <a:pt x="31083" y="1312509"/>
                  </a:lnTo>
                  <a:lnTo>
                    <a:pt x="19058" y="1257869"/>
                  </a:lnTo>
                  <a:lnTo>
                    <a:pt x="9939" y="1202671"/>
                  </a:lnTo>
                  <a:lnTo>
                    <a:pt x="3751" y="1147067"/>
                  </a:lnTo>
                  <a:lnTo>
                    <a:pt x="511" y="1091214"/>
                  </a:lnTo>
                  <a:lnTo>
                    <a:pt x="0" y="1063243"/>
                  </a:lnTo>
                  <a:lnTo>
                    <a:pt x="228" y="1035267"/>
                  </a:lnTo>
                  <a:lnTo>
                    <a:pt x="2903" y="979384"/>
                  </a:lnTo>
                  <a:lnTo>
                    <a:pt x="8529" y="923721"/>
                  </a:lnTo>
                  <a:lnTo>
                    <a:pt x="17089" y="868433"/>
                  </a:lnTo>
                  <a:lnTo>
                    <a:pt x="28561" y="813675"/>
                  </a:lnTo>
                  <a:lnTo>
                    <a:pt x="42912" y="759599"/>
                  </a:lnTo>
                  <a:lnTo>
                    <a:pt x="60101" y="706358"/>
                  </a:lnTo>
                  <a:lnTo>
                    <a:pt x="69746" y="680097"/>
                  </a:lnTo>
                  <a:lnTo>
                    <a:pt x="1057881" y="1057895"/>
                  </a:lnTo>
                  <a:lnTo>
                    <a:pt x="1057881" y="0"/>
                  </a:lnTo>
                  <a:lnTo>
                    <a:pt x="1113808" y="1479"/>
                  </a:lnTo>
                  <a:lnTo>
                    <a:pt x="1169579" y="5913"/>
                  </a:lnTo>
                  <a:lnTo>
                    <a:pt x="1225038" y="13289"/>
                  </a:lnTo>
                  <a:lnTo>
                    <a:pt x="1280029" y="23587"/>
                  </a:lnTo>
                  <a:lnTo>
                    <a:pt x="1334399" y="36778"/>
                  </a:lnTo>
                  <a:lnTo>
                    <a:pt x="1387995" y="52824"/>
                  </a:lnTo>
                  <a:lnTo>
                    <a:pt x="1440668" y="71682"/>
                  </a:lnTo>
                  <a:lnTo>
                    <a:pt x="1492271" y="93298"/>
                  </a:lnTo>
                  <a:lnTo>
                    <a:pt x="1542659" y="117612"/>
                  </a:lnTo>
                  <a:lnTo>
                    <a:pt x="1591690" y="144555"/>
                  </a:lnTo>
                  <a:lnTo>
                    <a:pt x="1639229" y="174053"/>
                  </a:lnTo>
                  <a:lnTo>
                    <a:pt x="1685142" y="206023"/>
                  </a:lnTo>
                  <a:lnTo>
                    <a:pt x="1729301" y="240376"/>
                  </a:lnTo>
                  <a:lnTo>
                    <a:pt x="1771581" y="277015"/>
                  </a:lnTo>
                  <a:lnTo>
                    <a:pt x="1811866" y="315838"/>
                  </a:lnTo>
                  <a:lnTo>
                    <a:pt x="1850041" y="356736"/>
                  </a:lnTo>
                  <a:lnTo>
                    <a:pt x="1886002" y="399595"/>
                  </a:lnTo>
                  <a:lnTo>
                    <a:pt x="1919646" y="444296"/>
                  </a:lnTo>
                  <a:lnTo>
                    <a:pt x="1950880" y="490713"/>
                  </a:lnTo>
                  <a:lnTo>
                    <a:pt x="1979616" y="538716"/>
                  </a:lnTo>
                  <a:lnTo>
                    <a:pt x="2005774" y="588171"/>
                  </a:lnTo>
                  <a:lnTo>
                    <a:pt x="2029281" y="638940"/>
                  </a:lnTo>
                  <a:lnTo>
                    <a:pt x="2050072" y="690881"/>
                  </a:lnTo>
                  <a:lnTo>
                    <a:pt x="2068087" y="743848"/>
                  </a:lnTo>
                  <a:lnTo>
                    <a:pt x="2083277" y="797693"/>
                  </a:lnTo>
                  <a:lnTo>
                    <a:pt x="2095599" y="852266"/>
                  </a:lnTo>
                  <a:lnTo>
                    <a:pt x="2105019" y="907415"/>
                  </a:lnTo>
                  <a:lnTo>
                    <a:pt x="2111510" y="962984"/>
                  </a:lnTo>
                  <a:lnTo>
                    <a:pt x="2115054" y="1018819"/>
                  </a:lnTo>
                  <a:lnTo>
                    <a:pt x="2115718" y="1046787"/>
                  </a:lnTo>
                  <a:lnTo>
                    <a:pt x="2115641" y="1074763"/>
                  </a:lnTo>
                  <a:lnTo>
                    <a:pt x="2113270" y="1130659"/>
                  </a:lnTo>
                  <a:lnTo>
                    <a:pt x="2107948" y="1186353"/>
                  </a:lnTo>
                  <a:lnTo>
                    <a:pt x="2099688" y="1241686"/>
                  </a:lnTo>
                  <a:lnTo>
                    <a:pt x="2088515" y="1296506"/>
                  </a:lnTo>
                  <a:lnTo>
                    <a:pt x="2074459" y="1350659"/>
                  </a:lnTo>
                  <a:lnTo>
                    <a:pt x="2057560" y="1403993"/>
                  </a:lnTo>
                  <a:lnTo>
                    <a:pt x="2037865" y="1456359"/>
                  </a:lnTo>
                  <a:lnTo>
                    <a:pt x="2015429" y="1507610"/>
                  </a:lnTo>
                  <a:lnTo>
                    <a:pt x="1990315" y="1557603"/>
                  </a:lnTo>
                  <a:lnTo>
                    <a:pt x="1962593" y="1606199"/>
                  </a:lnTo>
                  <a:lnTo>
                    <a:pt x="1932341" y="1653262"/>
                  </a:lnTo>
                  <a:lnTo>
                    <a:pt x="1899643" y="1698659"/>
                  </a:lnTo>
                  <a:lnTo>
                    <a:pt x="1864591" y="1742264"/>
                  </a:lnTo>
                  <a:lnTo>
                    <a:pt x="1827282" y="1783955"/>
                  </a:lnTo>
                  <a:lnTo>
                    <a:pt x="1787822" y="1823615"/>
                  </a:lnTo>
                  <a:lnTo>
                    <a:pt x="1746320" y="1861134"/>
                  </a:lnTo>
                  <a:lnTo>
                    <a:pt x="1702892" y="1896407"/>
                  </a:lnTo>
                  <a:lnTo>
                    <a:pt x="1657661" y="1929334"/>
                  </a:lnTo>
                  <a:lnTo>
                    <a:pt x="1610752" y="1959823"/>
                  </a:lnTo>
                  <a:lnTo>
                    <a:pt x="1562297" y="1987791"/>
                  </a:lnTo>
                  <a:lnTo>
                    <a:pt x="1512431" y="2013157"/>
                  </a:lnTo>
                  <a:lnTo>
                    <a:pt x="1461294" y="2035852"/>
                  </a:lnTo>
                  <a:lnTo>
                    <a:pt x="1409028" y="2055811"/>
                  </a:lnTo>
                  <a:lnTo>
                    <a:pt x="1355780" y="2072980"/>
                  </a:lnTo>
                  <a:lnTo>
                    <a:pt x="1301700" y="2087309"/>
                  </a:lnTo>
                  <a:lnTo>
                    <a:pt x="1246937" y="2098760"/>
                  </a:lnTo>
                  <a:lnTo>
                    <a:pt x="1191645" y="2107299"/>
                  </a:lnTo>
                  <a:lnTo>
                    <a:pt x="1135980" y="2112903"/>
                  </a:lnTo>
                  <a:lnTo>
                    <a:pt x="1080096" y="2115557"/>
                  </a:lnTo>
                  <a:lnTo>
                    <a:pt x="1052121" y="2115774"/>
                  </a:lnTo>
                  <a:close/>
                </a:path>
              </a:pathLst>
            </a:custGeom>
            <a:solidFill>
              <a:srgbClr val="E1C233"/>
            </a:solidFill>
          </p:spPr>
          <p:txBody>
            <a:bodyPr wrap="square" lIns="0" tIns="0" rIns="0" bIns="0" rtlCol="0"/>
            <a:lstStyle/>
            <a:p>
              <a:endParaRPr/>
            </a:p>
          </p:txBody>
        </p:sp>
        <p:sp>
          <p:nvSpPr>
            <p:cNvPr id="12" name="object 12"/>
            <p:cNvSpPr/>
            <p:nvPr/>
          </p:nvSpPr>
          <p:spPr>
            <a:xfrm>
              <a:off x="1396938" y="3548398"/>
              <a:ext cx="988694" cy="1057910"/>
            </a:xfrm>
            <a:custGeom>
              <a:avLst/>
              <a:gdLst/>
              <a:ahLst/>
              <a:cxnLst/>
              <a:rect l="l" t="t" r="r" b="b"/>
              <a:pathLst>
                <a:path w="988694" h="1057910">
                  <a:moveTo>
                    <a:pt x="988135" y="1057895"/>
                  </a:moveTo>
                  <a:lnTo>
                    <a:pt x="0" y="680097"/>
                  </a:lnTo>
                  <a:lnTo>
                    <a:pt x="7292" y="661548"/>
                  </a:lnTo>
                  <a:lnTo>
                    <a:pt x="14931" y="643146"/>
                  </a:lnTo>
                  <a:lnTo>
                    <a:pt x="31244" y="606783"/>
                  </a:lnTo>
                  <a:lnTo>
                    <a:pt x="48914" y="571061"/>
                  </a:lnTo>
                  <a:lnTo>
                    <a:pt x="67918" y="536029"/>
                  </a:lnTo>
                  <a:lnTo>
                    <a:pt x="88228" y="501738"/>
                  </a:lnTo>
                  <a:lnTo>
                    <a:pt x="109815" y="468236"/>
                  </a:lnTo>
                  <a:lnTo>
                    <a:pt x="132649" y="435572"/>
                  </a:lnTo>
                  <a:lnTo>
                    <a:pt x="156697" y="403790"/>
                  </a:lnTo>
                  <a:lnTo>
                    <a:pt x="181924" y="372937"/>
                  </a:lnTo>
                  <a:lnTo>
                    <a:pt x="208297" y="343056"/>
                  </a:lnTo>
                  <a:lnTo>
                    <a:pt x="235775" y="314189"/>
                  </a:lnTo>
                  <a:lnTo>
                    <a:pt x="264322" y="286379"/>
                  </a:lnTo>
                  <a:lnTo>
                    <a:pt x="293896" y="259663"/>
                  </a:lnTo>
                  <a:lnTo>
                    <a:pt x="324455" y="234080"/>
                  </a:lnTo>
                  <a:lnTo>
                    <a:pt x="355956" y="209666"/>
                  </a:lnTo>
                  <a:lnTo>
                    <a:pt x="388355" y="186456"/>
                  </a:lnTo>
                  <a:lnTo>
                    <a:pt x="421604" y="164482"/>
                  </a:lnTo>
                  <a:lnTo>
                    <a:pt x="455658" y="143777"/>
                  </a:lnTo>
                  <a:lnTo>
                    <a:pt x="490467" y="124369"/>
                  </a:lnTo>
                  <a:lnTo>
                    <a:pt x="525983" y="106287"/>
                  </a:lnTo>
                  <a:lnTo>
                    <a:pt x="562155" y="89554"/>
                  </a:lnTo>
                  <a:lnTo>
                    <a:pt x="598931" y="74196"/>
                  </a:lnTo>
                  <a:lnTo>
                    <a:pt x="636260" y="60234"/>
                  </a:lnTo>
                  <a:lnTo>
                    <a:pt x="674088" y="47689"/>
                  </a:lnTo>
                  <a:lnTo>
                    <a:pt x="712362" y="36576"/>
                  </a:lnTo>
                  <a:lnTo>
                    <a:pt x="751027" y="26914"/>
                  </a:lnTo>
                  <a:lnTo>
                    <a:pt x="790028" y="18714"/>
                  </a:lnTo>
                  <a:lnTo>
                    <a:pt x="829311" y="11990"/>
                  </a:lnTo>
                  <a:lnTo>
                    <a:pt x="868819" y="6750"/>
                  </a:lnTo>
                  <a:lnTo>
                    <a:pt x="908497" y="3001"/>
                  </a:lnTo>
                  <a:lnTo>
                    <a:pt x="948288" y="750"/>
                  </a:lnTo>
                  <a:lnTo>
                    <a:pt x="988135" y="0"/>
                  </a:lnTo>
                  <a:lnTo>
                    <a:pt x="988135" y="1057895"/>
                  </a:lnTo>
                  <a:close/>
                </a:path>
              </a:pathLst>
            </a:custGeom>
            <a:solidFill>
              <a:srgbClr val="E669B9"/>
            </a:solidFill>
          </p:spPr>
          <p:txBody>
            <a:bodyPr wrap="square" lIns="0" tIns="0" rIns="0" bIns="0" rtlCol="0"/>
            <a:lstStyle/>
            <a:p>
              <a:endParaRPr/>
            </a:p>
          </p:txBody>
        </p:sp>
        <p:sp>
          <p:nvSpPr>
            <p:cNvPr id="13" name="object 13"/>
            <p:cNvSpPr/>
            <p:nvPr/>
          </p:nvSpPr>
          <p:spPr>
            <a:xfrm>
              <a:off x="2999848" y="5499517"/>
              <a:ext cx="248920" cy="87630"/>
            </a:xfrm>
            <a:custGeom>
              <a:avLst/>
              <a:gdLst/>
              <a:ahLst/>
              <a:cxnLst/>
              <a:rect l="l" t="t" r="r" b="b"/>
              <a:pathLst>
                <a:path w="248919" h="87629">
                  <a:moveTo>
                    <a:pt x="0" y="0"/>
                  </a:moveTo>
                  <a:lnTo>
                    <a:pt x="59977" y="87143"/>
                  </a:lnTo>
                  <a:lnTo>
                    <a:pt x="248453" y="87143"/>
                  </a:lnTo>
                </a:path>
              </a:pathLst>
            </a:custGeom>
            <a:ln w="15706">
              <a:solidFill>
                <a:srgbClr val="FFFFFF"/>
              </a:solidFill>
            </a:ln>
          </p:spPr>
          <p:txBody>
            <a:bodyPr wrap="square" lIns="0" tIns="0" rIns="0" bIns="0" rtlCol="0"/>
            <a:lstStyle/>
            <a:p>
              <a:endParaRPr/>
            </a:p>
          </p:txBody>
        </p:sp>
        <p:sp>
          <p:nvSpPr>
            <p:cNvPr id="14" name="object 14"/>
            <p:cNvSpPr/>
            <p:nvPr/>
          </p:nvSpPr>
          <p:spPr>
            <a:xfrm>
              <a:off x="1843294" y="3469811"/>
              <a:ext cx="220345" cy="101600"/>
            </a:xfrm>
            <a:custGeom>
              <a:avLst/>
              <a:gdLst/>
              <a:ahLst/>
              <a:cxnLst/>
              <a:rect l="l" t="t" r="r" b="b"/>
              <a:pathLst>
                <a:path w="220344" h="101600">
                  <a:moveTo>
                    <a:pt x="219880" y="101020"/>
                  </a:moveTo>
                  <a:lnTo>
                    <a:pt x="188475" y="0"/>
                  </a:lnTo>
                  <a:lnTo>
                    <a:pt x="0" y="0"/>
                  </a:lnTo>
                </a:path>
              </a:pathLst>
            </a:custGeom>
            <a:ln w="15706">
              <a:solidFill>
                <a:srgbClr val="FFFFFF"/>
              </a:solidFill>
            </a:ln>
          </p:spPr>
          <p:txBody>
            <a:bodyPr wrap="square" lIns="0" tIns="0" rIns="0" bIns="0" rtlCol="0"/>
            <a:lstStyle/>
            <a:p>
              <a:endParaRPr/>
            </a:p>
          </p:txBody>
        </p:sp>
      </p:grpSp>
      <p:sp>
        <p:nvSpPr>
          <p:cNvPr id="15" name="object 15"/>
          <p:cNvSpPr txBox="1"/>
          <p:nvPr/>
        </p:nvSpPr>
        <p:spPr>
          <a:xfrm>
            <a:off x="425770" y="3347258"/>
            <a:ext cx="13677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$102M</a:t>
            </a:r>
            <a:r>
              <a:rPr sz="1450" spc="45" dirty="0">
                <a:solidFill>
                  <a:srgbClr val="FFFFFF"/>
                </a:solidFill>
                <a:latin typeface="Segoe UI"/>
                <a:cs typeface="Segoe UI"/>
              </a:rPr>
              <a:t> </a:t>
            </a:r>
            <a:r>
              <a:rPr sz="1450" spc="-10" dirty="0">
                <a:solidFill>
                  <a:srgbClr val="FFFFFF"/>
                </a:solidFill>
                <a:latin typeface="Segoe UI"/>
                <a:cs typeface="Segoe UI"/>
              </a:rPr>
              <a:t>(19.19%)</a:t>
            </a:r>
            <a:endParaRPr sz="1450">
              <a:latin typeface="Segoe UI"/>
              <a:cs typeface="Segoe UI"/>
            </a:endParaRPr>
          </a:p>
        </p:txBody>
      </p:sp>
      <p:sp>
        <p:nvSpPr>
          <p:cNvPr id="16" name="object 16"/>
          <p:cNvSpPr txBox="1"/>
          <p:nvPr/>
        </p:nvSpPr>
        <p:spPr>
          <a:xfrm>
            <a:off x="3298427" y="5313241"/>
            <a:ext cx="740410" cy="528320"/>
          </a:xfrm>
          <a:prstGeom prst="rect">
            <a:avLst/>
          </a:prstGeom>
        </p:spPr>
        <p:txBody>
          <a:bodyPr vert="horz" wrap="square" lIns="0" tIns="41910" rIns="0" bIns="0" rtlCol="0">
            <a:spAutoFit/>
          </a:bodyPr>
          <a:lstStyle/>
          <a:p>
            <a:pPr marL="12700">
              <a:lnSpc>
                <a:spcPct val="100000"/>
              </a:lnSpc>
              <a:spcBef>
                <a:spcPts val="330"/>
              </a:spcBef>
            </a:pPr>
            <a:r>
              <a:rPr sz="1450" spc="-10" dirty="0">
                <a:solidFill>
                  <a:srgbClr val="FFFFFF"/>
                </a:solidFill>
                <a:latin typeface="Segoe UI"/>
                <a:cs typeface="Segoe UI"/>
              </a:rPr>
              <a:t>$429M</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(80.81%)</a:t>
            </a:r>
            <a:endParaRPr sz="1450">
              <a:latin typeface="Segoe UI"/>
              <a:cs typeface="Segoe UI"/>
            </a:endParaRPr>
          </a:p>
        </p:txBody>
      </p:sp>
      <p:grpSp>
        <p:nvGrpSpPr>
          <p:cNvPr id="17" name="object 17"/>
          <p:cNvGrpSpPr/>
          <p:nvPr/>
        </p:nvGrpSpPr>
        <p:grpSpPr>
          <a:xfrm>
            <a:off x="4618707" y="4465006"/>
            <a:ext cx="157480" cy="565785"/>
            <a:chOff x="4618707" y="4465006"/>
            <a:chExt cx="157480" cy="565785"/>
          </a:xfrm>
        </p:grpSpPr>
        <p:pic>
          <p:nvPicPr>
            <p:cNvPr id="18" name="object 18"/>
            <p:cNvPicPr/>
            <p:nvPr/>
          </p:nvPicPr>
          <p:blipFill>
            <a:blip r:embed="rId3" cstate="print"/>
            <a:stretch>
              <a:fillRect/>
            </a:stretch>
          </p:blipFill>
          <p:spPr>
            <a:xfrm>
              <a:off x="4618707" y="4465006"/>
              <a:ext cx="157063" cy="157063"/>
            </a:xfrm>
            <a:prstGeom prst="rect">
              <a:avLst/>
            </a:prstGeom>
          </p:spPr>
        </p:pic>
        <p:pic>
          <p:nvPicPr>
            <p:cNvPr id="19" name="object 19"/>
            <p:cNvPicPr/>
            <p:nvPr/>
          </p:nvPicPr>
          <p:blipFill>
            <a:blip r:embed="rId4" cstate="print"/>
            <a:stretch>
              <a:fillRect/>
            </a:stretch>
          </p:blipFill>
          <p:spPr>
            <a:xfrm>
              <a:off x="4618707" y="4873370"/>
              <a:ext cx="157063" cy="157063"/>
            </a:xfrm>
            <a:prstGeom prst="rect">
              <a:avLst/>
            </a:prstGeom>
          </p:spPr>
        </p:pic>
      </p:grpSp>
      <p:sp>
        <p:nvSpPr>
          <p:cNvPr id="20" name="object 20"/>
          <p:cNvSpPr txBox="1"/>
          <p:nvPr/>
        </p:nvSpPr>
        <p:spPr>
          <a:xfrm>
            <a:off x="4584591" y="3988854"/>
            <a:ext cx="1371600" cy="1093470"/>
          </a:xfrm>
          <a:prstGeom prst="rect">
            <a:avLst/>
          </a:prstGeom>
        </p:spPr>
        <p:txBody>
          <a:bodyPr vert="horz" wrap="square" lIns="0" tIns="90805" rIns="0" bIns="0" rtlCol="0">
            <a:spAutoFit/>
          </a:bodyPr>
          <a:lstStyle/>
          <a:p>
            <a:pPr marL="12700">
              <a:lnSpc>
                <a:spcPct val="100000"/>
              </a:lnSpc>
              <a:spcBef>
                <a:spcPts val="715"/>
              </a:spcBef>
            </a:pPr>
            <a:r>
              <a:rPr sz="1650" b="1" dirty="0">
                <a:solidFill>
                  <a:srgbClr val="FFFFFF"/>
                </a:solidFill>
                <a:latin typeface="Segoe UI"/>
                <a:cs typeface="Segoe UI"/>
              </a:rPr>
              <a:t>marital</a:t>
            </a:r>
            <a:r>
              <a:rPr sz="1650" b="1" spc="-60" dirty="0">
                <a:solidFill>
                  <a:srgbClr val="FFFFFF"/>
                </a:solidFill>
                <a:latin typeface="Segoe UI"/>
                <a:cs typeface="Segoe UI"/>
              </a:rPr>
              <a:t> </a:t>
            </a:r>
            <a:r>
              <a:rPr sz="1650" b="1" spc="-10" dirty="0">
                <a:solidFill>
                  <a:srgbClr val="FFFFFF"/>
                </a:solidFill>
                <a:latin typeface="Segoe UI"/>
                <a:cs typeface="Segoe UI"/>
              </a:rPr>
              <a:t>status</a:t>
            </a:r>
            <a:endParaRPr sz="1650">
              <a:latin typeface="Segoe UI"/>
              <a:cs typeface="Segoe UI"/>
            </a:endParaRPr>
          </a:p>
          <a:p>
            <a:pPr marL="218440">
              <a:lnSpc>
                <a:spcPct val="100000"/>
              </a:lnSpc>
              <a:spcBef>
                <a:spcPts val="620"/>
              </a:spcBef>
            </a:pPr>
            <a:r>
              <a:rPr sz="1650" spc="-10" dirty="0">
                <a:solidFill>
                  <a:srgbClr val="FFFFFF"/>
                </a:solidFill>
                <a:latin typeface="Segoe UI"/>
                <a:cs typeface="Segoe UI"/>
              </a:rPr>
              <a:t>Married</a:t>
            </a:r>
            <a:endParaRPr sz="1650">
              <a:latin typeface="Segoe UI"/>
              <a:cs typeface="Segoe UI"/>
            </a:endParaRPr>
          </a:p>
          <a:p>
            <a:pPr marL="218440">
              <a:lnSpc>
                <a:spcPct val="100000"/>
              </a:lnSpc>
              <a:spcBef>
                <a:spcPts val="1235"/>
              </a:spcBef>
            </a:pPr>
            <a:r>
              <a:rPr sz="1650" spc="-10" dirty="0">
                <a:solidFill>
                  <a:srgbClr val="FFFFFF"/>
                </a:solidFill>
                <a:latin typeface="Segoe UI"/>
                <a:cs typeface="Segoe UI"/>
              </a:rPr>
              <a:t>Single</a:t>
            </a:r>
            <a:endParaRPr sz="1650">
              <a:latin typeface="Segoe UI"/>
              <a:cs typeface="Segoe UI"/>
            </a:endParaRPr>
          </a:p>
        </p:txBody>
      </p:sp>
      <p:pic>
        <p:nvPicPr>
          <p:cNvPr id="21" name="object 21"/>
          <p:cNvPicPr/>
          <p:nvPr/>
        </p:nvPicPr>
        <p:blipFill>
          <a:blip r:embed="rId5" cstate="print"/>
          <a:stretch>
            <a:fillRect/>
          </a:stretch>
        </p:blipFill>
        <p:spPr>
          <a:xfrm>
            <a:off x="0" y="6849645"/>
            <a:ext cx="6345356" cy="4539128"/>
          </a:xfrm>
          <a:prstGeom prst="rect">
            <a:avLst/>
          </a:prstGeom>
        </p:spPr>
      </p:pic>
      <p:sp>
        <p:nvSpPr>
          <p:cNvPr id="22" name="object 22"/>
          <p:cNvSpPr txBox="1"/>
          <p:nvPr/>
        </p:nvSpPr>
        <p:spPr>
          <a:xfrm>
            <a:off x="2761514" y="10619771"/>
            <a:ext cx="12661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$28M</a:t>
            </a:r>
            <a:r>
              <a:rPr sz="1450" spc="40" dirty="0">
                <a:solidFill>
                  <a:srgbClr val="FFFFFF"/>
                </a:solidFill>
                <a:latin typeface="Segoe UI"/>
                <a:cs typeface="Segoe UI"/>
              </a:rPr>
              <a:t> </a:t>
            </a:r>
            <a:r>
              <a:rPr sz="1450" spc="-10" dirty="0">
                <a:solidFill>
                  <a:srgbClr val="FFFFFF"/>
                </a:solidFill>
                <a:latin typeface="Segoe UI"/>
                <a:cs typeface="Segoe UI"/>
              </a:rPr>
              <a:t>(12.79%)</a:t>
            </a:r>
            <a:endParaRPr sz="1450">
              <a:latin typeface="Segoe UI"/>
              <a:cs typeface="Segoe UI"/>
            </a:endParaRPr>
          </a:p>
        </p:txBody>
      </p:sp>
      <p:sp>
        <p:nvSpPr>
          <p:cNvPr id="23" name="object 23"/>
          <p:cNvSpPr txBox="1"/>
          <p:nvPr/>
        </p:nvSpPr>
        <p:spPr>
          <a:xfrm>
            <a:off x="2994968" y="7656552"/>
            <a:ext cx="740410" cy="528320"/>
          </a:xfrm>
          <a:prstGeom prst="rect">
            <a:avLst/>
          </a:prstGeom>
        </p:spPr>
        <p:txBody>
          <a:bodyPr vert="horz" wrap="square" lIns="0" tIns="41910" rIns="0" bIns="0" rtlCol="0">
            <a:spAutoFit/>
          </a:bodyPr>
          <a:lstStyle/>
          <a:p>
            <a:pPr marL="12700">
              <a:lnSpc>
                <a:spcPct val="100000"/>
              </a:lnSpc>
              <a:spcBef>
                <a:spcPts val="330"/>
              </a:spcBef>
            </a:pPr>
            <a:r>
              <a:rPr sz="1450" spc="-20" dirty="0">
                <a:solidFill>
                  <a:srgbClr val="FFFFFF"/>
                </a:solidFill>
                <a:latin typeface="Segoe UI"/>
                <a:cs typeface="Segoe UI"/>
              </a:rPr>
              <a:t>$46M</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(21.42%)</a:t>
            </a:r>
            <a:endParaRPr sz="1450">
              <a:latin typeface="Segoe UI"/>
              <a:cs typeface="Segoe UI"/>
            </a:endParaRPr>
          </a:p>
        </p:txBody>
      </p:sp>
      <p:sp>
        <p:nvSpPr>
          <p:cNvPr id="24" name="object 24"/>
          <p:cNvSpPr txBox="1"/>
          <p:nvPr/>
        </p:nvSpPr>
        <p:spPr>
          <a:xfrm>
            <a:off x="3762816" y="9783814"/>
            <a:ext cx="622935" cy="528320"/>
          </a:xfrm>
          <a:prstGeom prst="rect">
            <a:avLst/>
          </a:prstGeom>
        </p:spPr>
        <p:txBody>
          <a:bodyPr vert="horz" wrap="square" lIns="0" tIns="41910" rIns="0" bIns="0" rtlCol="0">
            <a:spAutoFit/>
          </a:bodyPr>
          <a:lstStyle/>
          <a:p>
            <a:pPr marL="12700">
              <a:lnSpc>
                <a:spcPct val="100000"/>
              </a:lnSpc>
              <a:spcBef>
                <a:spcPts val="330"/>
              </a:spcBef>
            </a:pPr>
            <a:r>
              <a:rPr sz="1450" spc="-20" dirty="0">
                <a:solidFill>
                  <a:srgbClr val="FFFFFF"/>
                </a:solidFill>
                <a:latin typeface="Segoe UI"/>
                <a:cs typeface="Segoe UI"/>
              </a:rPr>
              <a:t>$35M</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(16.2…)</a:t>
            </a:r>
            <a:endParaRPr sz="1450">
              <a:latin typeface="Segoe UI"/>
              <a:cs typeface="Segoe UI"/>
            </a:endParaRPr>
          </a:p>
        </p:txBody>
      </p:sp>
      <p:sp>
        <p:nvSpPr>
          <p:cNvPr id="25" name="object 25"/>
          <p:cNvSpPr txBox="1"/>
          <p:nvPr/>
        </p:nvSpPr>
        <p:spPr>
          <a:xfrm>
            <a:off x="967477" y="10452578"/>
            <a:ext cx="740410" cy="528320"/>
          </a:xfrm>
          <a:prstGeom prst="rect">
            <a:avLst/>
          </a:prstGeom>
        </p:spPr>
        <p:txBody>
          <a:bodyPr vert="horz" wrap="square" lIns="0" tIns="11430" rIns="0" bIns="0" rtlCol="0">
            <a:spAutoFit/>
          </a:bodyPr>
          <a:lstStyle/>
          <a:p>
            <a:pPr marL="12700" marR="5080" indent="240665">
              <a:lnSpc>
                <a:spcPct val="113700"/>
              </a:lnSpc>
              <a:spcBef>
                <a:spcPts val="90"/>
              </a:spcBef>
            </a:pPr>
            <a:r>
              <a:rPr sz="1450" spc="-20" dirty="0">
                <a:solidFill>
                  <a:srgbClr val="FFFFFF"/>
                </a:solidFill>
                <a:latin typeface="Segoe UI"/>
                <a:cs typeface="Segoe UI"/>
              </a:rPr>
              <a:t>$27M </a:t>
            </a:r>
            <a:r>
              <a:rPr sz="1450" spc="-10" dirty="0">
                <a:solidFill>
                  <a:srgbClr val="FFFFFF"/>
                </a:solidFill>
                <a:latin typeface="Segoe UI"/>
                <a:cs typeface="Segoe UI"/>
              </a:rPr>
              <a:t>(12.56%)</a:t>
            </a:r>
            <a:endParaRPr sz="1450">
              <a:latin typeface="Segoe UI"/>
              <a:cs typeface="Segoe UI"/>
            </a:endParaRPr>
          </a:p>
        </p:txBody>
      </p:sp>
      <p:sp>
        <p:nvSpPr>
          <p:cNvPr id="26" name="object 26"/>
          <p:cNvSpPr txBox="1"/>
          <p:nvPr/>
        </p:nvSpPr>
        <p:spPr>
          <a:xfrm>
            <a:off x="161379" y="9804616"/>
            <a:ext cx="638810" cy="528320"/>
          </a:xfrm>
          <a:prstGeom prst="rect">
            <a:avLst/>
          </a:prstGeom>
        </p:spPr>
        <p:txBody>
          <a:bodyPr vert="horz" wrap="square" lIns="0" tIns="11430" rIns="0" bIns="0" rtlCol="0">
            <a:spAutoFit/>
          </a:bodyPr>
          <a:lstStyle/>
          <a:p>
            <a:pPr marL="12700" marR="5080" indent="139065">
              <a:lnSpc>
                <a:spcPct val="113700"/>
              </a:lnSpc>
              <a:spcBef>
                <a:spcPts val="90"/>
              </a:spcBef>
            </a:pPr>
            <a:r>
              <a:rPr sz="1450" spc="-20" dirty="0">
                <a:solidFill>
                  <a:srgbClr val="FFFFFF"/>
                </a:solidFill>
                <a:latin typeface="Segoe UI"/>
                <a:cs typeface="Segoe UI"/>
              </a:rPr>
              <a:t>$27M </a:t>
            </a:r>
            <a:r>
              <a:rPr sz="1450" spc="-10" dirty="0">
                <a:solidFill>
                  <a:srgbClr val="FFFFFF"/>
                </a:solidFill>
                <a:latin typeface="Segoe UI"/>
                <a:cs typeface="Segoe UI"/>
              </a:rPr>
              <a:t>(12.3%)</a:t>
            </a:r>
            <a:endParaRPr sz="1450">
              <a:latin typeface="Segoe UI"/>
              <a:cs typeface="Segoe UI"/>
            </a:endParaRPr>
          </a:p>
        </p:txBody>
      </p:sp>
      <p:sp>
        <p:nvSpPr>
          <p:cNvPr id="27" name="object 27"/>
          <p:cNvSpPr txBox="1"/>
          <p:nvPr/>
        </p:nvSpPr>
        <p:spPr>
          <a:xfrm>
            <a:off x="169450" y="7933019"/>
            <a:ext cx="910590" cy="1068070"/>
          </a:xfrm>
          <a:prstGeom prst="rect">
            <a:avLst/>
          </a:prstGeom>
        </p:spPr>
        <p:txBody>
          <a:bodyPr vert="horz" wrap="square" lIns="0" tIns="11430" rIns="0" bIns="0" rtlCol="0">
            <a:spAutoFit/>
          </a:bodyPr>
          <a:lstStyle/>
          <a:p>
            <a:pPr marL="283845" marR="5080" indent="139065">
              <a:lnSpc>
                <a:spcPct val="113700"/>
              </a:lnSpc>
              <a:spcBef>
                <a:spcPts val="90"/>
              </a:spcBef>
            </a:pPr>
            <a:r>
              <a:rPr sz="1450" spc="-20" dirty="0">
                <a:solidFill>
                  <a:srgbClr val="FFFFFF"/>
                </a:solidFill>
                <a:latin typeface="Segoe UI"/>
                <a:cs typeface="Segoe UI"/>
              </a:rPr>
              <a:t>$15M </a:t>
            </a:r>
            <a:r>
              <a:rPr sz="1450" spc="-10" dirty="0">
                <a:solidFill>
                  <a:srgbClr val="FFFFFF"/>
                </a:solidFill>
                <a:latin typeface="Segoe UI"/>
                <a:cs typeface="Segoe UI"/>
              </a:rPr>
              <a:t>(7.13%)</a:t>
            </a:r>
            <a:endParaRPr sz="1450">
              <a:latin typeface="Segoe UI"/>
              <a:cs typeface="Segoe UI"/>
            </a:endParaRPr>
          </a:p>
          <a:p>
            <a:pPr marL="12700" marR="393700" indent="21590">
              <a:lnSpc>
                <a:spcPct val="113700"/>
              </a:lnSpc>
              <a:spcBef>
                <a:spcPts val="295"/>
              </a:spcBef>
            </a:pPr>
            <a:r>
              <a:rPr sz="1450" spc="-20" dirty="0">
                <a:solidFill>
                  <a:srgbClr val="FFFFFF"/>
                </a:solidFill>
                <a:latin typeface="Segoe UI"/>
                <a:cs typeface="Segoe UI"/>
              </a:rPr>
              <a:t>$17M </a:t>
            </a:r>
            <a:r>
              <a:rPr sz="1450" spc="-10" dirty="0">
                <a:solidFill>
                  <a:srgbClr val="FFFFFF"/>
                </a:solidFill>
                <a:latin typeface="Segoe UI"/>
                <a:cs typeface="Segoe UI"/>
              </a:rPr>
              <a:t>(7.9…)</a:t>
            </a:r>
            <a:endParaRPr sz="1450">
              <a:latin typeface="Segoe UI"/>
              <a:cs typeface="Segoe UI"/>
            </a:endParaRPr>
          </a:p>
        </p:txBody>
      </p:sp>
      <p:sp>
        <p:nvSpPr>
          <p:cNvPr id="28" name="object 28"/>
          <p:cNvSpPr txBox="1"/>
          <p:nvPr/>
        </p:nvSpPr>
        <p:spPr>
          <a:xfrm>
            <a:off x="1253347" y="7581989"/>
            <a:ext cx="638810" cy="528320"/>
          </a:xfrm>
          <a:prstGeom prst="rect">
            <a:avLst/>
          </a:prstGeom>
        </p:spPr>
        <p:txBody>
          <a:bodyPr vert="horz" wrap="square" lIns="0" tIns="11430" rIns="0" bIns="0" rtlCol="0">
            <a:spAutoFit/>
          </a:bodyPr>
          <a:lstStyle/>
          <a:p>
            <a:pPr marL="12700" marR="5080" indent="240665">
              <a:lnSpc>
                <a:spcPct val="113700"/>
              </a:lnSpc>
              <a:spcBef>
                <a:spcPts val="90"/>
              </a:spcBef>
            </a:pPr>
            <a:r>
              <a:rPr sz="1450" spc="-25" dirty="0">
                <a:solidFill>
                  <a:srgbClr val="FFFFFF"/>
                </a:solidFill>
                <a:latin typeface="Segoe UI"/>
                <a:cs typeface="Segoe UI"/>
              </a:rPr>
              <a:t>$7M </a:t>
            </a:r>
            <a:r>
              <a:rPr sz="1450" spc="-10" dirty="0">
                <a:solidFill>
                  <a:srgbClr val="FFFFFF"/>
                </a:solidFill>
                <a:latin typeface="Segoe UI"/>
                <a:cs typeface="Segoe UI"/>
              </a:rPr>
              <a:t>(3.16%)</a:t>
            </a:r>
            <a:endParaRPr sz="1450">
              <a:latin typeface="Segoe UI"/>
              <a:cs typeface="Segoe UI"/>
            </a:endParaRPr>
          </a:p>
        </p:txBody>
      </p:sp>
      <p:sp>
        <p:nvSpPr>
          <p:cNvPr id="29" name="object 29"/>
          <p:cNvSpPr txBox="1"/>
          <p:nvPr/>
        </p:nvSpPr>
        <p:spPr>
          <a:xfrm>
            <a:off x="886978" y="6726883"/>
            <a:ext cx="4598035" cy="915669"/>
          </a:xfrm>
          <a:prstGeom prst="rect">
            <a:avLst/>
          </a:prstGeom>
        </p:spPr>
        <p:txBody>
          <a:bodyPr vert="horz" wrap="square" lIns="0" tIns="172720" rIns="0" bIns="0" rtlCol="0">
            <a:spAutoFit/>
          </a:bodyPr>
          <a:lstStyle/>
          <a:p>
            <a:pPr marL="12700">
              <a:lnSpc>
                <a:spcPct val="100000"/>
              </a:lnSpc>
              <a:spcBef>
                <a:spcPts val="1360"/>
              </a:spcBef>
            </a:pPr>
            <a:r>
              <a:rPr sz="2450" spc="-140" dirty="0">
                <a:solidFill>
                  <a:srgbClr val="FFFFFF"/>
                </a:solidFill>
                <a:latin typeface="Trebuchet MS"/>
                <a:cs typeface="Trebuchet MS"/>
              </a:rPr>
              <a:t>Credit</a:t>
            </a:r>
            <a:r>
              <a:rPr sz="2450" spc="-150" dirty="0">
                <a:solidFill>
                  <a:srgbClr val="FFFFFF"/>
                </a:solidFill>
                <a:latin typeface="Trebuchet MS"/>
                <a:cs typeface="Trebuchet MS"/>
              </a:rPr>
              <a:t> </a:t>
            </a:r>
            <a:r>
              <a:rPr sz="2450" spc="-114" dirty="0">
                <a:solidFill>
                  <a:srgbClr val="FFFFFF"/>
                </a:solidFill>
                <a:latin typeface="Trebuchet MS"/>
                <a:cs typeface="Trebuchet MS"/>
              </a:rPr>
              <a:t>Card</a:t>
            </a:r>
            <a:r>
              <a:rPr sz="2450" spc="-145" dirty="0">
                <a:solidFill>
                  <a:srgbClr val="FFFFFF"/>
                </a:solidFill>
                <a:latin typeface="Trebuchet MS"/>
                <a:cs typeface="Trebuchet MS"/>
              </a:rPr>
              <a:t> </a:t>
            </a:r>
            <a:r>
              <a:rPr sz="2450" spc="-80" dirty="0">
                <a:solidFill>
                  <a:srgbClr val="FFFFFF"/>
                </a:solidFill>
                <a:latin typeface="Trebuchet MS"/>
                <a:cs typeface="Trebuchet MS"/>
              </a:rPr>
              <a:t>Used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50" dirty="0">
                <a:solidFill>
                  <a:srgbClr val="FFFFFF"/>
                </a:solidFill>
                <a:latin typeface="Trebuchet MS"/>
                <a:cs typeface="Trebuchet MS"/>
              </a:rPr>
              <a:t> </a:t>
            </a:r>
            <a:r>
              <a:rPr sz="2450" spc="-114" dirty="0">
                <a:solidFill>
                  <a:srgbClr val="FFFFFF"/>
                </a:solidFill>
                <a:latin typeface="Trebuchet MS"/>
                <a:cs typeface="Trebuchet MS"/>
              </a:rPr>
              <a:t>Category</a:t>
            </a:r>
            <a:r>
              <a:rPr sz="2450" spc="-145" dirty="0">
                <a:solidFill>
                  <a:srgbClr val="FFFFFF"/>
                </a:solidFill>
                <a:latin typeface="Trebuchet MS"/>
                <a:cs typeface="Trebuchet MS"/>
              </a:rPr>
              <a:t> </a:t>
            </a:r>
            <a:r>
              <a:rPr sz="2450" spc="-35" dirty="0">
                <a:solidFill>
                  <a:srgbClr val="FFFFFF"/>
                </a:solidFill>
                <a:latin typeface="Trebuchet MS"/>
                <a:cs typeface="Trebuchet MS"/>
              </a:rPr>
              <a:t>Spend</a:t>
            </a:r>
            <a:endParaRPr sz="2450">
              <a:latin typeface="Trebuchet MS"/>
              <a:cs typeface="Trebuchet MS"/>
            </a:endParaRPr>
          </a:p>
          <a:p>
            <a:pPr marR="230504" algn="r">
              <a:lnSpc>
                <a:spcPct val="100000"/>
              </a:lnSpc>
              <a:spcBef>
                <a:spcPts val="830"/>
              </a:spcBef>
            </a:pPr>
            <a:r>
              <a:rPr sz="1650" b="1" spc="-10" dirty="0">
                <a:solidFill>
                  <a:srgbClr val="FFFFFF"/>
                </a:solidFill>
                <a:latin typeface="Segoe UI"/>
                <a:cs typeface="Segoe UI"/>
              </a:rPr>
              <a:t>category</a:t>
            </a:r>
            <a:endParaRPr sz="1650">
              <a:latin typeface="Segoe UI"/>
              <a:cs typeface="Segoe UI"/>
            </a:endParaRPr>
          </a:p>
        </p:txBody>
      </p:sp>
      <p:sp>
        <p:nvSpPr>
          <p:cNvPr id="30" name="object 30"/>
          <p:cNvSpPr txBox="1"/>
          <p:nvPr/>
        </p:nvSpPr>
        <p:spPr>
          <a:xfrm>
            <a:off x="4570848" y="7569896"/>
            <a:ext cx="1464310" cy="3590925"/>
          </a:xfrm>
          <a:prstGeom prst="rect">
            <a:avLst/>
          </a:prstGeom>
        </p:spPr>
        <p:txBody>
          <a:bodyPr vert="horz" wrap="square" lIns="0" tIns="12700" rIns="0" bIns="0" rtlCol="0">
            <a:spAutoFit/>
          </a:bodyPr>
          <a:lstStyle/>
          <a:p>
            <a:pPr marL="12700" marR="459740">
              <a:lnSpc>
                <a:spcPct val="156200"/>
              </a:lnSpc>
              <a:spcBef>
                <a:spcPts val="100"/>
              </a:spcBef>
            </a:pPr>
            <a:r>
              <a:rPr sz="1650" spc="-10" dirty="0">
                <a:solidFill>
                  <a:srgbClr val="FFFFFF"/>
                </a:solidFill>
                <a:latin typeface="Segoe UI"/>
                <a:cs typeface="Segoe UI"/>
              </a:rPr>
              <a:t>Bills Electronics</a:t>
            </a:r>
            <a:endParaRPr sz="1650">
              <a:latin typeface="Segoe UI"/>
              <a:cs typeface="Segoe UI"/>
            </a:endParaRPr>
          </a:p>
          <a:p>
            <a:pPr marL="12700">
              <a:lnSpc>
                <a:spcPct val="100000"/>
              </a:lnSpc>
              <a:spcBef>
                <a:spcPts val="1110"/>
              </a:spcBef>
            </a:pPr>
            <a:r>
              <a:rPr sz="1650" dirty="0">
                <a:solidFill>
                  <a:srgbClr val="FFFFFF"/>
                </a:solidFill>
                <a:latin typeface="Segoe UI"/>
                <a:cs typeface="Segoe UI"/>
              </a:rPr>
              <a:t>Health</a:t>
            </a:r>
            <a:r>
              <a:rPr sz="1650" spc="-35" dirty="0">
                <a:solidFill>
                  <a:srgbClr val="FFFFFF"/>
                </a:solidFill>
                <a:latin typeface="Segoe UI"/>
                <a:cs typeface="Segoe UI"/>
              </a:rPr>
              <a:t> </a:t>
            </a:r>
            <a:r>
              <a:rPr sz="1650" dirty="0">
                <a:solidFill>
                  <a:srgbClr val="FFFFFF"/>
                </a:solidFill>
                <a:latin typeface="Segoe UI"/>
                <a:cs typeface="Segoe UI"/>
              </a:rPr>
              <a:t>&amp;</a:t>
            </a:r>
            <a:r>
              <a:rPr sz="1650" spc="-30" dirty="0">
                <a:solidFill>
                  <a:srgbClr val="FFFFFF"/>
                </a:solidFill>
                <a:latin typeface="Segoe UI"/>
                <a:cs typeface="Segoe UI"/>
              </a:rPr>
              <a:t> </a:t>
            </a:r>
            <a:r>
              <a:rPr sz="1650" spc="-20" dirty="0">
                <a:solidFill>
                  <a:srgbClr val="FFFFFF"/>
                </a:solidFill>
                <a:latin typeface="Segoe UI"/>
                <a:cs typeface="Segoe UI"/>
              </a:rPr>
              <a:t>Well…</a:t>
            </a:r>
            <a:endParaRPr sz="1650">
              <a:latin typeface="Segoe UI"/>
              <a:cs typeface="Segoe UI"/>
            </a:endParaRPr>
          </a:p>
          <a:p>
            <a:pPr marL="12700" marR="140970">
              <a:lnSpc>
                <a:spcPct val="158200"/>
              </a:lnSpc>
              <a:spcBef>
                <a:spcPts val="85"/>
              </a:spcBef>
            </a:pPr>
            <a:r>
              <a:rPr sz="1650" spc="-10" dirty="0">
                <a:solidFill>
                  <a:srgbClr val="FFFFFF"/>
                </a:solidFill>
                <a:latin typeface="Segoe UI"/>
                <a:cs typeface="Segoe UI"/>
              </a:rPr>
              <a:t>Groceries Travel Entertainment </a:t>
            </a:r>
            <a:r>
              <a:rPr sz="1650" spc="-20" dirty="0">
                <a:solidFill>
                  <a:srgbClr val="FFFFFF"/>
                </a:solidFill>
                <a:latin typeface="Segoe UI"/>
                <a:cs typeface="Segoe UI"/>
              </a:rPr>
              <a:t>Food</a:t>
            </a:r>
            <a:endParaRPr sz="1650">
              <a:latin typeface="Segoe UI"/>
              <a:cs typeface="Segoe UI"/>
            </a:endParaRPr>
          </a:p>
          <a:p>
            <a:pPr marL="12700" marR="722630">
              <a:lnSpc>
                <a:spcPct val="156200"/>
              </a:lnSpc>
            </a:pPr>
            <a:r>
              <a:rPr sz="1650" spc="-10" dirty="0">
                <a:solidFill>
                  <a:srgbClr val="FFFFFF"/>
                </a:solidFill>
                <a:latin typeface="Segoe UI"/>
                <a:cs typeface="Segoe UI"/>
              </a:rPr>
              <a:t>Apparel Others</a:t>
            </a:r>
            <a:endParaRPr sz="1650">
              <a:latin typeface="Segoe UI"/>
              <a:cs typeface="Segoe UI"/>
            </a:endParaRPr>
          </a:p>
        </p:txBody>
      </p:sp>
      <p:sp>
        <p:nvSpPr>
          <p:cNvPr id="31" name="object 31"/>
          <p:cNvSpPr/>
          <p:nvPr/>
        </p:nvSpPr>
        <p:spPr>
          <a:xfrm>
            <a:off x="6620216" y="2726734"/>
            <a:ext cx="7178040" cy="3424554"/>
          </a:xfrm>
          <a:custGeom>
            <a:avLst/>
            <a:gdLst/>
            <a:ahLst/>
            <a:cxnLst/>
            <a:rect l="l" t="t" r="r" b="b"/>
            <a:pathLst>
              <a:path w="7178040" h="3424554">
                <a:moveTo>
                  <a:pt x="0" y="319623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950049" y="0"/>
                </a:lnTo>
                <a:lnTo>
                  <a:pt x="6957508" y="0"/>
                </a:lnTo>
                <a:lnTo>
                  <a:pt x="6964949" y="365"/>
                </a:lnTo>
                <a:lnTo>
                  <a:pt x="6972372" y="1096"/>
                </a:lnTo>
                <a:lnTo>
                  <a:pt x="6979795" y="1827"/>
                </a:lnTo>
                <a:lnTo>
                  <a:pt x="6987164" y="2920"/>
                </a:lnTo>
                <a:lnTo>
                  <a:pt x="6994479" y="4375"/>
                </a:lnTo>
                <a:lnTo>
                  <a:pt x="7001795" y="5831"/>
                </a:lnTo>
                <a:lnTo>
                  <a:pt x="7037201" y="17335"/>
                </a:lnTo>
                <a:lnTo>
                  <a:pt x="7044093" y="20190"/>
                </a:lnTo>
                <a:lnTo>
                  <a:pt x="7076575" y="38381"/>
                </a:lnTo>
                <a:lnTo>
                  <a:pt x="7082777" y="42525"/>
                </a:lnTo>
                <a:lnTo>
                  <a:pt x="7088761" y="46963"/>
                </a:lnTo>
                <a:lnTo>
                  <a:pt x="7094527" y="51694"/>
                </a:lnTo>
                <a:lnTo>
                  <a:pt x="7100293" y="56426"/>
                </a:lnTo>
                <a:lnTo>
                  <a:pt x="7105813" y="61429"/>
                </a:lnTo>
                <a:lnTo>
                  <a:pt x="7111086" y="66704"/>
                </a:lnTo>
                <a:lnTo>
                  <a:pt x="7116360" y="71978"/>
                </a:lnTo>
                <a:lnTo>
                  <a:pt x="7121364" y="77498"/>
                </a:lnTo>
                <a:lnTo>
                  <a:pt x="7126095" y="83263"/>
                </a:lnTo>
                <a:lnTo>
                  <a:pt x="7130828" y="89029"/>
                </a:lnTo>
                <a:lnTo>
                  <a:pt x="7135265" y="95013"/>
                </a:lnTo>
                <a:lnTo>
                  <a:pt x="7139409" y="101215"/>
                </a:lnTo>
                <a:lnTo>
                  <a:pt x="7143553" y="107416"/>
                </a:lnTo>
                <a:lnTo>
                  <a:pt x="7147383" y="113806"/>
                </a:lnTo>
                <a:lnTo>
                  <a:pt x="7150899" y="120385"/>
                </a:lnTo>
                <a:lnTo>
                  <a:pt x="7154415" y="126963"/>
                </a:lnTo>
                <a:lnTo>
                  <a:pt x="7157600" y="133697"/>
                </a:lnTo>
                <a:lnTo>
                  <a:pt x="7160454" y="140588"/>
                </a:lnTo>
                <a:lnTo>
                  <a:pt x="7163309" y="147479"/>
                </a:lnTo>
                <a:lnTo>
                  <a:pt x="7173414" y="183311"/>
                </a:lnTo>
                <a:lnTo>
                  <a:pt x="7174870" y="190627"/>
                </a:lnTo>
                <a:lnTo>
                  <a:pt x="7175963" y="197996"/>
                </a:lnTo>
                <a:lnTo>
                  <a:pt x="7176694" y="205419"/>
                </a:lnTo>
                <a:lnTo>
                  <a:pt x="7177426" y="212842"/>
                </a:lnTo>
                <a:lnTo>
                  <a:pt x="7177791" y="220282"/>
                </a:lnTo>
                <a:lnTo>
                  <a:pt x="7177791" y="227741"/>
                </a:lnTo>
                <a:lnTo>
                  <a:pt x="7177791" y="3196237"/>
                </a:lnTo>
                <a:lnTo>
                  <a:pt x="7177791" y="3203696"/>
                </a:lnTo>
                <a:lnTo>
                  <a:pt x="7177426" y="3211137"/>
                </a:lnTo>
                <a:lnTo>
                  <a:pt x="7176694" y="3218560"/>
                </a:lnTo>
                <a:lnTo>
                  <a:pt x="7175963" y="3225982"/>
                </a:lnTo>
                <a:lnTo>
                  <a:pt x="7174870" y="3233351"/>
                </a:lnTo>
                <a:lnTo>
                  <a:pt x="7173414" y="3240667"/>
                </a:lnTo>
                <a:lnTo>
                  <a:pt x="7171959" y="3247983"/>
                </a:lnTo>
                <a:lnTo>
                  <a:pt x="7170149" y="3255209"/>
                </a:lnTo>
                <a:lnTo>
                  <a:pt x="7167984" y="3262347"/>
                </a:lnTo>
                <a:lnTo>
                  <a:pt x="7165819" y="3269485"/>
                </a:lnTo>
                <a:lnTo>
                  <a:pt x="7163309" y="3276499"/>
                </a:lnTo>
                <a:lnTo>
                  <a:pt x="7160454" y="3283390"/>
                </a:lnTo>
                <a:lnTo>
                  <a:pt x="7157600" y="3290281"/>
                </a:lnTo>
                <a:lnTo>
                  <a:pt x="7154415" y="3297015"/>
                </a:lnTo>
                <a:lnTo>
                  <a:pt x="7150899" y="3303593"/>
                </a:lnTo>
                <a:lnTo>
                  <a:pt x="7147383" y="3310171"/>
                </a:lnTo>
                <a:lnTo>
                  <a:pt x="7143553" y="3316561"/>
                </a:lnTo>
                <a:lnTo>
                  <a:pt x="7139409" y="3322763"/>
                </a:lnTo>
                <a:lnTo>
                  <a:pt x="7135265" y="3328965"/>
                </a:lnTo>
                <a:lnTo>
                  <a:pt x="7130828" y="3334949"/>
                </a:lnTo>
                <a:lnTo>
                  <a:pt x="7126095" y="3340715"/>
                </a:lnTo>
                <a:lnTo>
                  <a:pt x="7121364" y="3346480"/>
                </a:lnTo>
                <a:lnTo>
                  <a:pt x="7116360" y="3352000"/>
                </a:lnTo>
                <a:lnTo>
                  <a:pt x="7111086" y="3357274"/>
                </a:lnTo>
                <a:lnTo>
                  <a:pt x="7105813" y="3362548"/>
                </a:lnTo>
                <a:lnTo>
                  <a:pt x="7100292" y="3367552"/>
                </a:lnTo>
                <a:lnTo>
                  <a:pt x="7094526" y="3372283"/>
                </a:lnTo>
                <a:lnTo>
                  <a:pt x="7088761" y="3377015"/>
                </a:lnTo>
                <a:lnTo>
                  <a:pt x="7082777" y="3381453"/>
                </a:lnTo>
                <a:lnTo>
                  <a:pt x="7076574" y="3385597"/>
                </a:lnTo>
                <a:lnTo>
                  <a:pt x="7070374" y="3389741"/>
                </a:lnTo>
                <a:lnTo>
                  <a:pt x="7037201" y="3406642"/>
                </a:lnTo>
                <a:lnTo>
                  <a:pt x="7030311" y="3409497"/>
                </a:lnTo>
                <a:lnTo>
                  <a:pt x="6994479" y="3419603"/>
                </a:lnTo>
                <a:lnTo>
                  <a:pt x="6987164" y="3421058"/>
                </a:lnTo>
                <a:lnTo>
                  <a:pt x="6979795" y="3422151"/>
                </a:lnTo>
                <a:lnTo>
                  <a:pt x="6972372" y="3422882"/>
                </a:lnTo>
                <a:lnTo>
                  <a:pt x="6964949" y="3423613"/>
                </a:lnTo>
                <a:lnTo>
                  <a:pt x="6957508" y="3423979"/>
                </a:lnTo>
                <a:lnTo>
                  <a:pt x="6950049" y="3423979"/>
                </a:lnTo>
                <a:lnTo>
                  <a:pt x="227741" y="3423979"/>
                </a:lnTo>
                <a:lnTo>
                  <a:pt x="220282" y="3423979"/>
                </a:lnTo>
                <a:lnTo>
                  <a:pt x="212842" y="3423613"/>
                </a:lnTo>
                <a:lnTo>
                  <a:pt x="205419" y="3422882"/>
                </a:lnTo>
                <a:lnTo>
                  <a:pt x="197996" y="3422151"/>
                </a:lnTo>
                <a:lnTo>
                  <a:pt x="190627" y="3421058"/>
                </a:lnTo>
                <a:lnTo>
                  <a:pt x="183311" y="3419603"/>
                </a:lnTo>
                <a:lnTo>
                  <a:pt x="175996" y="3418148"/>
                </a:lnTo>
                <a:lnTo>
                  <a:pt x="140588" y="3406643"/>
                </a:lnTo>
                <a:lnTo>
                  <a:pt x="133697" y="3403788"/>
                </a:lnTo>
                <a:lnTo>
                  <a:pt x="95013" y="3381453"/>
                </a:lnTo>
                <a:lnTo>
                  <a:pt x="83263" y="3372283"/>
                </a:lnTo>
                <a:lnTo>
                  <a:pt x="77498" y="3367552"/>
                </a:lnTo>
                <a:lnTo>
                  <a:pt x="51694" y="3340715"/>
                </a:lnTo>
                <a:lnTo>
                  <a:pt x="46963" y="3334949"/>
                </a:lnTo>
                <a:lnTo>
                  <a:pt x="42525" y="3328965"/>
                </a:lnTo>
                <a:lnTo>
                  <a:pt x="38381" y="3322763"/>
                </a:lnTo>
                <a:lnTo>
                  <a:pt x="34237" y="3316561"/>
                </a:lnTo>
                <a:lnTo>
                  <a:pt x="17335" y="3283390"/>
                </a:lnTo>
                <a:lnTo>
                  <a:pt x="14481" y="3276499"/>
                </a:lnTo>
                <a:lnTo>
                  <a:pt x="11971" y="3269485"/>
                </a:lnTo>
                <a:lnTo>
                  <a:pt x="9806" y="3262347"/>
                </a:lnTo>
                <a:lnTo>
                  <a:pt x="7641" y="3255209"/>
                </a:lnTo>
                <a:lnTo>
                  <a:pt x="5831" y="3247982"/>
                </a:lnTo>
                <a:lnTo>
                  <a:pt x="4375" y="3240667"/>
                </a:lnTo>
                <a:lnTo>
                  <a:pt x="2920" y="3233351"/>
                </a:lnTo>
                <a:lnTo>
                  <a:pt x="1827" y="3225982"/>
                </a:lnTo>
                <a:lnTo>
                  <a:pt x="1096" y="3218560"/>
                </a:lnTo>
                <a:lnTo>
                  <a:pt x="365" y="3211137"/>
                </a:lnTo>
                <a:lnTo>
                  <a:pt x="0" y="3203696"/>
                </a:lnTo>
                <a:lnTo>
                  <a:pt x="0" y="3196237"/>
                </a:lnTo>
                <a:close/>
              </a:path>
            </a:pathLst>
          </a:custGeom>
          <a:ln w="15706">
            <a:solidFill>
              <a:srgbClr val="A7337D"/>
            </a:solidFill>
          </a:ln>
        </p:spPr>
        <p:txBody>
          <a:bodyPr wrap="square" lIns="0" tIns="0" rIns="0" bIns="0" rtlCol="0"/>
          <a:lstStyle/>
          <a:p>
            <a:endParaRPr/>
          </a:p>
        </p:txBody>
      </p:sp>
      <p:sp>
        <p:nvSpPr>
          <p:cNvPr id="32" name="object 32"/>
          <p:cNvSpPr txBox="1"/>
          <p:nvPr/>
        </p:nvSpPr>
        <p:spPr>
          <a:xfrm>
            <a:off x="7563639" y="2753300"/>
            <a:ext cx="5318760" cy="402590"/>
          </a:xfrm>
          <a:prstGeom prst="rect">
            <a:avLst/>
          </a:prstGeom>
        </p:spPr>
        <p:txBody>
          <a:bodyPr vert="horz" wrap="square" lIns="0" tIns="15240" rIns="0" bIns="0" rtlCol="0">
            <a:spAutoFit/>
          </a:bodyPr>
          <a:lstStyle/>
          <a:p>
            <a:pPr marL="12700">
              <a:lnSpc>
                <a:spcPct val="100000"/>
              </a:lnSpc>
              <a:spcBef>
                <a:spcPts val="120"/>
              </a:spcBef>
            </a:pPr>
            <a:r>
              <a:rPr sz="2450" spc="-130" dirty="0">
                <a:solidFill>
                  <a:srgbClr val="FFFFFF"/>
                </a:solidFill>
                <a:latin typeface="Trebuchet MS"/>
                <a:cs typeface="Trebuchet MS"/>
              </a:rPr>
              <a:t>Amount</a:t>
            </a:r>
            <a:r>
              <a:rPr sz="2450" spc="-140" dirty="0">
                <a:solidFill>
                  <a:srgbClr val="FFFFFF"/>
                </a:solidFill>
                <a:latin typeface="Trebuchet MS"/>
                <a:cs typeface="Trebuchet MS"/>
              </a:rPr>
              <a:t> </a:t>
            </a:r>
            <a:r>
              <a:rPr sz="2450" spc="-105" dirty="0">
                <a:solidFill>
                  <a:srgbClr val="FFFFFF"/>
                </a:solidFill>
                <a:latin typeface="Trebuchet MS"/>
                <a:cs typeface="Trebuchet MS"/>
              </a:rPr>
              <a:t>Spent</a:t>
            </a:r>
            <a:r>
              <a:rPr sz="2450" spc="-140" dirty="0">
                <a:solidFill>
                  <a:srgbClr val="FFFFFF"/>
                </a:solidFill>
                <a:latin typeface="Trebuchet MS"/>
                <a:cs typeface="Trebuchet MS"/>
              </a:rPr>
              <a:t> </a:t>
            </a:r>
            <a:r>
              <a:rPr sz="2450" spc="-35" dirty="0">
                <a:solidFill>
                  <a:srgbClr val="FFFFFF"/>
                </a:solidFill>
                <a:latin typeface="Trebuchet MS"/>
                <a:cs typeface="Trebuchet MS"/>
              </a:rPr>
              <a:t>By</a:t>
            </a:r>
            <a:r>
              <a:rPr sz="2450" spc="-140" dirty="0">
                <a:solidFill>
                  <a:srgbClr val="FFFFFF"/>
                </a:solidFill>
                <a:latin typeface="Trebuchet MS"/>
                <a:cs typeface="Trebuchet MS"/>
              </a:rPr>
              <a:t> Credit </a:t>
            </a:r>
            <a:r>
              <a:rPr sz="2450" spc="-120" dirty="0">
                <a:solidFill>
                  <a:srgbClr val="FFFFFF"/>
                </a:solidFill>
                <a:latin typeface="Trebuchet MS"/>
                <a:cs typeface="Trebuchet MS"/>
              </a:rPr>
              <a:t>Cardby</a:t>
            </a:r>
            <a:r>
              <a:rPr sz="2450" spc="-140" dirty="0">
                <a:solidFill>
                  <a:srgbClr val="FFFFFF"/>
                </a:solidFill>
                <a:latin typeface="Trebuchet MS"/>
                <a:cs typeface="Trebuchet MS"/>
              </a:rPr>
              <a:t> </a:t>
            </a:r>
            <a:r>
              <a:rPr sz="2450" spc="-85" dirty="0">
                <a:solidFill>
                  <a:srgbClr val="FFFFFF"/>
                </a:solidFill>
                <a:latin typeface="Trebuchet MS"/>
                <a:cs typeface="Trebuchet MS"/>
              </a:rPr>
              <a:t>AgeGroup</a:t>
            </a:r>
            <a:endParaRPr sz="2450">
              <a:latin typeface="Trebuchet MS"/>
              <a:cs typeface="Trebuchet MS"/>
            </a:endParaRPr>
          </a:p>
        </p:txBody>
      </p:sp>
      <p:sp>
        <p:nvSpPr>
          <p:cNvPr id="33" name="object 33"/>
          <p:cNvSpPr txBox="1"/>
          <p:nvPr/>
        </p:nvSpPr>
        <p:spPr>
          <a:xfrm>
            <a:off x="6772433" y="3443317"/>
            <a:ext cx="560705"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Segoe UI"/>
                <a:cs typeface="Segoe UI"/>
              </a:rPr>
              <a:t>25-</a:t>
            </a:r>
            <a:r>
              <a:rPr sz="1650" spc="-25" dirty="0">
                <a:solidFill>
                  <a:srgbClr val="FFFFFF"/>
                </a:solidFill>
                <a:latin typeface="Segoe UI"/>
                <a:cs typeface="Segoe UI"/>
              </a:rPr>
              <a:t>34</a:t>
            </a:r>
            <a:endParaRPr sz="1650">
              <a:latin typeface="Segoe UI"/>
              <a:cs typeface="Segoe UI"/>
            </a:endParaRPr>
          </a:p>
        </p:txBody>
      </p:sp>
      <p:sp>
        <p:nvSpPr>
          <p:cNvPr id="34" name="object 34"/>
          <p:cNvSpPr txBox="1"/>
          <p:nvPr/>
        </p:nvSpPr>
        <p:spPr>
          <a:xfrm>
            <a:off x="6772433" y="4128411"/>
            <a:ext cx="560705"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Segoe UI"/>
                <a:cs typeface="Segoe UI"/>
              </a:rPr>
              <a:t>35-</a:t>
            </a:r>
            <a:r>
              <a:rPr sz="1650" spc="-25" dirty="0">
                <a:solidFill>
                  <a:srgbClr val="FFFFFF"/>
                </a:solidFill>
                <a:latin typeface="Segoe UI"/>
                <a:cs typeface="Segoe UI"/>
              </a:rPr>
              <a:t>45</a:t>
            </a:r>
            <a:endParaRPr sz="1650">
              <a:latin typeface="Segoe UI"/>
              <a:cs typeface="Segoe UI"/>
            </a:endParaRPr>
          </a:p>
        </p:txBody>
      </p:sp>
      <p:sp>
        <p:nvSpPr>
          <p:cNvPr id="35" name="object 35"/>
          <p:cNvSpPr txBox="1"/>
          <p:nvPr/>
        </p:nvSpPr>
        <p:spPr>
          <a:xfrm>
            <a:off x="6772433" y="4813504"/>
            <a:ext cx="394335" cy="276860"/>
          </a:xfrm>
          <a:prstGeom prst="rect">
            <a:avLst/>
          </a:prstGeom>
        </p:spPr>
        <p:txBody>
          <a:bodyPr vert="horz" wrap="square" lIns="0" tIns="12065" rIns="0" bIns="0" rtlCol="0">
            <a:spAutoFit/>
          </a:bodyPr>
          <a:lstStyle/>
          <a:p>
            <a:pPr marL="12700">
              <a:lnSpc>
                <a:spcPct val="100000"/>
              </a:lnSpc>
              <a:spcBef>
                <a:spcPts val="95"/>
              </a:spcBef>
            </a:pPr>
            <a:r>
              <a:rPr sz="1650" spc="-25" dirty="0">
                <a:solidFill>
                  <a:srgbClr val="FFFFFF"/>
                </a:solidFill>
                <a:latin typeface="Segoe UI"/>
                <a:cs typeface="Segoe UI"/>
              </a:rPr>
              <a:t>45+</a:t>
            </a:r>
            <a:endParaRPr sz="1650">
              <a:latin typeface="Segoe UI"/>
              <a:cs typeface="Segoe UI"/>
            </a:endParaRPr>
          </a:p>
        </p:txBody>
      </p:sp>
      <p:sp>
        <p:nvSpPr>
          <p:cNvPr id="36" name="object 36"/>
          <p:cNvSpPr txBox="1"/>
          <p:nvPr/>
        </p:nvSpPr>
        <p:spPr>
          <a:xfrm>
            <a:off x="6772433" y="5498598"/>
            <a:ext cx="560705"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Segoe UI"/>
                <a:cs typeface="Segoe UI"/>
              </a:rPr>
              <a:t>21-</a:t>
            </a:r>
            <a:r>
              <a:rPr sz="1650" spc="-25" dirty="0">
                <a:solidFill>
                  <a:srgbClr val="FFFFFF"/>
                </a:solidFill>
                <a:latin typeface="Segoe UI"/>
                <a:cs typeface="Segoe UI"/>
              </a:rPr>
              <a:t>24</a:t>
            </a:r>
            <a:endParaRPr sz="1650">
              <a:latin typeface="Segoe UI"/>
              <a:cs typeface="Segoe UI"/>
            </a:endParaRPr>
          </a:p>
        </p:txBody>
      </p:sp>
      <p:sp>
        <p:nvSpPr>
          <p:cNvPr id="37" name="object 37"/>
          <p:cNvSpPr txBox="1"/>
          <p:nvPr/>
        </p:nvSpPr>
        <p:spPr>
          <a:xfrm>
            <a:off x="7571603" y="3289992"/>
            <a:ext cx="6010910" cy="616585"/>
          </a:xfrm>
          <a:prstGeom prst="rect">
            <a:avLst/>
          </a:prstGeom>
          <a:solidFill>
            <a:srgbClr val="A1333C"/>
          </a:solidFill>
        </p:spPr>
        <p:txBody>
          <a:bodyPr vert="horz" wrap="square" lIns="0" tIns="187960" rIns="0" bIns="0" rtlCol="0">
            <a:spAutoFit/>
          </a:bodyPr>
          <a:lstStyle/>
          <a:p>
            <a:pPr algn="ctr">
              <a:lnSpc>
                <a:spcPct val="100000"/>
              </a:lnSpc>
              <a:spcBef>
                <a:spcPts val="1480"/>
              </a:spcBef>
            </a:pPr>
            <a:r>
              <a:rPr sz="1650" spc="-20" dirty="0">
                <a:solidFill>
                  <a:srgbClr val="FFFFFF"/>
                </a:solidFill>
                <a:latin typeface="Segoe UI"/>
                <a:cs typeface="Segoe UI"/>
              </a:rPr>
              <a:t>$95M</a:t>
            </a:r>
            <a:endParaRPr sz="1650">
              <a:latin typeface="Segoe UI"/>
              <a:cs typeface="Segoe UI"/>
            </a:endParaRPr>
          </a:p>
        </p:txBody>
      </p:sp>
      <p:sp>
        <p:nvSpPr>
          <p:cNvPr id="38" name="object 38"/>
          <p:cNvSpPr txBox="1"/>
          <p:nvPr/>
        </p:nvSpPr>
        <p:spPr>
          <a:xfrm>
            <a:off x="8233184" y="3975086"/>
            <a:ext cx="4687570" cy="616585"/>
          </a:xfrm>
          <a:prstGeom prst="rect">
            <a:avLst/>
          </a:prstGeom>
          <a:solidFill>
            <a:srgbClr val="E1C233"/>
          </a:solidFill>
        </p:spPr>
        <p:txBody>
          <a:bodyPr vert="horz" wrap="square" lIns="0" tIns="187960" rIns="0" bIns="0" rtlCol="0">
            <a:spAutoFit/>
          </a:bodyPr>
          <a:lstStyle/>
          <a:p>
            <a:pPr algn="ctr">
              <a:lnSpc>
                <a:spcPct val="100000"/>
              </a:lnSpc>
              <a:spcBef>
                <a:spcPts val="1480"/>
              </a:spcBef>
            </a:pPr>
            <a:r>
              <a:rPr sz="1650" spc="-20" dirty="0">
                <a:solidFill>
                  <a:srgbClr val="FFFFFF"/>
                </a:solidFill>
                <a:latin typeface="Segoe UI"/>
                <a:cs typeface="Segoe UI"/>
              </a:rPr>
              <a:t>$74M</a:t>
            </a:r>
            <a:endParaRPr sz="1650">
              <a:latin typeface="Segoe UI"/>
              <a:cs typeface="Segoe UI"/>
            </a:endParaRPr>
          </a:p>
        </p:txBody>
      </p:sp>
      <p:sp>
        <p:nvSpPr>
          <p:cNvPr id="39" name="object 39"/>
          <p:cNvSpPr txBox="1"/>
          <p:nvPr/>
        </p:nvSpPr>
        <p:spPr>
          <a:xfrm>
            <a:off x="9842822" y="4660180"/>
            <a:ext cx="1508760" cy="616585"/>
          </a:xfrm>
          <a:prstGeom prst="rect">
            <a:avLst/>
          </a:prstGeom>
          <a:solidFill>
            <a:srgbClr val="118CFF"/>
          </a:solidFill>
        </p:spPr>
        <p:txBody>
          <a:bodyPr vert="horz" wrap="square" lIns="0" tIns="187960" rIns="0" bIns="0" rtlCol="0">
            <a:spAutoFit/>
          </a:bodyPr>
          <a:lstStyle/>
          <a:p>
            <a:pPr marL="470534">
              <a:lnSpc>
                <a:spcPct val="100000"/>
              </a:lnSpc>
              <a:spcBef>
                <a:spcPts val="1480"/>
              </a:spcBef>
            </a:pPr>
            <a:r>
              <a:rPr sz="1650" spc="-20" dirty="0">
                <a:solidFill>
                  <a:srgbClr val="FFFFFF"/>
                </a:solidFill>
                <a:latin typeface="Segoe UI"/>
                <a:cs typeface="Segoe UI"/>
              </a:rPr>
              <a:t>$24M</a:t>
            </a:r>
            <a:endParaRPr sz="1650">
              <a:latin typeface="Segoe UI"/>
              <a:cs typeface="Segoe UI"/>
            </a:endParaRPr>
          </a:p>
        </p:txBody>
      </p:sp>
      <p:sp>
        <p:nvSpPr>
          <p:cNvPr id="40" name="object 40"/>
          <p:cNvSpPr txBox="1"/>
          <p:nvPr/>
        </p:nvSpPr>
        <p:spPr>
          <a:xfrm>
            <a:off x="9842822" y="5345274"/>
            <a:ext cx="1508760" cy="616585"/>
          </a:xfrm>
          <a:prstGeom prst="rect">
            <a:avLst/>
          </a:prstGeom>
          <a:solidFill>
            <a:srgbClr val="E669B9"/>
          </a:solidFill>
        </p:spPr>
        <p:txBody>
          <a:bodyPr vert="horz" wrap="square" lIns="0" tIns="187960" rIns="0" bIns="0" rtlCol="0">
            <a:spAutoFit/>
          </a:bodyPr>
          <a:lstStyle/>
          <a:p>
            <a:pPr marL="470534">
              <a:lnSpc>
                <a:spcPct val="100000"/>
              </a:lnSpc>
              <a:spcBef>
                <a:spcPts val="1480"/>
              </a:spcBef>
            </a:pPr>
            <a:r>
              <a:rPr sz="1650" spc="-20" dirty="0">
                <a:solidFill>
                  <a:srgbClr val="FFFFFF"/>
                </a:solidFill>
                <a:latin typeface="Segoe UI"/>
                <a:cs typeface="Segoe UI"/>
              </a:rPr>
              <a:t>$23M</a:t>
            </a:r>
            <a:endParaRPr sz="1650">
              <a:latin typeface="Segoe UI"/>
              <a:cs typeface="Segoe UI"/>
            </a:endParaRPr>
          </a:p>
        </p:txBody>
      </p:sp>
      <p:sp>
        <p:nvSpPr>
          <p:cNvPr id="41" name="object 41"/>
          <p:cNvSpPr/>
          <p:nvPr/>
        </p:nvSpPr>
        <p:spPr>
          <a:xfrm>
            <a:off x="6651629" y="6857498"/>
            <a:ext cx="7366634" cy="4523740"/>
          </a:xfrm>
          <a:custGeom>
            <a:avLst/>
            <a:gdLst/>
            <a:ahLst/>
            <a:cxnLst/>
            <a:rect l="l" t="t" r="r" b="b"/>
            <a:pathLst>
              <a:path w="7366634" h="4523740">
                <a:moveTo>
                  <a:pt x="0" y="4295680"/>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7138525" y="0"/>
                </a:lnTo>
                <a:lnTo>
                  <a:pt x="7145984" y="0"/>
                </a:lnTo>
                <a:lnTo>
                  <a:pt x="7153425" y="365"/>
                </a:lnTo>
                <a:lnTo>
                  <a:pt x="7160848" y="1096"/>
                </a:lnTo>
                <a:lnTo>
                  <a:pt x="7168271" y="1827"/>
                </a:lnTo>
                <a:lnTo>
                  <a:pt x="7175640" y="2920"/>
                </a:lnTo>
                <a:lnTo>
                  <a:pt x="7182955" y="4375"/>
                </a:lnTo>
                <a:lnTo>
                  <a:pt x="7190271" y="5831"/>
                </a:lnTo>
                <a:lnTo>
                  <a:pt x="7225677" y="17335"/>
                </a:lnTo>
                <a:lnTo>
                  <a:pt x="7232568" y="20190"/>
                </a:lnTo>
                <a:lnTo>
                  <a:pt x="7271253" y="42525"/>
                </a:lnTo>
                <a:lnTo>
                  <a:pt x="7283002" y="51694"/>
                </a:lnTo>
                <a:lnTo>
                  <a:pt x="7288769" y="56426"/>
                </a:lnTo>
                <a:lnTo>
                  <a:pt x="7294288" y="61429"/>
                </a:lnTo>
                <a:lnTo>
                  <a:pt x="7299562" y="66704"/>
                </a:lnTo>
                <a:lnTo>
                  <a:pt x="7304836" y="71978"/>
                </a:lnTo>
                <a:lnTo>
                  <a:pt x="7327885" y="101215"/>
                </a:lnTo>
                <a:lnTo>
                  <a:pt x="7332029" y="107416"/>
                </a:lnTo>
                <a:lnTo>
                  <a:pt x="7335859" y="113806"/>
                </a:lnTo>
                <a:lnTo>
                  <a:pt x="7339375" y="120385"/>
                </a:lnTo>
                <a:lnTo>
                  <a:pt x="7342891" y="126963"/>
                </a:lnTo>
                <a:lnTo>
                  <a:pt x="7356460" y="161631"/>
                </a:lnTo>
                <a:lnTo>
                  <a:pt x="7358626" y="168769"/>
                </a:lnTo>
                <a:lnTo>
                  <a:pt x="7360435" y="175996"/>
                </a:lnTo>
                <a:lnTo>
                  <a:pt x="7361890" y="183311"/>
                </a:lnTo>
                <a:lnTo>
                  <a:pt x="7363346" y="190627"/>
                </a:lnTo>
                <a:lnTo>
                  <a:pt x="7364439" y="197996"/>
                </a:lnTo>
                <a:lnTo>
                  <a:pt x="7365170" y="205419"/>
                </a:lnTo>
                <a:lnTo>
                  <a:pt x="7365901" y="212842"/>
                </a:lnTo>
                <a:lnTo>
                  <a:pt x="7366267" y="220282"/>
                </a:lnTo>
                <a:lnTo>
                  <a:pt x="7366267" y="227741"/>
                </a:lnTo>
                <a:lnTo>
                  <a:pt x="7366267" y="4295680"/>
                </a:lnTo>
                <a:lnTo>
                  <a:pt x="7366267" y="4303139"/>
                </a:lnTo>
                <a:lnTo>
                  <a:pt x="7365901" y="4310580"/>
                </a:lnTo>
                <a:lnTo>
                  <a:pt x="7365170" y="4318003"/>
                </a:lnTo>
                <a:lnTo>
                  <a:pt x="7364439" y="4325425"/>
                </a:lnTo>
                <a:lnTo>
                  <a:pt x="7363346" y="4332794"/>
                </a:lnTo>
                <a:lnTo>
                  <a:pt x="7361890" y="4340109"/>
                </a:lnTo>
                <a:lnTo>
                  <a:pt x="7360435" y="4347425"/>
                </a:lnTo>
                <a:lnTo>
                  <a:pt x="7358626" y="4354652"/>
                </a:lnTo>
                <a:lnTo>
                  <a:pt x="7356460" y="4361789"/>
                </a:lnTo>
                <a:lnTo>
                  <a:pt x="7354295" y="4368927"/>
                </a:lnTo>
                <a:lnTo>
                  <a:pt x="7351785" y="4375941"/>
                </a:lnTo>
                <a:lnTo>
                  <a:pt x="7348930" y="4382833"/>
                </a:lnTo>
                <a:lnTo>
                  <a:pt x="7346076" y="4389724"/>
                </a:lnTo>
                <a:lnTo>
                  <a:pt x="7342891" y="4396459"/>
                </a:lnTo>
                <a:lnTo>
                  <a:pt x="7339375" y="4403037"/>
                </a:lnTo>
                <a:lnTo>
                  <a:pt x="7335859" y="4409615"/>
                </a:lnTo>
                <a:lnTo>
                  <a:pt x="7332029" y="4416005"/>
                </a:lnTo>
                <a:lnTo>
                  <a:pt x="7327885" y="4422206"/>
                </a:lnTo>
                <a:lnTo>
                  <a:pt x="7323741" y="4428408"/>
                </a:lnTo>
                <a:lnTo>
                  <a:pt x="7299562" y="4456717"/>
                </a:lnTo>
                <a:lnTo>
                  <a:pt x="7294288" y="4461991"/>
                </a:lnTo>
                <a:lnTo>
                  <a:pt x="7265050" y="4485040"/>
                </a:lnTo>
                <a:lnTo>
                  <a:pt x="7258849" y="4489183"/>
                </a:lnTo>
                <a:lnTo>
                  <a:pt x="7252459" y="4493014"/>
                </a:lnTo>
                <a:lnTo>
                  <a:pt x="7245881" y="4496529"/>
                </a:lnTo>
                <a:lnTo>
                  <a:pt x="7239303" y="4500046"/>
                </a:lnTo>
                <a:lnTo>
                  <a:pt x="7232568" y="4503231"/>
                </a:lnTo>
                <a:lnTo>
                  <a:pt x="7225677" y="4506085"/>
                </a:lnTo>
                <a:lnTo>
                  <a:pt x="7218787" y="4508939"/>
                </a:lnTo>
                <a:lnTo>
                  <a:pt x="7182955" y="4519045"/>
                </a:lnTo>
                <a:lnTo>
                  <a:pt x="7175640" y="4520501"/>
                </a:lnTo>
                <a:lnTo>
                  <a:pt x="7168271" y="4521594"/>
                </a:lnTo>
                <a:lnTo>
                  <a:pt x="7160848" y="4522325"/>
                </a:lnTo>
                <a:lnTo>
                  <a:pt x="7153425" y="4523056"/>
                </a:lnTo>
                <a:lnTo>
                  <a:pt x="7145984" y="4523422"/>
                </a:lnTo>
                <a:lnTo>
                  <a:pt x="7138525" y="4523422"/>
                </a:lnTo>
                <a:lnTo>
                  <a:pt x="227741" y="4523422"/>
                </a:lnTo>
                <a:lnTo>
                  <a:pt x="220282" y="4523422"/>
                </a:lnTo>
                <a:lnTo>
                  <a:pt x="212842" y="4523056"/>
                </a:lnTo>
                <a:lnTo>
                  <a:pt x="205419" y="4522325"/>
                </a:lnTo>
                <a:lnTo>
                  <a:pt x="197996" y="4521594"/>
                </a:lnTo>
                <a:lnTo>
                  <a:pt x="190627" y="4520501"/>
                </a:lnTo>
                <a:lnTo>
                  <a:pt x="183311" y="4519045"/>
                </a:lnTo>
                <a:lnTo>
                  <a:pt x="175996" y="4517590"/>
                </a:lnTo>
                <a:lnTo>
                  <a:pt x="133697" y="4503231"/>
                </a:lnTo>
                <a:lnTo>
                  <a:pt x="120385" y="4496529"/>
                </a:lnTo>
                <a:lnTo>
                  <a:pt x="113806" y="4493014"/>
                </a:lnTo>
                <a:lnTo>
                  <a:pt x="107416" y="4489183"/>
                </a:lnTo>
                <a:lnTo>
                  <a:pt x="101215" y="4485040"/>
                </a:lnTo>
                <a:lnTo>
                  <a:pt x="95013" y="4480896"/>
                </a:lnTo>
                <a:lnTo>
                  <a:pt x="66704" y="4456717"/>
                </a:lnTo>
                <a:lnTo>
                  <a:pt x="61429" y="4451443"/>
                </a:lnTo>
                <a:lnTo>
                  <a:pt x="56426" y="4445923"/>
                </a:lnTo>
                <a:lnTo>
                  <a:pt x="51694" y="4440158"/>
                </a:lnTo>
                <a:lnTo>
                  <a:pt x="46963" y="4434392"/>
                </a:lnTo>
                <a:lnTo>
                  <a:pt x="42525" y="4428408"/>
                </a:lnTo>
                <a:lnTo>
                  <a:pt x="38381" y="4422206"/>
                </a:lnTo>
                <a:lnTo>
                  <a:pt x="34237" y="4416005"/>
                </a:lnTo>
                <a:lnTo>
                  <a:pt x="14481" y="4375941"/>
                </a:lnTo>
                <a:lnTo>
                  <a:pt x="4375" y="4340109"/>
                </a:lnTo>
                <a:lnTo>
                  <a:pt x="2920" y="4332794"/>
                </a:lnTo>
                <a:lnTo>
                  <a:pt x="1827" y="4325425"/>
                </a:lnTo>
                <a:lnTo>
                  <a:pt x="1096" y="4318003"/>
                </a:lnTo>
                <a:lnTo>
                  <a:pt x="365" y="4310580"/>
                </a:lnTo>
                <a:lnTo>
                  <a:pt x="0" y="4303139"/>
                </a:lnTo>
                <a:lnTo>
                  <a:pt x="0" y="4295680"/>
                </a:lnTo>
                <a:close/>
              </a:path>
            </a:pathLst>
          </a:custGeom>
          <a:ln w="15706">
            <a:solidFill>
              <a:srgbClr val="A7337D"/>
            </a:solidFill>
          </a:ln>
        </p:spPr>
        <p:txBody>
          <a:bodyPr wrap="square" lIns="0" tIns="0" rIns="0" bIns="0" rtlCol="0"/>
          <a:lstStyle/>
          <a:p>
            <a:endParaRPr/>
          </a:p>
        </p:txBody>
      </p:sp>
      <p:sp>
        <p:nvSpPr>
          <p:cNvPr id="42" name="object 42"/>
          <p:cNvSpPr txBox="1"/>
          <p:nvPr/>
        </p:nvSpPr>
        <p:spPr>
          <a:xfrm>
            <a:off x="7529900" y="10436453"/>
            <a:ext cx="918210" cy="528320"/>
          </a:xfrm>
          <a:prstGeom prst="rect">
            <a:avLst/>
          </a:prstGeom>
        </p:spPr>
        <p:txBody>
          <a:bodyPr vert="horz" wrap="square" lIns="0" tIns="11430" rIns="0" bIns="0" rtlCol="0">
            <a:spAutoFit/>
          </a:bodyPr>
          <a:lstStyle/>
          <a:p>
            <a:pPr marL="12700" marR="5080" indent="16510">
              <a:lnSpc>
                <a:spcPct val="113700"/>
              </a:lnSpc>
              <a:spcBef>
                <a:spcPts val="90"/>
              </a:spcBef>
            </a:pPr>
            <a:r>
              <a:rPr sz="1450" dirty="0">
                <a:solidFill>
                  <a:srgbClr val="FFFFFF"/>
                </a:solidFill>
                <a:latin typeface="Segoe UI"/>
                <a:cs typeface="Segoe UI"/>
              </a:rPr>
              <a:t>Salaried</a:t>
            </a:r>
            <a:r>
              <a:rPr sz="1450" spc="105" dirty="0">
                <a:solidFill>
                  <a:srgbClr val="FFFFFF"/>
                </a:solidFill>
                <a:latin typeface="Segoe UI"/>
                <a:cs typeface="Segoe UI"/>
              </a:rPr>
              <a:t> </a:t>
            </a:r>
            <a:r>
              <a:rPr sz="1450" spc="-25" dirty="0">
                <a:solidFill>
                  <a:srgbClr val="FFFFFF"/>
                </a:solidFill>
                <a:latin typeface="Segoe UI"/>
                <a:cs typeface="Segoe UI"/>
              </a:rPr>
              <a:t>IT </a:t>
            </a:r>
            <a:r>
              <a:rPr sz="1450" spc="-10" dirty="0">
                <a:solidFill>
                  <a:srgbClr val="FFFFFF"/>
                </a:solidFill>
                <a:latin typeface="Segoe UI"/>
                <a:cs typeface="Segoe UI"/>
              </a:rPr>
              <a:t>Employees</a:t>
            </a:r>
            <a:endParaRPr sz="1450">
              <a:latin typeface="Segoe UI"/>
              <a:cs typeface="Segoe UI"/>
            </a:endParaRPr>
          </a:p>
        </p:txBody>
      </p:sp>
      <p:sp>
        <p:nvSpPr>
          <p:cNvPr id="43" name="object 43"/>
          <p:cNvSpPr txBox="1"/>
          <p:nvPr/>
        </p:nvSpPr>
        <p:spPr>
          <a:xfrm>
            <a:off x="8759659" y="10436453"/>
            <a:ext cx="918210" cy="779145"/>
          </a:xfrm>
          <a:prstGeom prst="rect">
            <a:avLst/>
          </a:prstGeom>
        </p:spPr>
        <p:txBody>
          <a:bodyPr vert="horz" wrap="square" lIns="0" tIns="11430" rIns="0" bIns="0" rtlCol="0">
            <a:spAutoFit/>
          </a:bodyPr>
          <a:lstStyle/>
          <a:p>
            <a:pPr marL="12700" marR="5080" algn="ctr">
              <a:lnSpc>
                <a:spcPct val="113700"/>
              </a:lnSpc>
              <a:spcBef>
                <a:spcPts val="90"/>
              </a:spcBef>
            </a:pPr>
            <a:r>
              <a:rPr sz="1450" spc="-10" dirty="0">
                <a:solidFill>
                  <a:srgbClr val="FFFFFF"/>
                </a:solidFill>
                <a:latin typeface="Segoe UI"/>
                <a:cs typeface="Segoe UI"/>
              </a:rPr>
              <a:t>Salaried Other Employees</a:t>
            </a:r>
            <a:endParaRPr sz="1450">
              <a:latin typeface="Segoe UI"/>
              <a:cs typeface="Segoe UI"/>
            </a:endParaRPr>
          </a:p>
        </p:txBody>
      </p:sp>
      <p:sp>
        <p:nvSpPr>
          <p:cNvPr id="44" name="object 44"/>
          <p:cNvSpPr txBox="1"/>
          <p:nvPr/>
        </p:nvSpPr>
        <p:spPr>
          <a:xfrm>
            <a:off x="10083007" y="10436453"/>
            <a:ext cx="730885" cy="528320"/>
          </a:xfrm>
          <a:prstGeom prst="rect">
            <a:avLst/>
          </a:prstGeom>
        </p:spPr>
        <p:txBody>
          <a:bodyPr vert="horz" wrap="square" lIns="0" tIns="11430" rIns="0" bIns="0" rtlCol="0">
            <a:spAutoFit/>
          </a:bodyPr>
          <a:lstStyle/>
          <a:p>
            <a:pPr marL="50800" marR="5080" indent="-38735">
              <a:lnSpc>
                <a:spcPct val="113700"/>
              </a:lnSpc>
              <a:spcBef>
                <a:spcPts val="90"/>
              </a:spcBef>
            </a:pPr>
            <a:r>
              <a:rPr sz="1450" spc="-10" dirty="0">
                <a:solidFill>
                  <a:srgbClr val="FFFFFF"/>
                </a:solidFill>
                <a:latin typeface="Segoe UI"/>
                <a:cs typeface="Segoe UI"/>
              </a:rPr>
              <a:t>Business Owners</a:t>
            </a:r>
            <a:endParaRPr sz="1450">
              <a:latin typeface="Segoe UI"/>
              <a:cs typeface="Segoe UI"/>
            </a:endParaRPr>
          </a:p>
        </p:txBody>
      </p:sp>
      <p:sp>
        <p:nvSpPr>
          <p:cNvPr id="45" name="object 45"/>
          <p:cNvSpPr txBox="1"/>
          <p:nvPr/>
        </p:nvSpPr>
        <p:spPr>
          <a:xfrm>
            <a:off x="11198573" y="10461573"/>
            <a:ext cx="95948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Freelancers</a:t>
            </a:r>
            <a:endParaRPr sz="1450">
              <a:latin typeface="Segoe UI"/>
              <a:cs typeface="Segoe UI"/>
            </a:endParaRPr>
          </a:p>
        </p:txBody>
      </p:sp>
      <p:sp>
        <p:nvSpPr>
          <p:cNvPr id="46" name="object 46"/>
          <p:cNvSpPr txBox="1"/>
          <p:nvPr/>
        </p:nvSpPr>
        <p:spPr>
          <a:xfrm>
            <a:off x="12379268" y="10436453"/>
            <a:ext cx="1057275" cy="528320"/>
          </a:xfrm>
          <a:prstGeom prst="rect">
            <a:avLst/>
          </a:prstGeom>
        </p:spPr>
        <p:txBody>
          <a:bodyPr vert="horz" wrap="square" lIns="0" tIns="11430" rIns="0" bIns="0" rtlCol="0">
            <a:spAutoFit/>
          </a:bodyPr>
          <a:lstStyle/>
          <a:p>
            <a:pPr marL="81915" marR="5080" indent="-69850">
              <a:lnSpc>
                <a:spcPct val="113700"/>
              </a:lnSpc>
              <a:spcBef>
                <a:spcPts val="90"/>
              </a:spcBef>
            </a:pPr>
            <a:r>
              <a:rPr sz="1450" spc="-10" dirty="0">
                <a:solidFill>
                  <a:srgbClr val="FFFFFF"/>
                </a:solidFill>
                <a:latin typeface="Segoe UI"/>
                <a:cs typeface="Segoe UI"/>
              </a:rPr>
              <a:t>Government Employees</a:t>
            </a:r>
            <a:endParaRPr sz="1450">
              <a:latin typeface="Segoe UI"/>
              <a:cs typeface="Segoe UI"/>
            </a:endParaRPr>
          </a:p>
        </p:txBody>
      </p:sp>
      <p:grpSp>
        <p:nvGrpSpPr>
          <p:cNvPr id="47" name="object 47"/>
          <p:cNvGrpSpPr/>
          <p:nvPr/>
        </p:nvGrpSpPr>
        <p:grpSpPr>
          <a:xfrm>
            <a:off x="7496926" y="7878229"/>
            <a:ext cx="5869305" cy="2407920"/>
            <a:chOff x="7496926" y="7878229"/>
            <a:chExt cx="5869305" cy="2407920"/>
          </a:xfrm>
        </p:grpSpPr>
        <p:sp>
          <p:nvSpPr>
            <p:cNvPr id="48" name="object 48"/>
            <p:cNvSpPr/>
            <p:nvPr/>
          </p:nvSpPr>
          <p:spPr>
            <a:xfrm>
              <a:off x="7496926" y="7878229"/>
              <a:ext cx="949960" cy="2407920"/>
            </a:xfrm>
            <a:custGeom>
              <a:avLst/>
              <a:gdLst/>
              <a:ahLst/>
              <a:cxnLst/>
              <a:rect l="l" t="t" r="r" b="b"/>
              <a:pathLst>
                <a:path w="949959" h="2407920">
                  <a:moveTo>
                    <a:pt x="949883" y="2407512"/>
                  </a:moveTo>
                  <a:lnTo>
                    <a:pt x="0" y="2407512"/>
                  </a:lnTo>
                  <a:lnTo>
                    <a:pt x="0" y="0"/>
                  </a:lnTo>
                  <a:lnTo>
                    <a:pt x="949883" y="0"/>
                  </a:lnTo>
                  <a:lnTo>
                    <a:pt x="949883" y="2407512"/>
                  </a:lnTo>
                  <a:close/>
                </a:path>
              </a:pathLst>
            </a:custGeom>
            <a:solidFill>
              <a:srgbClr val="A1333C"/>
            </a:solidFill>
          </p:spPr>
          <p:txBody>
            <a:bodyPr wrap="square" lIns="0" tIns="0" rIns="0" bIns="0" rtlCol="0"/>
            <a:lstStyle/>
            <a:p>
              <a:endParaRPr/>
            </a:p>
          </p:txBody>
        </p:sp>
        <p:sp>
          <p:nvSpPr>
            <p:cNvPr id="49" name="object 49"/>
            <p:cNvSpPr/>
            <p:nvPr/>
          </p:nvSpPr>
          <p:spPr>
            <a:xfrm>
              <a:off x="8726685" y="9404170"/>
              <a:ext cx="949960" cy="882015"/>
            </a:xfrm>
            <a:custGeom>
              <a:avLst/>
              <a:gdLst/>
              <a:ahLst/>
              <a:cxnLst/>
              <a:rect l="l" t="t" r="r" b="b"/>
              <a:pathLst>
                <a:path w="949959" h="882015">
                  <a:moveTo>
                    <a:pt x="949883" y="881571"/>
                  </a:moveTo>
                  <a:lnTo>
                    <a:pt x="0" y="881571"/>
                  </a:lnTo>
                  <a:lnTo>
                    <a:pt x="0" y="0"/>
                  </a:lnTo>
                  <a:lnTo>
                    <a:pt x="949883" y="0"/>
                  </a:lnTo>
                  <a:lnTo>
                    <a:pt x="949883" y="881571"/>
                  </a:lnTo>
                  <a:close/>
                </a:path>
              </a:pathLst>
            </a:custGeom>
            <a:solidFill>
              <a:srgbClr val="CCCCCC"/>
            </a:solidFill>
          </p:spPr>
          <p:txBody>
            <a:bodyPr wrap="square" lIns="0" tIns="0" rIns="0" bIns="0" rtlCol="0"/>
            <a:lstStyle/>
            <a:p>
              <a:endParaRPr/>
            </a:p>
          </p:txBody>
        </p:sp>
        <p:sp>
          <p:nvSpPr>
            <p:cNvPr id="50" name="object 50"/>
            <p:cNvSpPr/>
            <p:nvPr/>
          </p:nvSpPr>
          <p:spPr>
            <a:xfrm>
              <a:off x="9956444" y="9430706"/>
              <a:ext cx="949960" cy="855344"/>
            </a:xfrm>
            <a:custGeom>
              <a:avLst/>
              <a:gdLst/>
              <a:ahLst/>
              <a:cxnLst/>
              <a:rect l="l" t="t" r="r" b="b"/>
              <a:pathLst>
                <a:path w="949959" h="855345">
                  <a:moveTo>
                    <a:pt x="949883" y="855035"/>
                  </a:moveTo>
                  <a:lnTo>
                    <a:pt x="0" y="855035"/>
                  </a:lnTo>
                  <a:lnTo>
                    <a:pt x="0" y="0"/>
                  </a:lnTo>
                  <a:lnTo>
                    <a:pt x="949883" y="0"/>
                  </a:lnTo>
                  <a:lnTo>
                    <a:pt x="949883" y="855035"/>
                  </a:lnTo>
                  <a:close/>
                </a:path>
              </a:pathLst>
            </a:custGeom>
            <a:solidFill>
              <a:srgbClr val="C399CA"/>
            </a:solidFill>
          </p:spPr>
          <p:txBody>
            <a:bodyPr wrap="square" lIns="0" tIns="0" rIns="0" bIns="0" rtlCol="0"/>
            <a:lstStyle/>
            <a:p>
              <a:endParaRPr/>
            </a:p>
          </p:txBody>
        </p:sp>
        <p:sp>
          <p:nvSpPr>
            <p:cNvPr id="51" name="object 51"/>
            <p:cNvSpPr/>
            <p:nvPr/>
          </p:nvSpPr>
          <p:spPr>
            <a:xfrm>
              <a:off x="11186204" y="9667974"/>
              <a:ext cx="949960" cy="617855"/>
            </a:xfrm>
            <a:custGeom>
              <a:avLst/>
              <a:gdLst/>
              <a:ahLst/>
              <a:cxnLst/>
              <a:rect l="l" t="t" r="r" b="b"/>
              <a:pathLst>
                <a:path w="949959" h="617854">
                  <a:moveTo>
                    <a:pt x="949882" y="617767"/>
                  </a:moveTo>
                  <a:lnTo>
                    <a:pt x="0" y="617767"/>
                  </a:lnTo>
                  <a:lnTo>
                    <a:pt x="0" y="0"/>
                  </a:lnTo>
                  <a:lnTo>
                    <a:pt x="949882" y="0"/>
                  </a:lnTo>
                  <a:lnTo>
                    <a:pt x="949882" y="617767"/>
                  </a:lnTo>
                  <a:close/>
                </a:path>
              </a:pathLst>
            </a:custGeom>
            <a:solidFill>
              <a:srgbClr val="118CFF"/>
            </a:solidFill>
          </p:spPr>
          <p:txBody>
            <a:bodyPr wrap="square" lIns="0" tIns="0" rIns="0" bIns="0" rtlCol="0"/>
            <a:lstStyle/>
            <a:p>
              <a:endParaRPr/>
            </a:p>
          </p:txBody>
        </p:sp>
        <p:sp>
          <p:nvSpPr>
            <p:cNvPr id="52" name="object 52"/>
            <p:cNvSpPr/>
            <p:nvPr/>
          </p:nvSpPr>
          <p:spPr>
            <a:xfrm>
              <a:off x="12415963" y="9912137"/>
              <a:ext cx="949960" cy="374015"/>
            </a:xfrm>
            <a:custGeom>
              <a:avLst/>
              <a:gdLst/>
              <a:ahLst/>
              <a:cxnLst/>
              <a:rect l="l" t="t" r="r" b="b"/>
              <a:pathLst>
                <a:path w="949959" h="374015">
                  <a:moveTo>
                    <a:pt x="949882" y="373604"/>
                  </a:moveTo>
                  <a:lnTo>
                    <a:pt x="0" y="373604"/>
                  </a:lnTo>
                  <a:lnTo>
                    <a:pt x="0" y="0"/>
                  </a:lnTo>
                  <a:lnTo>
                    <a:pt x="949882" y="0"/>
                  </a:lnTo>
                  <a:lnTo>
                    <a:pt x="949882" y="373604"/>
                  </a:lnTo>
                  <a:close/>
                </a:path>
              </a:pathLst>
            </a:custGeom>
            <a:solidFill>
              <a:srgbClr val="A28600"/>
            </a:solidFill>
          </p:spPr>
          <p:txBody>
            <a:bodyPr wrap="square" lIns="0" tIns="0" rIns="0" bIns="0" rtlCol="0"/>
            <a:lstStyle/>
            <a:p>
              <a:endParaRPr/>
            </a:p>
          </p:txBody>
        </p:sp>
      </p:grpSp>
      <p:sp>
        <p:nvSpPr>
          <p:cNvPr id="53" name="object 53"/>
          <p:cNvSpPr txBox="1"/>
          <p:nvPr/>
        </p:nvSpPr>
        <p:spPr>
          <a:xfrm>
            <a:off x="7422282" y="6884064"/>
            <a:ext cx="5863590" cy="897255"/>
          </a:xfrm>
          <a:prstGeom prst="rect">
            <a:avLst/>
          </a:prstGeom>
        </p:spPr>
        <p:txBody>
          <a:bodyPr vert="horz" wrap="square" lIns="0" tIns="15240" rIns="0" bIns="0" rtlCol="0">
            <a:spAutoFit/>
          </a:bodyPr>
          <a:lstStyle/>
          <a:p>
            <a:pPr marL="12700">
              <a:lnSpc>
                <a:spcPct val="100000"/>
              </a:lnSpc>
              <a:spcBef>
                <a:spcPts val="120"/>
              </a:spcBef>
            </a:pPr>
            <a:r>
              <a:rPr sz="2450" spc="-130" dirty="0">
                <a:solidFill>
                  <a:srgbClr val="FFFFFF"/>
                </a:solidFill>
                <a:latin typeface="Trebuchet MS"/>
                <a:cs typeface="Trebuchet MS"/>
              </a:rPr>
              <a:t>Amount</a:t>
            </a:r>
            <a:r>
              <a:rPr sz="2450" spc="-145"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40" dirty="0">
                <a:solidFill>
                  <a:srgbClr val="FFFFFF"/>
                </a:solidFill>
                <a:latin typeface="Trebuchet MS"/>
                <a:cs typeface="Trebuchet MS"/>
              </a:rPr>
              <a:t>Credit</a:t>
            </a:r>
            <a:r>
              <a:rPr sz="2450" spc="-145" dirty="0">
                <a:solidFill>
                  <a:srgbClr val="FFFFFF"/>
                </a:solidFill>
                <a:latin typeface="Trebuchet MS"/>
                <a:cs typeface="Trebuchet MS"/>
              </a:rPr>
              <a:t> </a:t>
            </a:r>
            <a:r>
              <a:rPr sz="2450" spc="-114" dirty="0">
                <a:solidFill>
                  <a:srgbClr val="FFFFFF"/>
                </a:solidFill>
                <a:latin typeface="Trebuchet MS"/>
                <a:cs typeface="Trebuchet MS"/>
              </a:rPr>
              <a:t>Card</a:t>
            </a:r>
            <a:r>
              <a:rPr sz="2450" spc="-145" dirty="0">
                <a:solidFill>
                  <a:srgbClr val="FFFFFF"/>
                </a:solidFill>
                <a:latin typeface="Trebuchet MS"/>
                <a:cs typeface="Trebuchet MS"/>
              </a:rPr>
              <a:t> </a:t>
            </a:r>
            <a:r>
              <a:rPr sz="2450" spc="-165" dirty="0">
                <a:solidFill>
                  <a:srgbClr val="FFFFFF"/>
                </a:solidFill>
                <a:latin typeface="Trebuchet MS"/>
                <a:cs typeface="Trebuchet MS"/>
              </a:rPr>
              <a:t>Occupation</a:t>
            </a:r>
            <a:r>
              <a:rPr sz="2450" spc="-145" dirty="0">
                <a:solidFill>
                  <a:srgbClr val="FFFFFF"/>
                </a:solidFill>
                <a:latin typeface="Trebuchet MS"/>
                <a:cs typeface="Trebuchet MS"/>
              </a:rPr>
              <a:t> </a:t>
            </a:r>
            <a:r>
              <a:rPr sz="2450" spc="-20" dirty="0">
                <a:solidFill>
                  <a:srgbClr val="FFFFFF"/>
                </a:solidFill>
                <a:latin typeface="Trebuchet MS"/>
                <a:cs typeface="Trebuchet MS"/>
              </a:rPr>
              <a:t>Wise</a:t>
            </a:r>
            <a:endParaRPr sz="2450">
              <a:latin typeface="Trebuchet MS"/>
              <a:cs typeface="Trebuchet MS"/>
            </a:endParaRPr>
          </a:p>
          <a:p>
            <a:pPr marL="261620">
              <a:lnSpc>
                <a:spcPct val="100000"/>
              </a:lnSpc>
              <a:spcBef>
                <a:spcPts val="2155"/>
              </a:spcBef>
            </a:pPr>
            <a:r>
              <a:rPr sz="1450" spc="-10" dirty="0">
                <a:solidFill>
                  <a:srgbClr val="FFFFFF"/>
                </a:solidFill>
                <a:latin typeface="Segoe UI"/>
                <a:cs typeface="Segoe UI"/>
              </a:rPr>
              <a:t>$101M</a:t>
            </a:r>
            <a:endParaRPr sz="1450">
              <a:latin typeface="Segoe UI"/>
              <a:cs typeface="Segoe UI"/>
            </a:endParaRPr>
          </a:p>
        </p:txBody>
      </p:sp>
      <p:sp>
        <p:nvSpPr>
          <p:cNvPr id="54" name="object 54"/>
          <p:cNvSpPr txBox="1"/>
          <p:nvPr/>
        </p:nvSpPr>
        <p:spPr>
          <a:xfrm>
            <a:off x="8951951" y="9055452"/>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$37M</a:t>
            </a:r>
            <a:endParaRPr sz="1450">
              <a:latin typeface="Segoe UI"/>
              <a:cs typeface="Segoe UI"/>
            </a:endParaRPr>
          </a:p>
        </p:txBody>
      </p:sp>
      <p:sp>
        <p:nvSpPr>
          <p:cNvPr id="55" name="object 55"/>
          <p:cNvSpPr txBox="1"/>
          <p:nvPr/>
        </p:nvSpPr>
        <p:spPr>
          <a:xfrm>
            <a:off x="10181711" y="9081989"/>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$36M</a:t>
            </a:r>
            <a:endParaRPr sz="1450">
              <a:latin typeface="Segoe UI"/>
              <a:cs typeface="Segoe UI"/>
            </a:endParaRPr>
          </a:p>
        </p:txBody>
      </p:sp>
      <p:sp>
        <p:nvSpPr>
          <p:cNvPr id="56" name="object 56"/>
          <p:cNvSpPr txBox="1"/>
          <p:nvPr/>
        </p:nvSpPr>
        <p:spPr>
          <a:xfrm>
            <a:off x="11411469" y="9319255"/>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$26M</a:t>
            </a:r>
            <a:endParaRPr sz="1450">
              <a:latin typeface="Segoe UI"/>
              <a:cs typeface="Segoe UI"/>
            </a:endParaRPr>
          </a:p>
        </p:txBody>
      </p:sp>
      <p:sp>
        <p:nvSpPr>
          <p:cNvPr id="57" name="object 57"/>
          <p:cNvSpPr txBox="1"/>
          <p:nvPr/>
        </p:nvSpPr>
        <p:spPr>
          <a:xfrm>
            <a:off x="12641229" y="9563419"/>
            <a:ext cx="49974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$16M</a:t>
            </a:r>
            <a:endParaRPr sz="1450">
              <a:latin typeface="Segoe UI"/>
              <a:cs typeface="Segoe UI"/>
            </a:endParaRPr>
          </a:p>
        </p:txBody>
      </p:sp>
      <p:grpSp>
        <p:nvGrpSpPr>
          <p:cNvPr id="58" name="object 58"/>
          <p:cNvGrpSpPr/>
          <p:nvPr/>
        </p:nvGrpSpPr>
        <p:grpSpPr>
          <a:xfrm>
            <a:off x="14025666" y="2718796"/>
            <a:ext cx="5890260" cy="3440429"/>
            <a:chOff x="14025666" y="2718796"/>
            <a:chExt cx="5890260" cy="3440429"/>
          </a:xfrm>
        </p:grpSpPr>
        <p:sp>
          <p:nvSpPr>
            <p:cNvPr id="59" name="object 59"/>
            <p:cNvSpPr/>
            <p:nvPr/>
          </p:nvSpPr>
          <p:spPr>
            <a:xfrm>
              <a:off x="14033603" y="2726734"/>
              <a:ext cx="5874385" cy="3424554"/>
            </a:xfrm>
            <a:custGeom>
              <a:avLst/>
              <a:gdLst/>
              <a:ahLst/>
              <a:cxnLst/>
              <a:rect l="l" t="t" r="r" b="b"/>
              <a:pathLst>
                <a:path w="5874384" h="3424554">
                  <a:moveTo>
                    <a:pt x="0" y="319623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5646424" y="0"/>
                  </a:lnTo>
                  <a:lnTo>
                    <a:pt x="5653883" y="0"/>
                  </a:lnTo>
                  <a:lnTo>
                    <a:pt x="5661324" y="365"/>
                  </a:lnTo>
                  <a:lnTo>
                    <a:pt x="5668747" y="1096"/>
                  </a:lnTo>
                  <a:lnTo>
                    <a:pt x="5676169" y="1827"/>
                  </a:lnTo>
                  <a:lnTo>
                    <a:pt x="5683538" y="2920"/>
                  </a:lnTo>
                  <a:lnTo>
                    <a:pt x="5690854" y="4375"/>
                  </a:lnTo>
                  <a:lnTo>
                    <a:pt x="5698169" y="5831"/>
                  </a:lnTo>
                  <a:lnTo>
                    <a:pt x="5740468" y="20190"/>
                  </a:lnTo>
                  <a:lnTo>
                    <a:pt x="5779152" y="42525"/>
                  </a:lnTo>
                  <a:lnTo>
                    <a:pt x="5790902" y="51694"/>
                  </a:lnTo>
                  <a:lnTo>
                    <a:pt x="5796668" y="56426"/>
                  </a:lnTo>
                  <a:lnTo>
                    <a:pt x="5802188" y="61429"/>
                  </a:lnTo>
                  <a:lnTo>
                    <a:pt x="5807462" y="66704"/>
                  </a:lnTo>
                  <a:lnTo>
                    <a:pt x="5812736" y="71978"/>
                  </a:lnTo>
                  <a:lnTo>
                    <a:pt x="5835784" y="101215"/>
                  </a:lnTo>
                  <a:lnTo>
                    <a:pt x="5839928" y="107416"/>
                  </a:lnTo>
                  <a:lnTo>
                    <a:pt x="5843758" y="113806"/>
                  </a:lnTo>
                  <a:lnTo>
                    <a:pt x="5847274" y="120385"/>
                  </a:lnTo>
                  <a:lnTo>
                    <a:pt x="5850790" y="126963"/>
                  </a:lnTo>
                  <a:lnTo>
                    <a:pt x="5853975" y="133697"/>
                  </a:lnTo>
                  <a:lnTo>
                    <a:pt x="5856829" y="140588"/>
                  </a:lnTo>
                  <a:lnTo>
                    <a:pt x="5859684" y="147479"/>
                  </a:lnTo>
                  <a:lnTo>
                    <a:pt x="5869790" y="183311"/>
                  </a:lnTo>
                  <a:lnTo>
                    <a:pt x="5871245" y="190627"/>
                  </a:lnTo>
                  <a:lnTo>
                    <a:pt x="5872339" y="197996"/>
                  </a:lnTo>
                  <a:lnTo>
                    <a:pt x="5873070" y="205419"/>
                  </a:lnTo>
                  <a:lnTo>
                    <a:pt x="5873801" y="212842"/>
                  </a:lnTo>
                  <a:lnTo>
                    <a:pt x="5874166" y="220282"/>
                  </a:lnTo>
                  <a:lnTo>
                    <a:pt x="5874166" y="227741"/>
                  </a:lnTo>
                  <a:lnTo>
                    <a:pt x="5874166" y="3196237"/>
                  </a:lnTo>
                  <a:lnTo>
                    <a:pt x="5874166" y="3203696"/>
                  </a:lnTo>
                  <a:lnTo>
                    <a:pt x="5873801" y="3211137"/>
                  </a:lnTo>
                  <a:lnTo>
                    <a:pt x="5873070" y="3218560"/>
                  </a:lnTo>
                  <a:lnTo>
                    <a:pt x="5872339" y="3225982"/>
                  </a:lnTo>
                  <a:lnTo>
                    <a:pt x="5871245" y="3233351"/>
                  </a:lnTo>
                  <a:lnTo>
                    <a:pt x="5869790" y="3240667"/>
                  </a:lnTo>
                  <a:lnTo>
                    <a:pt x="5868335" y="3247983"/>
                  </a:lnTo>
                  <a:lnTo>
                    <a:pt x="5866524" y="3255209"/>
                  </a:lnTo>
                  <a:lnTo>
                    <a:pt x="5864359" y="3262347"/>
                  </a:lnTo>
                  <a:lnTo>
                    <a:pt x="5862194" y="3269485"/>
                  </a:lnTo>
                  <a:lnTo>
                    <a:pt x="5859684" y="3276499"/>
                  </a:lnTo>
                  <a:lnTo>
                    <a:pt x="5856830" y="3283390"/>
                  </a:lnTo>
                  <a:lnTo>
                    <a:pt x="5853975" y="3290281"/>
                  </a:lnTo>
                  <a:lnTo>
                    <a:pt x="5850790" y="3297015"/>
                  </a:lnTo>
                  <a:lnTo>
                    <a:pt x="5847274" y="3303593"/>
                  </a:lnTo>
                  <a:lnTo>
                    <a:pt x="5843758" y="3310171"/>
                  </a:lnTo>
                  <a:lnTo>
                    <a:pt x="5839928" y="3316561"/>
                  </a:lnTo>
                  <a:lnTo>
                    <a:pt x="5835784" y="3322763"/>
                  </a:lnTo>
                  <a:lnTo>
                    <a:pt x="5831641" y="3328965"/>
                  </a:lnTo>
                  <a:lnTo>
                    <a:pt x="5827203" y="3334949"/>
                  </a:lnTo>
                  <a:lnTo>
                    <a:pt x="5822471" y="3340715"/>
                  </a:lnTo>
                  <a:lnTo>
                    <a:pt x="5817739" y="3346480"/>
                  </a:lnTo>
                  <a:lnTo>
                    <a:pt x="5812736" y="3352000"/>
                  </a:lnTo>
                  <a:lnTo>
                    <a:pt x="5807462" y="3357274"/>
                  </a:lnTo>
                  <a:lnTo>
                    <a:pt x="5802188" y="3362548"/>
                  </a:lnTo>
                  <a:lnTo>
                    <a:pt x="5796668" y="3367552"/>
                  </a:lnTo>
                  <a:lnTo>
                    <a:pt x="5790902" y="3372283"/>
                  </a:lnTo>
                  <a:lnTo>
                    <a:pt x="5785136" y="3377015"/>
                  </a:lnTo>
                  <a:lnTo>
                    <a:pt x="5747203" y="3400603"/>
                  </a:lnTo>
                  <a:lnTo>
                    <a:pt x="5733577" y="3406642"/>
                  </a:lnTo>
                  <a:lnTo>
                    <a:pt x="5726686" y="3409497"/>
                  </a:lnTo>
                  <a:lnTo>
                    <a:pt x="5690854" y="3419603"/>
                  </a:lnTo>
                  <a:lnTo>
                    <a:pt x="5683538" y="3421058"/>
                  </a:lnTo>
                  <a:lnTo>
                    <a:pt x="5676169" y="3422151"/>
                  </a:lnTo>
                  <a:lnTo>
                    <a:pt x="5668747" y="3422882"/>
                  </a:lnTo>
                  <a:lnTo>
                    <a:pt x="5661324" y="3423613"/>
                  </a:lnTo>
                  <a:lnTo>
                    <a:pt x="5653883" y="3423979"/>
                  </a:lnTo>
                  <a:lnTo>
                    <a:pt x="5646424" y="3423979"/>
                  </a:lnTo>
                  <a:lnTo>
                    <a:pt x="227741" y="3423979"/>
                  </a:lnTo>
                  <a:lnTo>
                    <a:pt x="220282" y="3423979"/>
                  </a:lnTo>
                  <a:lnTo>
                    <a:pt x="212842" y="3423613"/>
                  </a:lnTo>
                  <a:lnTo>
                    <a:pt x="205419" y="3422882"/>
                  </a:lnTo>
                  <a:lnTo>
                    <a:pt x="197996" y="3422151"/>
                  </a:lnTo>
                  <a:lnTo>
                    <a:pt x="190627" y="3421058"/>
                  </a:lnTo>
                  <a:lnTo>
                    <a:pt x="183311" y="3419603"/>
                  </a:lnTo>
                  <a:lnTo>
                    <a:pt x="175996" y="3418148"/>
                  </a:lnTo>
                  <a:lnTo>
                    <a:pt x="140588" y="3406643"/>
                  </a:lnTo>
                  <a:lnTo>
                    <a:pt x="133697" y="3403788"/>
                  </a:lnTo>
                  <a:lnTo>
                    <a:pt x="95013" y="3381453"/>
                  </a:lnTo>
                  <a:lnTo>
                    <a:pt x="83263" y="3372283"/>
                  </a:lnTo>
                  <a:lnTo>
                    <a:pt x="77498" y="3367552"/>
                  </a:lnTo>
                  <a:lnTo>
                    <a:pt x="51694" y="3340715"/>
                  </a:lnTo>
                  <a:lnTo>
                    <a:pt x="46963" y="3334949"/>
                  </a:lnTo>
                  <a:lnTo>
                    <a:pt x="42525" y="3328965"/>
                  </a:lnTo>
                  <a:lnTo>
                    <a:pt x="38381" y="3322763"/>
                  </a:lnTo>
                  <a:lnTo>
                    <a:pt x="34237" y="3316561"/>
                  </a:lnTo>
                  <a:lnTo>
                    <a:pt x="17335" y="3283390"/>
                  </a:lnTo>
                  <a:lnTo>
                    <a:pt x="14481" y="3276499"/>
                  </a:lnTo>
                  <a:lnTo>
                    <a:pt x="11971" y="3269485"/>
                  </a:lnTo>
                  <a:lnTo>
                    <a:pt x="9806" y="3262347"/>
                  </a:lnTo>
                  <a:lnTo>
                    <a:pt x="7641" y="3255209"/>
                  </a:lnTo>
                  <a:lnTo>
                    <a:pt x="5831" y="3247982"/>
                  </a:lnTo>
                  <a:lnTo>
                    <a:pt x="4375" y="3240667"/>
                  </a:lnTo>
                  <a:lnTo>
                    <a:pt x="2920" y="3233351"/>
                  </a:lnTo>
                  <a:lnTo>
                    <a:pt x="1827" y="3225982"/>
                  </a:lnTo>
                  <a:lnTo>
                    <a:pt x="1096" y="3218560"/>
                  </a:lnTo>
                  <a:lnTo>
                    <a:pt x="365" y="3211137"/>
                  </a:lnTo>
                  <a:lnTo>
                    <a:pt x="0" y="3203696"/>
                  </a:lnTo>
                  <a:lnTo>
                    <a:pt x="0" y="3196237"/>
                  </a:lnTo>
                  <a:close/>
                </a:path>
              </a:pathLst>
            </a:custGeom>
            <a:ln w="15706">
              <a:solidFill>
                <a:srgbClr val="A7337D"/>
              </a:solidFill>
            </a:ln>
          </p:spPr>
          <p:txBody>
            <a:bodyPr wrap="square" lIns="0" tIns="0" rIns="0" bIns="0" rtlCol="0"/>
            <a:lstStyle/>
            <a:p>
              <a:endParaRPr/>
            </a:p>
          </p:txBody>
        </p:sp>
        <p:sp>
          <p:nvSpPr>
            <p:cNvPr id="60" name="object 60"/>
            <p:cNvSpPr/>
            <p:nvPr/>
          </p:nvSpPr>
          <p:spPr>
            <a:xfrm>
              <a:off x="15253576" y="3846462"/>
              <a:ext cx="1865630" cy="1865630"/>
            </a:xfrm>
            <a:custGeom>
              <a:avLst/>
              <a:gdLst/>
              <a:ahLst/>
              <a:cxnLst/>
              <a:rect l="l" t="t" r="r" b="b"/>
              <a:pathLst>
                <a:path w="1865630" h="1865629">
                  <a:moveTo>
                    <a:pt x="927989" y="1865189"/>
                  </a:moveTo>
                  <a:lnTo>
                    <a:pt x="878283" y="1863619"/>
                  </a:lnTo>
                  <a:lnTo>
                    <a:pt x="828732" y="1859401"/>
                  </a:lnTo>
                  <a:lnTo>
                    <a:pt x="779476" y="1852548"/>
                  </a:lnTo>
                  <a:lnTo>
                    <a:pt x="730656" y="1843079"/>
                  </a:lnTo>
                  <a:lnTo>
                    <a:pt x="682409" y="1831021"/>
                  </a:lnTo>
                  <a:lnTo>
                    <a:pt x="634874" y="1816408"/>
                  </a:lnTo>
                  <a:lnTo>
                    <a:pt x="588186" y="1799283"/>
                  </a:lnTo>
                  <a:lnTo>
                    <a:pt x="542477" y="1779693"/>
                  </a:lnTo>
                  <a:lnTo>
                    <a:pt x="497877" y="1757694"/>
                  </a:lnTo>
                  <a:lnTo>
                    <a:pt x="454513" y="1733350"/>
                  </a:lnTo>
                  <a:lnTo>
                    <a:pt x="412508" y="1706728"/>
                  </a:lnTo>
                  <a:lnTo>
                    <a:pt x="371982" y="1677905"/>
                  </a:lnTo>
                  <a:lnTo>
                    <a:pt x="333050" y="1646963"/>
                  </a:lnTo>
                  <a:lnTo>
                    <a:pt x="295823" y="1613989"/>
                  </a:lnTo>
                  <a:lnTo>
                    <a:pt x="260407" y="1579078"/>
                  </a:lnTo>
                  <a:lnTo>
                    <a:pt x="226902" y="1542329"/>
                  </a:lnTo>
                  <a:lnTo>
                    <a:pt x="195403" y="1503846"/>
                  </a:lnTo>
                  <a:lnTo>
                    <a:pt x="166001" y="1463738"/>
                  </a:lnTo>
                  <a:lnTo>
                    <a:pt x="138778" y="1422121"/>
                  </a:lnTo>
                  <a:lnTo>
                    <a:pt x="113813" y="1379111"/>
                  </a:lnTo>
                  <a:lnTo>
                    <a:pt x="91175" y="1334832"/>
                  </a:lnTo>
                  <a:lnTo>
                    <a:pt x="70930" y="1289409"/>
                  </a:lnTo>
                  <a:lnTo>
                    <a:pt x="53135" y="1242971"/>
                  </a:lnTo>
                  <a:lnTo>
                    <a:pt x="37841" y="1195651"/>
                  </a:lnTo>
                  <a:lnTo>
                    <a:pt x="25091" y="1147583"/>
                  </a:lnTo>
                  <a:lnTo>
                    <a:pt x="14922" y="1098904"/>
                  </a:lnTo>
                  <a:lnTo>
                    <a:pt x="7362" y="1049752"/>
                  </a:lnTo>
                  <a:lnTo>
                    <a:pt x="2432" y="1000266"/>
                  </a:lnTo>
                  <a:lnTo>
                    <a:pt x="148" y="950588"/>
                  </a:lnTo>
                  <a:lnTo>
                    <a:pt x="0" y="925721"/>
                  </a:lnTo>
                  <a:lnTo>
                    <a:pt x="514" y="900859"/>
                  </a:lnTo>
                  <a:lnTo>
                    <a:pt x="3532" y="851221"/>
                  </a:lnTo>
                  <a:lnTo>
                    <a:pt x="9190" y="801813"/>
                  </a:lnTo>
                  <a:lnTo>
                    <a:pt x="17475" y="752778"/>
                  </a:lnTo>
                  <a:lnTo>
                    <a:pt x="28361" y="704254"/>
                  </a:lnTo>
                  <a:lnTo>
                    <a:pt x="41819" y="656379"/>
                  </a:lnTo>
                  <a:lnTo>
                    <a:pt x="57809" y="609290"/>
                  </a:lnTo>
                  <a:lnTo>
                    <a:pt x="76287" y="563120"/>
                  </a:lnTo>
                  <a:lnTo>
                    <a:pt x="418802" y="710912"/>
                  </a:lnTo>
                  <a:lnTo>
                    <a:pt x="407716" y="738614"/>
                  </a:lnTo>
                  <a:lnTo>
                    <a:pt x="398121" y="766867"/>
                  </a:lnTo>
                  <a:lnTo>
                    <a:pt x="383515" y="824707"/>
                  </a:lnTo>
                  <a:lnTo>
                    <a:pt x="375149" y="883772"/>
                  </a:lnTo>
                  <a:lnTo>
                    <a:pt x="373119" y="943393"/>
                  </a:lnTo>
                  <a:lnTo>
                    <a:pt x="374489" y="973200"/>
                  </a:lnTo>
                  <a:lnTo>
                    <a:pt x="381983" y="1032382"/>
                  </a:lnTo>
                  <a:lnTo>
                    <a:pt x="395735" y="1090431"/>
                  </a:lnTo>
                  <a:lnTo>
                    <a:pt x="415588" y="1146685"/>
                  </a:lnTo>
                  <a:lnTo>
                    <a:pt x="441318" y="1200507"/>
                  </a:lnTo>
                  <a:lnTo>
                    <a:pt x="472631" y="1251283"/>
                  </a:lnTo>
                  <a:lnTo>
                    <a:pt x="509171" y="1298437"/>
                  </a:lnTo>
                  <a:lnTo>
                    <a:pt x="550524" y="1341433"/>
                  </a:lnTo>
                  <a:lnTo>
                    <a:pt x="596219" y="1379783"/>
                  </a:lnTo>
                  <a:lnTo>
                    <a:pt x="645738" y="1413050"/>
                  </a:lnTo>
                  <a:lnTo>
                    <a:pt x="698516" y="1440856"/>
                  </a:lnTo>
                  <a:lnTo>
                    <a:pt x="753955" y="1462885"/>
                  </a:lnTo>
                  <a:lnTo>
                    <a:pt x="811423" y="1478887"/>
                  </a:lnTo>
                  <a:lnTo>
                    <a:pt x="870269" y="1488680"/>
                  </a:lnTo>
                  <a:lnTo>
                    <a:pt x="929823" y="1492153"/>
                  </a:lnTo>
                  <a:lnTo>
                    <a:pt x="959654" y="1491504"/>
                  </a:lnTo>
                  <a:lnTo>
                    <a:pt x="1019001" y="1485445"/>
                  </a:lnTo>
                  <a:lnTo>
                    <a:pt x="1077365" y="1473103"/>
                  </a:lnTo>
                  <a:lnTo>
                    <a:pt x="1134084" y="1454617"/>
                  </a:lnTo>
                  <a:lnTo>
                    <a:pt x="1188512" y="1430197"/>
                  </a:lnTo>
                  <a:lnTo>
                    <a:pt x="1240032" y="1400123"/>
                  </a:lnTo>
                  <a:lnTo>
                    <a:pt x="1288057" y="1364734"/>
                  </a:lnTo>
                  <a:lnTo>
                    <a:pt x="1332041" y="1324434"/>
                  </a:lnTo>
                  <a:lnTo>
                    <a:pt x="1371485" y="1279680"/>
                  </a:lnTo>
                  <a:lnTo>
                    <a:pt x="1405941" y="1230982"/>
                  </a:lnTo>
                  <a:lnTo>
                    <a:pt x="1435016" y="1178892"/>
                  </a:lnTo>
                  <a:lnTo>
                    <a:pt x="1458381" y="1124003"/>
                  </a:lnTo>
                  <a:lnTo>
                    <a:pt x="1475770" y="1066938"/>
                  </a:lnTo>
                  <a:lnTo>
                    <a:pt x="1486984" y="1008346"/>
                  </a:lnTo>
                  <a:lnTo>
                    <a:pt x="1491897" y="948894"/>
                  </a:lnTo>
                  <a:lnTo>
                    <a:pt x="1491971" y="919056"/>
                  </a:lnTo>
                  <a:lnTo>
                    <a:pt x="1490453" y="889256"/>
                  </a:lnTo>
                  <a:lnTo>
                    <a:pt x="1482669" y="830111"/>
                  </a:lnTo>
                  <a:lnTo>
                    <a:pt x="1468632" y="772131"/>
                  </a:lnTo>
                  <a:lnTo>
                    <a:pt x="1448502" y="715975"/>
                  </a:lnTo>
                  <a:lnTo>
                    <a:pt x="1422508" y="662281"/>
                  </a:lnTo>
                  <a:lnTo>
                    <a:pt x="1390946" y="611659"/>
                  </a:lnTo>
                  <a:lnTo>
                    <a:pt x="1354174" y="564685"/>
                  </a:lnTo>
                  <a:lnTo>
                    <a:pt x="1312610" y="521893"/>
                  </a:lnTo>
                  <a:lnTo>
                    <a:pt x="1266727" y="483768"/>
                  </a:lnTo>
                  <a:lnTo>
                    <a:pt x="1217046" y="450745"/>
                  </a:lnTo>
                  <a:lnTo>
                    <a:pt x="1164131" y="423199"/>
                  </a:lnTo>
                  <a:lnTo>
                    <a:pt x="1108585" y="401443"/>
                  </a:lnTo>
                  <a:lnTo>
                    <a:pt x="1051038" y="385723"/>
                  </a:lnTo>
                  <a:lnTo>
                    <a:pt x="992145" y="376220"/>
                  </a:lnTo>
                  <a:lnTo>
                    <a:pt x="932575" y="373040"/>
                  </a:lnTo>
                  <a:lnTo>
                    <a:pt x="932575" y="0"/>
                  </a:lnTo>
                  <a:lnTo>
                    <a:pt x="982287" y="1325"/>
                  </a:lnTo>
                  <a:lnTo>
                    <a:pt x="1031858" y="5299"/>
                  </a:lnTo>
                  <a:lnTo>
                    <a:pt x="1081147" y="11910"/>
                  </a:lnTo>
                  <a:lnTo>
                    <a:pt x="1130014" y="21139"/>
                  </a:lnTo>
                  <a:lnTo>
                    <a:pt x="1178319" y="32959"/>
                  </a:lnTo>
                  <a:lnTo>
                    <a:pt x="1225925" y="47338"/>
                  </a:lnTo>
                  <a:lnTo>
                    <a:pt x="1272697" y="64234"/>
                  </a:lnTo>
                  <a:lnTo>
                    <a:pt x="1318503" y="83599"/>
                  </a:lnTo>
                  <a:lnTo>
                    <a:pt x="1363210" y="105378"/>
                  </a:lnTo>
                  <a:lnTo>
                    <a:pt x="1406693" y="129509"/>
                  </a:lnTo>
                  <a:lnTo>
                    <a:pt x="1448828" y="155924"/>
                  </a:lnTo>
                  <a:lnTo>
                    <a:pt x="1489495" y="184547"/>
                  </a:lnTo>
                  <a:lnTo>
                    <a:pt x="1528579" y="215298"/>
                  </a:lnTo>
                  <a:lnTo>
                    <a:pt x="1565967" y="248088"/>
                  </a:lnTo>
                  <a:lnTo>
                    <a:pt x="1601555" y="282824"/>
                  </a:lnTo>
                  <a:lnTo>
                    <a:pt x="1635241" y="319408"/>
                  </a:lnTo>
                  <a:lnTo>
                    <a:pt x="1666928" y="357736"/>
                  </a:lnTo>
                  <a:lnTo>
                    <a:pt x="1696527" y="397698"/>
                  </a:lnTo>
                  <a:lnTo>
                    <a:pt x="1723954" y="439182"/>
                  </a:lnTo>
                  <a:lnTo>
                    <a:pt x="1749131" y="482068"/>
                  </a:lnTo>
                  <a:lnTo>
                    <a:pt x="1771986" y="526235"/>
                  </a:lnTo>
                  <a:lnTo>
                    <a:pt x="1792454" y="571558"/>
                  </a:lnTo>
                  <a:lnTo>
                    <a:pt x="1810477" y="617908"/>
                  </a:lnTo>
                  <a:lnTo>
                    <a:pt x="1826003" y="665152"/>
                  </a:lnTo>
                  <a:lnTo>
                    <a:pt x="1838989" y="713157"/>
                  </a:lnTo>
                  <a:lnTo>
                    <a:pt x="1849398" y="761786"/>
                  </a:lnTo>
                  <a:lnTo>
                    <a:pt x="1857200" y="810900"/>
                  </a:lnTo>
                  <a:lnTo>
                    <a:pt x="1862373" y="860361"/>
                  </a:lnTo>
                  <a:lnTo>
                    <a:pt x="1864902" y="910027"/>
                  </a:lnTo>
                  <a:lnTo>
                    <a:pt x="1865172" y="934893"/>
                  </a:lnTo>
                  <a:lnTo>
                    <a:pt x="1864779" y="959757"/>
                  </a:lnTo>
                  <a:lnTo>
                    <a:pt x="1862006" y="1009410"/>
                  </a:lnTo>
                  <a:lnTo>
                    <a:pt x="1856591" y="1058844"/>
                  </a:lnTo>
                  <a:lnTo>
                    <a:pt x="1848547" y="1107920"/>
                  </a:lnTo>
                  <a:lnTo>
                    <a:pt x="1837900" y="1156497"/>
                  </a:lnTo>
                  <a:lnTo>
                    <a:pt x="1824678" y="1204437"/>
                  </a:lnTo>
                  <a:lnTo>
                    <a:pt x="1808919" y="1251605"/>
                  </a:lnTo>
                  <a:lnTo>
                    <a:pt x="1790668" y="1297865"/>
                  </a:lnTo>
                  <a:lnTo>
                    <a:pt x="1769978" y="1343087"/>
                  </a:lnTo>
                  <a:lnTo>
                    <a:pt x="1746906" y="1387141"/>
                  </a:lnTo>
                  <a:lnTo>
                    <a:pt x="1721518" y="1429903"/>
                  </a:lnTo>
                  <a:lnTo>
                    <a:pt x="1693888" y="1471251"/>
                  </a:lnTo>
                  <a:lnTo>
                    <a:pt x="1664092" y="1511068"/>
                  </a:lnTo>
                  <a:lnTo>
                    <a:pt x="1632217" y="1549239"/>
                  </a:lnTo>
                  <a:lnTo>
                    <a:pt x="1598352" y="1585657"/>
                  </a:lnTo>
                  <a:lnTo>
                    <a:pt x="1562594" y="1620218"/>
                  </a:lnTo>
                  <a:lnTo>
                    <a:pt x="1525044" y="1652824"/>
                  </a:lnTo>
                  <a:lnTo>
                    <a:pt x="1485810" y="1683382"/>
                  </a:lnTo>
                  <a:lnTo>
                    <a:pt x="1445003" y="1711805"/>
                  </a:lnTo>
                  <a:lnTo>
                    <a:pt x="1402739" y="1738012"/>
                  </a:lnTo>
                  <a:lnTo>
                    <a:pt x="1359137" y="1761929"/>
                  </a:lnTo>
                  <a:lnTo>
                    <a:pt x="1314323" y="1783488"/>
                  </a:lnTo>
                  <a:lnTo>
                    <a:pt x="1268424" y="1802628"/>
                  </a:lnTo>
                  <a:lnTo>
                    <a:pt x="1221569" y="1819294"/>
                  </a:lnTo>
                  <a:lnTo>
                    <a:pt x="1173892" y="1833438"/>
                  </a:lnTo>
                  <a:lnTo>
                    <a:pt x="1125530" y="1845021"/>
                  </a:lnTo>
                  <a:lnTo>
                    <a:pt x="1076618" y="1854009"/>
                  </a:lnTo>
                  <a:lnTo>
                    <a:pt x="1027298" y="1860377"/>
                  </a:lnTo>
                  <a:lnTo>
                    <a:pt x="977707" y="1864107"/>
                  </a:lnTo>
                  <a:lnTo>
                    <a:pt x="952855" y="1864980"/>
                  </a:lnTo>
                  <a:lnTo>
                    <a:pt x="927989" y="1865189"/>
                  </a:lnTo>
                  <a:close/>
                </a:path>
              </a:pathLst>
            </a:custGeom>
            <a:solidFill>
              <a:srgbClr val="A7337D"/>
            </a:solidFill>
          </p:spPr>
          <p:txBody>
            <a:bodyPr wrap="square" lIns="0" tIns="0" rIns="0" bIns="0" rtlCol="0"/>
            <a:lstStyle/>
            <a:p>
              <a:endParaRPr/>
            </a:p>
          </p:txBody>
        </p:sp>
        <p:sp>
          <p:nvSpPr>
            <p:cNvPr id="61" name="object 61"/>
            <p:cNvSpPr/>
            <p:nvPr/>
          </p:nvSpPr>
          <p:spPr>
            <a:xfrm>
              <a:off x="15329864" y="3846462"/>
              <a:ext cx="856615" cy="711200"/>
            </a:xfrm>
            <a:custGeom>
              <a:avLst/>
              <a:gdLst/>
              <a:ahLst/>
              <a:cxnLst/>
              <a:rect l="l" t="t" r="r" b="b"/>
              <a:pathLst>
                <a:path w="856615" h="711200">
                  <a:moveTo>
                    <a:pt x="342514" y="710912"/>
                  </a:moveTo>
                  <a:lnTo>
                    <a:pt x="0" y="563120"/>
                  </a:lnTo>
                  <a:lnTo>
                    <a:pt x="13996" y="532238"/>
                  </a:lnTo>
                  <a:lnTo>
                    <a:pt x="29105" y="501886"/>
                  </a:lnTo>
                  <a:lnTo>
                    <a:pt x="62583" y="442929"/>
                  </a:lnTo>
                  <a:lnTo>
                    <a:pt x="100256" y="386559"/>
                  </a:lnTo>
                  <a:lnTo>
                    <a:pt x="141924" y="333076"/>
                  </a:lnTo>
                  <a:lnTo>
                    <a:pt x="187367" y="282761"/>
                  </a:lnTo>
                  <a:lnTo>
                    <a:pt x="236347" y="235881"/>
                  </a:lnTo>
                  <a:lnTo>
                    <a:pt x="288602" y="192682"/>
                  </a:lnTo>
                  <a:lnTo>
                    <a:pt x="343858" y="153395"/>
                  </a:lnTo>
                  <a:lnTo>
                    <a:pt x="401822" y="118226"/>
                  </a:lnTo>
                  <a:lnTo>
                    <a:pt x="462188" y="87360"/>
                  </a:lnTo>
                  <a:lnTo>
                    <a:pt x="524637" y="60962"/>
                  </a:lnTo>
                  <a:lnTo>
                    <a:pt x="588839" y="39171"/>
                  </a:lnTo>
                  <a:lnTo>
                    <a:pt x="654454" y="22102"/>
                  </a:lnTo>
                  <a:lnTo>
                    <a:pt x="721136" y="9844"/>
                  </a:lnTo>
                  <a:lnTo>
                    <a:pt x="788532" y="2464"/>
                  </a:lnTo>
                  <a:lnTo>
                    <a:pt x="856287" y="0"/>
                  </a:lnTo>
                  <a:lnTo>
                    <a:pt x="856287" y="373040"/>
                  </a:lnTo>
                  <a:lnTo>
                    <a:pt x="835933" y="373409"/>
                  </a:lnTo>
                  <a:lnTo>
                    <a:pt x="815634" y="374516"/>
                  </a:lnTo>
                  <a:lnTo>
                    <a:pt x="775196" y="378947"/>
                  </a:lnTo>
                  <a:lnTo>
                    <a:pt x="735187" y="386299"/>
                  </a:lnTo>
                  <a:lnTo>
                    <a:pt x="695818" y="396543"/>
                  </a:lnTo>
                  <a:lnTo>
                    <a:pt x="657296" y="409616"/>
                  </a:lnTo>
                  <a:lnTo>
                    <a:pt x="619828" y="425456"/>
                  </a:lnTo>
                  <a:lnTo>
                    <a:pt x="583607" y="443974"/>
                  </a:lnTo>
                  <a:lnTo>
                    <a:pt x="548830" y="465077"/>
                  </a:lnTo>
                  <a:lnTo>
                    <a:pt x="515675" y="488648"/>
                  </a:lnTo>
                  <a:lnTo>
                    <a:pt x="484323" y="514568"/>
                  </a:lnTo>
                  <a:lnTo>
                    <a:pt x="454934" y="542695"/>
                  </a:lnTo>
                  <a:lnTo>
                    <a:pt x="427669" y="572885"/>
                  </a:lnTo>
                  <a:lnTo>
                    <a:pt x="402666" y="604974"/>
                  </a:lnTo>
                  <a:lnTo>
                    <a:pt x="380065" y="638797"/>
                  </a:lnTo>
                  <a:lnTo>
                    <a:pt x="359976" y="674171"/>
                  </a:lnTo>
                  <a:lnTo>
                    <a:pt x="350917" y="692370"/>
                  </a:lnTo>
                  <a:lnTo>
                    <a:pt x="342514" y="710912"/>
                  </a:lnTo>
                  <a:close/>
                </a:path>
              </a:pathLst>
            </a:custGeom>
            <a:solidFill>
              <a:srgbClr val="F0E199"/>
            </a:solidFill>
          </p:spPr>
          <p:txBody>
            <a:bodyPr wrap="square" lIns="0" tIns="0" rIns="0" bIns="0" rtlCol="0"/>
            <a:lstStyle/>
            <a:p>
              <a:endParaRPr/>
            </a:p>
          </p:txBody>
        </p:sp>
        <p:sp>
          <p:nvSpPr>
            <p:cNvPr id="62" name="object 62"/>
            <p:cNvSpPr/>
            <p:nvPr/>
          </p:nvSpPr>
          <p:spPr>
            <a:xfrm>
              <a:off x="16711390" y="5577747"/>
              <a:ext cx="240029" cy="78105"/>
            </a:xfrm>
            <a:custGeom>
              <a:avLst/>
              <a:gdLst/>
              <a:ahLst/>
              <a:cxnLst/>
              <a:rect l="l" t="t" r="r" b="b"/>
              <a:pathLst>
                <a:path w="240030" h="78104">
                  <a:moveTo>
                    <a:pt x="0" y="0"/>
                  </a:moveTo>
                  <a:lnTo>
                    <a:pt x="51242" y="77920"/>
                  </a:lnTo>
                  <a:lnTo>
                    <a:pt x="239718" y="77920"/>
                  </a:lnTo>
                </a:path>
              </a:pathLst>
            </a:custGeom>
            <a:ln w="15706">
              <a:solidFill>
                <a:srgbClr val="FFFFFF"/>
              </a:solidFill>
            </a:ln>
          </p:spPr>
          <p:txBody>
            <a:bodyPr wrap="square" lIns="0" tIns="0" rIns="0" bIns="0" rtlCol="0"/>
            <a:lstStyle/>
            <a:p>
              <a:endParaRPr/>
            </a:p>
          </p:txBody>
        </p:sp>
        <p:sp>
          <p:nvSpPr>
            <p:cNvPr id="63" name="object 63"/>
            <p:cNvSpPr/>
            <p:nvPr/>
          </p:nvSpPr>
          <p:spPr>
            <a:xfrm>
              <a:off x="15696796" y="3773955"/>
              <a:ext cx="215265" cy="89535"/>
            </a:xfrm>
            <a:custGeom>
              <a:avLst/>
              <a:gdLst/>
              <a:ahLst/>
              <a:cxnLst/>
              <a:rect l="l" t="t" r="r" b="b"/>
              <a:pathLst>
                <a:path w="215265" h="89535">
                  <a:moveTo>
                    <a:pt x="215220" y="89342"/>
                  </a:moveTo>
                  <a:lnTo>
                    <a:pt x="188475" y="0"/>
                  </a:lnTo>
                  <a:lnTo>
                    <a:pt x="0" y="0"/>
                  </a:lnTo>
                </a:path>
              </a:pathLst>
            </a:custGeom>
            <a:ln w="15706">
              <a:solidFill>
                <a:srgbClr val="FFFFFF"/>
              </a:solidFill>
            </a:ln>
          </p:spPr>
          <p:txBody>
            <a:bodyPr wrap="square" lIns="0" tIns="0" rIns="0" bIns="0" rtlCol="0"/>
            <a:lstStyle/>
            <a:p>
              <a:endParaRPr/>
            </a:p>
          </p:txBody>
        </p:sp>
      </p:grpSp>
      <p:sp>
        <p:nvSpPr>
          <p:cNvPr id="64" name="object 64"/>
          <p:cNvSpPr txBox="1"/>
          <p:nvPr/>
        </p:nvSpPr>
        <p:spPr>
          <a:xfrm>
            <a:off x="14201526" y="2753300"/>
            <a:ext cx="5571490" cy="1149985"/>
          </a:xfrm>
          <a:prstGeom prst="rect">
            <a:avLst/>
          </a:prstGeom>
        </p:spPr>
        <p:txBody>
          <a:bodyPr vert="horz" wrap="square" lIns="0" tIns="62230" rIns="0" bIns="0" rtlCol="0">
            <a:spAutoFit/>
          </a:bodyPr>
          <a:lstStyle/>
          <a:p>
            <a:pPr marL="2491740" marR="5080" indent="-2479675">
              <a:lnSpc>
                <a:spcPts val="2600"/>
              </a:lnSpc>
              <a:spcBef>
                <a:spcPts val="490"/>
              </a:spcBef>
            </a:pPr>
            <a:r>
              <a:rPr sz="2450" spc="-130" dirty="0">
                <a:solidFill>
                  <a:srgbClr val="FFFFFF"/>
                </a:solidFill>
                <a:latin typeface="Trebuchet MS"/>
                <a:cs typeface="Trebuchet MS"/>
              </a:rPr>
              <a:t>Amount</a:t>
            </a:r>
            <a:r>
              <a:rPr sz="2450" spc="-150"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45" dirty="0">
                <a:solidFill>
                  <a:srgbClr val="FFFFFF"/>
                </a:solidFill>
                <a:latin typeface="Trebuchet MS"/>
                <a:cs typeface="Trebuchet MS"/>
              </a:rPr>
              <a:t> </a:t>
            </a:r>
            <a:r>
              <a:rPr sz="2450" spc="-140" dirty="0">
                <a:solidFill>
                  <a:srgbClr val="FFFFFF"/>
                </a:solidFill>
                <a:latin typeface="Trebuchet MS"/>
                <a:cs typeface="Trebuchet MS"/>
              </a:rPr>
              <a:t>Credit</a:t>
            </a:r>
            <a:r>
              <a:rPr sz="2450" spc="-145" dirty="0">
                <a:solidFill>
                  <a:srgbClr val="FFFFFF"/>
                </a:solidFill>
                <a:latin typeface="Trebuchet MS"/>
                <a:cs typeface="Trebuchet MS"/>
              </a:rPr>
              <a:t> </a:t>
            </a:r>
            <a:r>
              <a:rPr sz="2450" spc="-114" dirty="0">
                <a:solidFill>
                  <a:srgbClr val="FFFFFF"/>
                </a:solidFill>
                <a:latin typeface="Trebuchet MS"/>
                <a:cs typeface="Trebuchet MS"/>
              </a:rPr>
              <a:t>Card</a:t>
            </a:r>
            <a:r>
              <a:rPr sz="2450" spc="-145" dirty="0">
                <a:solidFill>
                  <a:srgbClr val="FFFFFF"/>
                </a:solidFill>
                <a:latin typeface="Trebuchet MS"/>
                <a:cs typeface="Trebuchet MS"/>
              </a:rPr>
              <a:t> </a:t>
            </a:r>
            <a:r>
              <a:rPr sz="2450" spc="-130" dirty="0">
                <a:solidFill>
                  <a:srgbClr val="FFFFFF"/>
                </a:solidFill>
                <a:latin typeface="Trebuchet MS"/>
                <a:cs typeface="Trebuchet MS"/>
              </a:rPr>
              <a:t>marital</a:t>
            </a:r>
            <a:r>
              <a:rPr sz="2450" spc="-145" dirty="0">
                <a:solidFill>
                  <a:srgbClr val="FFFFFF"/>
                </a:solidFill>
                <a:latin typeface="Trebuchet MS"/>
                <a:cs typeface="Trebuchet MS"/>
              </a:rPr>
              <a:t> </a:t>
            </a:r>
            <a:r>
              <a:rPr sz="2450" spc="-35" dirty="0">
                <a:solidFill>
                  <a:srgbClr val="FFFFFF"/>
                </a:solidFill>
                <a:latin typeface="Trebuchet MS"/>
                <a:cs typeface="Trebuchet MS"/>
              </a:rPr>
              <a:t>status </a:t>
            </a:r>
            <a:r>
              <a:rPr sz="2450" spc="-20" dirty="0">
                <a:solidFill>
                  <a:srgbClr val="FFFFFF"/>
                </a:solidFill>
                <a:latin typeface="Trebuchet MS"/>
                <a:cs typeface="Trebuchet MS"/>
              </a:rPr>
              <a:t>wise</a:t>
            </a:r>
            <a:endParaRPr sz="2450">
              <a:latin typeface="Trebuchet MS"/>
              <a:cs typeface="Trebuchet MS"/>
            </a:endParaRPr>
          </a:p>
          <a:p>
            <a:pPr marL="309245">
              <a:lnSpc>
                <a:spcPct val="100000"/>
              </a:lnSpc>
              <a:spcBef>
                <a:spcPts val="1515"/>
              </a:spcBef>
            </a:pPr>
            <a:r>
              <a:rPr sz="1450" dirty="0">
                <a:solidFill>
                  <a:srgbClr val="FFFFFF"/>
                </a:solidFill>
                <a:latin typeface="Segoe UI"/>
                <a:cs typeface="Segoe UI"/>
              </a:rPr>
              <a:t>$40M</a:t>
            </a:r>
            <a:r>
              <a:rPr sz="1450" spc="40" dirty="0">
                <a:solidFill>
                  <a:srgbClr val="FFFFFF"/>
                </a:solidFill>
                <a:latin typeface="Segoe UI"/>
                <a:cs typeface="Segoe UI"/>
              </a:rPr>
              <a:t> </a:t>
            </a:r>
            <a:r>
              <a:rPr sz="1450" spc="-10" dirty="0">
                <a:solidFill>
                  <a:srgbClr val="FFFFFF"/>
                </a:solidFill>
                <a:latin typeface="Segoe UI"/>
                <a:cs typeface="Segoe UI"/>
              </a:rPr>
              <a:t>(18.5…)</a:t>
            </a:r>
            <a:endParaRPr sz="1450">
              <a:latin typeface="Segoe UI"/>
              <a:cs typeface="Segoe UI"/>
            </a:endParaRPr>
          </a:p>
        </p:txBody>
      </p:sp>
      <p:sp>
        <p:nvSpPr>
          <p:cNvPr id="65" name="object 65"/>
          <p:cNvSpPr txBox="1"/>
          <p:nvPr/>
        </p:nvSpPr>
        <p:spPr>
          <a:xfrm>
            <a:off x="17001235" y="5382246"/>
            <a:ext cx="740410" cy="528320"/>
          </a:xfrm>
          <a:prstGeom prst="rect">
            <a:avLst/>
          </a:prstGeom>
        </p:spPr>
        <p:txBody>
          <a:bodyPr vert="horz" wrap="square" lIns="0" tIns="41910" rIns="0" bIns="0" rtlCol="0">
            <a:spAutoFit/>
          </a:bodyPr>
          <a:lstStyle/>
          <a:p>
            <a:pPr marL="12700">
              <a:lnSpc>
                <a:spcPct val="100000"/>
              </a:lnSpc>
              <a:spcBef>
                <a:spcPts val="330"/>
              </a:spcBef>
            </a:pPr>
            <a:r>
              <a:rPr sz="1450" spc="-10" dirty="0">
                <a:solidFill>
                  <a:srgbClr val="FFFFFF"/>
                </a:solidFill>
                <a:latin typeface="Segoe UI"/>
                <a:cs typeface="Segoe UI"/>
              </a:rPr>
              <a:t>$176M</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(81.48%)</a:t>
            </a:r>
            <a:endParaRPr sz="1450">
              <a:latin typeface="Segoe UI"/>
              <a:cs typeface="Segoe UI"/>
            </a:endParaRPr>
          </a:p>
        </p:txBody>
      </p:sp>
      <p:grpSp>
        <p:nvGrpSpPr>
          <p:cNvPr id="66" name="object 66"/>
          <p:cNvGrpSpPr/>
          <p:nvPr/>
        </p:nvGrpSpPr>
        <p:grpSpPr>
          <a:xfrm>
            <a:off x="18188973" y="4637775"/>
            <a:ext cx="157480" cy="565785"/>
            <a:chOff x="18188973" y="4637775"/>
            <a:chExt cx="157480" cy="565785"/>
          </a:xfrm>
        </p:grpSpPr>
        <p:pic>
          <p:nvPicPr>
            <p:cNvPr id="67" name="object 67"/>
            <p:cNvPicPr/>
            <p:nvPr/>
          </p:nvPicPr>
          <p:blipFill>
            <a:blip r:embed="rId6" cstate="print"/>
            <a:stretch>
              <a:fillRect/>
            </a:stretch>
          </p:blipFill>
          <p:spPr>
            <a:xfrm>
              <a:off x="18188973" y="4637775"/>
              <a:ext cx="157063" cy="157063"/>
            </a:xfrm>
            <a:prstGeom prst="rect">
              <a:avLst/>
            </a:prstGeom>
          </p:spPr>
        </p:pic>
        <p:pic>
          <p:nvPicPr>
            <p:cNvPr id="68" name="object 68"/>
            <p:cNvPicPr/>
            <p:nvPr/>
          </p:nvPicPr>
          <p:blipFill>
            <a:blip r:embed="rId7" cstate="print"/>
            <a:stretch>
              <a:fillRect/>
            </a:stretch>
          </p:blipFill>
          <p:spPr>
            <a:xfrm>
              <a:off x="18188973" y="5046140"/>
              <a:ext cx="157063" cy="157063"/>
            </a:xfrm>
            <a:prstGeom prst="rect">
              <a:avLst/>
            </a:prstGeom>
          </p:spPr>
        </p:pic>
      </p:grpSp>
      <p:sp>
        <p:nvSpPr>
          <p:cNvPr id="69" name="object 69"/>
          <p:cNvSpPr txBox="1"/>
          <p:nvPr/>
        </p:nvSpPr>
        <p:spPr>
          <a:xfrm>
            <a:off x="18160993" y="4161623"/>
            <a:ext cx="1371600" cy="1093470"/>
          </a:xfrm>
          <a:prstGeom prst="rect">
            <a:avLst/>
          </a:prstGeom>
        </p:spPr>
        <p:txBody>
          <a:bodyPr vert="horz" wrap="square" lIns="0" tIns="90805" rIns="0" bIns="0" rtlCol="0">
            <a:spAutoFit/>
          </a:bodyPr>
          <a:lstStyle/>
          <a:p>
            <a:pPr marL="12700">
              <a:lnSpc>
                <a:spcPct val="100000"/>
              </a:lnSpc>
              <a:spcBef>
                <a:spcPts val="715"/>
              </a:spcBef>
            </a:pPr>
            <a:r>
              <a:rPr sz="1650" b="1" dirty="0">
                <a:solidFill>
                  <a:srgbClr val="FFFFFF"/>
                </a:solidFill>
                <a:latin typeface="Segoe UI"/>
                <a:cs typeface="Segoe UI"/>
              </a:rPr>
              <a:t>marital</a:t>
            </a:r>
            <a:r>
              <a:rPr sz="1650" b="1" spc="-60" dirty="0">
                <a:solidFill>
                  <a:srgbClr val="FFFFFF"/>
                </a:solidFill>
                <a:latin typeface="Segoe UI"/>
                <a:cs typeface="Segoe UI"/>
              </a:rPr>
              <a:t> </a:t>
            </a:r>
            <a:r>
              <a:rPr sz="1650" b="1" spc="-10" dirty="0">
                <a:solidFill>
                  <a:srgbClr val="FFFFFF"/>
                </a:solidFill>
                <a:latin typeface="Segoe UI"/>
                <a:cs typeface="Segoe UI"/>
              </a:rPr>
              <a:t>status</a:t>
            </a:r>
            <a:endParaRPr sz="1650">
              <a:latin typeface="Segoe UI"/>
              <a:cs typeface="Segoe UI"/>
            </a:endParaRPr>
          </a:p>
          <a:p>
            <a:pPr marL="218440">
              <a:lnSpc>
                <a:spcPct val="100000"/>
              </a:lnSpc>
              <a:spcBef>
                <a:spcPts val="620"/>
              </a:spcBef>
            </a:pPr>
            <a:r>
              <a:rPr sz="1650" spc="-10" dirty="0">
                <a:solidFill>
                  <a:srgbClr val="FFFFFF"/>
                </a:solidFill>
                <a:latin typeface="Segoe UI"/>
                <a:cs typeface="Segoe UI"/>
              </a:rPr>
              <a:t>Married</a:t>
            </a:r>
            <a:endParaRPr sz="1650">
              <a:latin typeface="Segoe UI"/>
              <a:cs typeface="Segoe UI"/>
            </a:endParaRPr>
          </a:p>
          <a:p>
            <a:pPr marL="218440">
              <a:lnSpc>
                <a:spcPct val="100000"/>
              </a:lnSpc>
              <a:spcBef>
                <a:spcPts val="1235"/>
              </a:spcBef>
            </a:pPr>
            <a:r>
              <a:rPr sz="1650" spc="-10" dirty="0">
                <a:solidFill>
                  <a:srgbClr val="FFFFFF"/>
                </a:solidFill>
                <a:latin typeface="Segoe UI"/>
                <a:cs typeface="Segoe UI"/>
              </a:rPr>
              <a:t>Single</a:t>
            </a:r>
            <a:endParaRPr sz="1650">
              <a:latin typeface="Segoe UI"/>
              <a:cs typeface="Segoe UI"/>
            </a:endParaRPr>
          </a:p>
        </p:txBody>
      </p:sp>
      <p:pic>
        <p:nvPicPr>
          <p:cNvPr id="70" name="object 70"/>
          <p:cNvPicPr/>
          <p:nvPr/>
        </p:nvPicPr>
        <p:blipFill>
          <a:blip r:embed="rId8" cstate="print"/>
          <a:stretch>
            <a:fillRect/>
          </a:stretch>
        </p:blipFill>
        <p:spPr>
          <a:xfrm>
            <a:off x="14198519" y="6849645"/>
            <a:ext cx="5889872" cy="4539128"/>
          </a:xfrm>
          <a:prstGeom prst="rect">
            <a:avLst/>
          </a:prstGeom>
        </p:spPr>
      </p:pic>
      <p:sp>
        <p:nvSpPr>
          <p:cNvPr id="71" name="object 71"/>
          <p:cNvSpPr txBox="1"/>
          <p:nvPr/>
        </p:nvSpPr>
        <p:spPr>
          <a:xfrm>
            <a:off x="14480559" y="6884064"/>
            <a:ext cx="5358765" cy="402590"/>
          </a:xfrm>
          <a:prstGeom prst="rect">
            <a:avLst/>
          </a:prstGeom>
        </p:spPr>
        <p:txBody>
          <a:bodyPr vert="horz" wrap="square" lIns="0" tIns="15240" rIns="0" bIns="0" rtlCol="0">
            <a:spAutoFit/>
          </a:bodyPr>
          <a:lstStyle/>
          <a:p>
            <a:pPr marL="12700">
              <a:lnSpc>
                <a:spcPct val="100000"/>
              </a:lnSpc>
              <a:spcBef>
                <a:spcPts val="120"/>
              </a:spcBef>
            </a:pPr>
            <a:r>
              <a:rPr sz="2450" spc="-130" dirty="0">
                <a:solidFill>
                  <a:srgbClr val="FFFFFF"/>
                </a:solidFill>
                <a:latin typeface="Trebuchet MS"/>
                <a:cs typeface="Trebuchet MS"/>
              </a:rPr>
              <a:t>Amount</a:t>
            </a:r>
            <a:r>
              <a:rPr sz="2450" spc="-150" dirty="0">
                <a:solidFill>
                  <a:srgbClr val="FFFFFF"/>
                </a:solidFill>
                <a:latin typeface="Trebuchet MS"/>
                <a:cs typeface="Trebuchet MS"/>
              </a:rPr>
              <a:t> </a:t>
            </a:r>
            <a:r>
              <a:rPr sz="2450" spc="-95" dirty="0">
                <a:solidFill>
                  <a:srgbClr val="FFFFFF"/>
                </a:solidFill>
                <a:latin typeface="Trebuchet MS"/>
                <a:cs typeface="Trebuchet MS"/>
              </a:rPr>
              <a:t>Spend</a:t>
            </a:r>
            <a:r>
              <a:rPr sz="2450" spc="-145" dirty="0">
                <a:solidFill>
                  <a:srgbClr val="FFFFFF"/>
                </a:solidFill>
                <a:latin typeface="Trebuchet MS"/>
                <a:cs typeface="Trebuchet MS"/>
              </a:rPr>
              <a:t> </a:t>
            </a:r>
            <a:r>
              <a:rPr sz="2450" spc="-125" dirty="0">
                <a:solidFill>
                  <a:srgbClr val="FFFFFF"/>
                </a:solidFill>
                <a:latin typeface="Trebuchet MS"/>
                <a:cs typeface="Trebuchet MS"/>
              </a:rPr>
              <a:t>by</a:t>
            </a:r>
            <a:r>
              <a:rPr sz="2450" spc="-150" dirty="0">
                <a:solidFill>
                  <a:srgbClr val="FFFFFF"/>
                </a:solidFill>
                <a:latin typeface="Trebuchet MS"/>
                <a:cs typeface="Trebuchet MS"/>
              </a:rPr>
              <a:t> </a:t>
            </a:r>
            <a:r>
              <a:rPr sz="2450" spc="-140" dirty="0">
                <a:solidFill>
                  <a:srgbClr val="FFFFFF"/>
                </a:solidFill>
                <a:latin typeface="Trebuchet MS"/>
                <a:cs typeface="Trebuchet MS"/>
              </a:rPr>
              <a:t>Credit</a:t>
            </a:r>
            <a:r>
              <a:rPr sz="2450" spc="-145" dirty="0">
                <a:solidFill>
                  <a:srgbClr val="FFFFFF"/>
                </a:solidFill>
                <a:latin typeface="Trebuchet MS"/>
                <a:cs typeface="Trebuchet MS"/>
              </a:rPr>
              <a:t> </a:t>
            </a:r>
            <a:r>
              <a:rPr sz="2450" spc="-114" dirty="0">
                <a:solidFill>
                  <a:srgbClr val="FFFFFF"/>
                </a:solidFill>
                <a:latin typeface="Trebuchet MS"/>
                <a:cs typeface="Trebuchet MS"/>
              </a:rPr>
              <a:t>Card</a:t>
            </a:r>
            <a:r>
              <a:rPr sz="2450" spc="-145" dirty="0">
                <a:solidFill>
                  <a:srgbClr val="FFFFFF"/>
                </a:solidFill>
                <a:latin typeface="Trebuchet MS"/>
                <a:cs typeface="Trebuchet MS"/>
              </a:rPr>
              <a:t> </a:t>
            </a:r>
            <a:r>
              <a:rPr sz="2450" spc="-105" dirty="0">
                <a:solidFill>
                  <a:srgbClr val="FFFFFF"/>
                </a:solidFill>
                <a:latin typeface="Trebuchet MS"/>
                <a:cs typeface="Trebuchet MS"/>
              </a:rPr>
              <a:t>gender</a:t>
            </a:r>
            <a:r>
              <a:rPr sz="2450" spc="-150" dirty="0">
                <a:solidFill>
                  <a:srgbClr val="FFFFFF"/>
                </a:solidFill>
                <a:latin typeface="Trebuchet MS"/>
                <a:cs typeface="Trebuchet MS"/>
              </a:rPr>
              <a:t> </a:t>
            </a:r>
            <a:r>
              <a:rPr sz="2450" spc="-20" dirty="0">
                <a:solidFill>
                  <a:srgbClr val="FFFFFF"/>
                </a:solidFill>
                <a:latin typeface="Trebuchet MS"/>
                <a:cs typeface="Trebuchet MS"/>
              </a:rPr>
              <a:t>wise</a:t>
            </a:r>
            <a:endParaRPr sz="2450">
              <a:latin typeface="Trebuchet MS"/>
              <a:cs typeface="Trebuchet MS"/>
            </a:endParaRPr>
          </a:p>
        </p:txBody>
      </p:sp>
      <p:sp>
        <p:nvSpPr>
          <p:cNvPr id="72" name="object 72"/>
          <p:cNvSpPr txBox="1"/>
          <p:nvPr/>
        </p:nvSpPr>
        <p:spPr>
          <a:xfrm>
            <a:off x="16888232" y="10693180"/>
            <a:ext cx="136779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$144M</a:t>
            </a:r>
            <a:r>
              <a:rPr sz="1450" spc="45" dirty="0">
                <a:solidFill>
                  <a:srgbClr val="FFFFFF"/>
                </a:solidFill>
                <a:latin typeface="Segoe UI"/>
                <a:cs typeface="Segoe UI"/>
              </a:rPr>
              <a:t> </a:t>
            </a:r>
            <a:r>
              <a:rPr sz="1450" spc="-10" dirty="0">
                <a:solidFill>
                  <a:srgbClr val="FFFFFF"/>
                </a:solidFill>
                <a:latin typeface="Segoe UI"/>
                <a:cs typeface="Segoe UI"/>
              </a:rPr>
              <a:t>(66.66%)</a:t>
            </a:r>
            <a:endParaRPr sz="1450">
              <a:latin typeface="Segoe UI"/>
              <a:cs typeface="Segoe UI"/>
            </a:endParaRPr>
          </a:p>
        </p:txBody>
      </p:sp>
      <p:sp>
        <p:nvSpPr>
          <p:cNvPr id="73" name="object 73"/>
          <p:cNvSpPr txBox="1"/>
          <p:nvPr/>
        </p:nvSpPr>
        <p:spPr>
          <a:xfrm>
            <a:off x="14915551" y="7724932"/>
            <a:ext cx="740410" cy="528320"/>
          </a:xfrm>
          <a:prstGeom prst="rect">
            <a:avLst/>
          </a:prstGeom>
        </p:spPr>
        <p:txBody>
          <a:bodyPr vert="horz" wrap="square" lIns="0" tIns="11430" rIns="0" bIns="0" rtlCol="0">
            <a:spAutoFit/>
          </a:bodyPr>
          <a:lstStyle/>
          <a:p>
            <a:pPr marL="12700" marR="5080" indent="240665">
              <a:lnSpc>
                <a:spcPct val="113700"/>
              </a:lnSpc>
              <a:spcBef>
                <a:spcPts val="90"/>
              </a:spcBef>
            </a:pPr>
            <a:r>
              <a:rPr sz="1450" spc="-20" dirty="0">
                <a:solidFill>
                  <a:srgbClr val="FFFFFF"/>
                </a:solidFill>
                <a:latin typeface="Segoe UI"/>
                <a:cs typeface="Segoe UI"/>
              </a:rPr>
              <a:t>$72M </a:t>
            </a:r>
            <a:r>
              <a:rPr sz="1450" spc="-10" dirty="0">
                <a:solidFill>
                  <a:srgbClr val="FFFFFF"/>
                </a:solidFill>
                <a:latin typeface="Segoe UI"/>
                <a:cs typeface="Segoe UI"/>
              </a:rPr>
              <a:t>(33.34%)</a:t>
            </a:r>
            <a:endParaRPr sz="1450">
              <a:latin typeface="Segoe UI"/>
              <a:cs typeface="Segoe UI"/>
            </a:endParaRPr>
          </a:p>
        </p:txBody>
      </p:sp>
      <p:sp>
        <p:nvSpPr>
          <p:cNvPr id="74" name="object 74"/>
          <p:cNvSpPr txBox="1"/>
          <p:nvPr/>
        </p:nvSpPr>
        <p:spPr>
          <a:xfrm>
            <a:off x="18914896" y="8685045"/>
            <a:ext cx="890905" cy="1093470"/>
          </a:xfrm>
          <a:prstGeom prst="rect">
            <a:avLst/>
          </a:prstGeom>
        </p:spPr>
        <p:txBody>
          <a:bodyPr vert="horz" wrap="square" lIns="0" tIns="90805" rIns="0" bIns="0" rtlCol="0">
            <a:spAutoFit/>
          </a:bodyPr>
          <a:lstStyle/>
          <a:p>
            <a:pPr marR="173990" algn="r">
              <a:lnSpc>
                <a:spcPct val="100000"/>
              </a:lnSpc>
              <a:spcBef>
                <a:spcPts val="715"/>
              </a:spcBef>
            </a:pPr>
            <a:r>
              <a:rPr sz="1650" b="1" spc="-10" dirty="0">
                <a:solidFill>
                  <a:srgbClr val="FFFFFF"/>
                </a:solidFill>
                <a:latin typeface="Segoe UI"/>
                <a:cs typeface="Segoe UI"/>
              </a:rPr>
              <a:t>gender</a:t>
            </a:r>
            <a:endParaRPr sz="1650">
              <a:latin typeface="Segoe UI"/>
              <a:cs typeface="Segoe UI"/>
            </a:endParaRPr>
          </a:p>
          <a:p>
            <a:pPr marR="208915" algn="r">
              <a:lnSpc>
                <a:spcPct val="100000"/>
              </a:lnSpc>
              <a:spcBef>
                <a:spcPts val="620"/>
              </a:spcBef>
            </a:pPr>
            <a:r>
              <a:rPr sz="1650" spc="-20" dirty="0">
                <a:solidFill>
                  <a:srgbClr val="FFFFFF"/>
                </a:solidFill>
                <a:latin typeface="Segoe UI"/>
                <a:cs typeface="Segoe UI"/>
              </a:rPr>
              <a:t>Male</a:t>
            </a:r>
            <a:endParaRPr sz="1650">
              <a:latin typeface="Segoe UI"/>
              <a:cs typeface="Segoe UI"/>
            </a:endParaRPr>
          </a:p>
          <a:p>
            <a:pPr marL="218440">
              <a:lnSpc>
                <a:spcPct val="100000"/>
              </a:lnSpc>
              <a:spcBef>
                <a:spcPts val="1235"/>
              </a:spcBef>
            </a:pPr>
            <a:r>
              <a:rPr sz="1650" spc="-10" dirty="0">
                <a:solidFill>
                  <a:srgbClr val="FFFFFF"/>
                </a:solidFill>
                <a:latin typeface="Segoe UI"/>
                <a:cs typeface="Segoe UI"/>
              </a:rPr>
              <a:t>Female</a:t>
            </a:r>
            <a:endParaRPr sz="1650">
              <a:latin typeface="Segoe UI"/>
              <a:cs typeface="Segoe U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924" y="323666"/>
            <a:ext cx="10507980" cy="7115175"/>
          </a:xfrm>
          <a:custGeom>
            <a:avLst/>
            <a:gdLst/>
            <a:ahLst/>
            <a:cxnLst/>
            <a:rect l="l" t="t" r="r" b="b"/>
            <a:pathLst>
              <a:path w="10507980" h="7115175">
                <a:moveTo>
                  <a:pt x="0" y="6887224"/>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0279790" y="0"/>
                </a:lnTo>
                <a:lnTo>
                  <a:pt x="10287250" y="0"/>
                </a:lnTo>
                <a:lnTo>
                  <a:pt x="10294691" y="365"/>
                </a:lnTo>
                <a:lnTo>
                  <a:pt x="10302113" y="1096"/>
                </a:lnTo>
                <a:lnTo>
                  <a:pt x="10309536" y="1827"/>
                </a:lnTo>
                <a:lnTo>
                  <a:pt x="10353037" y="11971"/>
                </a:lnTo>
                <a:lnTo>
                  <a:pt x="10366942" y="17335"/>
                </a:lnTo>
                <a:lnTo>
                  <a:pt x="10373834" y="20190"/>
                </a:lnTo>
                <a:lnTo>
                  <a:pt x="10406315" y="38381"/>
                </a:lnTo>
                <a:lnTo>
                  <a:pt x="10412518" y="42525"/>
                </a:lnTo>
                <a:lnTo>
                  <a:pt x="10418502" y="46963"/>
                </a:lnTo>
                <a:lnTo>
                  <a:pt x="10424268" y="51694"/>
                </a:lnTo>
                <a:lnTo>
                  <a:pt x="10430034" y="56426"/>
                </a:lnTo>
                <a:lnTo>
                  <a:pt x="10435554" y="61429"/>
                </a:lnTo>
                <a:lnTo>
                  <a:pt x="10440827" y="66704"/>
                </a:lnTo>
                <a:lnTo>
                  <a:pt x="10446103" y="71978"/>
                </a:lnTo>
                <a:lnTo>
                  <a:pt x="10451105" y="77498"/>
                </a:lnTo>
                <a:lnTo>
                  <a:pt x="10455836" y="83263"/>
                </a:lnTo>
                <a:lnTo>
                  <a:pt x="10460569" y="89029"/>
                </a:lnTo>
                <a:lnTo>
                  <a:pt x="10465006" y="95013"/>
                </a:lnTo>
                <a:lnTo>
                  <a:pt x="10469149" y="101215"/>
                </a:lnTo>
                <a:lnTo>
                  <a:pt x="10473294" y="107416"/>
                </a:lnTo>
                <a:lnTo>
                  <a:pt x="10493049" y="147479"/>
                </a:lnTo>
                <a:lnTo>
                  <a:pt x="10503155" y="183311"/>
                </a:lnTo>
                <a:lnTo>
                  <a:pt x="10504611" y="190627"/>
                </a:lnTo>
                <a:lnTo>
                  <a:pt x="10505705" y="197996"/>
                </a:lnTo>
                <a:lnTo>
                  <a:pt x="10506437" y="205419"/>
                </a:lnTo>
                <a:lnTo>
                  <a:pt x="10507167" y="212842"/>
                </a:lnTo>
                <a:lnTo>
                  <a:pt x="10507532" y="220282"/>
                </a:lnTo>
                <a:lnTo>
                  <a:pt x="10507532" y="227741"/>
                </a:lnTo>
                <a:lnTo>
                  <a:pt x="10507532" y="6887224"/>
                </a:lnTo>
                <a:lnTo>
                  <a:pt x="10507532" y="6894683"/>
                </a:lnTo>
                <a:lnTo>
                  <a:pt x="10507167" y="6902124"/>
                </a:lnTo>
                <a:lnTo>
                  <a:pt x="10506437" y="6909547"/>
                </a:lnTo>
                <a:lnTo>
                  <a:pt x="10505705" y="6916969"/>
                </a:lnTo>
                <a:lnTo>
                  <a:pt x="10504611" y="6924339"/>
                </a:lnTo>
                <a:lnTo>
                  <a:pt x="10503155" y="6931654"/>
                </a:lnTo>
                <a:lnTo>
                  <a:pt x="10501701" y="6938969"/>
                </a:lnTo>
                <a:lnTo>
                  <a:pt x="10490195" y="6974376"/>
                </a:lnTo>
                <a:lnTo>
                  <a:pt x="10487341" y="6981267"/>
                </a:lnTo>
                <a:lnTo>
                  <a:pt x="10484156" y="6988002"/>
                </a:lnTo>
                <a:lnTo>
                  <a:pt x="10480640" y="6994580"/>
                </a:lnTo>
                <a:lnTo>
                  <a:pt x="10477123" y="7001158"/>
                </a:lnTo>
                <a:lnTo>
                  <a:pt x="10473294" y="7007548"/>
                </a:lnTo>
                <a:lnTo>
                  <a:pt x="10469149" y="7013750"/>
                </a:lnTo>
                <a:lnTo>
                  <a:pt x="10465006" y="7019952"/>
                </a:lnTo>
                <a:lnTo>
                  <a:pt x="10460569" y="7025936"/>
                </a:lnTo>
                <a:lnTo>
                  <a:pt x="10455836" y="7031702"/>
                </a:lnTo>
                <a:lnTo>
                  <a:pt x="10451105" y="7037467"/>
                </a:lnTo>
                <a:lnTo>
                  <a:pt x="10446103" y="7042987"/>
                </a:lnTo>
                <a:lnTo>
                  <a:pt x="10440827" y="7048261"/>
                </a:lnTo>
                <a:lnTo>
                  <a:pt x="10435554" y="7053536"/>
                </a:lnTo>
                <a:lnTo>
                  <a:pt x="10430034" y="7058539"/>
                </a:lnTo>
                <a:lnTo>
                  <a:pt x="10424268" y="7063270"/>
                </a:lnTo>
                <a:lnTo>
                  <a:pt x="10418502" y="7068002"/>
                </a:lnTo>
                <a:lnTo>
                  <a:pt x="10412518" y="7072439"/>
                </a:lnTo>
                <a:lnTo>
                  <a:pt x="10406315" y="7076583"/>
                </a:lnTo>
                <a:lnTo>
                  <a:pt x="10400114" y="7080727"/>
                </a:lnTo>
                <a:lnTo>
                  <a:pt x="10366942" y="7097629"/>
                </a:lnTo>
                <a:lnTo>
                  <a:pt x="10360052" y="7100483"/>
                </a:lnTo>
                <a:lnTo>
                  <a:pt x="10324221" y="7110589"/>
                </a:lnTo>
                <a:lnTo>
                  <a:pt x="10316905" y="7112045"/>
                </a:lnTo>
                <a:lnTo>
                  <a:pt x="10309536" y="7113138"/>
                </a:lnTo>
                <a:lnTo>
                  <a:pt x="10302113" y="7113869"/>
                </a:lnTo>
                <a:lnTo>
                  <a:pt x="10294691" y="7114600"/>
                </a:lnTo>
                <a:lnTo>
                  <a:pt x="10287250" y="7114966"/>
                </a:lnTo>
                <a:lnTo>
                  <a:pt x="10279790" y="7114966"/>
                </a:lnTo>
                <a:lnTo>
                  <a:pt x="227741" y="7114966"/>
                </a:lnTo>
                <a:lnTo>
                  <a:pt x="220282" y="7114966"/>
                </a:lnTo>
                <a:lnTo>
                  <a:pt x="212842" y="7114600"/>
                </a:lnTo>
                <a:lnTo>
                  <a:pt x="205419" y="7113870"/>
                </a:lnTo>
                <a:lnTo>
                  <a:pt x="197996" y="7113138"/>
                </a:lnTo>
                <a:lnTo>
                  <a:pt x="190627" y="7112045"/>
                </a:lnTo>
                <a:lnTo>
                  <a:pt x="183311" y="7110589"/>
                </a:lnTo>
                <a:lnTo>
                  <a:pt x="175996" y="7109134"/>
                </a:lnTo>
                <a:lnTo>
                  <a:pt x="133697" y="7094775"/>
                </a:lnTo>
                <a:lnTo>
                  <a:pt x="120385" y="7088074"/>
                </a:lnTo>
                <a:lnTo>
                  <a:pt x="113806" y="7084558"/>
                </a:lnTo>
                <a:lnTo>
                  <a:pt x="107416" y="7080728"/>
                </a:lnTo>
                <a:lnTo>
                  <a:pt x="101215" y="7076584"/>
                </a:lnTo>
                <a:lnTo>
                  <a:pt x="95013" y="7072440"/>
                </a:lnTo>
                <a:lnTo>
                  <a:pt x="89029" y="7068002"/>
                </a:lnTo>
                <a:lnTo>
                  <a:pt x="83263" y="7063270"/>
                </a:lnTo>
                <a:lnTo>
                  <a:pt x="77498" y="7058539"/>
                </a:lnTo>
                <a:lnTo>
                  <a:pt x="71978" y="7053536"/>
                </a:lnTo>
                <a:lnTo>
                  <a:pt x="66704" y="7048261"/>
                </a:lnTo>
                <a:lnTo>
                  <a:pt x="61429" y="7042987"/>
                </a:lnTo>
                <a:lnTo>
                  <a:pt x="38381" y="7013749"/>
                </a:lnTo>
                <a:lnTo>
                  <a:pt x="34237" y="7007548"/>
                </a:lnTo>
                <a:lnTo>
                  <a:pt x="30407" y="7001158"/>
                </a:lnTo>
                <a:lnTo>
                  <a:pt x="26891" y="6994580"/>
                </a:lnTo>
                <a:lnTo>
                  <a:pt x="23375" y="6988002"/>
                </a:lnTo>
                <a:lnTo>
                  <a:pt x="20190" y="6981267"/>
                </a:lnTo>
                <a:lnTo>
                  <a:pt x="17335" y="6974376"/>
                </a:lnTo>
                <a:lnTo>
                  <a:pt x="14481" y="6967485"/>
                </a:lnTo>
                <a:lnTo>
                  <a:pt x="2920" y="6924339"/>
                </a:lnTo>
                <a:lnTo>
                  <a:pt x="1096" y="6909547"/>
                </a:lnTo>
                <a:lnTo>
                  <a:pt x="365" y="6902124"/>
                </a:lnTo>
                <a:lnTo>
                  <a:pt x="0" y="6894683"/>
                </a:lnTo>
                <a:lnTo>
                  <a:pt x="0" y="6887224"/>
                </a:lnTo>
                <a:close/>
              </a:path>
            </a:pathLst>
          </a:custGeom>
          <a:ln w="15706">
            <a:solidFill>
              <a:srgbClr val="E669B9"/>
            </a:solidFill>
          </a:ln>
        </p:spPr>
        <p:txBody>
          <a:bodyPr wrap="square" lIns="0" tIns="0" rIns="0" bIns="0" rtlCol="0"/>
          <a:lstStyle/>
          <a:p>
            <a:endParaRPr/>
          </a:p>
        </p:txBody>
      </p:sp>
      <p:sp>
        <p:nvSpPr>
          <p:cNvPr id="3" name="object 3"/>
          <p:cNvSpPr txBox="1"/>
          <p:nvPr/>
        </p:nvSpPr>
        <p:spPr>
          <a:xfrm>
            <a:off x="3244399" y="355572"/>
            <a:ext cx="4918710" cy="377190"/>
          </a:xfrm>
          <a:prstGeom prst="rect">
            <a:avLst/>
          </a:prstGeom>
        </p:spPr>
        <p:txBody>
          <a:bodyPr vert="horz" wrap="square" lIns="0" tIns="13335" rIns="0" bIns="0" rtlCol="0">
            <a:spAutoFit/>
          </a:bodyPr>
          <a:lstStyle/>
          <a:p>
            <a:pPr marL="12700">
              <a:lnSpc>
                <a:spcPct val="100000"/>
              </a:lnSpc>
              <a:spcBef>
                <a:spcPts val="105"/>
              </a:spcBef>
            </a:pPr>
            <a:r>
              <a:rPr sz="2300" spc="-280" dirty="0">
                <a:solidFill>
                  <a:srgbClr val="FFFFFF"/>
                </a:solidFill>
                <a:latin typeface="Lucida Sans Unicode"/>
                <a:cs typeface="Lucida Sans Unicode"/>
              </a:rPr>
              <a:t>Amount</a:t>
            </a:r>
            <a:r>
              <a:rPr sz="2300" spc="-175" dirty="0">
                <a:solidFill>
                  <a:srgbClr val="FFFFFF"/>
                </a:solidFill>
                <a:latin typeface="Lucida Sans Unicode"/>
                <a:cs typeface="Lucida Sans Unicode"/>
              </a:rPr>
              <a:t> </a:t>
            </a:r>
            <a:r>
              <a:rPr sz="2300" spc="-235" dirty="0">
                <a:solidFill>
                  <a:srgbClr val="FFFFFF"/>
                </a:solidFill>
                <a:latin typeface="Lucida Sans Unicode"/>
                <a:cs typeface="Lucida Sans Unicode"/>
              </a:rPr>
              <a:t>Spend</a:t>
            </a:r>
            <a:r>
              <a:rPr sz="2300" spc="-170" dirty="0">
                <a:solidFill>
                  <a:srgbClr val="FFFFFF"/>
                </a:solidFill>
                <a:latin typeface="Lucida Sans Unicode"/>
                <a:cs typeface="Lucida Sans Unicode"/>
              </a:rPr>
              <a:t> </a:t>
            </a:r>
            <a:r>
              <a:rPr sz="2300" spc="-240" dirty="0">
                <a:solidFill>
                  <a:srgbClr val="FFFFFF"/>
                </a:solidFill>
                <a:latin typeface="Lucida Sans Unicode"/>
                <a:cs typeface="Lucida Sans Unicode"/>
              </a:rPr>
              <a:t>by</a:t>
            </a:r>
            <a:r>
              <a:rPr sz="2300" spc="-175" dirty="0">
                <a:solidFill>
                  <a:srgbClr val="FFFFFF"/>
                </a:solidFill>
                <a:latin typeface="Lucida Sans Unicode"/>
                <a:cs typeface="Lucida Sans Unicode"/>
              </a:rPr>
              <a:t> </a:t>
            </a:r>
            <a:r>
              <a:rPr sz="2300" spc="-210" dirty="0">
                <a:solidFill>
                  <a:srgbClr val="FFFFFF"/>
                </a:solidFill>
                <a:latin typeface="Lucida Sans Unicode"/>
                <a:cs typeface="Lucida Sans Unicode"/>
              </a:rPr>
              <a:t>Credit</a:t>
            </a:r>
            <a:r>
              <a:rPr sz="2300" spc="-170" dirty="0">
                <a:solidFill>
                  <a:srgbClr val="FFFFFF"/>
                </a:solidFill>
                <a:latin typeface="Lucida Sans Unicode"/>
                <a:cs typeface="Lucida Sans Unicode"/>
              </a:rPr>
              <a:t> </a:t>
            </a:r>
            <a:r>
              <a:rPr sz="2300" spc="-245" dirty="0">
                <a:solidFill>
                  <a:srgbClr val="FFFFFF"/>
                </a:solidFill>
                <a:latin typeface="Lucida Sans Unicode"/>
                <a:cs typeface="Lucida Sans Unicode"/>
              </a:rPr>
              <a:t>Card</a:t>
            </a:r>
            <a:r>
              <a:rPr sz="2300" spc="-170" dirty="0">
                <a:solidFill>
                  <a:srgbClr val="FFFFFF"/>
                </a:solidFill>
                <a:latin typeface="Lucida Sans Unicode"/>
                <a:cs typeface="Lucida Sans Unicode"/>
              </a:rPr>
              <a:t> </a:t>
            </a:r>
            <a:r>
              <a:rPr sz="2300" spc="-280" dirty="0">
                <a:solidFill>
                  <a:srgbClr val="FFFFFF"/>
                </a:solidFill>
                <a:latin typeface="Lucida Sans Unicode"/>
                <a:cs typeface="Lucida Sans Unicode"/>
              </a:rPr>
              <a:t>Month</a:t>
            </a:r>
            <a:r>
              <a:rPr sz="2300" spc="-175" dirty="0">
                <a:solidFill>
                  <a:srgbClr val="FFFFFF"/>
                </a:solidFill>
                <a:latin typeface="Lucida Sans Unicode"/>
                <a:cs typeface="Lucida Sans Unicode"/>
              </a:rPr>
              <a:t> </a:t>
            </a:r>
            <a:r>
              <a:rPr sz="2300" spc="-95" dirty="0">
                <a:solidFill>
                  <a:srgbClr val="FFFFFF"/>
                </a:solidFill>
                <a:latin typeface="Lucida Sans Unicode"/>
                <a:cs typeface="Lucida Sans Unicode"/>
              </a:rPr>
              <a:t>Wise</a:t>
            </a:r>
            <a:endParaRPr sz="2300">
              <a:latin typeface="Lucida Sans Unicode"/>
              <a:cs typeface="Lucida Sans Unicode"/>
            </a:endParaRPr>
          </a:p>
        </p:txBody>
      </p:sp>
      <p:sp>
        <p:nvSpPr>
          <p:cNvPr id="4" name="object 4"/>
          <p:cNvSpPr txBox="1"/>
          <p:nvPr/>
        </p:nvSpPr>
        <p:spPr>
          <a:xfrm>
            <a:off x="834090" y="6969454"/>
            <a:ext cx="934719"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September</a:t>
            </a:r>
            <a:endParaRPr sz="1450">
              <a:latin typeface="Segoe UI"/>
              <a:cs typeface="Segoe UI"/>
            </a:endParaRPr>
          </a:p>
        </p:txBody>
      </p:sp>
      <p:sp>
        <p:nvSpPr>
          <p:cNvPr id="5" name="object 5"/>
          <p:cNvSpPr txBox="1"/>
          <p:nvPr/>
        </p:nvSpPr>
        <p:spPr>
          <a:xfrm>
            <a:off x="2754784" y="6969454"/>
            <a:ext cx="61531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August</a:t>
            </a:r>
            <a:endParaRPr sz="1450">
              <a:latin typeface="Segoe UI"/>
              <a:cs typeface="Segoe UI"/>
            </a:endParaRPr>
          </a:p>
        </p:txBody>
      </p:sp>
      <p:sp>
        <p:nvSpPr>
          <p:cNvPr id="6" name="object 6"/>
          <p:cNvSpPr txBox="1"/>
          <p:nvPr/>
        </p:nvSpPr>
        <p:spPr>
          <a:xfrm>
            <a:off x="4471497" y="6969454"/>
            <a:ext cx="7035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October</a:t>
            </a:r>
            <a:endParaRPr sz="1450">
              <a:latin typeface="Segoe UI"/>
              <a:cs typeface="Segoe UI"/>
            </a:endParaRPr>
          </a:p>
        </p:txBody>
      </p:sp>
      <p:sp>
        <p:nvSpPr>
          <p:cNvPr id="7" name="object 7"/>
          <p:cNvSpPr txBox="1"/>
          <p:nvPr/>
        </p:nvSpPr>
        <p:spPr>
          <a:xfrm>
            <a:off x="6416232" y="6969454"/>
            <a:ext cx="336550"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July</a:t>
            </a:r>
            <a:endParaRPr sz="1450">
              <a:latin typeface="Segoe UI"/>
              <a:cs typeface="Segoe UI"/>
            </a:endParaRPr>
          </a:p>
        </p:txBody>
      </p:sp>
      <p:sp>
        <p:nvSpPr>
          <p:cNvPr id="8" name="object 8"/>
          <p:cNvSpPr txBox="1"/>
          <p:nvPr/>
        </p:nvSpPr>
        <p:spPr>
          <a:xfrm>
            <a:off x="8143003" y="6969454"/>
            <a:ext cx="404495"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June</a:t>
            </a:r>
            <a:endParaRPr sz="1450">
              <a:latin typeface="Segoe UI"/>
              <a:cs typeface="Segoe UI"/>
            </a:endParaRPr>
          </a:p>
        </p:txBody>
      </p:sp>
      <p:grpSp>
        <p:nvGrpSpPr>
          <p:cNvPr id="9" name="object 9"/>
          <p:cNvGrpSpPr/>
          <p:nvPr/>
        </p:nvGrpSpPr>
        <p:grpSpPr>
          <a:xfrm>
            <a:off x="1277678" y="1105899"/>
            <a:ext cx="8852535" cy="5829300"/>
            <a:chOff x="1277678" y="1105899"/>
            <a:chExt cx="8852535" cy="5829300"/>
          </a:xfrm>
        </p:grpSpPr>
        <p:sp>
          <p:nvSpPr>
            <p:cNvPr id="10" name="object 10"/>
            <p:cNvSpPr/>
            <p:nvPr/>
          </p:nvSpPr>
          <p:spPr>
            <a:xfrm>
              <a:off x="1301237" y="1129459"/>
              <a:ext cx="8805545" cy="5805805"/>
            </a:xfrm>
            <a:custGeom>
              <a:avLst/>
              <a:gdLst/>
              <a:ahLst/>
              <a:cxnLst/>
              <a:rect l="l" t="t" r="r" b="b"/>
              <a:pathLst>
                <a:path w="8805545" h="5805805">
                  <a:moveTo>
                    <a:pt x="8804964" y="5805594"/>
                  </a:moveTo>
                  <a:lnTo>
                    <a:pt x="0" y="5805594"/>
                  </a:lnTo>
                  <a:lnTo>
                    <a:pt x="0" y="0"/>
                  </a:lnTo>
                  <a:lnTo>
                    <a:pt x="1760993" y="1682647"/>
                  </a:lnTo>
                  <a:lnTo>
                    <a:pt x="3521986" y="3324973"/>
                  </a:lnTo>
                  <a:lnTo>
                    <a:pt x="5282978" y="3927827"/>
                  </a:lnTo>
                  <a:lnTo>
                    <a:pt x="7043971" y="4071658"/>
                  </a:lnTo>
                  <a:lnTo>
                    <a:pt x="8804964" y="5309054"/>
                  </a:lnTo>
                  <a:lnTo>
                    <a:pt x="8804964" y="5805594"/>
                  </a:lnTo>
                  <a:close/>
                </a:path>
              </a:pathLst>
            </a:custGeom>
            <a:solidFill>
              <a:srgbClr val="F0E199">
                <a:alpha val="39999"/>
              </a:srgbClr>
            </a:solidFill>
          </p:spPr>
          <p:txBody>
            <a:bodyPr wrap="square" lIns="0" tIns="0" rIns="0" bIns="0" rtlCol="0"/>
            <a:lstStyle/>
            <a:p>
              <a:endParaRPr/>
            </a:p>
          </p:txBody>
        </p:sp>
        <p:sp>
          <p:nvSpPr>
            <p:cNvPr id="11" name="object 11"/>
            <p:cNvSpPr/>
            <p:nvPr/>
          </p:nvSpPr>
          <p:spPr>
            <a:xfrm>
              <a:off x="1301237" y="1129459"/>
              <a:ext cx="8805545" cy="5309235"/>
            </a:xfrm>
            <a:custGeom>
              <a:avLst/>
              <a:gdLst/>
              <a:ahLst/>
              <a:cxnLst/>
              <a:rect l="l" t="t" r="r" b="b"/>
              <a:pathLst>
                <a:path w="8805545" h="5309235">
                  <a:moveTo>
                    <a:pt x="0" y="0"/>
                  </a:moveTo>
                  <a:lnTo>
                    <a:pt x="1760993" y="1682647"/>
                  </a:lnTo>
                  <a:lnTo>
                    <a:pt x="3521986" y="3324973"/>
                  </a:lnTo>
                  <a:lnTo>
                    <a:pt x="5282978" y="3927827"/>
                  </a:lnTo>
                  <a:lnTo>
                    <a:pt x="7043971" y="4071658"/>
                  </a:lnTo>
                  <a:lnTo>
                    <a:pt x="8804965" y="5309054"/>
                  </a:lnTo>
                </a:path>
              </a:pathLst>
            </a:custGeom>
            <a:ln w="47118">
              <a:solidFill>
                <a:srgbClr val="F0E199"/>
              </a:solidFill>
            </a:ln>
          </p:spPr>
          <p:txBody>
            <a:bodyPr wrap="square" lIns="0" tIns="0" rIns="0" bIns="0" rtlCol="0"/>
            <a:lstStyle/>
            <a:p>
              <a:endParaRPr/>
            </a:p>
          </p:txBody>
        </p:sp>
      </p:grpSp>
      <p:sp>
        <p:nvSpPr>
          <p:cNvPr id="12" name="object 12"/>
          <p:cNvSpPr txBox="1"/>
          <p:nvPr/>
        </p:nvSpPr>
        <p:spPr>
          <a:xfrm>
            <a:off x="980298" y="1207952"/>
            <a:ext cx="64198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$47.3M</a:t>
            </a:r>
            <a:endParaRPr sz="1450">
              <a:latin typeface="Segoe UI"/>
              <a:cs typeface="Segoe UI"/>
            </a:endParaRPr>
          </a:p>
        </p:txBody>
      </p:sp>
      <p:sp>
        <p:nvSpPr>
          <p:cNvPr id="13" name="object 13"/>
          <p:cNvSpPr txBox="1"/>
          <p:nvPr/>
        </p:nvSpPr>
        <p:spPr>
          <a:xfrm>
            <a:off x="9785263" y="6517007"/>
            <a:ext cx="641985" cy="704215"/>
          </a:xfrm>
          <a:prstGeom prst="rect">
            <a:avLst/>
          </a:prstGeom>
        </p:spPr>
        <p:txBody>
          <a:bodyPr vert="horz" wrap="square" lIns="0" tIns="16510" rIns="0" bIns="0" rtlCol="0">
            <a:spAutoFit/>
          </a:bodyPr>
          <a:lstStyle/>
          <a:p>
            <a:pPr algn="ctr">
              <a:lnSpc>
                <a:spcPct val="100000"/>
              </a:lnSpc>
              <a:spcBef>
                <a:spcPts val="130"/>
              </a:spcBef>
            </a:pPr>
            <a:r>
              <a:rPr sz="1450" spc="-10" dirty="0">
                <a:solidFill>
                  <a:srgbClr val="FFFFFF"/>
                </a:solidFill>
                <a:latin typeface="Segoe UI"/>
                <a:cs typeface="Segoe UI"/>
              </a:rPr>
              <a:t>$27.8M</a:t>
            </a:r>
            <a:endParaRPr sz="1450">
              <a:latin typeface="Segoe UI"/>
              <a:cs typeface="Segoe UI"/>
            </a:endParaRPr>
          </a:p>
          <a:p>
            <a:pPr algn="ctr">
              <a:lnSpc>
                <a:spcPct val="100000"/>
              </a:lnSpc>
              <a:spcBef>
                <a:spcPts val="1825"/>
              </a:spcBef>
            </a:pPr>
            <a:r>
              <a:rPr sz="1450" spc="-25" dirty="0">
                <a:solidFill>
                  <a:srgbClr val="FFFFFF"/>
                </a:solidFill>
                <a:latin typeface="Segoe UI"/>
                <a:cs typeface="Segoe UI"/>
              </a:rPr>
              <a:t>May</a:t>
            </a:r>
            <a:endParaRPr sz="1450">
              <a:latin typeface="Segoe UI"/>
              <a:cs typeface="Segoe UI"/>
            </a:endParaRPr>
          </a:p>
        </p:txBody>
      </p:sp>
      <p:sp>
        <p:nvSpPr>
          <p:cNvPr id="14" name="object 14"/>
          <p:cNvSpPr txBox="1"/>
          <p:nvPr/>
        </p:nvSpPr>
        <p:spPr>
          <a:xfrm>
            <a:off x="6263278" y="4708568"/>
            <a:ext cx="64198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$32.8M</a:t>
            </a:r>
            <a:endParaRPr sz="1450">
              <a:latin typeface="Segoe UI"/>
              <a:cs typeface="Segoe UI"/>
            </a:endParaRPr>
          </a:p>
        </p:txBody>
      </p:sp>
      <p:sp>
        <p:nvSpPr>
          <p:cNvPr id="15" name="object 15"/>
          <p:cNvSpPr txBox="1"/>
          <p:nvPr/>
        </p:nvSpPr>
        <p:spPr>
          <a:xfrm>
            <a:off x="4502284" y="4105714"/>
            <a:ext cx="64198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$35.1M</a:t>
            </a:r>
            <a:endParaRPr sz="1450">
              <a:latin typeface="Segoe UI"/>
              <a:cs typeface="Segoe UI"/>
            </a:endParaRPr>
          </a:p>
        </p:txBody>
      </p:sp>
      <p:sp>
        <p:nvSpPr>
          <p:cNvPr id="16" name="object 16"/>
          <p:cNvSpPr txBox="1"/>
          <p:nvPr/>
        </p:nvSpPr>
        <p:spPr>
          <a:xfrm>
            <a:off x="8024270" y="4852399"/>
            <a:ext cx="64198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$32.3M</a:t>
            </a:r>
            <a:endParaRPr sz="1450">
              <a:latin typeface="Segoe UI"/>
              <a:cs typeface="Segoe UI"/>
            </a:endParaRPr>
          </a:p>
        </p:txBody>
      </p:sp>
      <p:sp>
        <p:nvSpPr>
          <p:cNvPr id="17" name="object 17"/>
          <p:cNvSpPr txBox="1"/>
          <p:nvPr/>
        </p:nvSpPr>
        <p:spPr>
          <a:xfrm>
            <a:off x="2741291" y="2463388"/>
            <a:ext cx="64198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$41.1M</a:t>
            </a:r>
            <a:endParaRPr sz="1450">
              <a:latin typeface="Segoe UI"/>
              <a:cs typeface="Segoe U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9210" y="88071"/>
            <a:ext cx="19947255" cy="1524000"/>
          </a:xfrm>
          <a:custGeom>
            <a:avLst/>
            <a:gdLst/>
            <a:ahLst/>
            <a:cxnLst/>
            <a:rect l="l" t="t" r="r" b="b"/>
            <a:pathLst>
              <a:path w="19947255" h="1524000">
                <a:moveTo>
                  <a:pt x="0" y="1295771"/>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9719293" y="0"/>
                </a:lnTo>
                <a:lnTo>
                  <a:pt x="19726751" y="0"/>
                </a:lnTo>
                <a:lnTo>
                  <a:pt x="19734192" y="365"/>
                </a:lnTo>
                <a:lnTo>
                  <a:pt x="19741616" y="1096"/>
                </a:lnTo>
                <a:lnTo>
                  <a:pt x="19749038" y="1827"/>
                </a:lnTo>
                <a:lnTo>
                  <a:pt x="19756406" y="2920"/>
                </a:lnTo>
                <a:lnTo>
                  <a:pt x="19763720" y="4375"/>
                </a:lnTo>
                <a:lnTo>
                  <a:pt x="19771036" y="5831"/>
                </a:lnTo>
                <a:lnTo>
                  <a:pt x="19778263" y="7641"/>
                </a:lnTo>
                <a:lnTo>
                  <a:pt x="19785401" y="9806"/>
                </a:lnTo>
                <a:lnTo>
                  <a:pt x="19792539" y="11971"/>
                </a:lnTo>
                <a:lnTo>
                  <a:pt x="19799552" y="14481"/>
                </a:lnTo>
                <a:lnTo>
                  <a:pt x="19806443" y="17335"/>
                </a:lnTo>
                <a:lnTo>
                  <a:pt x="19813335" y="20190"/>
                </a:lnTo>
                <a:lnTo>
                  <a:pt x="19820069" y="23375"/>
                </a:lnTo>
                <a:lnTo>
                  <a:pt x="19826645" y="26891"/>
                </a:lnTo>
                <a:lnTo>
                  <a:pt x="19833223" y="30407"/>
                </a:lnTo>
                <a:lnTo>
                  <a:pt x="19839612" y="34237"/>
                </a:lnTo>
                <a:lnTo>
                  <a:pt x="19845814" y="38381"/>
                </a:lnTo>
                <a:lnTo>
                  <a:pt x="19852018" y="42525"/>
                </a:lnTo>
                <a:lnTo>
                  <a:pt x="19885603" y="71978"/>
                </a:lnTo>
                <a:lnTo>
                  <a:pt x="19895337" y="83263"/>
                </a:lnTo>
                <a:lnTo>
                  <a:pt x="19900069" y="89029"/>
                </a:lnTo>
                <a:lnTo>
                  <a:pt x="19904506" y="95013"/>
                </a:lnTo>
                <a:lnTo>
                  <a:pt x="19908649" y="101215"/>
                </a:lnTo>
                <a:lnTo>
                  <a:pt x="19912794" y="107416"/>
                </a:lnTo>
                <a:lnTo>
                  <a:pt x="19916625" y="113806"/>
                </a:lnTo>
                <a:lnTo>
                  <a:pt x="19920139" y="120385"/>
                </a:lnTo>
                <a:lnTo>
                  <a:pt x="19923657" y="126963"/>
                </a:lnTo>
                <a:lnTo>
                  <a:pt x="19926842" y="133697"/>
                </a:lnTo>
                <a:lnTo>
                  <a:pt x="19929695" y="140588"/>
                </a:lnTo>
                <a:lnTo>
                  <a:pt x="19932552" y="147479"/>
                </a:lnTo>
                <a:lnTo>
                  <a:pt x="19942657" y="183311"/>
                </a:lnTo>
                <a:lnTo>
                  <a:pt x="19944113" y="190627"/>
                </a:lnTo>
                <a:lnTo>
                  <a:pt x="19945208" y="197996"/>
                </a:lnTo>
                <a:lnTo>
                  <a:pt x="19945940" y="205419"/>
                </a:lnTo>
                <a:lnTo>
                  <a:pt x="19946670" y="212842"/>
                </a:lnTo>
                <a:lnTo>
                  <a:pt x="19947037" y="220282"/>
                </a:lnTo>
                <a:lnTo>
                  <a:pt x="19947035" y="227741"/>
                </a:lnTo>
                <a:lnTo>
                  <a:pt x="19947035" y="1295771"/>
                </a:lnTo>
                <a:lnTo>
                  <a:pt x="19942657" y="1340201"/>
                </a:lnTo>
                <a:lnTo>
                  <a:pt x="19941202" y="1347517"/>
                </a:lnTo>
                <a:lnTo>
                  <a:pt x="19929695" y="1382924"/>
                </a:lnTo>
                <a:lnTo>
                  <a:pt x="19926842" y="1389815"/>
                </a:lnTo>
                <a:lnTo>
                  <a:pt x="19923657" y="1396550"/>
                </a:lnTo>
                <a:lnTo>
                  <a:pt x="19920139" y="1403128"/>
                </a:lnTo>
                <a:lnTo>
                  <a:pt x="19916625" y="1409706"/>
                </a:lnTo>
                <a:lnTo>
                  <a:pt x="19912794" y="1416096"/>
                </a:lnTo>
                <a:lnTo>
                  <a:pt x="19908649" y="1422298"/>
                </a:lnTo>
                <a:lnTo>
                  <a:pt x="19904506" y="1428500"/>
                </a:lnTo>
                <a:lnTo>
                  <a:pt x="19900069" y="1434483"/>
                </a:lnTo>
                <a:lnTo>
                  <a:pt x="19895337" y="1440249"/>
                </a:lnTo>
                <a:lnTo>
                  <a:pt x="19890607" y="1446015"/>
                </a:lnTo>
                <a:lnTo>
                  <a:pt x="19885603" y="1451535"/>
                </a:lnTo>
                <a:lnTo>
                  <a:pt x="19880329" y="1456809"/>
                </a:lnTo>
                <a:lnTo>
                  <a:pt x="19875054" y="1462083"/>
                </a:lnTo>
                <a:lnTo>
                  <a:pt x="19845814" y="1485132"/>
                </a:lnTo>
                <a:lnTo>
                  <a:pt x="19839612" y="1489275"/>
                </a:lnTo>
                <a:lnTo>
                  <a:pt x="19806443" y="1506177"/>
                </a:lnTo>
                <a:lnTo>
                  <a:pt x="19799552" y="1509032"/>
                </a:lnTo>
                <a:lnTo>
                  <a:pt x="19792539" y="1511541"/>
                </a:lnTo>
                <a:lnTo>
                  <a:pt x="19785401" y="1513707"/>
                </a:lnTo>
                <a:lnTo>
                  <a:pt x="19778263" y="1515872"/>
                </a:lnTo>
                <a:lnTo>
                  <a:pt x="19771036" y="1517682"/>
                </a:lnTo>
                <a:lnTo>
                  <a:pt x="19763720" y="1519137"/>
                </a:lnTo>
                <a:lnTo>
                  <a:pt x="19756406" y="1520592"/>
                </a:lnTo>
                <a:lnTo>
                  <a:pt x="19749038" y="1521685"/>
                </a:lnTo>
                <a:lnTo>
                  <a:pt x="19741616" y="1522417"/>
                </a:lnTo>
                <a:lnTo>
                  <a:pt x="19734192" y="1523148"/>
                </a:lnTo>
                <a:lnTo>
                  <a:pt x="19726751" y="1523513"/>
                </a:lnTo>
                <a:lnTo>
                  <a:pt x="19719293" y="1523513"/>
                </a:lnTo>
                <a:lnTo>
                  <a:pt x="227741" y="1523513"/>
                </a:lnTo>
                <a:lnTo>
                  <a:pt x="220282" y="1523513"/>
                </a:lnTo>
                <a:lnTo>
                  <a:pt x="212842" y="1523148"/>
                </a:lnTo>
                <a:lnTo>
                  <a:pt x="205419" y="1522417"/>
                </a:lnTo>
                <a:lnTo>
                  <a:pt x="197996" y="1521685"/>
                </a:lnTo>
                <a:lnTo>
                  <a:pt x="190627" y="1520592"/>
                </a:lnTo>
                <a:lnTo>
                  <a:pt x="183311" y="1519137"/>
                </a:lnTo>
                <a:lnTo>
                  <a:pt x="175996" y="1517682"/>
                </a:lnTo>
                <a:lnTo>
                  <a:pt x="140588" y="1506177"/>
                </a:lnTo>
                <a:lnTo>
                  <a:pt x="133697" y="1503323"/>
                </a:lnTo>
                <a:lnTo>
                  <a:pt x="126963" y="1500138"/>
                </a:lnTo>
                <a:lnTo>
                  <a:pt x="120385" y="1496622"/>
                </a:lnTo>
                <a:lnTo>
                  <a:pt x="113806" y="1493105"/>
                </a:lnTo>
                <a:lnTo>
                  <a:pt x="107416" y="1489275"/>
                </a:lnTo>
                <a:lnTo>
                  <a:pt x="101215" y="1485132"/>
                </a:lnTo>
                <a:lnTo>
                  <a:pt x="95013" y="1480988"/>
                </a:lnTo>
                <a:lnTo>
                  <a:pt x="89029" y="1476550"/>
                </a:lnTo>
                <a:lnTo>
                  <a:pt x="83263" y="1471818"/>
                </a:lnTo>
                <a:lnTo>
                  <a:pt x="77498" y="1467086"/>
                </a:lnTo>
                <a:lnTo>
                  <a:pt x="71978" y="1462083"/>
                </a:lnTo>
                <a:lnTo>
                  <a:pt x="66704" y="1456809"/>
                </a:lnTo>
                <a:lnTo>
                  <a:pt x="61429" y="1451535"/>
                </a:lnTo>
                <a:lnTo>
                  <a:pt x="56426" y="1446015"/>
                </a:lnTo>
                <a:lnTo>
                  <a:pt x="51694" y="1440249"/>
                </a:lnTo>
                <a:lnTo>
                  <a:pt x="46963" y="1434483"/>
                </a:lnTo>
                <a:lnTo>
                  <a:pt x="42525" y="1428500"/>
                </a:lnTo>
                <a:lnTo>
                  <a:pt x="38381" y="1422298"/>
                </a:lnTo>
                <a:lnTo>
                  <a:pt x="34237" y="1416096"/>
                </a:lnTo>
                <a:lnTo>
                  <a:pt x="30407" y="1409706"/>
                </a:lnTo>
                <a:lnTo>
                  <a:pt x="26891" y="1403128"/>
                </a:lnTo>
                <a:lnTo>
                  <a:pt x="23375" y="1396550"/>
                </a:lnTo>
                <a:lnTo>
                  <a:pt x="9806" y="1361881"/>
                </a:lnTo>
                <a:lnTo>
                  <a:pt x="7641" y="1354744"/>
                </a:lnTo>
                <a:lnTo>
                  <a:pt x="5831" y="1347517"/>
                </a:lnTo>
                <a:lnTo>
                  <a:pt x="4375" y="1340201"/>
                </a:lnTo>
                <a:lnTo>
                  <a:pt x="2920" y="1332886"/>
                </a:lnTo>
                <a:lnTo>
                  <a:pt x="1827" y="1325517"/>
                </a:lnTo>
                <a:lnTo>
                  <a:pt x="1096" y="1318094"/>
                </a:lnTo>
                <a:lnTo>
                  <a:pt x="365" y="1310671"/>
                </a:lnTo>
                <a:lnTo>
                  <a:pt x="0" y="1303230"/>
                </a:lnTo>
                <a:lnTo>
                  <a:pt x="0" y="1295771"/>
                </a:lnTo>
                <a:close/>
              </a:path>
            </a:pathLst>
          </a:custGeom>
          <a:ln w="15706">
            <a:solidFill>
              <a:srgbClr val="E669B9"/>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920875">
              <a:lnSpc>
                <a:spcPct val="100000"/>
              </a:lnSpc>
              <a:spcBef>
                <a:spcPts val="105"/>
              </a:spcBef>
            </a:pPr>
            <a:r>
              <a:rPr dirty="0"/>
              <a:t>Key</a:t>
            </a:r>
            <a:r>
              <a:rPr spc="-125" dirty="0"/>
              <a:t> </a:t>
            </a:r>
            <a:r>
              <a:rPr dirty="0"/>
              <a:t>Customer</a:t>
            </a:r>
            <a:r>
              <a:rPr spc="-125" dirty="0"/>
              <a:t> </a:t>
            </a:r>
            <a:r>
              <a:rPr spc="-10" dirty="0"/>
              <a:t>Segments</a:t>
            </a:r>
          </a:p>
        </p:txBody>
      </p:sp>
      <p:grpSp>
        <p:nvGrpSpPr>
          <p:cNvPr id="4" name="object 4"/>
          <p:cNvGrpSpPr/>
          <p:nvPr/>
        </p:nvGrpSpPr>
        <p:grpSpPr>
          <a:xfrm>
            <a:off x="141356" y="1917858"/>
            <a:ext cx="19963130" cy="9455785"/>
            <a:chOff x="141356" y="1917858"/>
            <a:chExt cx="19963130" cy="9455785"/>
          </a:xfrm>
        </p:grpSpPr>
        <p:sp>
          <p:nvSpPr>
            <p:cNvPr id="5" name="object 5"/>
            <p:cNvSpPr/>
            <p:nvPr/>
          </p:nvSpPr>
          <p:spPr>
            <a:xfrm>
              <a:off x="149210" y="1925711"/>
              <a:ext cx="19947255" cy="9439910"/>
            </a:xfrm>
            <a:custGeom>
              <a:avLst/>
              <a:gdLst/>
              <a:ahLst/>
              <a:cxnLst/>
              <a:rect l="l" t="t" r="r" b="b"/>
              <a:pathLst>
                <a:path w="19947255" h="9439910">
                  <a:moveTo>
                    <a:pt x="0" y="9211760"/>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9719293" y="0"/>
                  </a:lnTo>
                  <a:lnTo>
                    <a:pt x="19726751" y="0"/>
                  </a:lnTo>
                  <a:lnTo>
                    <a:pt x="19734192" y="365"/>
                  </a:lnTo>
                  <a:lnTo>
                    <a:pt x="19741616" y="1096"/>
                  </a:lnTo>
                  <a:lnTo>
                    <a:pt x="19749038" y="1827"/>
                  </a:lnTo>
                  <a:lnTo>
                    <a:pt x="19756406" y="2920"/>
                  </a:lnTo>
                  <a:lnTo>
                    <a:pt x="19763720" y="4375"/>
                  </a:lnTo>
                  <a:lnTo>
                    <a:pt x="19771036" y="5831"/>
                  </a:lnTo>
                  <a:lnTo>
                    <a:pt x="19778263" y="7641"/>
                  </a:lnTo>
                  <a:lnTo>
                    <a:pt x="19785401" y="9806"/>
                  </a:lnTo>
                  <a:lnTo>
                    <a:pt x="19792539" y="11971"/>
                  </a:lnTo>
                  <a:lnTo>
                    <a:pt x="19799552" y="14481"/>
                  </a:lnTo>
                  <a:lnTo>
                    <a:pt x="19806443" y="17335"/>
                  </a:lnTo>
                  <a:lnTo>
                    <a:pt x="19813335" y="20190"/>
                  </a:lnTo>
                  <a:lnTo>
                    <a:pt x="19820069" y="23375"/>
                  </a:lnTo>
                  <a:lnTo>
                    <a:pt x="19826645" y="26891"/>
                  </a:lnTo>
                  <a:lnTo>
                    <a:pt x="19833223" y="30407"/>
                  </a:lnTo>
                  <a:lnTo>
                    <a:pt x="19839612" y="34237"/>
                  </a:lnTo>
                  <a:lnTo>
                    <a:pt x="19845814" y="38381"/>
                  </a:lnTo>
                  <a:lnTo>
                    <a:pt x="19852018" y="42525"/>
                  </a:lnTo>
                  <a:lnTo>
                    <a:pt x="19885603" y="71978"/>
                  </a:lnTo>
                  <a:lnTo>
                    <a:pt x="19895337" y="83263"/>
                  </a:lnTo>
                  <a:lnTo>
                    <a:pt x="19900069" y="89029"/>
                  </a:lnTo>
                  <a:lnTo>
                    <a:pt x="19904506" y="95013"/>
                  </a:lnTo>
                  <a:lnTo>
                    <a:pt x="19908649" y="101215"/>
                  </a:lnTo>
                  <a:lnTo>
                    <a:pt x="19912794" y="107416"/>
                  </a:lnTo>
                  <a:lnTo>
                    <a:pt x="19916625" y="113806"/>
                  </a:lnTo>
                  <a:lnTo>
                    <a:pt x="19920139" y="120385"/>
                  </a:lnTo>
                  <a:lnTo>
                    <a:pt x="19923657" y="126963"/>
                  </a:lnTo>
                  <a:lnTo>
                    <a:pt x="19926842" y="133697"/>
                  </a:lnTo>
                  <a:lnTo>
                    <a:pt x="19929695" y="140588"/>
                  </a:lnTo>
                  <a:lnTo>
                    <a:pt x="19932552" y="147479"/>
                  </a:lnTo>
                  <a:lnTo>
                    <a:pt x="19942657" y="183311"/>
                  </a:lnTo>
                  <a:lnTo>
                    <a:pt x="19944113" y="190627"/>
                  </a:lnTo>
                  <a:lnTo>
                    <a:pt x="19945208" y="197996"/>
                  </a:lnTo>
                  <a:lnTo>
                    <a:pt x="19945940" y="205419"/>
                  </a:lnTo>
                  <a:lnTo>
                    <a:pt x="19946670" y="212842"/>
                  </a:lnTo>
                  <a:lnTo>
                    <a:pt x="19947037" y="220282"/>
                  </a:lnTo>
                  <a:lnTo>
                    <a:pt x="19947035" y="227741"/>
                  </a:lnTo>
                  <a:lnTo>
                    <a:pt x="19947035" y="9211760"/>
                  </a:lnTo>
                  <a:lnTo>
                    <a:pt x="19942657" y="9256190"/>
                  </a:lnTo>
                  <a:lnTo>
                    <a:pt x="19941202" y="9263506"/>
                  </a:lnTo>
                  <a:lnTo>
                    <a:pt x="19939392" y="9270733"/>
                  </a:lnTo>
                  <a:lnTo>
                    <a:pt x="19937228" y="9277870"/>
                  </a:lnTo>
                  <a:lnTo>
                    <a:pt x="19935063" y="9285008"/>
                  </a:lnTo>
                  <a:lnTo>
                    <a:pt x="19932552" y="9292022"/>
                  </a:lnTo>
                  <a:lnTo>
                    <a:pt x="19929695" y="9298912"/>
                  </a:lnTo>
                  <a:lnTo>
                    <a:pt x="19926842" y="9305804"/>
                  </a:lnTo>
                  <a:lnTo>
                    <a:pt x="19923657" y="9312538"/>
                  </a:lnTo>
                  <a:lnTo>
                    <a:pt x="19920139" y="9319116"/>
                  </a:lnTo>
                  <a:lnTo>
                    <a:pt x="19916625" y="9325694"/>
                  </a:lnTo>
                  <a:lnTo>
                    <a:pt x="19912794" y="9332085"/>
                  </a:lnTo>
                  <a:lnTo>
                    <a:pt x="19908649" y="9338286"/>
                  </a:lnTo>
                  <a:lnTo>
                    <a:pt x="19904506" y="9344487"/>
                  </a:lnTo>
                  <a:lnTo>
                    <a:pt x="19900069" y="9350471"/>
                  </a:lnTo>
                  <a:lnTo>
                    <a:pt x="19895337" y="9356238"/>
                  </a:lnTo>
                  <a:lnTo>
                    <a:pt x="19890607" y="9362003"/>
                  </a:lnTo>
                  <a:lnTo>
                    <a:pt x="19885603" y="9367523"/>
                  </a:lnTo>
                  <a:lnTo>
                    <a:pt x="19880329" y="9372797"/>
                  </a:lnTo>
                  <a:lnTo>
                    <a:pt x="19875054" y="9378072"/>
                  </a:lnTo>
                  <a:lnTo>
                    <a:pt x="19845814" y="9401119"/>
                  </a:lnTo>
                  <a:lnTo>
                    <a:pt x="19839612" y="9405263"/>
                  </a:lnTo>
                  <a:lnTo>
                    <a:pt x="19806443" y="9422165"/>
                  </a:lnTo>
                  <a:lnTo>
                    <a:pt x="19799552" y="9425019"/>
                  </a:lnTo>
                  <a:lnTo>
                    <a:pt x="19792539" y="9427529"/>
                  </a:lnTo>
                  <a:lnTo>
                    <a:pt x="19785401" y="9429694"/>
                  </a:lnTo>
                  <a:lnTo>
                    <a:pt x="19778263" y="9431860"/>
                  </a:lnTo>
                  <a:lnTo>
                    <a:pt x="19771036" y="9433670"/>
                  </a:lnTo>
                  <a:lnTo>
                    <a:pt x="19763720" y="9435125"/>
                  </a:lnTo>
                  <a:lnTo>
                    <a:pt x="19756406" y="9436581"/>
                  </a:lnTo>
                  <a:lnTo>
                    <a:pt x="19749038" y="9437675"/>
                  </a:lnTo>
                  <a:lnTo>
                    <a:pt x="19741616" y="9438406"/>
                  </a:lnTo>
                  <a:lnTo>
                    <a:pt x="19734192" y="9439137"/>
                  </a:lnTo>
                  <a:lnTo>
                    <a:pt x="19726751" y="9439502"/>
                  </a:lnTo>
                  <a:lnTo>
                    <a:pt x="19719293" y="9439502"/>
                  </a:lnTo>
                  <a:lnTo>
                    <a:pt x="227741" y="9439502"/>
                  </a:lnTo>
                  <a:lnTo>
                    <a:pt x="220282" y="9439502"/>
                  </a:lnTo>
                  <a:lnTo>
                    <a:pt x="212842" y="9439137"/>
                  </a:lnTo>
                  <a:lnTo>
                    <a:pt x="205419" y="9438406"/>
                  </a:lnTo>
                  <a:lnTo>
                    <a:pt x="197996" y="9437675"/>
                  </a:lnTo>
                  <a:lnTo>
                    <a:pt x="190627" y="9436581"/>
                  </a:lnTo>
                  <a:lnTo>
                    <a:pt x="183311" y="9435125"/>
                  </a:lnTo>
                  <a:lnTo>
                    <a:pt x="175996" y="9433670"/>
                  </a:lnTo>
                  <a:lnTo>
                    <a:pt x="133697" y="9419311"/>
                  </a:lnTo>
                  <a:lnTo>
                    <a:pt x="120385" y="9412609"/>
                  </a:lnTo>
                  <a:lnTo>
                    <a:pt x="113806" y="9409093"/>
                  </a:lnTo>
                  <a:lnTo>
                    <a:pt x="107416" y="9405263"/>
                  </a:lnTo>
                  <a:lnTo>
                    <a:pt x="101215" y="9401119"/>
                  </a:lnTo>
                  <a:lnTo>
                    <a:pt x="95013" y="9396976"/>
                  </a:lnTo>
                  <a:lnTo>
                    <a:pt x="89029" y="9392538"/>
                  </a:lnTo>
                  <a:lnTo>
                    <a:pt x="83263" y="9387806"/>
                  </a:lnTo>
                  <a:lnTo>
                    <a:pt x="77498" y="9383075"/>
                  </a:lnTo>
                  <a:lnTo>
                    <a:pt x="71978" y="9378072"/>
                  </a:lnTo>
                  <a:lnTo>
                    <a:pt x="66704" y="9372797"/>
                  </a:lnTo>
                  <a:lnTo>
                    <a:pt x="61429" y="9367523"/>
                  </a:lnTo>
                  <a:lnTo>
                    <a:pt x="34237" y="9332085"/>
                  </a:lnTo>
                  <a:lnTo>
                    <a:pt x="17335" y="9298912"/>
                  </a:lnTo>
                  <a:lnTo>
                    <a:pt x="14481" y="9292022"/>
                  </a:lnTo>
                  <a:lnTo>
                    <a:pt x="11971" y="9285008"/>
                  </a:lnTo>
                  <a:lnTo>
                    <a:pt x="9806" y="9277870"/>
                  </a:lnTo>
                  <a:lnTo>
                    <a:pt x="7641" y="9270733"/>
                  </a:lnTo>
                  <a:lnTo>
                    <a:pt x="5831" y="9263506"/>
                  </a:lnTo>
                  <a:lnTo>
                    <a:pt x="4375" y="9256190"/>
                  </a:lnTo>
                  <a:lnTo>
                    <a:pt x="2920" y="9248876"/>
                  </a:lnTo>
                  <a:lnTo>
                    <a:pt x="1827" y="9241507"/>
                  </a:lnTo>
                  <a:lnTo>
                    <a:pt x="1096" y="9234084"/>
                  </a:lnTo>
                  <a:lnTo>
                    <a:pt x="365" y="9226661"/>
                  </a:lnTo>
                  <a:lnTo>
                    <a:pt x="0" y="9219219"/>
                  </a:lnTo>
                  <a:lnTo>
                    <a:pt x="0" y="9211760"/>
                  </a:lnTo>
                  <a:close/>
                </a:path>
              </a:pathLst>
            </a:custGeom>
            <a:ln w="15706">
              <a:solidFill>
                <a:srgbClr val="E669B9"/>
              </a:solidFill>
            </a:ln>
          </p:spPr>
          <p:txBody>
            <a:bodyPr wrap="square" lIns="0" tIns="0" rIns="0" bIns="0" rtlCol="0"/>
            <a:lstStyle/>
            <a:p>
              <a:endParaRPr/>
            </a:p>
          </p:txBody>
        </p:sp>
        <p:sp>
          <p:nvSpPr>
            <p:cNvPr id="6" name="object 6"/>
            <p:cNvSpPr/>
            <p:nvPr/>
          </p:nvSpPr>
          <p:spPr>
            <a:xfrm>
              <a:off x="19805677" y="2090628"/>
              <a:ext cx="125730" cy="9094470"/>
            </a:xfrm>
            <a:custGeom>
              <a:avLst/>
              <a:gdLst/>
              <a:ahLst/>
              <a:cxnLst/>
              <a:rect l="l" t="t" r="r" b="b"/>
              <a:pathLst>
                <a:path w="125730" h="9094470">
                  <a:moveTo>
                    <a:pt x="125650" y="9093962"/>
                  </a:moveTo>
                  <a:lnTo>
                    <a:pt x="0" y="9093962"/>
                  </a:lnTo>
                  <a:lnTo>
                    <a:pt x="0" y="0"/>
                  </a:lnTo>
                  <a:lnTo>
                    <a:pt x="125650" y="0"/>
                  </a:lnTo>
                  <a:lnTo>
                    <a:pt x="125650" y="9093962"/>
                  </a:lnTo>
                  <a:close/>
                </a:path>
              </a:pathLst>
            </a:custGeom>
            <a:solidFill>
              <a:srgbClr val="C7C7C7"/>
            </a:solidFill>
          </p:spPr>
          <p:txBody>
            <a:bodyPr wrap="square" lIns="0" tIns="0" rIns="0" bIns="0" rtlCol="0"/>
            <a:lstStyle/>
            <a:p>
              <a:endParaRPr/>
            </a:p>
          </p:txBody>
        </p:sp>
      </p:grpSp>
      <p:sp>
        <p:nvSpPr>
          <p:cNvPr id="7" name="object 7"/>
          <p:cNvSpPr txBox="1"/>
          <p:nvPr/>
        </p:nvSpPr>
        <p:spPr>
          <a:xfrm>
            <a:off x="301426" y="2325020"/>
            <a:ext cx="19410680" cy="7879080"/>
          </a:xfrm>
          <a:prstGeom prst="rect">
            <a:avLst/>
          </a:prstGeom>
        </p:spPr>
        <p:txBody>
          <a:bodyPr vert="horz" wrap="square" lIns="0" tIns="54610" rIns="0" bIns="0" rtlCol="0">
            <a:spAutoFit/>
          </a:bodyPr>
          <a:lstStyle/>
          <a:p>
            <a:pPr marL="338455" indent="-325755">
              <a:lnSpc>
                <a:spcPct val="100000"/>
              </a:lnSpc>
              <a:spcBef>
                <a:spcPts val="430"/>
              </a:spcBef>
              <a:buAutoNum type="arabicParenR"/>
              <a:tabLst>
                <a:tab pos="338455" algn="l"/>
              </a:tabLst>
            </a:pPr>
            <a:r>
              <a:rPr sz="2300" dirty="0">
                <a:solidFill>
                  <a:srgbClr val="FFFFFF"/>
                </a:solidFill>
                <a:latin typeface="Segoe UI"/>
                <a:cs typeface="Segoe UI"/>
              </a:rPr>
              <a:t>Most</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account</a:t>
            </a:r>
            <a:r>
              <a:rPr sz="2300" spc="-10" dirty="0">
                <a:solidFill>
                  <a:srgbClr val="FFFFFF"/>
                </a:solidFill>
                <a:latin typeface="Segoe UI"/>
                <a:cs typeface="Segoe UI"/>
              </a:rPr>
              <a:t> </a:t>
            </a:r>
            <a:r>
              <a:rPr sz="2300" dirty="0">
                <a:solidFill>
                  <a:srgbClr val="FFFFFF"/>
                </a:solidFill>
                <a:latin typeface="Segoe UI"/>
                <a:cs typeface="Segoe UI"/>
              </a:rPr>
              <a:t>holders</a:t>
            </a:r>
            <a:r>
              <a:rPr sz="2300" spc="-5" dirty="0">
                <a:solidFill>
                  <a:srgbClr val="FFFFFF"/>
                </a:solidFill>
                <a:latin typeface="Segoe UI"/>
                <a:cs typeface="Segoe UI"/>
              </a:rPr>
              <a:t> </a:t>
            </a:r>
            <a:r>
              <a:rPr sz="2300" dirty="0">
                <a:solidFill>
                  <a:srgbClr val="FFFFFF"/>
                </a:solidFill>
                <a:latin typeface="Segoe UI"/>
                <a:cs typeface="Segoe UI"/>
              </a:rPr>
              <a:t>in</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bank</a:t>
            </a:r>
            <a:r>
              <a:rPr sz="2300" spc="-10" dirty="0">
                <a:solidFill>
                  <a:srgbClr val="FFFFFF"/>
                </a:solidFill>
                <a:latin typeface="Segoe UI"/>
                <a:cs typeface="Segoe UI"/>
              </a:rPr>
              <a:t> </a:t>
            </a:r>
            <a:r>
              <a:rPr sz="2300" dirty="0">
                <a:solidFill>
                  <a:srgbClr val="FFFFFF"/>
                </a:solidFill>
                <a:latin typeface="Segoe UI"/>
                <a:cs typeface="Segoe UI"/>
              </a:rPr>
              <a:t>are</a:t>
            </a:r>
            <a:r>
              <a:rPr sz="2300" spc="-10" dirty="0">
                <a:solidFill>
                  <a:srgbClr val="FFFFFF"/>
                </a:solidFill>
                <a:latin typeface="Segoe UI"/>
                <a:cs typeface="Segoe UI"/>
              </a:rPr>
              <a:t> male(2597)</a:t>
            </a:r>
            <a:endParaRPr sz="2300" dirty="0">
              <a:latin typeface="Segoe UI"/>
              <a:cs typeface="Segoe UI"/>
            </a:endParaRPr>
          </a:p>
          <a:p>
            <a:pPr marL="338455" indent="-325755">
              <a:lnSpc>
                <a:spcPct val="100000"/>
              </a:lnSpc>
              <a:spcBef>
                <a:spcPts val="330"/>
              </a:spcBef>
              <a:buAutoNum type="arabicParenR"/>
              <a:tabLst>
                <a:tab pos="338455" algn="l"/>
              </a:tabLst>
            </a:pPr>
            <a:r>
              <a:rPr sz="2300" dirty="0">
                <a:solidFill>
                  <a:srgbClr val="FFFFFF"/>
                </a:solidFill>
                <a:latin typeface="Segoe UI"/>
                <a:cs typeface="Segoe UI"/>
              </a:rPr>
              <a:t>Most</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account</a:t>
            </a:r>
            <a:r>
              <a:rPr sz="2300" spc="-10" dirty="0">
                <a:solidFill>
                  <a:srgbClr val="FFFFFF"/>
                </a:solidFill>
                <a:latin typeface="Segoe UI"/>
                <a:cs typeface="Segoe UI"/>
              </a:rPr>
              <a:t> </a:t>
            </a:r>
            <a:r>
              <a:rPr sz="2300" dirty="0">
                <a:solidFill>
                  <a:srgbClr val="FFFFFF"/>
                </a:solidFill>
                <a:latin typeface="Segoe UI"/>
                <a:cs typeface="Segoe UI"/>
              </a:rPr>
              <a:t>holders</a:t>
            </a:r>
            <a:r>
              <a:rPr sz="2300" spc="-5" dirty="0">
                <a:solidFill>
                  <a:srgbClr val="FFFFFF"/>
                </a:solidFill>
                <a:latin typeface="Segoe UI"/>
                <a:cs typeface="Segoe UI"/>
              </a:rPr>
              <a:t> </a:t>
            </a:r>
            <a:r>
              <a:rPr sz="2300" dirty="0">
                <a:solidFill>
                  <a:srgbClr val="FFFFFF"/>
                </a:solidFill>
                <a:latin typeface="Segoe UI"/>
                <a:cs typeface="Segoe UI"/>
              </a:rPr>
              <a:t>in</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bank</a:t>
            </a:r>
            <a:r>
              <a:rPr sz="2300" spc="-10" dirty="0">
                <a:solidFill>
                  <a:srgbClr val="FFFFFF"/>
                </a:solidFill>
                <a:latin typeface="Segoe UI"/>
                <a:cs typeface="Segoe UI"/>
              </a:rPr>
              <a:t> </a:t>
            </a:r>
            <a:r>
              <a:rPr sz="2300" dirty="0">
                <a:solidFill>
                  <a:srgbClr val="FFFFFF"/>
                </a:solidFill>
                <a:latin typeface="Segoe UI"/>
                <a:cs typeface="Segoe UI"/>
              </a:rPr>
              <a:t>are</a:t>
            </a:r>
            <a:r>
              <a:rPr sz="2300" spc="-10" dirty="0">
                <a:solidFill>
                  <a:srgbClr val="FFFFFF"/>
                </a:solidFill>
                <a:latin typeface="Segoe UI"/>
                <a:cs typeface="Segoe UI"/>
              </a:rPr>
              <a:t> married(3136)</a:t>
            </a:r>
            <a:endParaRPr sz="2300" dirty="0">
              <a:latin typeface="Segoe UI"/>
              <a:cs typeface="Segoe UI"/>
            </a:endParaRPr>
          </a:p>
          <a:p>
            <a:pPr marL="338455" indent="-325755">
              <a:lnSpc>
                <a:spcPct val="100000"/>
              </a:lnSpc>
              <a:spcBef>
                <a:spcPts val="330"/>
              </a:spcBef>
              <a:buAutoNum type="arabicParenR"/>
              <a:tabLst>
                <a:tab pos="338455" algn="l"/>
              </a:tabLst>
            </a:pP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Mumbai</a:t>
            </a:r>
            <a:r>
              <a:rPr sz="2300" spc="-10" dirty="0">
                <a:solidFill>
                  <a:srgbClr val="FFFFFF"/>
                </a:solidFill>
                <a:latin typeface="Segoe UI"/>
                <a:cs typeface="Segoe UI"/>
              </a:rPr>
              <a:t> </a:t>
            </a:r>
            <a:r>
              <a:rPr sz="2300" dirty="0">
                <a:solidFill>
                  <a:srgbClr val="FFFFFF"/>
                </a:solidFill>
                <a:latin typeface="Segoe UI"/>
                <a:cs typeface="Segoe UI"/>
              </a:rPr>
              <a:t>Branch</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bank</a:t>
            </a:r>
            <a:r>
              <a:rPr sz="2300" spc="-5" dirty="0">
                <a:solidFill>
                  <a:srgbClr val="FFFFFF"/>
                </a:solidFill>
                <a:latin typeface="Segoe UI"/>
                <a:cs typeface="Segoe UI"/>
              </a:rPr>
              <a:t> </a:t>
            </a:r>
            <a:r>
              <a:rPr sz="2300" dirty="0">
                <a:solidFill>
                  <a:srgbClr val="FFFFFF"/>
                </a:solidFill>
                <a:latin typeface="Segoe UI"/>
                <a:cs typeface="Segoe UI"/>
              </a:rPr>
              <a:t>has</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highest</a:t>
            </a:r>
            <a:r>
              <a:rPr sz="2300" spc="-10" dirty="0">
                <a:solidFill>
                  <a:srgbClr val="FFFFFF"/>
                </a:solidFill>
                <a:latin typeface="Segoe UI"/>
                <a:cs typeface="Segoe UI"/>
              </a:rPr>
              <a:t> </a:t>
            </a:r>
            <a:r>
              <a:rPr sz="2300" dirty="0">
                <a:solidFill>
                  <a:srgbClr val="FFFFFF"/>
                </a:solidFill>
                <a:latin typeface="Segoe UI"/>
                <a:cs typeface="Segoe UI"/>
              </a:rPr>
              <a:t>number</a:t>
            </a:r>
            <a:r>
              <a:rPr sz="2300" spc="-10" dirty="0">
                <a:solidFill>
                  <a:srgbClr val="FFFFFF"/>
                </a:solidFill>
                <a:latin typeface="Segoe UI"/>
                <a:cs typeface="Segoe UI"/>
              </a:rPr>
              <a:t> </a:t>
            </a:r>
            <a:r>
              <a:rPr sz="2300" dirty="0">
                <a:solidFill>
                  <a:srgbClr val="FFFFFF"/>
                </a:solidFill>
                <a:latin typeface="Segoe UI"/>
                <a:cs typeface="Segoe UI"/>
              </a:rPr>
              <a:t>of</a:t>
            </a:r>
            <a:r>
              <a:rPr sz="2300" spc="-5" dirty="0">
                <a:solidFill>
                  <a:srgbClr val="FFFFFF"/>
                </a:solidFill>
                <a:latin typeface="Segoe UI"/>
                <a:cs typeface="Segoe UI"/>
              </a:rPr>
              <a:t> </a:t>
            </a:r>
            <a:r>
              <a:rPr sz="2300" spc="-10" dirty="0">
                <a:solidFill>
                  <a:srgbClr val="FFFFFF"/>
                </a:solidFill>
                <a:latin typeface="Segoe UI"/>
                <a:cs typeface="Segoe UI"/>
              </a:rPr>
              <a:t>customers.</a:t>
            </a:r>
            <a:endParaRPr sz="2300" dirty="0">
              <a:latin typeface="Segoe UI"/>
              <a:cs typeface="Segoe UI"/>
            </a:endParaRPr>
          </a:p>
          <a:p>
            <a:pPr marL="338455" indent="-325755">
              <a:lnSpc>
                <a:spcPct val="100000"/>
              </a:lnSpc>
              <a:spcBef>
                <a:spcPts val="335"/>
              </a:spcBef>
              <a:buAutoNum type="arabicParenR"/>
              <a:tabLst>
                <a:tab pos="338455" algn="l"/>
              </a:tabLst>
            </a:pPr>
            <a:r>
              <a:rPr sz="2300" dirty="0">
                <a:solidFill>
                  <a:srgbClr val="FFFFFF"/>
                </a:solidFill>
                <a:latin typeface="Segoe UI"/>
                <a:cs typeface="Segoe UI"/>
              </a:rPr>
              <a:t>The</a:t>
            </a:r>
            <a:r>
              <a:rPr sz="2300" spc="-15" dirty="0">
                <a:solidFill>
                  <a:srgbClr val="FFFFFF"/>
                </a:solidFill>
                <a:latin typeface="Segoe UI"/>
                <a:cs typeface="Segoe UI"/>
              </a:rPr>
              <a:t> </a:t>
            </a:r>
            <a:r>
              <a:rPr sz="2300" dirty="0">
                <a:solidFill>
                  <a:srgbClr val="FFFFFF"/>
                </a:solidFill>
                <a:latin typeface="Segoe UI"/>
                <a:cs typeface="Segoe UI"/>
              </a:rPr>
              <a:t>Hyderabad</a:t>
            </a:r>
            <a:r>
              <a:rPr sz="2300" spc="-10" dirty="0">
                <a:solidFill>
                  <a:srgbClr val="FFFFFF"/>
                </a:solidFill>
                <a:latin typeface="Segoe UI"/>
                <a:cs typeface="Segoe UI"/>
              </a:rPr>
              <a:t> </a:t>
            </a:r>
            <a:r>
              <a:rPr sz="2300" dirty="0">
                <a:solidFill>
                  <a:srgbClr val="FFFFFF"/>
                </a:solidFill>
                <a:latin typeface="Segoe UI"/>
                <a:cs typeface="Segoe UI"/>
              </a:rPr>
              <a:t>Branch</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bank</a:t>
            </a:r>
            <a:r>
              <a:rPr sz="2300" spc="-10" dirty="0">
                <a:solidFill>
                  <a:srgbClr val="FFFFFF"/>
                </a:solidFill>
                <a:latin typeface="Segoe UI"/>
                <a:cs typeface="Segoe UI"/>
              </a:rPr>
              <a:t> </a:t>
            </a:r>
            <a:r>
              <a:rPr sz="2300" dirty="0">
                <a:solidFill>
                  <a:srgbClr val="FFFFFF"/>
                </a:solidFill>
                <a:latin typeface="Segoe UI"/>
                <a:cs typeface="Segoe UI"/>
              </a:rPr>
              <a:t>has</a:t>
            </a:r>
            <a:r>
              <a:rPr sz="2300" spc="-10" dirty="0">
                <a:solidFill>
                  <a:srgbClr val="FFFFFF"/>
                </a:solidFill>
                <a:latin typeface="Segoe UI"/>
                <a:cs typeface="Segoe UI"/>
              </a:rPr>
              <a:t> </a:t>
            </a:r>
            <a:r>
              <a:rPr sz="2300" dirty="0">
                <a:solidFill>
                  <a:srgbClr val="FFFFFF"/>
                </a:solidFill>
                <a:latin typeface="Segoe UI"/>
                <a:cs typeface="Segoe UI"/>
              </a:rPr>
              <a:t>the</a:t>
            </a:r>
            <a:r>
              <a:rPr sz="2300" spc="-15" dirty="0">
                <a:solidFill>
                  <a:srgbClr val="FFFFFF"/>
                </a:solidFill>
                <a:latin typeface="Segoe UI"/>
                <a:cs typeface="Segoe UI"/>
              </a:rPr>
              <a:t> </a:t>
            </a:r>
            <a:r>
              <a:rPr sz="2300" dirty="0">
                <a:solidFill>
                  <a:srgbClr val="FFFFFF"/>
                </a:solidFill>
                <a:latin typeface="Segoe UI"/>
                <a:cs typeface="Segoe UI"/>
              </a:rPr>
              <a:t>least</a:t>
            </a:r>
            <a:r>
              <a:rPr sz="2300" spc="-10" dirty="0">
                <a:solidFill>
                  <a:srgbClr val="FFFFFF"/>
                </a:solidFill>
                <a:latin typeface="Segoe UI"/>
                <a:cs typeface="Segoe UI"/>
              </a:rPr>
              <a:t> </a:t>
            </a:r>
            <a:r>
              <a:rPr sz="2300" dirty="0">
                <a:solidFill>
                  <a:srgbClr val="FFFFFF"/>
                </a:solidFill>
                <a:latin typeface="Segoe UI"/>
                <a:cs typeface="Segoe UI"/>
              </a:rPr>
              <a:t>number</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c</a:t>
            </a:r>
            <a:r>
              <a:rPr lang="en-IN" sz="2300" spc="-10" dirty="0" err="1">
                <a:solidFill>
                  <a:srgbClr val="FFFFFF"/>
                </a:solidFill>
                <a:latin typeface="Segoe UI"/>
                <a:cs typeface="Segoe UI"/>
              </a:rPr>
              <a:t>ustomers</a:t>
            </a:r>
            <a:r>
              <a:rPr lang="en-IN" sz="2300" spc="-10" dirty="0">
                <a:solidFill>
                  <a:srgbClr val="FFFFFF"/>
                </a:solidFill>
                <a:latin typeface="Segoe UI"/>
                <a:cs typeface="Segoe UI"/>
              </a:rPr>
              <a:t>.</a:t>
            </a:r>
            <a:endParaRPr sz="2300" dirty="0">
              <a:latin typeface="Segoe UI"/>
              <a:cs typeface="Segoe UI"/>
            </a:endParaRPr>
          </a:p>
          <a:p>
            <a:pPr marL="338455" indent="-325755">
              <a:lnSpc>
                <a:spcPct val="100000"/>
              </a:lnSpc>
              <a:spcBef>
                <a:spcPts val="330"/>
              </a:spcBef>
              <a:buAutoNum type="arabicParenR"/>
              <a:tabLst>
                <a:tab pos="338455" algn="l"/>
                <a:tab pos="9490710" algn="l"/>
              </a:tabLst>
            </a:pP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biggest</a:t>
            </a:r>
            <a:r>
              <a:rPr sz="2300" spc="-5" dirty="0">
                <a:solidFill>
                  <a:srgbClr val="FFFFFF"/>
                </a:solidFill>
                <a:latin typeface="Segoe UI"/>
                <a:cs typeface="Segoe UI"/>
              </a:rPr>
              <a:t> </a:t>
            </a:r>
            <a:r>
              <a:rPr sz="2300" dirty="0">
                <a:solidFill>
                  <a:srgbClr val="FFFFFF"/>
                </a:solidFill>
                <a:latin typeface="Segoe UI"/>
                <a:cs typeface="Segoe UI"/>
              </a:rPr>
              <a:t>number</a:t>
            </a:r>
            <a:r>
              <a:rPr sz="2300" spc="-10" dirty="0">
                <a:solidFill>
                  <a:srgbClr val="FFFFFF"/>
                </a:solidFill>
                <a:latin typeface="Segoe UI"/>
                <a:cs typeface="Segoe UI"/>
              </a:rPr>
              <a:t> </a:t>
            </a:r>
            <a:r>
              <a:rPr sz="2300" dirty="0">
                <a:solidFill>
                  <a:srgbClr val="FFFFFF"/>
                </a:solidFill>
                <a:latin typeface="Segoe UI"/>
                <a:cs typeface="Segoe UI"/>
              </a:rPr>
              <a:t>of</a:t>
            </a:r>
            <a:r>
              <a:rPr sz="2300" spc="-5" dirty="0">
                <a:solidFill>
                  <a:srgbClr val="FFFFFF"/>
                </a:solidFill>
                <a:latin typeface="Segoe UI"/>
                <a:cs typeface="Segoe UI"/>
              </a:rPr>
              <a:t> </a:t>
            </a:r>
            <a:r>
              <a:rPr sz="2300" dirty="0">
                <a:solidFill>
                  <a:srgbClr val="FFFFFF"/>
                </a:solidFill>
                <a:latin typeface="Segoe UI"/>
                <a:cs typeface="Segoe UI"/>
              </a:rPr>
              <a:t>account</a:t>
            </a:r>
            <a:r>
              <a:rPr sz="2300" spc="-10" dirty="0">
                <a:solidFill>
                  <a:srgbClr val="FFFFFF"/>
                </a:solidFill>
                <a:latin typeface="Segoe UI"/>
                <a:cs typeface="Segoe UI"/>
              </a:rPr>
              <a:t> </a:t>
            </a:r>
            <a:r>
              <a:rPr sz="2300" dirty="0">
                <a:solidFill>
                  <a:srgbClr val="FFFFFF"/>
                </a:solidFill>
                <a:latin typeface="Segoe UI"/>
                <a:cs typeface="Segoe UI"/>
              </a:rPr>
              <a:t>holders</a:t>
            </a:r>
            <a:r>
              <a:rPr sz="2300" spc="-5" dirty="0">
                <a:solidFill>
                  <a:srgbClr val="FFFFFF"/>
                </a:solidFill>
                <a:latin typeface="Segoe UI"/>
                <a:cs typeface="Segoe UI"/>
              </a:rPr>
              <a:t> </a:t>
            </a:r>
            <a:r>
              <a:rPr sz="2300" dirty="0">
                <a:solidFill>
                  <a:srgbClr val="FFFFFF"/>
                </a:solidFill>
                <a:latin typeface="Segoe UI"/>
                <a:cs typeface="Segoe UI"/>
              </a:rPr>
              <a:t>are</a:t>
            </a:r>
            <a:r>
              <a:rPr sz="2300" spc="-10" dirty="0">
                <a:solidFill>
                  <a:srgbClr val="FFFFFF"/>
                </a:solidFill>
                <a:latin typeface="Segoe UI"/>
                <a:cs typeface="Segoe UI"/>
              </a:rPr>
              <a:t> </a:t>
            </a:r>
            <a:r>
              <a:rPr sz="2300" dirty="0">
                <a:solidFill>
                  <a:srgbClr val="FFFFFF"/>
                </a:solidFill>
                <a:latin typeface="Segoe UI"/>
                <a:cs typeface="Segoe UI"/>
              </a:rPr>
              <a:t>in</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age</a:t>
            </a:r>
            <a:r>
              <a:rPr sz="2300" spc="-10" dirty="0">
                <a:solidFill>
                  <a:srgbClr val="FFFFFF"/>
                </a:solidFill>
                <a:latin typeface="Segoe UI"/>
                <a:cs typeface="Segoe UI"/>
              </a:rPr>
              <a:t> </a:t>
            </a:r>
            <a:r>
              <a:rPr sz="2300" dirty="0">
                <a:solidFill>
                  <a:srgbClr val="FFFFFF"/>
                </a:solidFill>
                <a:latin typeface="Segoe UI"/>
                <a:cs typeface="Segoe UI"/>
              </a:rPr>
              <a:t>group</a:t>
            </a:r>
            <a:r>
              <a:rPr sz="2300" spc="-5"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25-</a:t>
            </a:r>
            <a:r>
              <a:rPr sz="2300" spc="-25" dirty="0">
                <a:solidFill>
                  <a:srgbClr val="FFFFFF"/>
                </a:solidFill>
                <a:latin typeface="Segoe UI"/>
                <a:cs typeface="Segoe UI"/>
              </a:rPr>
              <a:t>34</a:t>
            </a:r>
            <a:r>
              <a:rPr sz="2300" dirty="0">
                <a:solidFill>
                  <a:srgbClr val="FFFFFF"/>
                </a:solidFill>
                <a:latin typeface="Segoe UI"/>
                <a:cs typeface="Segoe UI"/>
              </a:rPr>
              <a:t>	and</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least</a:t>
            </a:r>
            <a:r>
              <a:rPr sz="2300" spc="-5" dirty="0">
                <a:solidFill>
                  <a:srgbClr val="FFFFFF"/>
                </a:solidFill>
                <a:latin typeface="Segoe UI"/>
                <a:cs typeface="Segoe UI"/>
              </a:rPr>
              <a:t> </a:t>
            </a:r>
            <a:r>
              <a:rPr sz="2300" dirty="0">
                <a:solidFill>
                  <a:srgbClr val="FFFFFF"/>
                </a:solidFill>
                <a:latin typeface="Segoe UI"/>
                <a:cs typeface="Segoe UI"/>
              </a:rPr>
              <a:t>age</a:t>
            </a:r>
            <a:r>
              <a:rPr sz="2300" spc="-10" dirty="0">
                <a:solidFill>
                  <a:srgbClr val="FFFFFF"/>
                </a:solidFill>
                <a:latin typeface="Segoe UI"/>
                <a:cs typeface="Segoe UI"/>
              </a:rPr>
              <a:t> </a:t>
            </a:r>
            <a:r>
              <a:rPr sz="2300" dirty="0">
                <a:solidFill>
                  <a:srgbClr val="FFFFFF"/>
                </a:solidFill>
                <a:latin typeface="Segoe UI"/>
                <a:cs typeface="Segoe UI"/>
              </a:rPr>
              <a:t>group</a:t>
            </a:r>
            <a:r>
              <a:rPr sz="2300" spc="-5" dirty="0">
                <a:solidFill>
                  <a:srgbClr val="FFFFFF"/>
                </a:solidFill>
                <a:latin typeface="Segoe UI"/>
                <a:cs typeface="Segoe UI"/>
              </a:rPr>
              <a:t> </a:t>
            </a:r>
            <a:r>
              <a:rPr sz="2300" dirty="0">
                <a:solidFill>
                  <a:srgbClr val="FFFFFF"/>
                </a:solidFill>
                <a:latin typeface="Segoe UI"/>
                <a:cs typeface="Segoe UI"/>
              </a:rPr>
              <a:t>is</a:t>
            </a:r>
            <a:r>
              <a:rPr sz="2300" spc="-10" dirty="0">
                <a:solidFill>
                  <a:srgbClr val="FFFFFF"/>
                </a:solidFill>
                <a:latin typeface="Segoe UI"/>
                <a:cs typeface="Segoe UI"/>
              </a:rPr>
              <a:t> </a:t>
            </a:r>
            <a:r>
              <a:rPr sz="2300" spc="-20" dirty="0">
                <a:solidFill>
                  <a:srgbClr val="FFFFFF"/>
                </a:solidFill>
                <a:latin typeface="Segoe UI"/>
                <a:cs typeface="Segoe UI"/>
              </a:rPr>
              <a:t>45+.</a:t>
            </a:r>
            <a:endParaRPr sz="2300" dirty="0">
              <a:latin typeface="Segoe UI"/>
              <a:cs typeface="Segoe UI"/>
            </a:endParaRPr>
          </a:p>
          <a:p>
            <a:pPr marL="338455" indent="-325755">
              <a:lnSpc>
                <a:spcPct val="100000"/>
              </a:lnSpc>
              <a:spcBef>
                <a:spcPts val="334"/>
              </a:spcBef>
              <a:buAutoNum type="arabicParenR"/>
              <a:tabLst>
                <a:tab pos="338455" algn="l"/>
              </a:tabLst>
            </a:pPr>
            <a:r>
              <a:rPr sz="2300" dirty="0">
                <a:solidFill>
                  <a:srgbClr val="FFFFFF"/>
                </a:solidFill>
                <a:latin typeface="Segoe UI"/>
                <a:cs typeface="Segoe UI"/>
              </a:rPr>
              <a:t>Most</a:t>
            </a:r>
            <a:r>
              <a:rPr sz="2300" spc="-15"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a:t>
            </a:r>
            <a:r>
              <a:rPr sz="2300" spc="-15" dirty="0">
                <a:solidFill>
                  <a:srgbClr val="FFFFFF"/>
                </a:solidFill>
                <a:latin typeface="Segoe UI"/>
                <a:cs typeface="Segoe UI"/>
              </a:rPr>
              <a:t> </a:t>
            </a:r>
            <a:r>
              <a:rPr sz="2300" dirty="0">
                <a:solidFill>
                  <a:srgbClr val="FFFFFF"/>
                </a:solidFill>
                <a:latin typeface="Segoe UI"/>
                <a:cs typeface="Segoe UI"/>
              </a:rPr>
              <a:t>account</a:t>
            </a:r>
            <a:r>
              <a:rPr sz="2300" spc="-10" dirty="0">
                <a:solidFill>
                  <a:srgbClr val="FFFFFF"/>
                </a:solidFill>
                <a:latin typeface="Segoe UI"/>
                <a:cs typeface="Segoe UI"/>
              </a:rPr>
              <a:t> </a:t>
            </a:r>
            <a:r>
              <a:rPr sz="2300" dirty="0">
                <a:solidFill>
                  <a:srgbClr val="FFFFFF"/>
                </a:solidFill>
                <a:latin typeface="Segoe UI"/>
                <a:cs typeface="Segoe UI"/>
              </a:rPr>
              <a:t>holders</a:t>
            </a:r>
            <a:r>
              <a:rPr sz="2300" spc="-15" dirty="0">
                <a:solidFill>
                  <a:srgbClr val="FFFFFF"/>
                </a:solidFill>
                <a:latin typeface="Segoe UI"/>
                <a:cs typeface="Segoe UI"/>
              </a:rPr>
              <a:t> </a:t>
            </a:r>
            <a:r>
              <a:rPr sz="2300" dirty="0">
                <a:solidFill>
                  <a:srgbClr val="FFFFFF"/>
                </a:solidFill>
                <a:latin typeface="Segoe UI"/>
                <a:cs typeface="Segoe UI"/>
              </a:rPr>
              <a:t>are</a:t>
            </a:r>
            <a:r>
              <a:rPr sz="2300" spc="-10" dirty="0">
                <a:solidFill>
                  <a:srgbClr val="FFFFFF"/>
                </a:solidFill>
                <a:latin typeface="Segoe UI"/>
                <a:cs typeface="Segoe UI"/>
              </a:rPr>
              <a:t> </a:t>
            </a:r>
            <a:r>
              <a:rPr sz="2300" dirty="0">
                <a:solidFill>
                  <a:srgbClr val="FFFFFF"/>
                </a:solidFill>
                <a:latin typeface="Segoe UI"/>
                <a:cs typeface="Segoe UI"/>
              </a:rPr>
              <a:t>salaried</a:t>
            </a:r>
            <a:r>
              <a:rPr sz="2300" spc="-15" dirty="0">
                <a:solidFill>
                  <a:srgbClr val="FFFFFF"/>
                </a:solidFill>
                <a:latin typeface="Segoe UI"/>
                <a:cs typeface="Segoe UI"/>
              </a:rPr>
              <a:t> </a:t>
            </a:r>
            <a:r>
              <a:rPr sz="2300" dirty="0">
                <a:solidFill>
                  <a:srgbClr val="FFFFFF"/>
                </a:solidFill>
                <a:latin typeface="Segoe UI"/>
                <a:cs typeface="Segoe UI"/>
              </a:rPr>
              <a:t>IT</a:t>
            </a:r>
            <a:r>
              <a:rPr sz="2300" spc="-10" dirty="0">
                <a:solidFill>
                  <a:srgbClr val="FFFFFF"/>
                </a:solidFill>
                <a:latin typeface="Segoe UI"/>
                <a:cs typeface="Segoe UI"/>
              </a:rPr>
              <a:t> </a:t>
            </a:r>
            <a:r>
              <a:rPr sz="2300" dirty="0">
                <a:solidFill>
                  <a:srgbClr val="FFFFFF"/>
                </a:solidFill>
                <a:latin typeface="Segoe UI"/>
                <a:cs typeface="Segoe UI"/>
              </a:rPr>
              <a:t>professionals</a:t>
            </a:r>
            <a:r>
              <a:rPr sz="2300" spc="-10" dirty="0">
                <a:solidFill>
                  <a:srgbClr val="FFFFFF"/>
                </a:solidFill>
                <a:latin typeface="Segoe UI"/>
                <a:cs typeface="Segoe UI"/>
              </a:rPr>
              <a:t> </a:t>
            </a:r>
            <a:r>
              <a:rPr sz="2300" dirty="0">
                <a:solidFill>
                  <a:srgbClr val="FFFFFF"/>
                </a:solidFill>
                <a:latin typeface="Segoe UI"/>
                <a:cs typeface="Segoe UI"/>
              </a:rPr>
              <a:t>and</a:t>
            </a:r>
            <a:r>
              <a:rPr sz="2300" spc="-15"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least</a:t>
            </a:r>
            <a:r>
              <a:rPr sz="2300" spc="-15" dirty="0">
                <a:solidFill>
                  <a:srgbClr val="FFFFFF"/>
                </a:solidFill>
                <a:latin typeface="Segoe UI"/>
                <a:cs typeface="Segoe UI"/>
              </a:rPr>
              <a:t> </a:t>
            </a:r>
            <a:r>
              <a:rPr sz="2300" dirty="0">
                <a:solidFill>
                  <a:srgbClr val="FFFFFF"/>
                </a:solidFill>
                <a:latin typeface="Segoe UI"/>
                <a:cs typeface="Segoe UI"/>
              </a:rPr>
              <a:t>are</a:t>
            </a:r>
            <a:r>
              <a:rPr sz="2300" spc="-10" dirty="0">
                <a:solidFill>
                  <a:srgbClr val="FFFFFF"/>
                </a:solidFill>
                <a:latin typeface="Segoe UI"/>
                <a:cs typeface="Segoe UI"/>
              </a:rPr>
              <a:t> </a:t>
            </a:r>
            <a:r>
              <a:rPr sz="2300" dirty="0">
                <a:solidFill>
                  <a:srgbClr val="FFFFFF"/>
                </a:solidFill>
                <a:latin typeface="Segoe UI"/>
                <a:cs typeface="Segoe UI"/>
              </a:rPr>
              <a:t>government</a:t>
            </a:r>
            <a:r>
              <a:rPr sz="2300" spc="-15" dirty="0">
                <a:solidFill>
                  <a:srgbClr val="FFFFFF"/>
                </a:solidFill>
                <a:latin typeface="Segoe UI"/>
                <a:cs typeface="Segoe UI"/>
              </a:rPr>
              <a:t> </a:t>
            </a:r>
            <a:r>
              <a:rPr sz="2300" spc="-10" dirty="0">
                <a:solidFill>
                  <a:srgbClr val="FFFFFF"/>
                </a:solidFill>
                <a:latin typeface="Segoe UI"/>
                <a:cs typeface="Segoe UI"/>
              </a:rPr>
              <a:t>employees.</a:t>
            </a:r>
            <a:endParaRPr sz="2300" dirty="0">
              <a:latin typeface="Segoe UI"/>
              <a:cs typeface="Segoe UI"/>
            </a:endParaRPr>
          </a:p>
          <a:p>
            <a:pPr marL="419100" indent="-406400">
              <a:lnSpc>
                <a:spcPct val="100000"/>
              </a:lnSpc>
              <a:spcBef>
                <a:spcPts val="330"/>
              </a:spcBef>
              <a:buAutoNum type="arabicParenR"/>
              <a:tabLst>
                <a:tab pos="419100" algn="l"/>
              </a:tabLst>
            </a:pPr>
            <a:r>
              <a:rPr sz="2300" dirty="0">
                <a:solidFill>
                  <a:srgbClr val="FFFFFF"/>
                </a:solidFill>
                <a:latin typeface="Segoe UI"/>
                <a:cs typeface="Segoe UI"/>
              </a:rPr>
              <a:t>Average</a:t>
            </a:r>
            <a:r>
              <a:rPr sz="2300" spc="-25" dirty="0">
                <a:solidFill>
                  <a:srgbClr val="FFFFFF"/>
                </a:solidFill>
                <a:latin typeface="Segoe UI"/>
                <a:cs typeface="Segoe UI"/>
              </a:rPr>
              <a:t> </a:t>
            </a:r>
            <a:r>
              <a:rPr sz="2300" dirty="0">
                <a:solidFill>
                  <a:srgbClr val="FFFFFF"/>
                </a:solidFill>
                <a:latin typeface="Segoe UI"/>
                <a:cs typeface="Segoe UI"/>
              </a:rPr>
              <a:t>Income</a:t>
            </a:r>
            <a:r>
              <a:rPr sz="2300" spc="-20" dirty="0">
                <a:solidFill>
                  <a:srgbClr val="FFFFFF"/>
                </a:solidFill>
                <a:latin typeface="Segoe UI"/>
                <a:cs typeface="Segoe UI"/>
              </a:rPr>
              <a:t> </a:t>
            </a:r>
            <a:r>
              <a:rPr sz="2300" dirty="0">
                <a:solidFill>
                  <a:srgbClr val="FFFFFF"/>
                </a:solidFill>
                <a:latin typeface="Segoe UI"/>
                <a:cs typeface="Segoe UI"/>
              </a:rPr>
              <a:t>Utilization</a:t>
            </a:r>
            <a:r>
              <a:rPr sz="2300" spc="-20" dirty="0">
                <a:solidFill>
                  <a:srgbClr val="FFFFFF"/>
                </a:solidFill>
                <a:latin typeface="Segoe UI"/>
                <a:cs typeface="Segoe UI"/>
              </a:rPr>
              <a:t> </a:t>
            </a:r>
            <a:r>
              <a:rPr sz="2300" dirty="0">
                <a:solidFill>
                  <a:srgbClr val="FFFFFF"/>
                </a:solidFill>
                <a:latin typeface="Segoe UI"/>
                <a:cs typeface="Segoe UI"/>
              </a:rPr>
              <a:t>%</a:t>
            </a:r>
            <a:r>
              <a:rPr sz="2300" spc="-20" dirty="0">
                <a:solidFill>
                  <a:srgbClr val="FFFFFF"/>
                </a:solidFill>
                <a:latin typeface="Segoe UI"/>
                <a:cs typeface="Segoe UI"/>
              </a:rPr>
              <a:t> </a:t>
            </a:r>
            <a:r>
              <a:rPr sz="2300" dirty="0">
                <a:solidFill>
                  <a:srgbClr val="FFFFFF"/>
                </a:solidFill>
                <a:latin typeface="Segoe UI"/>
                <a:cs typeface="Segoe UI"/>
              </a:rPr>
              <a:t>is</a:t>
            </a:r>
            <a:r>
              <a:rPr sz="2300" spc="-20" dirty="0">
                <a:solidFill>
                  <a:srgbClr val="FFFFFF"/>
                </a:solidFill>
                <a:latin typeface="Segoe UI"/>
                <a:cs typeface="Segoe UI"/>
              </a:rPr>
              <a:t> </a:t>
            </a:r>
            <a:r>
              <a:rPr sz="2300" spc="-10" dirty="0">
                <a:solidFill>
                  <a:srgbClr val="FFFFFF"/>
                </a:solidFill>
                <a:latin typeface="Segoe UI"/>
                <a:cs typeface="Segoe UI"/>
              </a:rPr>
              <a:t>42.82%.</a:t>
            </a:r>
            <a:endParaRPr sz="2300" dirty="0">
              <a:latin typeface="Segoe UI"/>
              <a:cs typeface="Segoe UI"/>
            </a:endParaRPr>
          </a:p>
          <a:p>
            <a:pPr marL="338455" indent="-325755">
              <a:lnSpc>
                <a:spcPct val="100000"/>
              </a:lnSpc>
              <a:spcBef>
                <a:spcPts val="330"/>
              </a:spcBef>
              <a:buAutoNum type="arabicParenR"/>
              <a:tabLst>
                <a:tab pos="338455" algn="l"/>
                <a:tab pos="6330950" algn="l"/>
              </a:tabLst>
            </a:pPr>
            <a:r>
              <a:rPr sz="2300" dirty="0">
                <a:solidFill>
                  <a:srgbClr val="FFFFFF"/>
                </a:solidFill>
                <a:latin typeface="Segoe UI"/>
                <a:cs typeface="Segoe UI"/>
              </a:rPr>
              <a:t>Customers'</a:t>
            </a:r>
            <a:r>
              <a:rPr sz="2300" spc="-10" dirty="0">
                <a:solidFill>
                  <a:srgbClr val="FFFFFF"/>
                </a:solidFill>
                <a:latin typeface="Segoe UI"/>
                <a:cs typeface="Segoe UI"/>
              </a:rPr>
              <a:t> </a:t>
            </a:r>
            <a:r>
              <a:rPr sz="2300" dirty="0">
                <a:solidFill>
                  <a:srgbClr val="FFFFFF"/>
                </a:solidFill>
                <a:latin typeface="Segoe UI"/>
                <a:cs typeface="Segoe UI"/>
              </a:rPr>
              <a:t>income</a:t>
            </a:r>
            <a:r>
              <a:rPr sz="2300" spc="-5" dirty="0">
                <a:solidFill>
                  <a:srgbClr val="FFFFFF"/>
                </a:solidFill>
                <a:latin typeface="Segoe UI"/>
                <a:cs typeface="Segoe UI"/>
              </a:rPr>
              <a:t> </a:t>
            </a:r>
            <a:r>
              <a:rPr sz="2300" dirty="0">
                <a:solidFill>
                  <a:srgbClr val="FFFFFF"/>
                </a:solidFill>
                <a:latin typeface="Segoe UI"/>
                <a:cs typeface="Segoe UI"/>
              </a:rPr>
              <a:t>utilization</a:t>
            </a:r>
            <a:r>
              <a:rPr sz="2300" spc="-10" dirty="0">
                <a:solidFill>
                  <a:srgbClr val="FFFFFF"/>
                </a:solidFill>
                <a:latin typeface="Segoe UI"/>
                <a:cs typeface="Segoe UI"/>
              </a:rPr>
              <a:t> </a:t>
            </a:r>
            <a:r>
              <a:rPr sz="2300" dirty="0">
                <a:solidFill>
                  <a:srgbClr val="FFFFFF"/>
                </a:solidFill>
                <a:latin typeface="Segoe UI"/>
                <a:cs typeface="Segoe UI"/>
              </a:rPr>
              <a:t>is</a:t>
            </a:r>
            <a:r>
              <a:rPr sz="2300" spc="-5" dirty="0">
                <a:solidFill>
                  <a:srgbClr val="FFFFFF"/>
                </a:solidFill>
                <a:latin typeface="Segoe UI"/>
                <a:cs typeface="Segoe UI"/>
              </a:rPr>
              <a:t> </a:t>
            </a:r>
            <a:r>
              <a:rPr sz="2300" dirty="0">
                <a:solidFill>
                  <a:srgbClr val="FFFFFF"/>
                </a:solidFill>
                <a:latin typeface="Segoe UI"/>
                <a:cs typeface="Segoe UI"/>
              </a:rPr>
              <a:t>most</a:t>
            </a:r>
            <a:r>
              <a:rPr sz="2300" spc="-5" dirty="0">
                <a:solidFill>
                  <a:srgbClr val="FFFFFF"/>
                </a:solidFill>
                <a:latin typeface="Segoe UI"/>
                <a:cs typeface="Segoe UI"/>
              </a:rPr>
              <a:t> </a:t>
            </a:r>
            <a:r>
              <a:rPr sz="2300" dirty="0">
                <a:solidFill>
                  <a:srgbClr val="FFFFFF"/>
                </a:solidFill>
                <a:latin typeface="Segoe UI"/>
                <a:cs typeface="Segoe UI"/>
              </a:rPr>
              <a:t>on</a:t>
            </a:r>
            <a:r>
              <a:rPr sz="2300" spc="-10" dirty="0">
                <a:solidFill>
                  <a:srgbClr val="FFFFFF"/>
                </a:solidFill>
                <a:latin typeface="Segoe UI"/>
                <a:cs typeface="Segoe UI"/>
              </a:rPr>
              <a:t> bills</a:t>
            </a:r>
            <a:r>
              <a:rPr sz="2300" dirty="0">
                <a:solidFill>
                  <a:srgbClr val="FFFFFF"/>
                </a:solidFill>
                <a:latin typeface="Segoe UI"/>
                <a:cs typeface="Segoe UI"/>
              </a:rPr>
              <a:t>	@8.46%</a:t>
            </a:r>
            <a:r>
              <a:rPr sz="2300" spc="-10" dirty="0">
                <a:solidFill>
                  <a:srgbClr val="FFFFFF"/>
                </a:solidFill>
                <a:latin typeface="Segoe UI"/>
                <a:cs typeface="Segoe UI"/>
              </a:rPr>
              <a:t> </a:t>
            </a:r>
            <a:r>
              <a:rPr sz="2300" dirty="0">
                <a:solidFill>
                  <a:srgbClr val="FFFFFF"/>
                </a:solidFill>
                <a:latin typeface="Segoe UI"/>
                <a:cs typeface="Segoe UI"/>
              </a:rPr>
              <a:t>followed</a:t>
            </a:r>
            <a:r>
              <a:rPr sz="2300" spc="-5" dirty="0">
                <a:solidFill>
                  <a:srgbClr val="FFFFFF"/>
                </a:solidFill>
                <a:latin typeface="Segoe UI"/>
                <a:cs typeface="Segoe UI"/>
              </a:rPr>
              <a:t> </a:t>
            </a:r>
            <a:r>
              <a:rPr sz="2300" dirty="0">
                <a:solidFill>
                  <a:srgbClr val="FFFFFF"/>
                </a:solidFill>
                <a:latin typeface="Segoe UI"/>
                <a:cs typeface="Segoe UI"/>
              </a:rPr>
              <a:t>by</a:t>
            </a:r>
            <a:r>
              <a:rPr sz="2300" spc="-5" dirty="0">
                <a:solidFill>
                  <a:srgbClr val="FFFFFF"/>
                </a:solidFill>
                <a:latin typeface="Segoe UI"/>
                <a:cs typeface="Segoe UI"/>
              </a:rPr>
              <a:t> </a:t>
            </a:r>
            <a:r>
              <a:rPr sz="2300" dirty="0">
                <a:solidFill>
                  <a:srgbClr val="FFFFFF"/>
                </a:solidFill>
                <a:latin typeface="Segoe UI"/>
                <a:cs typeface="Segoe UI"/>
              </a:rPr>
              <a:t>groceries</a:t>
            </a:r>
            <a:r>
              <a:rPr sz="2300" spc="-10" dirty="0">
                <a:solidFill>
                  <a:srgbClr val="FFFFFF"/>
                </a:solidFill>
                <a:latin typeface="Segoe UI"/>
                <a:cs typeface="Segoe UI"/>
              </a:rPr>
              <a:t> </a:t>
            </a:r>
            <a:r>
              <a:rPr sz="2300" dirty="0">
                <a:solidFill>
                  <a:srgbClr val="FFFFFF"/>
                </a:solidFill>
                <a:latin typeface="Segoe UI"/>
                <a:cs typeface="Segoe UI"/>
              </a:rPr>
              <a:t>@</a:t>
            </a:r>
            <a:r>
              <a:rPr sz="2300" spc="-5" dirty="0">
                <a:solidFill>
                  <a:srgbClr val="FFFFFF"/>
                </a:solidFill>
                <a:latin typeface="Segoe UI"/>
                <a:cs typeface="Segoe UI"/>
              </a:rPr>
              <a:t> </a:t>
            </a:r>
            <a:r>
              <a:rPr sz="2300" dirty="0">
                <a:solidFill>
                  <a:srgbClr val="FFFFFF"/>
                </a:solidFill>
                <a:latin typeface="Segoe UI"/>
                <a:cs typeface="Segoe UI"/>
              </a:rPr>
              <a:t>6.96</a:t>
            </a:r>
            <a:r>
              <a:rPr sz="2300" spc="-5" dirty="0">
                <a:solidFill>
                  <a:srgbClr val="FFFFFF"/>
                </a:solidFill>
                <a:latin typeface="Segoe UI"/>
                <a:cs typeface="Segoe UI"/>
              </a:rPr>
              <a:t> </a:t>
            </a:r>
            <a:r>
              <a:rPr sz="2300" dirty="0">
                <a:solidFill>
                  <a:srgbClr val="FFFFFF"/>
                </a:solidFill>
                <a:latin typeface="Segoe UI"/>
                <a:cs typeface="Segoe UI"/>
              </a:rPr>
              <a:t>and</a:t>
            </a:r>
            <a:r>
              <a:rPr sz="2300" spc="-10" dirty="0">
                <a:solidFill>
                  <a:srgbClr val="FFFFFF"/>
                </a:solidFill>
                <a:latin typeface="Segoe UI"/>
                <a:cs typeface="Segoe UI"/>
              </a:rPr>
              <a:t> </a:t>
            </a:r>
            <a:r>
              <a:rPr sz="2300" dirty="0">
                <a:solidFill>
                  <a:srgbClr val="FFFFFF"/>
                </a:solidFill>
                <a:latin typeface="Segoe UI"/>
                <a:cs typeface="Segoe UI"/>
              </a:rPr>
              <a:t>least</a:t>
            </a:r>
            <a:r>
              <a:rPr sz="2300" spc="-5" dirty="0">
                <a:solidFill>
                  <a:srgbClr val="FFFFFF"/>
                </a:solidFill>
                <a:latin typeface="Segoe UI"/>
                <a:cs typeface="Segoe UI"/>
              </a:rPr>
              <a:t> </a:t>
            </a:r>
            <a:r>
              <a:rPr sz="2300" dirty="0">
                <a:solidFill>
                  <a:srgbClr val="FFFFFF"/>
                </a:solidFill>
                <a:latin typeface="Segoe UI"/>
                <a:cs typeface="Segoe UI"/>
              </a:rPr>
              <a:t>on</a:t>
            </a:r>
            <a:r>
              <a:rPr sz="2300" spc="-10" dirty="0">
                <a:solidFill>
                  <a:srgbClr val="FFFFFF"/>
                </a:solidFill>
                <a:latin typeface="Segoe UI"/>
                <a:cs typeface="Segoe UI"/>
              </a:rPr>
              <a:t> </a:t>
            </a:r>
            <a:r>
              <a:rPr sz="2300" dirty="0">
                <a:solidFill>
                  <a:srgbClr val="FFFFFF"/>
                </a:solidFill>
                <a:latin typeface="Segoe UI"/>
                <a:cs typeface="Segoe UI"/>
              </a:rPr>
              <a:t>others</a:t>
            </a:r>
            <a:r>
              <a:rPr sz="2300" spc="-5" dirty="0">
                <a:solidFill>
                  <a:srgbClr val="FFFFFF"/>
                </a:solidFill>
                <a:latin typeface="Segoe UI"/>
                <a:cs typeface="Segoe UI"/>
              </a:rPr>
              <a:t> </a:t>
            </a:r>
            <a:r>
              <a:rPr sz="2300" spc="-10" dirty="0">
                <a:solidFill>
                  <a:srgbClr val="FFFFFF"/>
                </a:solidFill>
                <a:latin typeface="Segoe UI"/>
                <a:cs typeface="Segoe UI"/>
              </a:rPr>
              <a:t>@1.29%.</a:t>
            </a:r>
            <a:endParaRPr sz="2300" dirty="0">
              <a:latin typeface="Segoe UI"/>
              <a:cs typeface="Segoe UI"/>
            </a:endParaRPr>
          </a:p>
          <a:p>
            <a:pPr marL="338455" indent="-325755">
              <a:lnSpc>
                <a:spcPct val="100000"/>
              </a:lnSpc>
              <a:spcBef>
                <a:spcPts val="334"/>
              </a:spcBef>
              <a:buAutoNum type="arabicParenR"/>
              <a:tabLst>
                <a:tab pos="338455" algn="l"/>
              </a:tabLst>
            </a:pPr>
            <a:r>
              <a:rPr sz="2300" dirty="0">
                <a:solidFill>
                  <a:srgbClr val="FFFFFF"/>
                </a:solidFill>
                <a:latin typeface="Segoe UI"/>
                <a:cs typeface="Segoe UI"/>
              </a:rPr>
              <a:t>Males</a:t>
            </a:r>
            <a:r>
              <a:rPr sz="2300" spc="-10" dirty="0">
                <a:solidFill>
                  <a:srgbClr val="FFFFFF"/>
                </a:solidFill>
                <a:latin typeface="Segoe UI"/>
                <a:cs typeface="Segoe UI"/>
              </a:rPr>
              <a:t> </a:t>
            </a:r>
            <a:r>
              <a:rPr sz="2300" dirty="0">
                <a:solidFill>
                  <a:srgbClr val="FFFFFF"/>
                </a:solidFill>
                <a:latin typeface="Segoe UI"/>
                <a:cs typeface="Segoe UI"/>
              </a:rPr>
              <a:t>&amp;</a:t>
            </a:r>
            <a:r>
              <a:rPr sz="2300" spc="-10" dirty="0">
                <a:solidFill>
                  <a:srgbClr val="FFFFFF"/>
                </a:solidFill>
                <a:latin typeface="Segoe UI"/>
                <a:cs typeface="Segoe UI"/>
              </a:rPr>
              <a:t> </a:t>
            </a:r>
            <a:r>
              <a:rPr sz="2300" dirty="0">
                <a:solidFill>
                  <a:srgbClr val="FFFFFF"/>
                </a:solidFill>
                <a:latin typeface="Segoe UI"/>
                <a:cs typeface="Segoe UI"/>
              </a:rPr>
              <a:t>singles</a:t>
            </a:r>
            <a:r>
              <a:rPr sz="2300" spc="-10" dirty="0">
                <a:solidFill>
                  <a:srgbClr val="FFFFFF"/>
                </a:solidFill>
                <a:latin typeface="Segoe UI"/>
                <a:cs typeface="Segoe UI"/>
              </a:rPr>
              <a:t> </a:t>
            </a:r>
            <a:r>
              <a:rPr sz="2300" dirty="0">
                <a:solidFill>
                  <a:srgbClr val="FFFFFF"/>
                </a:solidFill>
                <a:latin typeface="Segoe UI"/>
                <a:cs typeface="Segoe UI"/>
              </a:rPr>
              <a:t>have</a:t>
            </a:r>
            <a:r>
              <a:rPr sz="2300" spc="-5" dirty="0">
                <a:solidFill>
                  <a:srgbClr val="FFFFFF"/>
                </a:solidFill>
                <a:latin typeface="Segoe UI"/>
                <a:cs typeface="Segoe UI"/>
              </a:rPr>
              <a:t> </a:t>
            </a:r>
            <a:r>
              <a:rPr sz="2300" dirty="0">
                <a:solidFill>
                  <a:srgbClr val="FFFFFF"/>
                </a:solidFill>
                <a:latin typeface="Segoe UI"/>
                <a:cs typeface="Segoe UI"/>
              </a:rPr>
              <a:t>higher</a:t>
            </a:r>
            <a:r>
              <a:rPr sz="2300" spc="-10" dirty="0">
                <a:solidFill>
                  <a:srgbClr val="FFFFFF"/>
                </a:solidFill>
                <a:latin typeface="Segoe UI"/>
                <a:cs typeface="Segoe UI"/>
              </a:rPr>
              <a:t> </a:t>
            </a:r>
            <a:r>
              <a:rPr sz="2300" dirty="0">
                <a:solidFill>
                  <a:srgbClr val="FFFFFF"/>
                </a:solidFill>
                <a:latin typeface="Segoe UI"/>
                <a:cs typeface="Segoe UI"/>
              </a:rPr>
              <a:t>income</a:t>
            </a:r>
            <a:r>
              <a:rPr sz="2300" spc="-10" dirty="0">
                <a:solidFill>
                  <a:srgbClr val="FFFFFF"/>
                </a:solidFill>
                <a:latin typeface="Segoe UI"/>
                <a:cs typeface="Segoe UI"/>
              </a:rPr>
              <a:t> utilization.</a:t>
            </a:r>
            <a:endParaRPr sz="2300" dirty="0">
              <a:latin typeface="Segoe UI"/>
              <a:cs typeface="Segoe UI"/>
            </a:endParaRPr>
          </a:p>
          <a:p>
            <a:pPr marL="12700" marR="5080" indent="483234">
              <a:lnSpc>
                <a:spcPct val="112000"/>
              </a:lnSpc>
              <a:buAutoNum type="arabicParenR"/>
              <a:tabLst>
                <a:tab pos="495934" algn="l"/>
                <a:tab pos="13964285" algn="l"/>
              </a:tabLst>
            </a:pP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age</a:t>
            </a:r>
            <a:r>
              <a:rPr sz="2300" spc="-5" dirty="0">
                <a:solidFill>
                  <a:srgbClr val="FFFFFF"/>
                </a:solidFill>
                <a:latin typeface="Segoe UI"/>
                <a:cs typeface="Segoe UI"/>
              </a:rPr>
              <a:t> </a:t>
            </a:r>
            <a:r>
              <a:rPr sz="2300" dirty="0">
                <a:solidFill>
                  <a:srgbClr val="FFFFFF"/>
                </a:solidFill>
                <a:latin typeface="Segoe UI"/>
                <a:cs typeface="Segoe UI"/>
              </a:rPr>
              <a:t>group</a:t>
            </a:r>
            <a:r>
              <a:rPr sz="2300" spc="-5" dirty="0">
                <a:solidFill>
                  <a:srgbClr val="FFFFFF"/>
                </a:solidFill>
                <a:latin typeface="Segoe UI"/>
                <a:cs typeface="Segoe UI"/>
              </a:rPr>
              <a:t> </a:t>
            </a:r>
            <a:r>
              <a:rPr sz="2300" dirty="0">
                <a:solidFill>
                  <a:srgbClr val="FFFFFF"/>
                </a:solidFill>
                <a:latin typeface="Segoe UI"/>
                <a:cs typeface="Segoe UI"/>
              </a:rPr>
              <a:t>of</a:t>
            </a:r>
            <a:r>
              <a:rPr sz="2300" spc="-5" dirty="0">
                <a:solidFill>
                  <a:srgbClr val="FFFFFF"/>
                </a:solidFill>
                <a:latin typeface="Segoe UI"/>
                <a:cs typeface="Segoe UI"/>
              </a:rPr>
              <a:t> </a:t>
            </a:r>
            <a:r>
              <a:rPr sz="2300" spc="-10" dirty="0">
                <a:solidFill>
                  <a:srgbClr val="FFFFFF"/>
                </a:solidFill>
                <a:latin typeface="Segoe UI"/>
                <a:cs typeface="Segoe UI"/>
              </a:rPr>
              <a:t>35-</a:t>
            </a:r>
            <a:r>
              <a:rPr sz="2300" dirty="0">
                <a:solidFill>
                  <a:srgbClr val="FFFFFF"/>
                </a:solidFill>
                <a:latin typeface="Segoe UI"/>
                <a:cs typeface="Segoe UI"/>
              </a:rPr>
              <a:t>45</a:t>
            </a:r>
            <a:r>
              <a:rPr sz="2300" spc="-5" dirty="0">
                <a:solidFill>
                  <a:srgbClr val="FFFFFF"/>
                </a:solidFill>
                <a:latin typeface="Segoe UI"/>
                <a:cs typeface="Segoe UI"/>
              </a:rPr>
              <a:t> </a:t>
            </a:r>
            <a:r>
              <a:rPr sz="2300" dirty="0">
                <a:solidFill>
                  <a:srgbClr val="FFFFFF"/>
                </a:solidFill>
                <a:latin typeface="Segoe UI"/>
                <a:cs typeface="Segoe UI"/>
              </a:rPr>
              <a:t>has</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highest</a:t>
            </a:r>
            <a:r>
              <a:rPr sz="2300" spc="-5" dirty="0">
                <a:solidFill>
                  <a:srgbClr val="FFFFFF"/>
                </a:solidFill>
                <a:latin typeface="Segoe UI"/>
                <a:cs typeface="Segoe UI"/>
              </a:rPr>
              <a:t> </a:t>
            </a:r>
            <a:r>
              <a:rPr sz="2300" dirty="0">
                <a:solidFill>
                  <a:srgbClr val="FFFFFF"/>
                </a:solidFill>
                <a:latin typeface="Segoe UI"/>
                <a:cs typeface="Segoe UI"/>
              </a:rPr>
              <a:t>income</a:t>
            </a:r>
            <a:r>
              <a:rPr sz="2300" spc="-5" dirty="0">
                <a:solidFill>
                  <a:srgbClr val="FFFFFF"/>
                </a:solidFill>
                <a:latin typeface="Segoe UI"/>
                <a:cs typeface="Segoe UI"/>
              </a:rPr>
              <a:t> </a:t>
            </a:r>
            <a:r>
              <a:rPr sz="2300" dirty="0">
                <a:solidFill>
                  <a:srgbClr val="FFFFFF"/>
                </a:solidFill>
                <a:latin typeface="Segoe UI"/>
                <a:cs typeface="Segoe UI"/>
              </a:rPr>
              <a:t>utilization</a:t>
            </a:r>
            <a:r>
              <a:rPr sz="2300" spc="-5" dirty="0">
                <a:solidFill>
                  <a:srgbClr val="FFFFFF"/>
                </a:solidFill>
                <a:latin typeface="Segoe UI"/>
                <a:cs typeface="Segoe UI"/>
              </a:rPr>
              <a:t> </a:t>
            </a:r>
            <a:r>
              <a:rPr sz="2300" dirty="0">
                <a:solidFill>
                  <a:srgbClr val="FFFFFF"/>
                </a:solidFill>
                <a:latin typeface="Segoe UI"/>
                <a:cs typeface="Segoe UI"/>
              </a:rPr>
              <a:t>%</a:t>
            </a:r>
            <a:r>
              <a:rPr sz="2300" spc="-5" dirty="0">
                <a:solidFill>
                  <a:srgbClr val="FFFFFF"/>
                </a:solidFill>
                <a:latin typeface="Segoe UI"/>
                <a:cs typeface="Segoe UI"/>
              </a:rPr>
              <a:t> </a:t>
            </a:r>
            <a:r>
              <a:rPr sz="2300" dirty="0">
                <a:solidFill>
                  <a:srgbClr val="FFFFFF"/>
                </a:solidFill>
                <a:latin typeface="Segoe UI"/>
                <a:cs typeface="Segoe UI"/>
              </a:rPr>
              <a:t>@</a:t>
            </a:r>
            <a:r>
              <a:rPr sz="2300" spc="-5" dirty="0">
                <a:solidFill>
                  <a:srgbClr val="FFFFFF"/>
                </a:solidFill>
                <a:latin typeface="Segoe UI"/>
                <a:cs typeface="Segoe UI"/>
              </a:rPr>
              <a:t> </a:t>
            </a:r>
            <a:r>
              <a:rPr sz="2300" dirty="0">
                <a:solidFill>
                  <a:srgbClr val="FFFFFF"/>
                </a:solidFill>
                <a:latin typeface="Segoe UI"/>
                <a:cs typeface="Segoe UI"/>
              </a:rPr>
              <a:t>46.72</a:t>
            </a:r>
            <a:r>
              <a:rPr sz="2300" spc="-10" dirty="0">
                <a:solidFill>
                  <a:srgbClr val="FFFFFF"/>
                </a:solidFill>
                <a:latin typeface="Segoe UI"/>
                <a:cs typeface="Segoe UI"/>
              </a:rPr>
              <a:t> </a:t>
            </a:r>
            <a:r>
              <a:rPr sz="2300" dirty="0">
                <a:solidFill>
                  <a:srgbClr val="FFFFFF"/>
                </a:solidFill>
                <a:latin typeface="Segoe UI"/>
                <a:cs typeface="Segoe UI"/>
              </a:rPr>
              <a:t>and</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lowest</a:t>
            </a:r>
            <a:r>
              <a:rPr sz="2300" spc="-5" dirty="0">
                <a:solidFill>
                  <a:srgbClr val="FFFFFF"/>
                </a:solidFill>
                <a:latin typeface="Segoe UI"/>
                <a:cs typeface="Segoe UI"/>
              </a:rPr>
              <a:t> </a:t>
            </a:r>
            <a:r>
              <a:rPr sz="2300" dirty="0">
                <a:solidFill>
                  <a:srgbClr val="FFFFFF"/>
                </a:solidFill>
                <a:latin typeface="Segoe UI"/>
                <a:cs typeface="Segoe UI"/>
              </a:rPr>
              <a:t>income</a:t>
            </a:r>
            <a:r>
              <a:rPr sz="2300" spc="-5" dirty="0">
                <a:solidFill>
                  <a:srgbClr val="FFFFFF"/>
                </a:solidFill>
                <a:latin typeface="Segoe UI"/>
                <a:cs typeface="Segoe UI"/>
              </a:rPr>
              <a:t> </a:t>
            </a:r>
            <a:r>
              <a:rPr sz="2300" spc="-10" dirty="0">
                <a:solidFill>
                  <a:srgbClr val="FFFFFF"/>
                </a:solidFill>
                <a:latin typeface="Segoe UI"/>
                <a:cs typeface="Segoe UI"/>
              </a:rPr>
              <a:t>utilization</a:t>
            </a:r>
            <a:r>
              <a:rPr sz="2300" dirty="0">
                <a:solidFill>
                  <a:srgbClr val="FFFFFF"/>
                </a:solidFill>
                <a:latin typeface="Segoe UI"/>
                <a:cs typeface="Segoe UI"/>
              </a:rPr>
              <a:t>	%</a:t>
            </a:r>
            <a:r>
              <a:rPr sz="2300" spc="-10" dirty="0">
                <a:solidFill>
                  <a:srgbClr val="FFFFFF"/>
                </a:solidFill>
                <a:latin typeface="Segoe UI"/>
                <a:cs typeface="Segoe UI"/>
              </a:rPr>
              <a:t> </a:t>
            </a:r>
            <a:r>
              <a:rPr sz="2300" dirty="0">
                <a:solidFill>
                  <a:srgbClr val="FFFFFF"/>
                </a:solidFill>
                <a:latin typeface="Segoe UI"/>
                <a:cs typeface="Segoe UI"/>
              </a:rPr>
              <a:t>is</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age</a:t>
            </a:r>
            <a:r>
              <a:rPr sz="2300" spc="-5" dirty="0">
                <a:solidFill>
                  <a:srgbClr val="FFFFFF"/>
                </a:solidFill>
                <a:latin typeface="Segoe UI"/>
                <a:cs typeface="Segoe UI"/>
              </a:rPr>
              <a:t> </a:t>
            </a:r>
            <a:r>
              <a:rPr sz="2300" dirty="0">
                <a:solidFill>
                  <a:srgbClr val="FFFFFF"/>
                </a:solidFill>
                <a:latin typeface="Segoe UI"/>
                <a:cs typeface="Segoe UI"/>
              </a:rPr>
              <a:t>group</a:t>
            </a:r>
            <a:r>
              <a:rPr sz="2300" spc="-10" dirty="0">
                <a:solidFill>
                  <a:srgbClr val="FFFFFF"/>
                </a:solidFill>
                <a:latin typeface="Segoe UI"/>
                <a:cs typeface="Segoe UI"/>
              </a:rPr>
              <a:t> </a:t>
            </a:r>
            <a:r>
              <a:rPr sz="2300" dirty="0">
                <a:solidFill>
                  <a:srgbClr val="FFFFFF"/>
                </a:solidFill>
                <a:latin typeface="Segoe UI"/>
                <a:cs typeface="Segoe UI"/>
              </a:rPr>
              <a:t>having</a:t>
            </a:r>
            <a:r>
              <a:rPr sz="2300" spc="-10" dirty="0">
                <a:solidFill>
                  <a:srgbClr val="FFFFFF"/>
                </a:solidFill>
                <a:latin typeface="Segoe UI"/>
                <a:cs typeface="Segoe UI"/>
              </a:rPr>
              <a:t> </a:t>
            </a:r>
            <a:r>
              <a:rPr sz="2300" dirty="0">
                <a:solidFill>
                  <a:srgbClr val="FFFFFF"/>
                </a:solidFill>
                <a:latin typeface="Segoe UI"/>
                <a:cs typeface="Segoe UI"/>
              </a:rPr>
              <a:t>an</a:t>
            </a:r>
            <a:r>
              <a:rPr sz="2300" spc="-10" dirty="0">
                <a:solidFill>
                  <a:srgbClr val="FFFFFF"/>
                </a:solidFill>
                <a:latin typeface="Segoe UI"/>
                <a:cs typeface="Segoe UI"/>
              </a:rPr>
              <a:t> </a:t>
            </a:r>
            <a:r>
              <a:rPr sz="2300" dirty="0">
                <a:solidFill>
                  <a:srgbClr val="FFFFFF"/>
                </a:solidFill>
                <a:latin typeface="Segoe UI"/>
                <a:cs typeface="Segoe UI"/>
              </a:rPr>
              <a:t>age</a:t>
            </a:r>
            <a:r>
              <a:rPr sz="2300" spc="-5" dirty="0">
                <a:solidFill>
                  <a:srgbClr val="FFFFFF"/>
                </a:solidFill>
                <a:latin typeface="Segoe UI"/>
                <a:cs typeface="Segoe UI"/>
              </a:rPr>
              <a:t> </a:t>
            </a:r>
            <a:r>
              <a:rPr sz="2300" spc="-20" dirty="0">
                <a:solidFill>
                  <a:srgbClr val="FFFFFF"/>
                </a:solidFill>
                <a:latin typeface="Segoe UI"/>
                <a:cs typeface="Segoe UI"/>
              </a:rPr>
              <a:t>more </a:t>
            </a:r>
            <a:r>
              <a:rPr sz="2300" dirty="0">
                <a:solidFill>
                  <a:srgbClr val="FFFFFF"/>
                </a:solidFill>
                <a:latin typeface="Segoe UI"/>
                <a:cs typeface="Segoe UI"/>
              </a:rPr>
              <a:t>than</a:t>
            </a:r>
            <a:r>
              <a:rPr sz="2300" spc="-10" dirty="0">
                <a:solidFill>
                  <a:srgbClr val="FFFFFF"/>
                </a:solidFill>
                <a:latin typeface="Segoe UI"/>
                <a:cs typeface="Segoe UI"/>
              </a:rPr>
              <a:t> </a:t>
            </a:r>
            <a:r>
              <a:rPr sz="2300" dirty="0">
                <a:solidFill>
                  <a:srgbClr val="FFFFFF"/>
                </a:solidFill>
                <a:latin typeface="Segoe UI"/>
                <a:cs typeface="Segoe UI"/>
              </a:rPr>
              <a:t>45+</a:t>
            </a:r>
            <a:r>
              <a:rPr sz="2300" spc="-5" dirty="0">
                <a:solidFill>
                  <a:srgbClr val="FFFFFF"/>
                </a:solidFill>
                <a:latin typeface="Segoe UI"/>
                <a:cs typeface="Segoe UI"/>
              </a:rPr>
              <a:t> </a:t>
            </a:r>
            <a:r>
              <a:rPr sz="2300" spc="-10" dirty="0">
                <a:solidFill>
                  <a:srgbClr val="FFFFFF"/>
                </a:solidFill>
                <a:latin typeface="Segoe UI"/>
                <a:cs typeface="Segoe UI"/>
              </a:rPr>
              <a:t>@34.70.</a:t>
            </a:r>
            <a:endParaRPr sz="2300" dirty="0">
              <a:latin typeface="Segoe UI"/>
              <a:cs typeface="Segoe UI"/>
            </a:endParaRPr>
          </a:p>
          <a:p>
            <a:pPr marL="495934" indent="-483234">
              <a:lnSpc>
                <a:spcPct val="100000"/>
              </a:lnSpc>
              <a:spcBef>
                <a:spcPts val="330"/>
              </a:spcBef>
              <a:buAutoNum type="arabicParenR"/>
              <a:tabLst>
                <a:tab pos="495934" algn="l"/>
              </a:tabLst>
            </a:pPr>
            <a:r>
              <a:rPr sz="2300" dirty="0">
                <a:solidFill>
                  <a:srgbClr val="FFFFFF"/>
                </a:solidFill>
                <a:latin typeface="Segoe UI"/>
                <a:cs typeface="Segoe UI"/>
              </a:rPr>
              <a:t>Salaried</a:t>
            </a:r>
            <a:r>
              <a:rPr sz="2300" spc="-15" dirty="0">
                <a:solidFill>
                  <a:srgbClr val="FFFFFF"/>
                </a:solidFill>
                <a:latin typeface="Segoe UI"/>
                <a:cs typeface="Segoe UI"/>
              </a:rPr>
              <a:t> </a:t>
            </a:r>
            <a:r>
              <a:rPr sz="2300" dirty="0">
                <a:solidFill>
                  <a:srgbClr val="FFFFFF"/>
                </a:solidFill>
                <a:latin typeface="Segoe UI"/>
                <a:cs typeface="Segoe UI"/>
              </a:rPr>
              <a:t>IT</a:t>
            </a:r>
            <a:r>
              <a:rPr sz="2300" spc="-10" dirty="0">
                <a:solidFill>
                  <a:srgbClr val="FFFFFF"/>
                </a:solidFill>
                <a:latin typeface="Segoe UI"/>
                <a:cs typeface="Segoe UI"/>
              </a:rPr>
              <a:t> </a:t>
            </a:r>
            <a:r>
              <a:rPr sz="2300" dirty="0">
                <a:solidFill>
                  <a:srgbClr val="FFFFFF"/>
                </a:solidFill>
                <a:latin typeface="Segoe UI"/>
                <a:cs typeface="Segoe UI"/>
              </a:rPr>
              <a:t>employees</a:t>
            </a:r>
            <a:r>
              <a:rPr sz="2300" spc="-10" dirty="0">
                <a:solidFill>
                  <a:srgbClr val="FFFFFF"/>
                </a:solidFill>
                <a:latin typeface="Segoe UI"/>
                <a:cs typeface="Segoe UI"/>
              </a:rPr>
              <a:t> </a:t>
            </a:r>
            <a:r>
              <a:rPr sz="2300" dirty="0">
                <a:solidFill>
                  <a:srgbClr val="FFFFFF"/>
                </a:solidFill>
                <a:latin typeface="Segoe UI"/>
                <a:cs typeface="Segoe UI"/>
              </a:rPr>
              <a:t>have</a:t>
            </a:r>
            <a:r>
              <a:rPr sz="2300" spc="-10" dirty="0">
                <a:solidFill>
                  <a:srgbClr val="FFFFFF"/>
                </a:solidFill>
                <a:latin typeface="Segoe UI"/>
                <a:cs typeface="Segoe UI"/>
              </a:rPr>
              <a:t> </a:t>
            </a:r>
            <a:r>
              <a:rPr sz="2300" dirty="0">
                <a:solidFill>
                  <a:srgbClr val="FFFFFF"/>
                </a:solidFill>
                <a:latin typeface="Segoe UI"/>
                <a:cs typeface="Segoe UI"/>
              </a:rPr>
              <a:t>the</a:t>
            </a:r>
            <a:r>
              <a:rPr sz="2300" spc="-15" dirty="0">
                <a:solidFill>
                  <a:srgbClr val="FFFFFF"/>
                </a:solidFill>
                <a:latin typeface="Segoe UI"/>
                <a:cs typeface="Segoe UI"/>
              </a:rPr>
              <a:t> </a:t>
            </a:r>
            <a:r>
              <a:rPr sz="2300" dirty="0">
                <a:solidFill>
                  <a:srgbClr val="FFFFFF"/>
                </a:solidFill>
                <a:latin typeface="Segoe UI"/>
                <a:cs typeface="Segoe UI"/>
              </a:rPr>
              <a:t>highest</a:t>
            </a:r>
            <a:r>
              <a:rPr sz="2300" spc="-10" dirty="0">
                <a:solidFill>
                  <a:srgbClr val="FFFFFF"/>
                </a:solidFill>
                <a:latin typeface="Segoe UI"/>
                <a:cs typeface="Segoe UI"/>
              </a:rPr>
              <a:t> </a:t>
            </a:r>
            <a:r>
              <a:rPr sz="2300" dirty="0">
                <a:solidFill>
                  <a:srgbClr val="FFFFFF"/>
                </a:solidFill>
                <a:latin typeface="Segoe UI"/>
                <a:cs typeface="Segoe UI"/>
              </a:rPr>
              <a:t>income</a:t>
            </a:r>
            <a:r>
              <a:rPr sz="2300" spc="-10" dirty="0">
                <a:solidFill>
                  <a:srgbClr val="FFFFFF"/>
                </a:solidFill>
                <a:latin typeface="Segoe UI"/>
                <a:cs typeface="Segoe UI"/>
              </a:rPr>
              <a:t> </a:t>
            </a:r>
            <a:r>
              <a:rPr sz="2300" dirty="0">
                <a:solidFill>
                  <a:srgbClr val="FFFFFF"/>
                </a:solidFill>
                <a:latin typeface="Segoe UI"/>
                <a:cs typeface="Segoe UI"/>
              </a:rPr>
              <a:t>utilization</a:t>
            </a:r>
            <a:r>
              <a:rPr sz="2300" spc="-10" dirty="0">
                <a:solidFill>
                  <a:srgbClr val="FFFFFF"/>
                </a:solidFill>
                <a:latin typeface="Segoe UI"/>
                <a:cs typeface="Segoe UI"/>
              </a:rPr>
              <a:t> </a:t>
            </a:r>
            <a:r>
              <a:rPr sz="2300" dirty="0">
                <a:solidFill>
                  <a:srgbClr val="FFFFFF"/>
                </a:solidFill>
                <a:latin typeface="Segoe UI"/>
                <a:cs typeface="Segoe UI"/>
              </a:rPr>
              <a:t>@51.04</a:t>
            </a:r>
            <a:r>
              <a:rPr sz="2300" spc="-10" dirty="0">
                <a:solidFill>
                  <a:srgbClr val="FFFFFF"/>
                </a:solidFill>
                <a:latin typeface="Segoe UI"/>
                <a:cs typeface="Segoe UI"/>
              </a:rPr>
              <a:t> </a:t>
            </a:r>
            <a:r>
              <a:rPr sz="2300" dirty="0">
                <a:solidFill>
                  <a:srgbClr val="FFFFFF"/>
                </a:solidFill>
                <a:latin typeface="Segoe UI"/>
                <a:cs typeface="Segoe UI"/>
              </a:rPr>
              <a:t>%</a:t>
            </a:r>
            <a:r>
              <a:rPr sz="2300" spc="-15" dirty="0">
                <a:solidFill>
                  <a:srgbClr val="FFFFFF"/>
                </a:solidFill>
                <a:latin typeface="Segoe UI"/>
                <a:cs typeface="Segoe UI"/>
              </a:rPr>
              <a:t> </a:t>
            </a:r>
            <a:r>
              <a:rPr sz="2300" dirty="0">
                <a:solidFill>
                  <a:srgbClr val="FFFFFF"/>
                </a:solidFill>
                <a:latin typeface="Segoe UI"/>
                <a:cs typeface="Segoe UI"/>
              </a:rPr>
              <a:t>and</a:t>
            </a:r>
            <a:r>
              <a:rPr sz="2300" spc="-10" dirty="0">
                <a:solidFill>
                  <a:srgbClr val="FFFFFF"/>
                </a:solidFill>
                <a:latin typeface="Segoe UI"/>
                <a:cs typeface="Segoe UI"/>
              </a:rPr>
              <a:t> </a:t>
            </a:r>
            <a:r>
              <a:rPr sz="2300" dirty="0">
                <a:solidFill>
                  <a:srgbClr val="FFFFFF"/>
                </a:solidFill>
                <a:latin typeface="Segoe UI"/>
                <a:cs typeface="Segoe UI"/>
              </a:rPr>
              <a:t>least</a:t>
            </a:r>
            <a:r>
              <a:rPr sz="2300" spc="-10" dirty="0">
                <a:solidFill>
                  <a:srgbClr val="FFFFFF"/>
                </a:solidFill>
                <a:latin typeface="Segoe UI"/>
                <a:cs typeface="Segoe UI"/>
              </a:rPr>
              <a:t> </a:t>
            </a:r>
            <a:r>
              <a:rPr sz="2300" dirty="0">
                <a:solidFill>
                  <a:srgbClr val="FFFFFF"/>
                </a:solidFill>
                <a:latin typeface="Segoe UI"/>
                <a:cs typeface="Segoe UI"/>
              </a:rPr>
              <a:t>income</a:t>
            </a:r>
            <a:r>
              <a:rPr sz="2300" spc="-10" dirty="0">
                <a:solidFill>
                  <a:srgbClr val="FFFFFF"/>
                </a:solidFill>
                <a:latin typeface="Segoe UI"/>
                <a:cs typeface="Segoe UI"/>
              </a:rPr>
              <a:t> </a:t>
            </a:r>
            <a:r>
              <a:rPr sz="2300" dirty="0">
                <a:solidFill>
                  <a:srgbClr val="FFFFFF"/>
                </a:solidFill>
                <a:latin typeface="Segoe UI"/>
                <a:cs typeface="Segoe UI"/>
              </a:rPr>
              <a:t>utilization</a:t>
            </a:r>
            <a:r>
              <a:rPr sz="2300" spc="-10" dirty="0">
                <a:solidFill>
                  <a:srgbClr val="FFFFFF"/>
                </a:solidFill>
                <a:latin typeface="Segoe UI"/>
                <a:cs typeface="Segoe UI"/>
              </a:rPr>
              <a:t> </a:t>
            </a:r>
            <a:r>
              <a:rPr sz="2300" dirty="0">
                <a:solidFill>
                  <a:srgbClr val="FFFFFF"/>
                </a:solidFill>
                <a:latin typeface="Segoe UI"/>
                <a:cs typeface="Segoe UI"/>
              </a:rPr>
              <a:t>is</a:t>
            </a:r>
            <a:r>
              <a:rPr sz="2300" spc="-15"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Government</a:t>
            </a:r>
            <a:r>
              <a:rPr sz="2300" spc="-10" dirty="0">
                <a:solidFill>
                  <a:srgbClr val="FFFFFF"/>
                </a:solidFill>
                <a:latin typeface="Segoe UI"/>
                <a:cs typeface="Segoe UI"/>
              </a:rPr>
              <a:t> </a:t>
            </a:r>
            <a:r>
              <a:rPr sz="2300" dirty="0">
                <a:solidFill>
                  <a:srgbClr val="FFFFFF"/>
                </a:solidFill>
                <a:latin typeface="Segoe UI"/>
                <a:cs typeface="Segoe UI"/>
              </a:rPr>
              <a:t>Employees</a:t>
            </a:r>
            <a:r>
              <a:rPr sz="2300" spc="-10" dirty="0">
                <a:solidFill>
                  <a:srgbClr val="FFFFFF"/>
                </a:solidFill>
                <a:latin typeface="Segoe UI"/>
                <a:cs typeface="Segoe UI"/>
              </a:rPr>
              <a:t> @29.00%</a:t>
            </a:r>
            <a:endParaRPr sz="2300" dirty="0">
              <a:latin typeface="Segoe UI"/>
              <a:cs typeface="Segoe UI"/>
            </a:endParaRPr>
          </a:p>
          <a:p>
            <a:pPr marL="495934" indent="-483234">
              <a:lnSpc>
                <a:spcPct val="100000"/>
              </a:lnSpc>
              <a:spcBef>
                <a:spcPts val="330"/>
              </a:spcBef>
              <a:buAutoNum type="arabicParenR"/>
              <a:tabLst>
                <a:tab pos="495934" algn="l"/>
              </a:tabLst>
            </a:pPr>
            <a:r>
              <a:rPr sz="2300" dirty="0">
                <a:solidFill>
                  <a:srgbClr val="FFFFFF"/>
                </a:solidFill>
                <a:latin typeface="Segoe UI"/>
                <a:cs typeface="Segoe UI"/>
              </a:rPr>
              <a:t>September</a:t>
            </a:r>
            <a:r>
              <a:rPr sz="2300" spc="-15" dirty="0">
                <a:solidFill>
                  <a:srgbClr val="FFFFFF"/>
                </a:solidFill>
                <a:latin typeface="Segoe UI"/>
                <a:cs typeface="Segoe UI"/>
              </a:rPr>
              <a:t> </a:t>
            </a:r>
            <a:r>
              <a:rPr sz="2300" dirty="0">
                <a:solidFill>
                  <a:srgbClr val="FFFFFF"/>
                </a:solidFill>
                <a:latin typeface="Segoe UI"/>
                <a:cs typeface="Segoe UI"/>
              </a:rPr>
              <a:t>has</a:t>
            </a:r>
            <a:r>
              <a:rPr sz="2300" spc="-10" dirty="0">
                <a:solidFill>
                  <a:srgbClr val="FFFFFF"/>
                </a:solidFill>
                <a:latin typeface="Segoe UI"/>
                <a:cs typeface="Segoe UI"/>
              </a:rPr>
              <a:t> </a:t>
            </a:r>
            <a:r>
              <a:rPr sz="2300" dirty="0">
                <a:solidFill>
                  <a:srgbClr val="FFFFFF"/>
                </a:solidFill>
                <a:latin typeface="Segoe UI"/>
                <a:cs typeface="Segoe UI"/>
              </a:rPr>
              <a:t>having</a:t>
            </a:r>
            <a:r>
              <a:rPr sz="2300" spc="-15" dirty="0">
                <a:solidFill>
                  <a:srgbClr val="FFFFFF"/>
                </a:solidFill>
                <a:latin typeface="Segoe UI"/>
                <a:cs typeface="Segoe UI"/>
              </a:rPr>
              <a:t> </a:t>
            </a:r>
            <a:r>
              <a:rPr sz="2300" dirty="0">
                <a:solidFill>
                  <a:srgbClr val="FFFFFF"/>
                </a:solidFill>
                <a:latin typeface="Segoe UI"/>
                <a:cs typeface="Segoe UI"/>
              </a:rPr>
              <a:t>highest</a:t>
            </a:r>
            <a:r>
              <a:rPr sz="2300" spc="-10" dirty="0">
                <a:solidFill>
                  <a:srgbClr val="FFFFFF"/>
                </a:solidFill>
                <a:latin typeface="Segoe UI"/>
                <a:cs typeface="Segoe UI"/>
              </a:rPr>
              <a:t> </a:t>
            </a:r>
            <a:r>
              <a:rPr sz="2300" dirty="0">
                <a:solidFill>
                  <a:srgbClr val="FFFFFF"/>
                </a:solidFill>
                <a:latin typeface="Segoe UI"/>
                <a:cs typeface="Segoe UI"/>
              </a:rPr>
              <a:t>income</a:t>
            </a:r>
            <a:r>
              <a:rPr sz="2300" spc="-15" dirty="0">
                <a:solidFill>
                  <a:srgbClr val="FFFFFF"/>
                </a:solidFill>
                <a:latin typeface="Segoe UI"/>
                <a:cs typeface="Segoe UI"/>
              </a:rPr>
              <a:t> </a:t>
            </a:r>
            <a:r>
              <a:rPr sz="2300" dirty="0">
                <a:solidFill>
                  <a:srgbClr val="FFFFFF"/>
                </a:solidFill>
                <a:latin typeface="Segoe UI"/>
                <a:cs typeface="Segoe UI"/>
              </a:rPr>
              <a:t>utilization</a:t>
            </a:r>
            <a:r>
              <a:rPr sz="2300" spc="-10" dirty="0">
                <a:solidFill>
                  <a:srgbClr val="FFFFFF"/>
                </a:solidFill>
                <a:latin typeface="Segoe UI"/>
                <a:cs typeface="Segoe UI"/>
              </a:rPr>
              <a:t> </a:t>
            </a:r>
            <a:r>
              <a:rPr sz="2300" spc="-25" dirty="0">
                <a:solidFill>
                  <a:srgbClr val="FFFFFF"/>
                </a:solidFill>
                <a:latin typeface="Segoe UI"/>
                <a:cs typeface="Segoe UI"/>
              </a:rPr>
              <a:t>%.</a:t>
            </a:r>
            <a:endParaRPr sz="2300" dirty="0">
              <a:latin typeface="Segoe UI"/>
              <a:cs typeface="Segoe UI"/>
            </a:endParaRPr>
          </a:p>
          <a:p>
            <a:pPr marL="495934" indent="-483234">
              <a:lnSpc>
                <a:spcPct val="100000"/>
              </a:lnSpc>
              <a:spcBef>
                <a:spcPts val="335"/>
              </a:spcBef>
              <a:buAutoNum type="arabicParenR"/>
              <a:tabLst>
                <a:tab pos="495934" algn="l"/>
              </a:tabLst>
            </a:pPr>
            <a:r>
              <a:rPr sz="2300" dirty="0">
                <a:solidFill>
                  <a:srgbClr val="FFFFFF"/>
                </a:solidFill>
                <a:latin typeface="Segoe UI"/>
                <a:cs typeface="Segoe UI"/>
              </a:rPr>
              <a:t>Mumbai</a:t>
            </a:r>
            <a:r>
              <a:rPr sz="2300" spc="-10" dirty="0">
                <a:solidFill>
                  <a:srgbClr val="FFFFFF"/>
                </a:solidFill>
                <a:latin typeface="Segoe UI"/>
                <a:cs typeface="Segoe UI"/>
              </a:rPr>
              <a:t> </a:t>
            </a:r>
            <a:r>
              <a:rPr sz="2300" dirty="0">
                <a:solidFill>
                  <a:srgbClr val="FFFFFF"/>
                </a:solidFill>
                <a:latin typeface="Segoe UI"/>
                <a:cs typeface="Segoe UI"/>
              </a:rPr>
              <a:t>City</a:t>
            </a:r>
            <a:r>
              <a:rPr sz="2300" spc="-10" dirty="0">
                <a:solidFill>
                  <a:srgbClr val="FFFFFF"/>
                </a:solidFill>
                <a:latin typeface="Segoe UI"/>
                <a:cs typeface="Segoe UI"/>
              </a:rPr>
              <a:t> </a:t>
            </a:r>
            <a:r>
              <a:rPr sz="2300" dirty="0">
                <a:solidFill>
                  <a:srgbClr val="FFFFFF"/>
                </a:solidFill>
                <a:latin typeface="Segoe UI"/>
                <a:cs typeface="Segoe UI"/>
              </a:rPr>
              <a:t>has</a:t>
            </a:r>
            <a:r>
              <a:rPr sz="2300" spc="-5" dirty="0">
                <a:solidFill>
                  <a:srgbClr val="FFFFFF"/>
                </a:solidFill>
                <a:latin typeface="Segoe UI"/>
                <a:cs typeface="Segoe UI"/>
              </a:rPr>
              <a:t> </a:t>
            </a:r>
            <a:r>
              <a:rPr sz="2300" dirty="0">
                <a:solidFill>
                  <a:srgbClr val="FFFFFF"/>
                </a:solidFill>
                <a:latin typeface="Segoe UI"/>
                <a:cs typeface="Segoe UI"/>
              </a:rPr>
              <a:t>the</a:t>
            </a:r>
            <a:r>
              <a:rPr sz="2300" spc="-10" dirty="0">
                <a:solidFill>
                  <a:srgbClr val="FFFFFF"/>
                </a:solidFill>
                <a:latin typeface="Segoe UI"/>
                <a:cs typeface="Segoe UI"/>
              </a:rPr>
              <a:t> </a:t>
            </a:r>
            <a:r>
              <a:rPr sz="2300" dirty="0">
                <a:solidFill>
                  <a:srgbClr val="FFFFFF"/>
                </a:solidFill>
                <a:latin typeface="Segoe UI"/>
                <a:cs typeface="Segoe UI"/>
              </a:rPr>
              <a:t>highest</a:t>
            </a:r>
            <a:r>
              <a:rPr sz="2300" spc="-5" dirty="0">
                <a:solidFill>
                  <a:srgbClr val="FFFFFF"/>
                </a:solidFill>
                <a:latin typeface="Segoe UI"/>
                <a:cs typeface="Segoe UI"/>
              </a:rPr>
              <a:t> </a:t>
            </a:r>
            <a:r>
              <a:rPr sz="2300" dirty="0">
                <a:solidFill>
                  <a:srgbClr val="FFFFFF"/>
                </a:solidFill>
                <a:latin typeface="Segoe UI"/>
                <a:cs typeface="Segoe UI"/>
              </a:rPr>
              <a:t>income</a:t>
            </a:r>
            <a:r>
              <a:rPr sz="2300" spc="-10" dirty="0">
                <a:solidFill>
                  <a:srgbClr val="FFFFFF"/>
                </a:solidFill>
                <a:latin typeface="Segoe UI"/>
                <a:cs typeface="Segoe UI"/>
              </a:rPr>
              <a:t> utilization.</a:t>
            </a:r>
            <a:endParaRPr sz="2300" dirty="0">
              <a:latin typeface="Segoe UI"/>
              <a:cs typeface="Segoe UI"/>
            </a:endParaRPr>
          </a:p>
          <a:p>
            <a:pPr marL="495934" indent="-483234">
              <a:lnSpc>
                <a:spcPct val="100000"/>
              </a:lnSpc>
              <a:spcBef>
                <a:spcPts val="330"/>
              </a:spcBef>
              <a:buAutoNum type="arabicParenR"/>
              <a:tabLst>
                <a:tab pos="495934" algn="l"/>
              </a:tabLst>
            </a:pPr>
            <a:r>
              <a:rPr sz="2300" dirty="0">
                <a:solidFill>
                  <a:srgbClr val="FFFFFF"/>
                </a:solidFill>
                <a:latin typeface="Segoe UI"/>
                <a:cs typeface="Segoe UI"/>
              </a:rPr>
              <a:t>Salaried</a:t>
            </a:r>
            <a:r>
              <a:rPr sz="2300" spc="-10" dirty="0">
                <a:solidFill>
                  <a:srgbClr val="FFFFFF"/>
                </a:solidFill>
                <a:latin typeface="Segoe UI"/>
                <a:cs typeface="Segoe UI"/>
              </a:rPr>
              <a:t> </a:t>
            </a:r>
            <a:r>
              <a:rPr sz="2300" dirty="0">
                <a:solidFill>
                  <a:srgbClr val="FFFFFF"/>
                </a:solidFill>
                <a:latin typeface="Segoe UI"/>
                <a:cs typeface="Segoe UI"/>
              </a:rPr>
              <a:t>IT</a:t>
            </a:r>
            <a:r>
              <a:rPr sz="2300" spc="-5" dirty="0">
                <a:solidFill>
                  <a:srgbClr val="FFFFFF"/>
                </a:solidFill>
                <a:latin typeface="Segoe UI"/>
                <a:cs typeface="Segoe UI"/>
              </a:rPr>
              <a:t> </a:t>
            </a:r>
            <a:r>
              <a:rPr sz="2300" dirty="0">
                <a:solidFill>
                  <a:srgbClr val="FFFFFF"/>
                </a:solidFill>
                <a:latin typeface="Segoe UI"/>
                <a:cs typeface="Segoe UI"/>
              </a:rPr>
              <a:t>employees</a:t>
            </a:r>
            <a:r>
              <a:rPr sz="2300" spc="-5" dirty="0">
                <a:solidFill>
                  <a:srgbClr val="FFFFFF"/>
                </a:solidFill>
                <a:latin typeface="Segoe UI"/>
                <a:cs typeface="Segoe UI"/>
              </a:rPr>
              <a:t> </a:t>
            </a:r>
            <a:r>
              <a:rPr sz="2300" dirty="0">
                <a:solidFill>
                  <a:srgbClr val="FFFFFF"/>
                </a:solidFill>
                <a:latin typeface="Segoe UI"/>
                <a:cs typeface="Segoe UI"/>
              </a:rPr>
              <a:t>&amp;</a:t>
            </a:r>
            <a:r>
              <a:rPr sz="2300" spc="-5" dirty="0">
                <a:solidFill>
                  <a:srgbClr val="FFFFFF"/>
                </a:solidFill>
                <a:latin typeface="Segoe UI"/>
                <a:cs typeface="Segoe UI"/>
              </a:rPr>
              <a:t> </a:t>
            </a:r>
            <a:r>
              <a:rPr sz="2300" dirty="0">
                <a:solidFill>
                  <a:srgbClr val="FFFFFF"/>
                </a:solidFill>
                <a:latin typeface="Segoe UI"/>
                <a:cs typeface="Segoe UI"/>
              </a:rPr>
              <a:t>age</a:t>
            </a:r>
            <a:r>
              <a:rPr sz="2300" spc="-5" dirty="0">
                <a:solidFill>
                  <a:srgbClr val="FFFFFF"/>
                </a:solidFill>
                <a:latin typeface="Segoe UI"/>
                <a:cs typeface="Segoe UI"/>
              </a:rPr>
              <a:t> </a:t>
            </a:r>
            <a:r>
              <a:rPr sz="2300" dirty="0">
                <a:solidFill>
                  <a:srgbClr val="FFFFFF"/>
                </a:solidFill>
                <a:latin typeface="Segoe UI"/>
                <a:cs typeface="Segoe UI"/>
              </a:rPr>
              <a:t>group</a:t>
            </a:r>
            <a:r>
              <a:rPr sz="2300" spc="-5"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25-</a:t>
            </a:r>
            <a:r>
              <a:rPr sz="2300" dirty="0">
                <a:solidFill>
                  <a:srgbClr val="FFFFFF"/>
                </a:solidFill>
                <a:latin typeface="Segoe UI"/>
                <a:cs typeface="Segoe UI"/>
              </a:rPr>
              <a:t>34</a:t>
            </a:r>
            <a:r>
              <a:rPr sz="2300" spc="-5" dirty="0">
                <a:solidFill>
                  <a:srgbClr val="FFFFFF"/>
                </a:solidFill>
                <a:latin typeface="Segoe UI"/>
                <a:cs typeface="Segoe UI"/>
              </a:rPr>
              <a:t> </a:t>
            </a:r>
            <a:r>
              <a:rPr sz="2300" dirty="0">
                <a:solidFill>
                  <a:srgbClr val="FFFFFF"/>
                </a:solidFill>
                <a:latin typeface="Segoe UI"/>
                <a:cs typeface="Segoe UI"/>
              </a:rPr>
              <a:t>are</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ones</a:t>
            </a:r>
            <a:r>
              <a:rPr sz="2300" spc="-5" dirty="0">
                <a:solidFill>
                  <a:srgbClr val="FFFFFF"/>
                </a:solidFill>
                <a:latin typeface="Segoe UI"/>
                <a:cs typeface="Segoe UI"/>
              </a:rPr>
              <a:t> </a:t>
            </a:r>
            <a:r>
              <a:rPr sz="2300" dirty="0">
                <a:solidFill>
                  <a:srgbClr val="FFFFFF"/>
                </a:solidFill>
                <a:latin typeface="Segoe UI"/>
                <a:cs typeface="Segoe UI"/>
              </a:rPr>
              <a:t>who</a:t>
            </a:r>
            <a:r>
              <a:rPr sz="2300" spc="-5" dirty="0">
                <a:solidFill>
                  <a:srgbClr val="FFFFFF"/>
                </a:solidFill>
                <a:latin typeface="Segoe UI"/>
                <a:cs typeface="Segoe UI"/>
              </a:rPr>
              <a:t> </a:t>
            </a:r>
            <a:r>
              <a:rPr sz="2300" dirty="0">
                <a:solidFill>
                  <a:srgbClr val="FFFFFF"/>
                </a:solidFill>
                <a:latin typeface="Segoe UI"/>
                <a:cs typeface="Segoe UI"/>
              </a:rPr>
              <a:t>spend</a:t>
            </a:r>
            <a:r>
              <a:rPr sz="2300" spc="-10"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most.</a:t>
            </a:r>
            <a:r>
              <a:rPr sz="2300" spc="-5" dirty="0">
                <a:solidFill>
                  <a:srgbClr val="FFFFFF"/>
                </a:solidFill>
                <a:latin typeface="Segoe UI"/>
                <a:cs typeface="Segoe UI"/>
              </a:rPr>
              <a:t> </a:t>
            </a:r>
            <a:r>
              <a:rPr sz="2300" dirty="0">
                <a:solidFill>
                  <a:srgbClr val="FFFFFF"/>
                </a:solidFill>
                <a:latin typeface="Segoe UI"/>
                <a:cs typeface="Segoe UI"/>
              </a:rPr>
              <a:t>Mumbai</a:t>
            </a:r>
            <a:r>
              <a:rPr sz="2300" spc="-5" dirty="0">
                <a:solidFill>
                  <a:srgbClr val="FFFFFF"/>
                </a:solidFill>
                <a:latin typeface="Segoe UI"/>
                <a:cs typeface="Segoe UI"/>
              </a:rPr>
              <a:t> </a:t>
            </a:r>
            <a:r>
              <a:rPr sz="2300" dirty="0">
                <a:solidFill>
                  <a:srgbClr val="FFFFFF"/>
                </a:solidFill>
                <a:latin typeface="Segoe UI"/>
                <a:cs typeface="Segoe UI"/>
              </a:rPr>
              <a:t>city</a:t>
            </a:r>
            <a:r>
              <a:rPr sz="2300" spc="-5" dirty="0">
                <a:solidFill>
                  <a:srgbClr val="FFFFFF"/>
                </a:solidFill>
                <a:latin typeface="Segoe UI"/>
                <a:cs typeface="Segoe UI"/>
              </a:rPr>
              <a:t> </a:t>
            </a:r>
            <a:r>
              <a:rPr sz="2300" dirty="0">
                <a:solidFill>
                  <a:srgbClr val="FFFFFF"/>
                </a:solidFill>
                <a:latin typeface="Segoe UI"/>
                <a:cs typeface="Segoe UI"/>
              </a:rPr>
              <a:t>has</a:t>
            </a:r>
            <a:r>
              <a:rPr sz="2300" spc="-5" dirty="0">
                <a:solidFill>
                  <a:srgbClr val="FFFFFF"/>
                </a:solidFill>
                <a:latin typeface="Segoe UI"/>
                <a:cs typeface="Segoe UI"/>
              </a:rPr>
              <a:t> </a:t>
            </a:r>
            <a:r>
              <a:rPr sz="2300" dirty="0">
                <a:solidFill>
                  <a:srgbClr val="FFFFFF"/>
                </a:solidFill>
                <a:latin typeface="Segoe UI"/>
                <a:cs typeface="Segoe UI"/>
              </a:rPr>
              <a:t>highest</a:t>
            </a:r>
            <a:r>
              <a:rPr sz="2300" spc="-10" dirty="0">
                <a:solidFill>
                  <a:srgbClr val="FFFFFF"/>
                </a:solidFill>
                <a:latin typeface="Segoe UI"/>
                <a:cs typeface="Segoe UI"/>
              </a:rPr>
              <a:t> </a:t>
            </a:r>
            <a:r>
              <a:rPr sz="2300" dirty="0">
                <a:solidFill>
                  <a:srgbClr val="FFFFFF"/>
                </a:solidFill>
                <a:latin typeface="Segoe UI"/>
                <a:cs typeface="Segoe UI"/>
              </a:rPr>
              <a:t>amount</a:t>
            </a:r>
            <a:r>
              <a:rPr sz="2300" spc="-5" dirty="0">
                <a:solidFill>
                  <a:srgbClr val="FFFFFF"/>
                </a:solidFill>
                <a:latin typeface="Segoe UI"/>
                <a:cs typeface="Segoe UI"/>
              </a:rPr>
              <a:t> </a:t>
            </a:r>
            <a:r>
              <a:rPr sz="2300" spc="-10" dirty="0">
                <a:solidFill>
                  <a:srgbClr val="FFFFFF"/>
                </a:solidFill>
                <a:latin typeface="Segoe UI"/>
                <a:cs typeface="Segoe UI"/>
              </a:rPr>
              <a:t>spend.</a:t>
            </a:r>
            <a:endParaRPr sz="2300" dirty="0">
              <a:latin typeface="Segoe UI"/>
              <a:cs typeface="Segoe UI"/>
            </a:endParaRPr>
          </a:p>
          <a:p>
            <a:pPr marL="495934" indent="-483234">
              <a:lnSpc>
                <a:spcPct val="100000"/>
              </a:lnSpc>
              <a:spcBef>
                <a:spcPts val="334"/>
              </a:spcBef>
              <a:buAutoNum type="arabicParenR"/>
              <a:tabLst>
                <a:tab pos="495934" algn="l"/>
              </a:tabLst>
            </a:pPr>
            <a:r>
              <a:rPr sz="2300" dirty="0">
                <a:solidFill>
                  <a:srgbClr val="FFFFFF"/>
                </a:solidFill>
                <a:latin typeface="Segoe UI"/>
                <a:cs typeface="Segoe UI"/>
              </a:rPr>
              <a:t>Credit</a:t>
            </a:r>
            <a:r>
              <a:rPr sz="2300" spc="-10" dirty="0">
                <a:solidFill>
                  <a:srgbClr val="FFFFFF"/>
                </a:solidFill>
                <a:latin typeface="Segoe UI"/>
                <a:cs typeface="Segoe UI"/>
              </a:rPr>
              <a:t> </a:t>
            </a:r>
            <a:r>
              <a:rPr sz="2300" dirty="0">
                <a:solidFill>
                  <a:srgbClr val="FFFFFF"/>
                </a:solidFill>
                <a:latin typeface="Segoe UI"/>
                <a:cs typeface="Segoe UI"/>
              </a:rPr>
              <a:t>Cards</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mostly</a:t>
            </a:r>
            <a:r>
              <a:rPr sz="2300" spc="-5" dirty="0">
                <a:solidFill>
                  <a:srgbClr val="FFFFFF"/>
                </a:solidFill>
                <a:latin typeface="Segoe UI"/>
                <a:cs typeface="Segoe UI"/>
              </a:rPr>
              <a:t> </a:t>
            </a:r>
            <a:r>
              <a:rPr sz="2300" dirty="0">
                <a:solidFill>
                  <a:srgbClr val="FFFFFF"/>
                </a:solidFill>
                <a:latin typeface="Segoe UI"/>
                <a:cs typeface="Segoe UI"/>
              </a:rPr>
              <a:t>used</a:t>
            </a:r>
            <a:r>
              <a:rPr sz="2300" spc="-5" dirty="0">
                <a:solidFill>
                  <a:srgbClr val="FFFFFF"/>
                </a:solidFill>
                <a:latin typeface="Segoe UI"/>
                <a:cs typeface="Segoe UI"/>
              </a:rPr>
              <a:t> </a:t>
            </a:r>
            <a:r>
              <a:rPr sz="2300" dirty="0">
                <a:solidFill>
                  <a:srgbClr val="FFFFFF"/>
                </a:solidFill>
                <a:latin typeface="Segoe UI"/>
                <a:cs typeface="Segoe UI"/>
              </a:rPr>
              <a:t>for</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amount</a:t>
            </a:r>
            <a:r>
              <a:rPr sz="2300" spc="-5" dirty="0">
                <a:solidFill>
                  <a:srgbClr val="FFFFFF"/>
                </a:solidFill>
                <a:latin typeface="Segoe UI"/>
                <a:cs typeface="Segoe UI"/>
              </a:rPr>
              <a:t> </a:t>
            </a:r>
            <a:r>
              <a:rPr sz="2300" spc="-10" dirty="0">
                <a:solidFill>
                  <a:srgbClr val="FFFFFF"/>
                </a:solidFill>
                <a:latin typeface="Segoe UI"/>
                <a:cs typeface="Segoe UI"/>
              </a:rPr>
              <a:t>spent.</a:t>
            </a:r>
            <a:endParaRPr sz="2300" dirty="0">
              <a:latin typeface="Segoe UI"/>
              <a:cs typeface="Segoe UI"/>
            </a:endParaRPr>
          </a:p>
          <a:p>
            <a:pPr marL="495934" indent="-483234">
              <a:lnSpc>
                <a:spcPct val="100000"/>
              </a:lnSpc>
              <a:spcBef>
                <a:spcPts val="330"/>
              </a:spcBef>
              <a:buAutoNum type="arabicParenR"/>
              <a:tabLst>
                <a:tab pos="495934" algn="l"/>
              </a:tabLst>
            </a:pPr>
            <a:r>
              <a:rPr sz="2300" dirty="0">
                <a:solidFill>
                  <a:srgbClr val="FFFFFF"/>
                </a:solidFill>
                <a:latin typeface="Segoe UI"/>
                <a:cs typeface="Segoe UI"/>
              </a:rPr>
              <a:t>Most</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amount</a:t>
            </a:r>
            <a:r>
              <a:rPr sz="2300" spc="-10" dirty="0">
                <a:solidFill>
                  <a:srgbClr val="FFFFFF"/>
                </a:solidFill>
                <a:latin typeface="Segoe UI"/>
                <a:cs typeface="Segoe UI"/>
              </a:rPr>
              <a:t> </a:t>
            </a:r>
            <a:r>
              <a:rPr sz="2300" dirty="0">
                <a:solidFill>
                  <a:srgbClr val="FFFFFF"/>
                </a:solidFill>
                <a:latin typeface="Segoe UI"/>
                <a:cs typeface="Segoe UI"/>
              </a:rPr>
              <a:t>is</a:t>
            </a:r>
            <a:r>
              <a:rPr sz="2300" spc="-5" dirty="0">
                <a:solidFill>
                  <a:srgbClr val="FFFFFF"/>
                </a:solidFill>
                <a:latin typeface="Segoe UI"/>
                <a:cs typeface="Segoe UI"/>
              </a:rPr>
              <a:t> </a:t>
            </a:r>
            <a:r>
              <a:rPr sz="2300" dirty="0">
                <a:solidFill>
                  <a:srgbClr val="FFFFFF"/>
                </a:solidFill>
                <a:latin typeface="Segoe UI"/>
                <a:cs typeface="Segoe UI"/>
              </a:rPr>
              <a:t>spent</a:t>
            </a:r>
            <a:r>
              <a:rPr sz="2300" spc="-10" dirty="0">
                <a:solidFill>
                  <a:srgbClr val="FFFFFF"/>
                </a:solidFill>
                <a:latin typeface="Segoe UI"/>
                <a:cs typeface="Segoe UI"/>
              </a:rPr>
              <a:t> </a:t>
            </a:r>
            <a:r>
              <a:rPr sz="2300" dirty="0">
                <a:solidFill>
                  <a:srgbClr val="FFFFFF"/>
                </a:solidFill>
                <a:latin typeface="Segoe UI"/>
                <a:cs typeface="Segoe UI"/>
              </a:rPr>
              <a:t>on</a:t>
            </a:r>
            <a:r>
              <a:rPr sz="2300" spc="-5" dirty="0">
                <a:solidFill>
                  <a:srgbClr val="FFFFFF"/>
                </a:solidFill>
                <a:latin typeface="Segoe UI"/>
                <a:cs typeface="Segoe UI"/>
              </a:rPr>
              <a:t> </a:t>
            </a:r>
            <a:r>
              <a:rPr sz="2300" dirty="0">
                <a:solidFill>
                  <a:srgbClr val="FFFFFF"/>
                </a:solidFill>
                <a:latin typeface="Segoe UI"/>
                <a:cs typeface="Segoe UI"/>
              </a:rPr>
              <a:t>payment</a:t>
            </a:r>
            <a:r>
              <a:rPr sz="2300" spc="-10"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bills.</a:t>
            </a:r>
            <a:endParaRPr sz="2300" dirty="0">
              <a:latin typeface="Segoe UI"/>
              <a:cs typeface="Segoe UI"/>
            </a:endParaRPr>
          </a:p>
          <a:p>
            <a:pPr marL="495934" indent="-483234">
              <a:lnSpc>
                <a:spcPct val="100000"/>
              </a:lnSpc>
              <a:spcBef>
                <a:spcPts val="330"/>
              </a:spcBef>
              <a:buAutoNum type="arabicParenR"/>
              <a:tabLst>
                <a:tab pos="495934" algn="l"/>
              </a:tabLst>
            </a:pPr>
            <a:r>
              <a:rPr sz="2300" dirty="0">
                <a:solidFill>
                  <a:srgbClr val="FFFFFF"/>
                </a:solidFill>
                <a:latin typeface="Segoe UI"/>
                <a:cs typeface="Segoe UI"/>
              </a:rPr>
              <a:t>September</a:t>
            </a:r>
            <a:r>
              <a:rPr sz="2300" spc="-5" dirty="0">
                <a:solidFill>
                  <a:srgbClr val="FFFFFF"/>
                </a:solidFill>
                <a:latin typeface="Segoe UI"/>
                <a:cs typeface="Segoe UI"/>
              </a:rPr>
              <a:t> </a:t>
            </a:r>
            <a:r>
              <a:rPr sz="2300" dirty="0">
                <a:solidFill>
                  <a:srgbClr val="FFFFFF"/>
                </a:solidFill>
                <a:latin typeface="Segoe UI"/>
                <a:cs typeface="Segoe UI"/>
              </a:rPr>
              <a:t>is</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month where</a:t>
            </a:r>
            <a:r>
              <a:rPr sz="2300" spc="-5" dirty="0">
                <a:solidFill>
                  <a:srgbClr val="FFFFFF"/>
                </a:solidFill>
                <a:latin typeface="Segoe UI"/>
                <a:cs typeface="Segoe UI"/>
              </a:rPr>
              <a:t> </a:t>
            </a:r>
            <a:r>
              <a:rPr sz="2300" dirty="0">
                <a:solidFill>
                  <a:srgbClr val="FFFFFF"/>
                </a:solidFill>
                <a:latin typeface="Segoe UI"/>
                <a:cs typeface="Segoe UI"/>
              </a:rPr>
              <a:t>people</a:t>
            </a:r>
            <a:r>
              <a:rPr sz="2300" spc="-5" dirty="0">
                <a:solidFill>
                  <a:srgbClr val="FFFFFF"/>
                </a:solidFill>
                <a:latin typeface="Segoe UI"/>
                <a:cs typeface="Segoe UI"/>
              </a:rPr>
              <a:t> </a:t>
            </a:r>
            <a:r>
              <a:rPr sz="2300" dirty="0">
                <a:solidFill>
                  <a:srgbClr val="FFFFFF"/>
                </a:solidFill>
                <a:latin typeface="Segoe UI"/>
                <a:cs typeface="Segoe UI"/>
              </a:rPr>
              <a:t>are spending</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most and</a:t>
            </a:r>
            <a:r>
              <a:rPr sz="2300" spc="-5" dirty="0">
                <a:solidFill>
                  <a:srgbClr val="FFFFFF"/>
                </a:solidFill>
                <a:latin typeface="Segoe UI"/>
                <a:cs typeface="Segoe UI"/>
              </a:rPr>
              <a:t> </a:t>
            </a:r>
            <a:r>
              <a:rPr sz="2300" dirty="0">
                <a:solidFill>
                  <a:srgbClr val="FFFFFF"/>
                </a:solidFill>
                <a:latin typeface="Segoe UI"/>
                <a:cs typeface="Segoe UI"/>
              </a:rPr>
              <a:t>September</a:t>
            </a:r>
            <a:r>
              <a:rPr sz="2300" spc="-5" dirty="0">
                <a:solidFill>
                  <a:srgbClr val="FFFFFF"/>
                </a:solidFill>
                <a:latin typeface="Segoe UI"/>
                <a:cs typeface="Segoe UI"/>
              </a:rPr>
              <a:t> </a:t>
            </a:r>
            <a:r>
              <a:rPr sz="2300" dirty="0">
                <a:solidFill>
                  <a:srgbClr val="FFFFFF"/>
                </a:solidFill>
                <a:latin typeface="Segoe UI"/>
                <a:cs typeface="Segoe UI"/>
              </a:rPr>
              <a:t>is the</a:t>
            </a:r>
            <a:r>
              <a:rPr sz="2300" spc="-5" dirty="0">
                <a:solidFill>
                  <a:srgbClr val="FFFFFF"/>
                </a:solidFill>
                <a:latin typeface="Segoe UI"/>
                <a:cs typeface="Segoe UI"/>
              </a:rPr>
              <a:t> </a:t>
            </a:r>
            <a:r>
              <a:rPr sz="2300" dirty="0">
                <a:solidFill>
                  <a:srgbClr val="FFFFFF"/>
                </a:solidFill>
                <a:latin typeface="Segoe UI"/>
                <a:cs typeface="Segoe UI"/>
              </a:rPr>
              <a:t>month</a:t>
            </a:r>
            <a:r>
              <a:rPr sz="2300" spc="-5" dirty="0">
                <a:solidFill>
                  <a:srgbClr val="FFFFFF"/>
                </a:solidFill>
                <a:latin typeface="Segoe UI"/>
                <a:cs typeface="Segoe UI"/>
              </a:rPr>
              <a:t> </a:t>
            </a:r>
            <a:r>
              <a:rPr sz="2300" dirty="0">
                <a:solidFill>
                  <a:srgbClr val="FFFFFF"/>
                </a:solidFill>
                <a:latin typeface="Segoe UI"/>
                <a:cs typeface="Segoe UI"/>
              </a:rPr>
              <a:t>where</a:t>
            </a:r>
            <a:r>
              <a:rPr sz="2300" spc="-5" dirty="0">
                <a:solidFill>
                  <a:srgbClr val="FFFFFF"/>
                </a:solidFill>
                <a:latin typeface="Segoe UI"/>
                <a:cs typeface="Segoe UI"/>
              </a:rPr>
              <a:t> </a:t>
            </a:r>
            <a:r>
              <a:rPr sz="2300" dirty="0">
                <a:solidFill>
                  <a:srgbClr val="FFFFFF"/>
                </a:solidFill>
                <a:latin typeface="Segoe UI"/>
                <a:cs typeface="Segoe UI"/>
              </a:rPr>
              <a:t>credit card</a:t>
            </a:r>
            <a:r>
              <a:rPr sz="2300" spc="-5" dirty="0">
                <a:solidFill>
                  <a:srgbClr val="FFFFFF"/>
                </a:solidFill>
                <a:latin typeface="Segoe UI"/>
                <a:cs typeface="Segoe UI"/>
              </a:rPr>
              <a:t> </a:t>
            </a:r>
            <a:r>
              <a:rPr sz="2300" dirty="0">
                <a:solidFill>
                  <a:srgbClr val="FFFFFF"/>
                </a:solidFill>
                <a:latin typeface="Segoe UI"/>
                <a:cs typeface="Segoe UI"/>
              </a:rPr>
              <a:t>is</a:t>
            </a:r>
            <a:r>
              <a:rPr sz="2300" spc="-5" dirty="0">
                <a:solidFill>
                  <a:srgbClr val="FFFFFF"/>
                </a:solidFill>
                <a:latin typeface="Segoe UI"/>
                <a:cs typeface="Segoe UI"/>
              </a:rPr>
              <a:t> </a:t>
            </a:r>
            <a:r>
              <a:rPr sz="2300" dirty="0">
                <a:solidFill>
                  <a:srgbClr val="FFFFFF"/>
                </a:solidFill>
                <a:latin typeface="Segoe UI"/>
                <a:cs typeface="Segoe UI"/>
              </a:rPr>
              <a:t>used </a:t>
            </a:r>
            <a:r>
              <a:rPr sz="2300" spc="-20" dirty="0">
                <a:solidFill>
                  <a:srgbClr val="FFFFFF"/>
                </a:solidFill>
                <a:latin typeface="Segoe UI"/>
                <a:cs typeface="Segoe UI"/>
              </a:rPr>
              <a:t>most.</a:t>
            </a:r>
            <a:endParaRPr sz="2300" dirty="0">
              <a:latin typeface="Segoe UI"/>
              <a:cs typeface="Segoe UI"/>
            </a:endParaRPr>
          </a:p>
          <a:p>
            <a:pPr marL="495934" indent="-483234">
              <a:lnSpc>
                <a:spcPct val="100000"/>
              </a:lnSpc>
              <a:spcBef>
                <a:spcPts val="334"/>
              </a:spcBef>
              <a:buAutoNum type="arabicParenR"/>
              <a:tabLst>
                <a:tab pos="495934" algn="l"/>
              </a:tabLst>
            </a:pPr>
            <a:r>
              <a:rPr sz="2300" dirty="0">
                <a:solidFill>
                  <a:srgbClr val="FFFFFF"/>
                </a:solidFill>
                <a:latin typeface="Segoe UI"/>
                <a:cs typeface="Segoe UI"/>
              </a:rPr>
              <a:t>Most</a:t>
            </a:r>
            <a:r>
              <a:rPr sz="2300" spc="-10" dirty="0">
                <a:solidFill>
                  <a:srgbClr val="FFFFFF"/>
                </a:solidFill>
                <a:latin typeface="Segoe UI"/>
                <a:cs typeface="Segoe UI"/>
              </a:rPr>
              <a:t> </a:t>
            </a:r>
            <a:r>
              <a:rPr sz="2300" dirty="0">
                <a:solidFill>
                  <a:srgbClr val="FFFFFF"/>
                </a:solidFill>
                <a:latin typeface="Segoe UI"/>
                <a:cs typeface="Segoe UI"/>
              </a:rPr>
              <a:t>of</a:t>
            </a:r>
            <a:r>
              <a:rPr sz="2300" spc="-5"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credit</a:t>
            </a:r>
            <a:r>
              <a:rPr sz="2300" spc="-5" dirty="0">
                <a:solidFill>
                  <a:srgbClr val="FFFFFF"/>
                </a:solidFill>
                <a:latin typeface="Segoe UI"/>
                <a:cs typeface="Segoe UI"/>
              </a:rPr>
              <a:t> </a:t>
            </a:r>
            <a:r>
              <a:rPr sz="2300" dirty="0">
                <a:solidFill>
                  <a:srgbClr val="FFFFFF"/>
                </a:solidFill>
                <a:latin typeface="Segoe UI"/>
                <a:cs typeface="Segoe UI"/>
              </a:rPr>
              <a:t>card</a:t>
            </a:r>
            <a:r>
              <a:rPr sz="2300" spc="-5" dirty="0">
                <a:solidFill>
                  <a:srgbClr val="FFFFFF"/>
                </a:solidFill>
                <a:latin typeface="Segoe UI"/>
                <a:cs typeface="Segoe UI"/>
              </a:rPr>
              <a:t> </a:t>
            </a:r>
            <a:r>
              <a:rPr sz="2300" dirty="0">
                <a:solidFill>
                  <a:srgbClr val="FFFFFF"/>
                </a:solidFill>
                <a:latin typeface="Segoe UI"/>
                <a:cs typeface="Segoe UI"/>
              </a:rPr>
              <a:t>users</a:t>
            </a:r>
            <a:r>
              <a:rPr sz="2300" spc="-5" dirty="0">
                <a:solidFill>
                  <a:srgbClr val="FFFFFF"/>
                </a:solidFill>
                <a:latin typeface="Segoe UI"/>
                <a:cs typeface="Segoe UI"/>
              </a:rPr>
              <a:t> </a:t>
            </a:r>
            <a:r>
              <a:rPr sz="2300" dirty="0">
                <a:solidFill>
                  <a:srgbClr val="FFFFFF"/>
                </a:solidFill>
                <a:latin typeface="Segoe UI"/>
                <a:cs typeface="Segoe UI"/>
              </a:rPr>
              <a:t>are</a:t>
            </a:r>
            <a:r>
              <a:rPr sz="2300" spc="-5" dirty="0">
                <a:solidFill>
                  <a:srgbClr val="FFFFFF"/>
                </a:solidFill>
                <a:latin typeface="Segoe UI"/>
                <a:cs typeface="Segoe UI"/>
              </a:rPr>
              <a:t> </a:t>
            </a:r>
            <a:r>
              <a:rPr sz="2300" dirty="0">
                <a:solidFill>
                  <a:srgbClr val="FFFFFF"/>
                </a:solidFill>
                <a:latin typeface="Segoe UI"/>
                <a:cs typeface="Segoe UI"/>
              </a:rPr>
              <a:t>age</a:t>
            </a:r>
            <a:r>
              <a:rPr sz="2300" spc="-10" dirty="0">
                <a:solidFill>
                  <a:srgbClr val="FFFFFF"/>
                </a:solidFill>
                <a:latin typeface="Segoe UI"/>
                <a:cs typeface="Segoe UI"/>
              </a:rPr>
              <a:t> </a:t>
            </a:r>
            <a:r>
              <a:rPr sz="2300" dirty="0">
                <a:solidFill>
                  <a:srgbClr val="FFFFFF"/>
                </a:solidFill>
                <a:latin typeface="Segoe UI"/>
                <a:cs typeface="Segoe UI"/>
              </a:rPr>
              <a:t>group</a:t>
            </a:r>
            <a:r>
              <a:rPr sz="2300" spc="-5" dirty="0">
                <a:solidFill>
                  <a:srgbClr val="FFFFFF"/>
                </a:solidFill>
                <a:latin typeface="Segoe UI"/>
                <a:cs typeface="Segoe UI"/>
              </a:rPr>
              <a:t> </a:t>
            </a:r>
            <a:r>
              <a:rPr sz="2300" spc="-10" dirty="0">
                <a:solidFill>
                  <a:srgbClr val="FFFFFF"/>
                </a:solidFill>
                <a:latin typeface="Segoe UI"/>
                <a:cs typeface="Segoe UI"/>
              </a:rPr>
              <a:t>25-</a:t>
            </a:r>
            <a:r>
              <a:rPr sz="2300" dirty="0">
                <a:solidFill>
                  <a:srgbClr val="FFFFFF"/>
                </a:solidFill>
                <a:latin typeface="Segoe UI"/>
                <a:cs typeface="Segoe UI"/>
              </a:rPr>
              <a:t>34</a:t>
            </a:r>
            <a:r>
              <a:rPr sz="2300" spc="-5" dirty="0">
                <a:solidFill>
                  <a:srgbClr val="FFFFFF"/>
                </a:solidFill>
                <a:latin typeface="Segoe UI"/>
                <a:cs typeface="Segoe UI"/>
              </a:rPr>
              <a:t> </a:t>
            </a:r>
            <a:r>
              <a:rPr sz="2300" dirty="0">
                <a:solidFill>
                  <a:srgbClr val="FFFFFF"/>
                </a:solidFill>
                <a:latin typeface="Segoe UI"/>
                <a:cs typeface="Segoe UI"/>
              </a:rPr>
              <a:t>&amp;</a:t>
            </a:r>
            <a:r>
              <a:rPr sz="2300" spc="-5" dirty="0">
                <a:solidFill>
                  <a:srgbClr val="FFFFFF"/>
                </a:solidFill>
                <a:latin typeface="Segoe UI"/>
                <a:cs typeface="Segoe UI"/>
              </a:rPr>
              <a:t> </a:t>
            </a:r>
            <a:r>
              <a:rPr sz="2300" dirty="0">
                <a:solidFill>
                  <a:srgbClr val="FFFFFF"/>
                </a:solidFill>
                <a:latin typeface="Segoe UI"/>
                <a:cs typeface="Segoe UI"/>
              </a:rPr>
              <a:t>salaried</a:t>
            </a:r>
            <a:r>
              <a:rPr sz="2300" spc="-5" dirty="0">
                <a:solidFill>
                  <a:srgbClr val="FFFFFF"/>
                </a:solidFill>
                <a:latin typeface="Segoe UI"/>
                <a:cs typeface="Segoe UI"/>
              </a:rPr>
              <a:t> </a:t>
            </a:r>
            <a:r>
              <a:rPr sz="2300" dirty="0">
                <a:solidFill>
                  <a:srgbClr val="FFFFFF"/>
                </a:solidFill>
                <a:latin typeface="Segoe UI"/>
                <a:cs typeface="Segoe UI"/>
              </a:rPr>
              <a:t>IT</a:t>
            </a:r>
            <a:r>
              <a:rPr sz="2300" spc="-5" dirty="0">
                <a:solidFill>
                  <a:srgbClr val="FFFFFF"/>
                </a:solidFill>
                <a:latin typeface="Segoe UI"/>
                <a:cs typeface="Segoe UI"/>
              </a:rPr>
              <a:t> </a:t>
            </a:r>
            <a:r>
              <a:rPr sz="2300" dirty="0">
                <a:solidFill>
                  <a:srgbClr val="FFFFFF"/>
                </a:solidFill>
                <a:latin typeface="Segoe UI"/>
                <a:cs typeface="Segoe UI"/>
              </a:rPr>
              <a:t>employees</a:t>
            </a:r>
            <a:r>
              <a:rPr sz="2300" spc="-5" dirty="0">
                <a:solidFill>
                  <a:srgbClr val="FFFFFF"/>
                </a:solidFill>
                <a:latin typeface="Segoe UI"/>
                <a:cs typeface="Segoe UI"/>
              </a:rPr>
              <a:t> </a:t>
            </a:r>
            <a:r>
              <a:rPr sz="2300" dirty="0">
                <a:solidFill>
                  <a:srgbClr val="FFFFFF"/>
                </a:solidFill>
                <a:latin typeface="Segoe UI"/>
                <a:cs typeface="Segoe UI"/>
              </a:rPr>
              <a:t>are</a:t>
            </a:r>
            <a:r>
              <a:rPr sz="2300" spc="-10"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ones</a:t>
            </a:r>
            <a:r>
              <a:rPr sz="2300" spc="-5" dirty="0">
                <a:solidFill>
                  <a:srgbClr val="FFFFFF"/>
                </a:solidFill>
                <a:latin typeface="Segoe UI"/>
                <a:cs typeface="Segoe UI"/>
              </a:rPr>
              <a:t> </a:t>
            </a:r>
            <a:r>
              <a:rPr sz="2300" dirty="0">
                <a:solidFill>
                  <a:srgbClr val="FFFFFF"/>
                </a:solidFill>
                <a:latin typeface="Segoe UI"/>
                <a:cs typeface="Segoe UI"/>
              </a:rPr>
              <a:t>who</a:t>
            </a:r>
            <a:r>
              <a:rPr sz="2300" spc="-5" dirty="0">
                <a:solidFill>
                  <a:srgbClr val="FFFFFF"/>
                </a:solidFill>
                <a:latin typeface="Segoe UI"/>
                <a:cs typeface="Segoe UI"/>
              </a:rPr>
              <a:t> </a:t>
            </a:r>
            <a:r>
              <a:rPr sz="2300" dirty="0">
                <a:solidFill>
                  <a:srgbClr val="FFFFFF"/>
                </a:solidFill>
                <a:latin typeface="Segoe UI"/>
                <a:cs typeface="Segoe UI"/>
              </a:rPr>
              <a:t>spend</a:t>
            </a:r>
            <a:r>
              <a:rPr sz="2300" spc="-5" dirty="0">
                <a:solidFill>
                  <a:srgbClr val="FFFFFF"/>
                </a:solidFill>
                <a:latin typeface="Segoe UI"/>
                <a:cs typeface="Segoe UI"/>
              </a:rPr>
              <a:t> </a:t>
            </a:r>
            <a:r>
              <a:rPr sz="2300" dirty="0">
                <a:solidFill>
                  <a:srgbClr val="FFFFFF"/>
                </a:solidFill>
                <a:latin typeface="Segoe UI"/>
                <a:cs typeface="Segoe UI"/>
              </a:rPr>
              <a:t>most</a:t>
            </a:r>
            <a:r>
              <a:rPr sz="2300" spc="-5" dirty="0">
                <a:solidFill>
                  <a:srgbClr val="FFFFFF"/>
                </a:solidFill>
                <a:latin typeface="Segoe UI"/>
                <a:cs typeface="Segoe UI"/>
              </a:rPr>
              <a:t> </a:t>
            </a:r>
            <a:r>
              <a:rPr sz="2300" dirty="0">
                <a:solidFill>
                  <a:srgbClr val="FFFFFF"/>
                </a:solidFill>
                <a:latin typeface="Segoe UI"/>
                <a:cs typeface="Segoe UI"/>
              </a:rPr>
              <a:t>of</a:t>
            </a:r>
            <a:r>
              <a:rPr sz="2300" spc="-5" dirty="0">
                <a:solidFill>
                  <a:srgbClr val="FFFFFF"/>
                </a:solidFill>
                <a:latin typeface="Segoe UI"/>
                <a:cs typeface="Segoe UI"/>
              </a:rPr>
              <a:t> </a:t>
            </a:r>
            <a:r>
              <a:rPr sz="2300" dirty="0">
                <a:solidFill>
                  <a:srgbClr val="FFFFFF"/>
                </a:solidFill>
                <a:latin typeface="Segoe UI"/>
                <a:cs typeface="Segoe UI"/>
              </a:rPr>
              <a:t>their</a:t>
            </a:r>
            <a:r>
              <a:rPr sz="2300" spc="-10" dirty="0">
                <a:solidFill>
                  <a:srgbClr val="FFFFFF"/>
                </a:solidFill>
                <a:latin typeface="Segoe UI"/>
                <a:cs typeface="Segoe UI"/>
              </a:rPr>
              <a:t> </a:t>
            </a:r>
            <a:r>
              <a:rPr sz="2300" dirty="0">
                <a:solidFill>
                  <a:srgbClr val="FFFFFF"/>
                </a:solidFill>
                <a:latin typeface="Segoe UI"/>
                <a:cs typeface="Segoe UI"/>
              </a:rPr>
              <a:t>amount</a:t>
            </a:r>
            <a:r>
              <a:rPr sz="2300" spc="-5" dirty="0">
                <a:solidFill>
                  <a:srgbClr val="FFFFFF"/>
                </a:solidFill>
                <a:latin typeface="Segoe UI"/>
                <a:cs typeface="Segoe UI"/>
              </a:rPr>
              <a:t> </a:t>
            </a:r>
            <a:r>
              <a:rPr sz="2300" dirty="0">
                <a:solidFill>
                  <a:srgbClr val="FFFFFF"/>
                </a:solidFill>
                <a:latin typeface="Segoe UI"/>
                <a:cs typeface="Segoe UI"/>
              </a:rPr>
              <a:t>using</a:t>
            </a:r>
            <a:r>
              <a:rPr sz="2300" spc="-5" dirty="0">
                <a:solidFill>
                  <a:srgbClr val="FFFFFF"/>
                </a:solidFill>
                <a:latin typeface="Segoe UI"/>
                <a:cs typeface="Segoe UI"/>
              </a:rPr>
              <a:t> </a:t>
            </a:r>
            <a:r>
              <a:rPr sz="2300" dirty="0">
                <a:solidFill>
                  <a:srgbClr val="FFFFFF"/>
                </a:solidFill>
                <a:latin typeface="Segoe UI"/>
                <a:cs typeface="Segoe UI"/>
              </a:rPr>
              <a:t>credit</a:t>
            </a:r>
            <a:r>
              <a:rPr sz="2300" spc="-5" dirty="0">
                <a:solidFill>
                  <a:srgbClr val="FFFFFF"/>
                </a:solidFill>
                <a:latin typeface="Segoe UI"/>
                <a:cs typeface="Segoe UI"/>
              </a:rPr>
              <a:t> </a:t>
            </a:r>
            <a:r>
              <a:rPr sz="2300" spc="-10" dirty="0">
                <a:solidFill>
                  <a:srgbClr val="FFFFFF"/>
                </a:solidFill>
                <a:latin typeface="Segoe UI"/>
                <a:cs typeface="Segoe UI"/>
              </a:rPr>
              <a:t>cards.</a:t>
            </a:r>
            <a:endParaRPr sz="2300" dirty="0">
              <a:latin typeface="Segoe UI"/>
              <a:cs typeface="Segoe UI"/>
            </a:endParaRPr>
          </a:p>
          <a:p>
            <a:pPr marL="495934" indent="-483234">
              <a:lnSpc>
                <a:spcPct val="100000"/>
              </a:lnSpc>
              <a:spcBef>
                <a:spcPts val="330"/>
              </a:spcBef>
              <a:buAutoNum type="arabicParenR"/>
              <a:tabLst>
                <a:tab pos="495934" algn="l"/>
              </a:tabLst>
            </a:pPr>
            <a:r>
              <a:rPr sz="2300" dirty="0">
                <a:solidFill>
                  <a:srgbClr val="FFFFFF"/>
                </a:solidFill>
                <a:latin typeface="Segoe UI"/>
                <a:cs typeface="Segoe UI"/>
              </a:rPr>
              <a:t>Males</a:t>
            </a:r>
            <a:r>
              <a:rPr sz="2300" spc="-10" dirty="0">
                <a:solidFill>
                  <a:srgbClr val="FFFFFF"/>
                </a:solidFill>
                <a:latin typeface="Segoe UI"/>
                <a:cs typeface="Segoe UI"/>
              </a:rPr>
              <a:t> </a:t>
            </a:r>
            <a:r>
              <a:rPr sz="2300" dirty="0">
                <a:solidFill>
                  <a:srgbClr val="FFFFFF"/>
                </a:solidFill>
                <a:latin typeface="Segoe UI"/>
                <a:cs typeface="Segoe UI"/>
              </a:rPr>
              <a:t>and</a:t>
            </a:r>
            <a:r>
              <a:rPr sz="2300" spc="-10" dirty="0">
                <a:solidFill>
                  <a:srgbClr val="FFFFFF"/>
                </a:solidFill>
                <a:latin typeface="Segoe UI"/>
                <a:cs typeface="Segoe UI"/>
              </a:rPr>
              <a:t> </a:t>
            </a:r>
            <a:r>
              <a:rPr sz="2300" dirty="0">
                <a:solidFill>
                  <a:srgbClr val="FFFFFF"/>
                </a:solidFill>
                <a:latin typeface="Segoe UI"/>
                <a:cs typeface="Segoe UI"/>
              </a:rPr>
              <a:t>married</a:t>
            </a:r>
            <a:r>
              <a:rPr sz="2300" spc="-5" dirty="0">
                <a:solidFill>
                  <a:srgbClr val="FFFFFF"/>
                </a:solidFill>
                <a:latin typeface="Segoe UI"/>
                <a:cs typeface="Segoe UI"/>
              </a:rPr>
              <a:t> </a:t>
            </a:r>
            <a:r>
              <a:rPr sz="2300" dirty="0">
                <a:solidFill>
                  <a:srgbClr val="FFFFFF"/>
                </a:solidFill>
                <a:latin typeface="Segoe UI"/>
                <a:cs typeface="Segoe UI"/>
              </a:rPr>
              <a:t>are</a:t>
            </a:r>
            <a:r>
              <a:rPr sz="2300" spc="-10" dirty="0">
                <a:solidFill>
                  <a:srgbClr val="FFFFFF"/>
                </a:solidFill>
                <a:latin typeface="Segoe UI"/>
                <a:cs typeface="Segoe UI"/>
              </a:rPr>
              <a:t> </a:t>
            </a:r>
            <a:r>
              <a:rPr sz="2300" dirty="0">
                <a:solidFill>
                  <a:srgbClr val="FFFFFF"/>
                </a:solidFill>
                <a:latin typeface="Segoe UI"/>
                <a:cs typeface="Segoe UI"/>
              </a:rPr>
              <a:t>the</a:t>
            </a:r>
            <a:r>
              <a:rPr sz="2300" spc="-5" dirty="0">
                <a:solidFill>
                  <a:srgbClr val="FFFFFF"/>
                </a:solidFill>
                <a:latin typeface="Segoe UI"/>
                <a:cs typeface="Segoe UI"/>
              </a:rPr>
              <a:t> </a:t>
            </a:r>
            <a:r>
              <a:rPr sz="2300" dirty="0">
                <a:solidFill>
                  <a:srgbClr val="FFFFFF"/>
                </a:solidFill>
                <a:latin typeface="Segoe UI"/>
                <a:cs typeface="Segoe UI"/>
              </a:rPr>
              <a:t>ones</a:t>
            </a:r>
            <a:r>
              <a:rPr sz="2300" spc="-10" dirty="0">
                <a:solidFill>
                  <a:srgbClr val="FFFFFF"/>
                </a:solidFill>
                <a:latin typeface="Segoe UI"/>
                <a:cs typeface="Segoe UI"/>
              </a:rPr>
              <a:t> </a:t>
            </a:r>
            <a:r>
              <a:rPr sz="2300" dirty="0">
                <a:solidFill>
                  <a:srgbClr val="FFFFFF"/>
                </a:solidFill>
                <a:latin typeface="Segoe UI"/>
                <a:cs typeface="Segoe UI"/>
              </a:rPr>
              <a:t>who</a:t>
            </a:r>
            <a:r>
              <a:rPr sz="2300" spc="-5" dirty="0">
                <a:solidFill>
                  <a:srgbClr val="FFFFFF"/>
                </a:solidFill>
                <a:latin typeface="Segoe UI"/>
                <a:cs typeface="Segoe UI"/>
              </a:rPr>
              <a:t> </a:t>
            </a:r>
            <a:r>
              <a:rPr sz="2300" dirty="0">
                <a:solidFill>
                  <a:srgbClr val="FFFFFF"/>
                </a:solidFill>
                <a:latin typeface="Segoe UI"/>
                <a:cs typeface="Segoe UI"/>
              </a:rPr>
              <a:t>use</a:t>
            </a:r>
            <a:r>
              <a:rPr sz="2300" spc="-10" dirty="0">
                <a:solidFill>
                  <a:srgbClr val="FFFFFF"/>
                </a:solidFill>
                <a:latin typeface="Segoe UI"/>
                <a:cs typeface="Segoe UI"/>
              </a:rPr>
              <a:t> </a:t>
            </a:r>
            <a:r>
              <a:rPr sz="2300" dirty="0">
                <a:solidFill>
                  <a:srgbClr val="FFFFFF"/>
                </a:solidFill>
                <a:latin typeface="Segoe UI"/>
                <a:cs typeface="Segoe UI"/>
              </a:rPr>
              <a:t>credit</a:t>
            </a:r>
            <a:r>
              <a:rPr sz="2300" spc="-10" dirty="0">
                <a:solidFill>
                  <a:srgbClr val="FFFFFF"/>
                </a:solidFill>
                <a:latin typeface="Segoe UI"/>
                <a:cs typeface="Segoe UI"/>
              </a:rPr>
              <a:t> </a:t>
            </a:r>
            <a:r>
              <a:rPr sz="2300" dirty="0">
                <a:solidFill>
                  <a:srgbClr val="FFFFFF"/>
                </a:solidFill>
                <a:latin typeface="Segoe UI"/>
                <a:cs typeface="Segoe UI"/>
              </a:rPr>
              <a:t>cards</a:t>
            </a:r>
            <a:r>
              <a:rPr sz="2300" spc="-5" dirty="0">
                <a:solidFill>
                  <a:srgbClr val="FFFFFF"/>
                </a:solidFill>
                <a:latin typeface="Segoe UI"/>
                <a:cs typeface="Segoe UI"/>
              </a:rPr>
              <a:t> </a:t>
            </a:r>
            <a:r>
              <a:rPr sz="2300" dirty="0">
                <a:solidFill>
                  <a:srgbClr val="FFFFFF"/>
                </a:solidFill>
                <a:latin typeface="Segoe UI"/>
                <a:cs typeface="Segoe UI"/>
              </a:rPr>
              <a:t>for</a:t>
            </a:r>
            <a:r>
              <a:rPr sz="2300" spc="-10" dirty="0">
                <a:solidFill>
                  <a:srgbClr val="FFFFFF"/>
                </a:solidFill>
                <a:latin typeface="Segoe UI"/>
                <a:cs typeface="Segoe UI"/>
              </a:rPr>
              <a:t> </a:t>
            </a:r>
            <a:r>
              <a:rPr sz="2300" dirty="0">
                <a:solidFill>
                  <a:srgbClr val="FFFFFF"/>
                </a:solidFill>
                <a:latin typeface="Segoe UI"/>
                <a:cs typeface="Segoe UI"/>
              </a:rPr>
              <a:t>most</a:t>
            </a:r>
            <a:r>
              <a:rPr sz="2300" spc="-5" dirty="0">
                <a:solidFill>
                  <a:srgbClr val="FFFFFF"/>
                </a:solidFill>
                <a:latin typeface="Segoe UI"/>
                <a:cs typeface="Segoe UI"/>
              </a:rPr>
              <a:t> </a:t>
            </a:r>
            <a:r>
              <a:rPr sz="2300" dirty="0">
                <a:solidFill>
                  <a:srgbClr val="FFFFFF"/>
                </a:solidFill>
                <a:latin typeface="Segoe UI"/>
                <a:cs typeface="Segoe UI"/>
              </a:rPr>
              <a:t>of</a:t>
            </a:r>
            <a:r>
              <a:rPr sz="2300" spc="-10" dirty="0">
                <a:solidFill>
                  <a:srgbClr val="FFFFFF"/>
                </a:solidFill>
                <a:latin typeface="Segoe UI"/>
                <a:cs typeface="Segoe UI"/>
              </a:rPr>
              <a:t> </a:t>
            </a:r>
            <a:r>
              <a:rPr sz="2300" dirty="0">
                <a:solidFill>
                  <a:srgbClr val="FFFFFF"/>
                </a:solidFill>
                <a:latin typeface="Segoe UI"/>
                <a:cs typeface="Segoe UI"/>
              </a:rPr>
              <a:t>their</a:t>
            </a:r>
            <a:r>
              <a:rPr sz="2300" spc="-5" dirty="0">
                <a:solidFill>
                  <a:srgbClr val="FFFFFF"/>
                </a:solidFill>
                <a:latin typeface="Segoe UI"/>
                <a:cs typeface="Segoe UI"/>
              </a:rPr>
              <a:t> </a:t>
            </a:r>
            <a:r>
              <a:rPr sz="2300" spc="-10" dirty="0">
                <a:solidFill>
                  <a:srgbClr val="FFFFFF"/>
                </a:solidFill>
                <a:latin typeface="Segoe UI"/>
                <a:cs typeface="Segoe UI"/>
              </a:rPr>
              <a:t>spending.</a:t>
            </a:r>
            <a:endParaRPr sz="2300" dirty="0">
              <a:latin typeface="Segoe UI"/>
              <a:cs typeface="Segoe UI"/>
            </a:endParaRPr>
          </a:p>
        </p:txBody>
      </p:sp>
      <p:pic>
        <p:nvPicPr>
          <p:cNvPr id="9" name="Picture 8">
            <a:extLst>
              <a:ext uri="{FF2B5EF4-FFF2-40B4-BE49-F238E27FC236}">
                <a16:creationId xmlns:a16="http://schemas.microsoft.com/office/drawing/2014/main" id="{05906B78-2446-FE4F-93E0-902A8FE95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67000" cy="1925711"/>
          </a:xfrm>
          <a:prstGeom prst="rect">
            <a:avLst/>
          </a:prstGeom>
        </p:spPr>
      </p:pic>
      <p:pic>
        <p:nvPicPr>
          <p:cNvPr id="11" name="Picture 10">
            <a:extLst>
              <a:ext uri="{FF2B5EF4-FFF2-40B4-BE49-F238E27FC236}">
                <a16:creationId xmlns:a16="http://schemas.microsoft.com/office/drawing/2014/main" id="{89F0C692-5C0C-C69F-4D30-54C1380B6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1643" y="165563"/>
            <a:ext cx="2571750" cy="1714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EF34-3470-D1FA-F30F-6462C5CDDB50}"/>
              </a:ext>
            </a:extLst>
          </p:cNvPr>
          <p:cNvSpPr>
            <a:spLocks noGrp="1"/>
          </p:cNvSpPr>
          <p:nvPr>
            <p:ph type="title"/>
          </p:nvPr>
        </p:nvSpPr>
        <p:spPr>
          <a:xfrm>
            <a:off x="2945243" y="334525"/>
            <a:ext cx="14347190" cy="830997"/>
          </a:xfrm>
        </p:spPr>
        <p:txBody>
          <a:bodyPr/>
          <a:lstStyle/>
          <a:p>
            <a:r>
              <a:rPr lang="en-IN" sz="5400" dirty="0">
                <a:solidFill>
                  <a:schemeClr val="bg1"/>
                </a:solidFill>
              </a:rPr>
              <a:t>Credit Card Feature Recommendations</a:t>
            </a:r>
          </a:p>
        </p:txBody>
      </p:sp>
      <p:sp>
        <p:nvSpPr>
          <p:cNvPr id="3" name="Text Placeholder 2">
            <a:extLst>
              <a:ext uri="{FF2B5EF4-FFF2-40B4-BE49-F238E27FC236}">
                <a16:creationId xmlns:a16="http://schemas.microsoft.com/office/drawing/2014/main" id="{EFF02BD5-0E65-3E60-660B-E070FA47ED27}"/>
              </a:ext>
            </a:extLst>
          </p:cNvPr>
          <p:cNvSpPr>
            <a:spLocks noGrp="1"/>
          </p:cNvSpPr>
          <p:nvPr>
            <p:ph type="body" idx="1"/>
          </p:nvPr>
        </p:nvSpPr>
        <p:spPr>
          <a:xfrm>
            <a:off x="1005205" y="1314449"/>
            <a:ext cx="18093690" cy="10898287"/>
          </a:xfrm>
        </p:spPr>
        <p:txBody>
          <a:bodyPr/>
          <a:lstStyle/>
          <a:p>
            <a:pPr algn="l"/>
            <a:r>
              <a:rPr lang="en-US" sz="2000" b="0" i="0" dirty="0">
                <a:solidFill>
                  <a:srgbClr val="D1D5DB"/>
                </a:solidFill>
                <a:effectLst/>
                <a:latin typeface="Söhne"/>
              </a:rPr>
              <a:t>Based on the insights derived from the provided data, here are some key features that could improve the likelihood of credit card usage:</a:t>
            </a:r>
          </a:p>
          <a:p>
            <a:pPr algn="l">
              <a:buFont typeface="+mj-lt"/>
              <a:buAutoNum type="arabicPeriod"/>
            </a:pPr>
            <a:r>
              <a:rPr lang="en-US" sz="2400" b="1" i="0" dirty="0">
                <a:solidFill>
                  <a:srgbClr val="D1D5DB"/>
                </a:solidFill>
                <a:effectLst/>
                <a:latin typeface="Söhne"/>
              </a:rPr>
              <a:t>Tailored Rewards for Bills and Groceries:</a:t>
            </a:r>
          </a:p>
          <a:p>
            <a:pPr marL="742950" lvl="1" indent="-285750" algn="l">
              <a:buFont typeface="+mj-lt"/>
              <a:buAutoNum type="arabicPeriod"/>
            </a:pPr>
            <a:r>
              <a:rPr lang="en-US" sz="2000" b="0" i="0" dirty="0">
                <a:solidFill>
                  <a:srgbClr val="D1D5DB"/>
                </a:solidFill>
                <a:effectLst/>
                <a:latin typeface="Söhne"/>
              </a:rPr>
              <a:t>Since most customers' income utilization is on bills and groceries, a credit card offering enhanced rewards or cashback specifically for these categories could attract more usage.</a:t>
            </a:r>
          </a:p>
          <a:p>
            <a:pPr algn="l">
              <a:buFont typeface="+mj-lt"/>
              <a:buAutoNum type="arabicPeriod"/>
            </a:pPr>
            <a:r>
              <a:rPr lang="en-US" sz="2400" b="1" i="0" dirty="0">
                <a:solidFill>
                  <a:srgbClr val="D1D5DB"/>
                </a:solidFill>
                <a:effectLst/>
                <a:latin typeface="Söhne"/>
              </a:rPr>
              <a:t>Special Offers for Salaried IT Professionals:</a:t>
            </a:r>
          </a:p>
          <a:p>
            <a:pPr marL="742950" lvl="1" indent="-285750" algn="l">
              <a:buFont typeface="+mj-lt"/>
              <a:buAutoNum type="arabicPeriod"/>
            </a:pPr>
            <a:r>
              <a:rPr lang="en-US" sz="2000" b="0" i="0" dirty="0">
                <a:solidFill>
                  <a:srgbClr val="D1D5DB"/>
                </a:solidFill>
                <a:effectLst/>
                <a:latin typeface="Söhne"/>
              </a:rPr>
              <a:t>Considering that salaried IT professionals have the highest income utilization, offering exclusive discounts, cashback, or rewards on tech-related purchases or services could be an attractive feature.</a:t>
            </a:r>
          </a:p>
          <a:p>
            <a:pPr algn="l">
              <a:buFont typeface="+mj-lt"/>
              <a:buAutoNum type="arabicPeriod"/>
            </a:pPr>
            <a:r>
              <a:rPr lang="en-US" sz="2400" b="1" i="0" dirty="0">
                <a:solidFill>
                  <a:srgbClr val="D1D5DB"/>
                </a:solidFill>
                <a:effectLst/>
                <a:latin typeface="Söhne"/>
              </a:rPr>
              <a:t>Targeted Rewards for the 25-34 Age Group:</a:t>
            </a:r>
          </a:p>
          <a:p>
            <a:pPr marL="742950" lvl="1" indent="-285750" algn="l">
              <a:buFont typeface="+mj-lt"/>
              <a:buAutoNum type="arabicPeriod"/>
            </a:pPr>
            <a:r>
              <a:rPr lang="en-US" sz="2000" b="0" i="0" dirty="0">
                <a:solidFill>
                  <a:srgbClr val="D1D5DB"/>
                </a:solidFill>
                <a:effectLst/>
                <a:latin typeface="Söhne"/>
              </a:rPr>
              <a:t>Since this age group has the highest income utilization and credit card usage, customizing rewards and offers that align with their preferences, such as entertainment, dining, or travel benefits, could encourage more card usage.</a:t>
            </a:r>
          </a:p>
          <a:p>
            <a:pPr algn="l">
              <a:buFont typeface="+mj-lt"/>
              <a:buAutoNum type="arabicPeriod"/>
            </a:pPr>
            <a:r>
              <a:rPr lang="en-US" sz="2400" b="1" i="0" dirty="0">
                <a:solidFill>
                  <a:srgbClr val="D1D5DB"/>
                </a:solidFill>
                <a:effectLst/>
                <a:latin typeface="Söhne"/>
              </a:rPr>
              <a:t>Income Utilization Reports and Insights:</a:t>
            </a:r>
          </a:p>
          <a:p>
            <a:pPr marL="742950" lvl="1" indent="-285750" algn="l">
              <a:buFont typeface="+mj-lt"/>
              <a:buAutoNum type="arabicPeriod"/>
            </a:pPr>
            <a:r>
              <a:rPr lang="en-US" sz="2000" b="0" i="0" dirty="0">
                <a:solidFill>
                  <a:srgbClr val="D1D5DB"/>
                </a:solidFill>
                <a:effectLst/>
                <a:latin typeface="Söhne"/>
              </a:rPr>
              <a:t>Providing detailed monthly reports on income utilization could help customers track and manage their spending effectively. This feature could include categorization of expenses and insights on optimizing their financial behavior.</a:t>
            </a:r>
          </a:p>
          <a:p>
            <a:pPr algn="l">
              <a:buFont typeface="+mj-lt"/>
              <a:buAutoNum type="arabicPeriod"/>
            </a:pPr>
            <a:r>
              <a:rPr lang="en-US" sz="2400" b="1" i="0" dirty="0">
                <a:solidFill>
                  <a:srgbClr val="D1D5DB"/>
                </a:solidFill>
                <a:effectLst/>
                <a:latin typeface="Söhne"/>
              </a:rPr>
              <a:t>September Promotions and Offers:</a:t>
            </a:r>
            <a:endParaRPr lang="en-US" sz="2400" b="0" i="0" dirty="0">
              <a:solidFill>
                <a:srgbClr val="D1D5DB"/>
              </a:solidFill>
              <a:effectLst/>
              <a:latin typeface="Söhne"/>
            </a:endParaRPr>
          </a:p>
          <a:p>
            <a:pPr marL="742950" lvl="1" indent="-285750" algn="l">
              <a:buFont typeface="+mj-lt"/>
              <a:buAutoNum type="arabicPeriod"/>
            </a:pPr>
            <a:r>
              <a:rPr lang="en-US" sz="2000" b="0" i="0" dirty="0">
                <a:solidFill>
                  <a:srgbClr val="D1D5DB"/>
                </a:solidFill>
                <a:effectLst/>
                <a:latin typeface="Söhne"/>
              </a:rPr>
              <a:t>Capitalize on the trend that September has the highest income utilization by introducing special promotions, cashback, or rewards during this month to encourage increased credit card usage.</a:t>
            </a:r>
          </a:p>
          <a:p>
            <a:pPr algn="l">
              <a:buFont typeface="+mj-lt"/>
              <a:buAutoNum type="arabicPeriod"/>
            </a:pPr>
            <a:r>
              <a:rPr lang="en-US" sz="2400" b="1" i="0" dirty="0">
                <a:solidFill>
                  <a:srgbClr val="D1D5DB"/>
                </a:solidFill>
                <a:effectLst/>
                <a:latin typeface="Söhne"/>
              </a:rPr>
              <a:t>Geographically Tailored Benefits:</a:t>
            </a:r>
            <a:endParaRPr lang="en-US" sz="2400" b="0" i="0" dirty="0">
              <a:solidFill>
                <a:srgbClr val="D1D5DB"/>
              </a:solidFill>
              <a:effectLst/>
              <a:latin typeface="Söhne"/>
            </a:endParaRPr>
          </a:p>
          <a:p>
            <a:pPr marL="742950" lvl="1" indent="-285750" algn="l">
              <a:buFont typeface="+mj-lt"/>
              <a:buAutoNum type="arabicPeriod"/>
            </a:pPr>
            <a:r>
              <a:rPr lang="en-US" sz="2000" b="0" i="0" dirty="0">
                <a:solidFill>
                  <a:srgbClr val="D1D5DB"/>
                </a:solidFill>
                <a:effectLst/>
                <a:latin typeface="Söhne"/>
              </a:rPr>
              <a:t>Given that Mumbai City has the highest income utilization, offering location-specific benefits, discounts, or partnerships with local businesses in Mumbai could attract more customers in that region.</a:t>
            </a:r>
          </a:p>
          <a:p>
            <a:pPr algn="l">
              <a:buFont typeface="+mj-lt"/>
              <a:buAutoNum type="arabicPeriod"/>
            </a:pPr>
            <a:r>
              <a:rPr lang="en-US" sz="2400" b="1" i="0" dirty="0">
                <a:solidFill>
                  <a:srgbClr val="D1D5DB"/>
                </a:solidFill>
                <a:effectLst/>
                <a:latin typeface="Söhne"/>
              </a:rPr>
              <a:t>Flexible Credit Limits:</a:t>
            </a:r>
            <a:endParaRPr lang="en-US" sz="2400" b="0" i="0" dirty="0">
              <a:solidFill>
                <a:srgbClr val="D1D5DB"/>
              </a:solidFill>
              <a:effectLst/>
              <a:latin typeface="Söhne"/>
            </a:endParaRPr>
          </a:p>
          <a:p>
            <a:pPr marL="742950" lvl="1" indent="-285750" algn="l">
              <a:buFont typeface="+mj-lt"/>
              <a:buAutoNum type="arabicPeriod"/>
            </a:pPr>
            <a:r>
              <a:rPr lang="en-US" sz="2000" b="0" i="0" dirty="0">
                <a:solidFill>
                  <a:srgbClr val="D1D5DB"/>
                </a:solidFill>
                <a:effectLst/>
                <a:latin typeface="Söhne"/>
              </a:rPr>
              <a:t>Providing customizable credit limits based on the individual's income, spending habits, and repayment history can give customers more control over their finances and encourage them to use the credit card more frequently.</a:t>
            </a:r>
          </a:p>
          <a:p>
            <a:pPr algn="l">
              <a:buFont typeface="+mj-lt"/>
              <a:buAutoNum type="arabicPeriod"/>
            </a:pPr>
            <a:r>
              <a:rPr lang="en-US" sz="2400" b="1" i="0" dirty="0">
                <a:solidFill>
                  <a:srgbClr val="D1D5DB"/>
                </a:solidFill>
                <a:effectLst/>
                <a:latin typeface="Söhne"/>
              </a:rPr>
              <a:t>Security Features and Fraud Protection:</a:t>
            </a:r>
            <a:endParaRPr lang="en-US" sz="2400" b="0" i="0" dirty="0">
              <a:solidFill>
                <a:srgbClr val="D1D5DB"/>
              </a:solidFill>
              <a:effectLst/>
              <a:latin typeface="Söhne"/>
            </a:endParaRPr>
          </a:p>
          <a:p>
            <a:pPr marL="742950" lvl="1" indent="-285750" algn="l">
              <a:buFont typeface="+mj-lt"/>
              <a:buAutoNum type="arabicPeriod"/>
            </a:pPr>
            <a:r>
              <a:rPr lang="en-US" sz="2000" b="0" i="0" dirty="0">
                <a:solidFill>
                  <a:srgbClr val="D1D5DB"/>
                </a:solidFill>
                <a:effectLst/>
                <a:latin typeface="Söhne"/>
              </a:rPr>
              <a:t>Emphasize robust security features, fraud protection, and easy reporting mechanisms to instill confidence in customers, addressing concerns related to credit card usage.</a:t>
            </a:r>
          </a:p>
          <a:p>
            <a:pPr algn="l">
              <a:buFont typeface="+mj-lt"/>
              <a:buAutoNum type="arabicPeriod"/>
            </a:pPr>
            <a:r>
              <a:rPr lang="en-US" sz="2400" b="1" i="0" dirty="0">
                <a:solidFill>
                  <a:srgbClr val="D1D5DB"/>
                </a:solidFill>
                <a:effectLst/>
                <a:latin typeface="Söhne"/>
              </a:rPr>
              <a:t>Educational Resources on Financial Management:</a:t>
            </a:r>
            <a:endParaRPr lang="en-US" sz="2400" b="0" i="0" dirty="0">
              <a:solidFill>
                <a:srgbClr val="D1D5DB"/>
              </a:solidFill>
              <a:effectLst/>
              <a:latin typeface="Söhne"/>
            </a:endParaRPr>
          </a:p>
          <a:p>
            <a:pPr marL="742950" lvl="1" indent="-285750" algn="l">
              <a:buFont typeface="+mj-lt"/>
              <a:buAutoNum type="arabicPeriod"/>
            </a:pPr>
            <a:r>
              <a:rPr lang="en-US" sz="2000" b="0" i="0" dirty="0">
                <a:solidFill>
                  <a:srgbClr val="D1D5DB"/>
                </a:solidFill>
                <a:effectLst/>
                <a:latin typeface="Söhne"/>
              </a:rPr>
              <a:t>Offer resources or tools that help customers manage their finances better, including budgeting tips, expense tracking, and savings planning. This can build a long-term </a:t>
            </a:r>
            <a:r>
              <a:rPr lang="en-US" sz="2400" b="0" i="0" dirty="0">
                <a:solidFill>
                  <a:srgbClr val="D1D5DB"/>
                </a:solidFill>
                <a:effectLst/>
                <a:latin typeface="Söhne"/>
              </a:rPr>
              <a:t>relationship and loyalty.</a:t>
            </a:r>
          </a:p>
          <a:p>
            <a:pPr algn="l">
              <a:buFont typeface="+mj-lt"/>
              <a:buAutoNum type="arabicPeriod"/>
            </a:pPr>
            <a:r>
              <a:rPr lang="en-US" sz="2400" b="1" i="0" dirty="0">
                <a:solidFill>
                  <a:srgbClr val="D1D5DB"/>
                </a:solidFill>
                <a:effectLst/>
                <a:latin typeface="Söhne"/>
              </a:rPr>
              <a:t>Collaborations with Popular Merchants:</a:t>
            </a:r>
            <a:endParaRPr lang="en-US" sz="2400" b="0" i="0" dirty="0">
              <a:solidFill>
                <a:srgbClr val="D1D5DB"/>
              </a:solidFill>
              <a:effectLst/>
              <a:latin typeface="Söhne"/>
            </a:endParaRPr>
          </a:p>
          <a:p>
            <a:pPr marL="742950" lvl="1" indent="-285750" algn="l">
              <a:buFont typeface="+mj-lt"/>
              <a:buAutoNum type="arabicPeriod"/>
            </a:pPr>
            <a:r>
              <a:rPr lang="en-US" sz="2000" b="0" i="0" dirty="0">
                <a:solidFill>
                  <a:srgbClr val="D1D5DB"/>
                </a:solidFill>
                <a:effectLst/>
                <a:latin typeface="Söhne"/>
              </a:rPr>
              <a:t>Partnering with popular merchants for exclusive discounts, early access to sales, or special promotions for credit card users could incentivize customers to use the card for their purchases.</a:t>
            </a:r>
          </a:p>
          <a:p>
            <a:endParaRPr lang="en-IN" dirty="0"/>
          </a:p>
        </p:txBody>
      </p:sp>
      <p:pic>
        <p:nvPicPr>
          <p:cNvPr id="5" name="Picture 4">
            <a:extLst>
              <a:ext uri="{FF2B5EF4-FFF2-40B4-BE49-F238E27FC236}">
                <a16:creationId xmlns:a16="http://schemas.microsoft.com/office/drawing/2014/main" id="{4040E823-F7D7-FAC8-0E3A-F9C358FA1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1450"/>
            <a:ext cx="2338705" cy="1142999"/>
          </a:xfrm>
          <a:prstGeom prst="rect">
            <a:avLst/>
          </a:prstGeom>
        </p:spPr>
      </p:pic>
      <p:pic>
        <p:nvPicPr>
          <p:cNvPr id="7" name="Picture 6">
            <a:extLst>
              <a:ext uri="{FF2B5EF4-FFF2-40B4-BE49-F238E27FC236}">
                <a16:creationId xmlns:a16="http://schemas.microsoft.com/office/drawing/2014/main" id="{EF6B6893-440B-AAA8-E24B-BB09FDE5E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2433" y="168423"/>
            <a:ext cx="2143125" cy="1603227"/>
          </a:xfrm>
          <a:prstGeom prst="rect">
            <a:avLst/>
          </a:prstGeom>
        </p:spPr>
      </p:pic>
    </p:spTree>
    <p:extLst>
      <p:ext uri="{BB962C8B-B14F-4D97-AF65-F5344CB8AC3E}">
        <p14:creationId xmlns:p14="http://schemas.microsoft.com/office/powerpoint/2010/main" val="1824494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56A0-3379-B0FA-E6D0-E05EE3A2EC98}"/>
              </a:ext>
            </a:extLst>
          </p:cNvPr>
          <p:cNvSpPr>
            <a:spLocks noGrp="1"/>
          </p:cNvSpPr>
          <p:nvPr>
            <p:ph type="title"/>
          </p:nvPr>
        </p:nvSpPr>
        <p:spPr>
          <a:xfrm>
            <a:off x="2945243" y="334525"/>
            <a:ext cx="14347190" cy="1115690"/>
          </a:xfrm>
        </p:spPr>
        <p:txBody>
          <a:bodyPr/>
          <a:lstStyle/>
          <a:p>
            <a:pPr algn="ctr"/>
            <a:r>
              <a:rPr lang="en-IN" dirty="0">
                <a:solidFill>
                  <a:schemeClr val="bg1"/>
                </a:solidFill>
              </a:rPr>
              <a:t>Additional Thoughts</a:t>
            </a:r>
          </a:p>
        </p:txBody>
      </p:sp>
      <p:sp>
        <p:nvSpPr>
          <p:cNvPr id="3" name="Text Placeholder 2">
            <a:extLst>
              <a:ext uri="{FF2B5EF4-FFF2-40B4-BE49-F238E27FC236}">
                <a16:creationId xmlns:a16="http://schemas.microsoft.com/office/drawing/2014/main" id="{DB89F381-4684-3A80-31FE-EBD49D9583CB}"/>
              </a:ext>
            </a:extLst>
          </p:cNvPr>
          <p:cNvSpPr>
            <a:spLocks noGrp="1"/>
          </p:cNvSpPr>
          <p:nvPr>
            <p:ph type="body" idx="1"/>
          </p:nvPr>
        </p:nvSpPr>
        <p:spPr>
          <a:xfrm>
            <a:off x="831850" y="2381250"/>
            <a:ext cx="18093690" cy="8094524"/>
          </a:xfrm>
        </p:spPr>
        <p:txBody>
          <a:bodyPr/>
          <a:lstStyle/>
          <a:p>
            <a:endParaRPr lang="en-US" dirty="0">
              <a:solidFill>
                <a:schemeClr val="bg1"/>
              </a:solidFill>
            </a:endParaRPr>
          </a:p>
          <a:p>
            <a:r>
              <a:rPr lang="en-US" sz="2400" b="1" dirty="0">
                <a:solidFill>
                  <a:schemeClr val="bg1"/>
                </a:solidFill>
              </a:rPr>
              <a:t>Cultural Spending Preferences:</a:t>
            </a:r>
          </a:p>
          <a:p>
            <a:r>
              <a:rPr lang="en-US" sz="2000" dirty="0">
                <a:solidFill>
                  <a:schemeClr val="bg1"/>
                </a:solidFill>
              </a:rPr>
              <a:t>Understanding and aligning with cultural spending habits can be crucial. For example, festivals play a significant role in Indian culture, so offering special promotions, rewards, or discounts during festive seasons could boost credit card usage. September is the month in which Ganesh Utsav is celebrated in the whole of India.</a:t>
            </a:r>
          </a:p>
          <a:p>
            <a:r>
              <a:rPr lang="en-US" sz="2400" b="1" dirty="0">
                <a:solidFill>
                  <a:schemeClr val="bg1"/>
                </a:solidFill>
              </a:rPr>
              <a:t>Localized Language Support:</a:t>
            </a:r>
          </a:p>
          <a:p>
            <a:r>
              <a:rPr lang="en-US" sz="2000" dirty="0">
                <a:solidFill>
                  <a:schemeClr val="bg1"/>
                </a:solidFill>
              </a:rPr>
              <a:t>Providing customer support in regional languages can enhance accessibility and appeal to a wider audience, especially in areas where English may not be the primary language.</a:t>
            </a:r>
          </a:p>
          <a:p>
            <a:r>
              <a:rPr lang="en-US" sz="2400" b="1" dirty="0">
                <a:solidFill>
                  <a:schemeClr val="bg1"/>
                </a:solidFill>
              </a:rPr>
              <a:t>Tiered Rewards for Different Cities:</a:t>
            </a:r>
          </a:p>
          <a:p>
            <a:r>
              <a:rPr lang="en-US" sz="2000" dirty="0">
                <a:solidFill>
                  <a:schemeClr val="bg1"/>
                </a:solidFill>
              </a:rPr>
              <a:t>Since the Mumbai branch has the highest number of customers and income utilization, tailoring rewards or benefits specifically for customers in Mumbai could strengthen the card's popularity in that region.</a:t>
            </a:r>
          </a:p>
          <a:p>
            <a:r>
              <a:rPr lang="en-US" sz="2400" dirty="0">
                <a:solidFill>
                  <a:schemeClr val="bg1"/>
                </a:solidFill>
              </a:rPr>
              <a:t>Cashback on Utility Payments:</a:t>
            </a:r>
          </a:p>
          <a:p>
            <a:r>
              <a:rPr lang="en-US" sz="2000" dirty="0">
                <a:solidFill>
                  <a:schemeClr val="bg1"/>
                </a:solidFill>
              </a:rPr>
              <a:t>In India, utility payments, including electricity, water, and gas bills, are significant monthly expenses. Offering cashback or rewards for these essential services could encourage more users to opt for credit card payments.</a:t>
            </a:r>
          </a:p>
          <a:p>
            <a:r>
              <a:rPr lang="en-US" sz="2400" dirty="0">
                <a:solidFill>
                  <a:schemeClr val="bg1"/>
                </a:solidFill>
              </a:rPr>
              <a:t>Collaboration with Local Merchants:</a:t>
            </a:r>
          </a:p>
          <a:p>
            <a:r>
              <a:rPr lang="en-US" sz="2000" dirty="0">
                <a:solidFill>
                  <a:schemeClr val="bg1"/>
                </a:solidFill>
              </a:rPr>
              <a:t>Partnering with local businesses and merchants, especially those popular in different regions, can enhance the attractiveness of the credit card. This could include tie-ups with regional retailers, restaurants, or entertainment venues.</a:t>
            </a:r>
          </a:p>
          <a:p>
            <a:r>
              <a:rPr lang="en-US" sz="2400" dirty="0">
                <a:solidFill>
                  <a:schemeClr val="bg1"/>
                </a:solidFill>
              </a:rPr>
              <a:t>Education on Credit Card Usage:</a:t>
            </a:r>
          </a:p>
          <a:p>
            <a:r>
              <a:rPr lang="en-US" sz="2000" dirty="0">
                <a:solidFill>
                  <a:schemeClr val="bg1"/>
                </a:solidFill>
              </a:rPr>
              <a:t>In many parts of India, there might be a need for increased awareness and education about responsible credit card usage. Providing simple, easy-to-understand guides on how to use credit cards wisely could help in demystifying the process for potential users.</a:t>
            </a:r>
          </a:p>
          <a:p>
            <a:r>
              <a:rPr lang="en-US" sz="2400" dirty="0">
                <a:solidFill>
                  <a:schemeClr val="bg1"/>
                </a:solidFill>
              </a:rPr>
              <a:t>Flexible Payment Plans:</a:t>
            </a:r>
          </a:p>
          <a:p>
            <a:r>
              <a:rPr lang="en-US" sz="2000" dirty="0">
                <a:solidFill>
                  <a:schemeClr val="bg1"/>
                </a:solidFill>
              </a:rPr>
              <a:t>Offering flexible payment plans, especially for significant expenses like weddings or education, can make credit cards more appealing to a diverse range of customers with varying financial needs.</a:t>
            </a:r>
          </a:p>
          <a:p>
            <a:r>
              <a:rPr lang="en-US" sz="2000" dirty="0">
                <a:solidFill>
                  <a:schemeClr val="bg1"/>
                </a:solidFill>
              </a:rPr>
              <a:t>Government Employee Benefits:</a:t>
            </a:r>
          </a:p>
          <a:p>
            <a:r>
              <a:rPr lang="en-US" sz="2000" b="0" i="0" dirty="0">
                <a:solidFill>
                  <a:srgbClr val="D1D5DB"/>
                </a:solidFill>
                <a:effectLst/>
                <a:latin typeface="Söhne"/>
              </a:rPr>
              <a:t>Considering that government employees have the least income utilization, creating exclusive benefits or rewards for this segment could encourage higher credit card adoption among this group.</a:t>
            </a:r>
            <a:endParaRPr lang="en-US" sz="2000" dirty="0">
              <a:solidFill>
                <a:schemeClr val="bg1"/>
              </a:solidFill>
            </a:endParaRPr>
          </a:p>
        </p:txBody>
      </p:sp>
      <p:pic>
        <p:nvPicPr>
          <p:cNvPr id="5" name="Picture 4">
            <a:extLst>
              <a:ext uri="{FF2B5EF4-FFF2-40B4-BE49-F238E27FC236}">
                <a16:creationId xmlns:a16="http://schemas.microsoft.com/office/drawing/2014/main" id="{D600EE07-2C14-87AA-0F5F-7EFE60446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560" y="238125"/>
            <a:ext cx="2143125" cy="1914525"/>
          </a:xfrm>
          <a:prstGeom prst="rect">
            <a:avLst/>
          </a:prstGeom>
        </p:spPr>
      </p:pic>
    </p:spTree>
    <p:extLst>
      <p:ext uri="{BB962C8B-B14F-4D97-AF65-F5344CB8AC3E}">
        <p14:creationId xmlns:p14="http://schemas.microsoft.com/office/powerpoint/2010/main" val="357596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65BF-96D9-A15C-6BED-CAC82951D7F3}"/>
              </a:ext>
            </a:extLst>
          </p:cNvPr>
          <p:cNvSpPr>
            <a:spLocks noGrp="1"/>
          </p:cNvSpPr>
          <p:nvPr>
            <p:ph type="title"/>
          </p:nvPr>
        </p:nvSpPr>
        <p:spPr>
          <a:xfrm>
            <a:off x="2945243" y="334525"/>
            <a:ext cx="14347190" cy="1115690"/>
          </a:xfrm>
        </p:spPr>
        <p:txBody>
          <a:bodyPr/>
          <a:lstStyle/>
          <a:p>
            <a:pPr algn="ctr"/>
            <a:r>
              <a:rPr lang="en-IN" dirty="0">
                <a:solidFill>
                  <a:schemeClr val="bg1"/>
                </a:solidFill>
              </a:rPr>
              <a:t>Additional Thoughts</a:t>
            </a:r>
            <a:endParaRPr lang="en-IN" dirty="0"/>
          </a:p>
        </p:txBody>
      </p:sp>
      <p:sp>
        <p:nvSpPr>
          <p:cNvPr id="3" name="Text Placeholder 2">
            <a:extLst>
              <a:ext uri="{FF2B5EF4-FFF2-40B4-BE49-F238E27FC236}">
                <a16:creationId xmlns:a16="http://schemas.microsoft.com/office/drawing/2014/main" id="{02D33CCF-4BE4-AA36-5471-B5E88556E3A4}"/>
              </a:ext>
            </a:extLst>
          </p:cNvPr>
          <p:cNvSpPr>
            <a:spLocks noGrp="1"/>
          </p:cNvSpPr>
          <p:nvPr>
            <p:ph type="body" idx="1"/>
          </p:nvPr>
        </p:nvSpPr>
        <p:spPr>
          <a:xfrm>
            <a:off x="1005205" y="2637663"/>
            <a:ext cx="18093690" cy="3877985"/>
          </a:xfrm>
        </p:spPr>
        <p:txBody>
          <a:bodyPr/>
          <a:lstStyle/>
          <a:p>
            <a:pPr algn="l"/>
            <a:r>
              <a:rPr lang="en-US" sz="2400" b="1" i="0" dirty="0">
                <a:solidFill>
                  <a:srgbClr val="D1D5DB"/>
                </a:solidFill>
                <a:effectLst/>
                <a:latin typeface="Söhne"/>
              </a:rPr>
              <a:t>Integration with Mobile Wallets:</a:t>
            </a:r>
            <a:endParaRPr lang="en-US" sz="2400" b="0" i="0" dirty="0">
              <a:solidFill>
                <a:srgbClr val="D1D5DB"/>
              </a:solidFill>
              <a:effectLst/>
              <a:latin typeface="Söhne"/>
            </a:endParaRPr>
          </a:p>
          <a:p>
            <a:pPr lvl="1" algn="l"/>
            <a:r>
              <a:rPr lang="en-US" sz="2000" b="0" i="0" dirty="0">
                <a:solidFill>
                  <a:srgbClr val="D1D5DB"/>
                </a:solidFill>
                <a:effectLst/>
                <a:latin typeface="Söhne"/>
              </a:rPr>
              <a:t>Given the popularity of mobile wallets in India, integrating credit card features with popular mobile wallet services could attract users who are accustomed to using digital payment methods.</a:t>
            </a:r>
          </a:p>
          <a:p>
            <a:pPr lvl="1" algn="l"/>
            <a:endParaRPr lang="en-US" b="0" i="0" dirty="0">
              <a:solidFill>
                <a:srgbClr val="D1D5DB"/>
              </a:solidFill>
              <a:effectLst/>
              <a:latin typeface="Söhne"/>
            </a:endParaRPr>
          </a:p>
          <a:p>
            <a:pPr algn="l"/>
            <a:r>
              <a:rPr lang="en-US" sz="2400" b="1" i="0" dirty="0">
                <a:solidFill>
                  <a:srgbClr val="D1D5DB"/>
                </a:solidFill>
                <a:effectLst/>
                <a:latin typeface="Söhne"/>
              </a:rPr>
              <a:t>Digital Literacy Initiatives:</a:t>
            </a:r>
            <a:endParaRPr lang="en-US" sz="2400" b="0" i="0" dirty="0">
              <a:solidFill>
                <a:srgbClr val="D1D5DB"/>
              </a:solidFill>
              <a:effectLst/>
              <a:latin typeface="Söhne"/>
            </a:endParaRPr>
          </a:p>
          <a:p>
            <a:pPr lvl="1" algn="l"/>
            <a:r>
              <a:rPr lang="en-US" sz="2000" b="0" i="0" dirty="0">
                <a:solidFill>
                  <a:srgbClr val="D1D5DB"/>
                </a:solidFill>
                <a:effectLst/>
                <a:latin typeface="Söhne"/>
              </a:rPr>
              <a:t>As digital literacy varies across demographics in India, implementing initiatives to enhance digital literacy and ease of online transactions can make credit cards more accessible and appealing, especially in rural areas</a:t>
            </a:r>
            <a:r>
              <a:rPr lang="en-US" b="0" i="0" dirty="0">
                <a:solidFill>
                  <a:srgbClr val="D1D5DB"/>
                </a:solidFill>
                <a:effectLst/>
                <a:latin typeface="Söhne"/>
              </a:rPr>
              <a:t>.</a:t>
            </a:r>
          </a:p>
          <a:p>
            <a:pPr lvl="1" algn="l"/>
            <a:endParaRPr lang="en-US" sz="2400" b="0" i="0" dirty="0">
              <a:solidFill>
                <a:srgbClr val="D1D5DB"/>
              </a:solidFill>
              <a:effectLst/>
              <a:latin typeface="Söhne"/>
            </a:endParaRPr>
          </a:p>
          <a:p>
            <a:pPr algn="l"/>
            <a:r>
              <a:rPr lang="en-US" sz="2400" b="1" i="0" dirty="0">
                <a:solidFill>
                  <a:srgbClr val="D1D5DB"/>
                </a:solidFill>
                <a:effectLst/>
                <a:latin typeface="Söhne"/>
              </a:rPr>
              <a:t>Social Influence and Recommendations:</a:t>
            </a:r>
            <a:endParaRPr lang="en-US" sz="2400" b="0" i="0" dirty="0">
              <a:solidFill>
                <a:srgbClr val="D1D5DB"/>
              </a:solidFill>
              <a:effectLst/>
              <a:latin typeface="Söhne"/>
            </a:endParaRPr>
          </a:p>
          <a:p>
            <a:pPr lvl="1" algn="l"/>
            <a:r>
              <a:rPr lang="en-US" sz="2000" b="0" i="0" dirty="0">
                <a:solidFill>
                  <a:srgbClr val="D1D5DB"/>
                </a:solidFill>
                <a:effectLst/>
                <a:latin typeface="Söhne"/>
              </a:rPr>
              <a:t>In India, word-of-mouth and recommendations from friends and family hold significant weight. Implementing referral programs or social sharing features that reward customers for bringing in new users could leverage this cultural aspect.</a:t>
            </a:r>
          </a:p>
          <a:p>
            <a:endParaRPr lang="en-IN" dirty="0">
              <a:solidFill>
                <a:schemeClr val="bg1"/>
              </a:solidFill>
            </a:endParaRPr>
          </a:p>
        </p:txBody>
      </p:sp>
      <p:sp>
        <p:nvSpPr>
          <p:cNvPr id="4" name="Rectangle 3">
            <a:extLst>
              <a:ext uri="{FF2B5EF4-FFF2-40B4-BE49-F238E27FC236}">
                <a16:creationId xmlns:a16="http://schemas.microsoft.com/office/drawing/2014/main" id="{FE397C58-288E-BC97-0926-12EDEC636F07}"/>
              </a:ext>
            </a:extLst>
          </p:cNvPr>
          <p:cNvSpPr/>
          <p:nvPr/>
        </p:nvSpPr>
        <p:spPr>
          <a:xfrm>
            <a:off x="603250" y="7867650"/>
            <a:ext cx="19202400" cy="274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600" dirty="0"/>
              <a:t>Thank You</a:t>
            </a:r>
          </a:p>
        </p:txBody>
      </p:sp>
      <p:pic>
        <p:nvPicPr>
          <p:cNvPr id="6" name="Picture 5">
            <a:extLst>
              <a:ext uri="{FF2B5EF4-FFF2-40B4-BE49-F238E27FC236}">
                <a16:creationId xmlns:a16="http://schemas.microsoft.com/office/drawing/2014/main" id="{B08D7632-1DA3-2A6C-AEE0-726D1455C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50" y="214098"/>
            <a:ext cx="2143125" cy="2143125"/>
          </a:xfrm>
          <a:prstGeom prst="rect">
            <a:avLst/>
          </a:prstGeom>
        </p:spPr>
      </p:pic>
    </p:spTree>
    <p:extLst>
      <p:ext uri="{BB962C8B-B14F-4D97-AF65-F5344CB8AC3E}">
        <p14:creationId xmlns:p14="http://schemas.microsoft.com/office/powerpoint/2010/main" val="180649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8CC6-9B51-51D5-F2AF-1FF0DB4E4A05}"/>
              </a:ext>
            </a:extLst>
          </p:cNvPr>
          <p:cNvSpPr>
            <a:spLocks noGrp="1"/>
          </p:cNvSpPr>
          <p:nvPr>
            <p:ph type="title"/>
          </p:nvPr>
        </p:nvSpPr>
        <p:spPr>
          <a:xfrm>
            <a:off x="1289050" y="334525"/>
            <a:ext cx="16003383" cy="1115690"/>
          </a:xfrm>
        </p:spPr>
        <p:txBody>
          <a:bodyPr/>
          <a:lstStyle/>
          <a:p>
            <a:r>
              <a:rPr lang="en-IN" dirty="0">
                <a:solidFill>
                  <a:schemeClr val="bg1"/>
                </a:solidFill>
              </a:rPr>
              <a:t>                      Table of Contents</a:t>
            </a:r>
          </a:p>
        </p:txBody>
      </p:sp>
      <p:sp>
        <p:nvSpPr>
          <p:cNvPr id="3" name="Text Placeholder 2">
            <a:extLst>
              <a:ext uri="{FF2B5EF4-FFF2-40B4-BE49-F238E27FC236}">
                <a16:creationId xmlns:a16="http://schemas.microsoft.com/office/drawing/2014/main" id="{E1603AE5-4DFB-5F6F-E51B-A5D33D5E2DB7}"/>
              </a:ext>
            </a:extLst>
          </p:cNvPr>
          <p:cNvSpPr>
            <a:spLocks noGrp="1"/>
          </p:cNvSpPr>
          <p:nvPr>
            <p:ph type="body" idx="1"/>
          </p:nvPr>
        </p:nvSpPr>
        <p:spPr>
          <a:xfrm>
            <a:off x="1005205" y="2637662"/>
            <a:ext cx="18093690" cy="5693866"/>
          </a:xfrm>
        </p:spPr>
        <p:txBody>
          <a:bodyPr/>
          <a:lstStyle/>
          <a:p>
            <a:pPr marL="342900" indent="-342900">
              <a:buFont typeface="+mj-lt"/>
              <a:buAutoNum type="arabicPeriod"/>
            </a:pPr>
            <a:r>
              <a:rPr lang="en-IN" sz="3200" dirty="0"/>
              <a:t>1</a:t>
            </a:r>
          </a:p>
          <a:p>
            <a:pPr algn="ctr"/>
            <a:r>
              <a:rPr lang="en-IN" sz="3200" dirty="0">
                <a:solidFill>
                  <a:schemeClr val="bg1"/>
                </a:solidFill>
              </a:rPr>
              <a:t>      1. Introduction</a:t>
            </a:r>
          </a:p>
          <a:p>
            <a:pPr algn="ctr"/>
            <a:r>
              <a:rPr lang="en-IN" sz="3200" dirty="0">
                <a:solidFill>
                  <a:schemeClr val="bg1"/>
                </a:solidFill>
              </a:rPr>
              <a:t>      2. Insights Ideas from Tony</a:t>
            </a:r>
          </a:p>
          <a:p>
            <a:pPr algn="ctr"/>
            <a:r>
              <a:rPr lang="en-IN" sz="3200" dirty="0">
                <a:solidFill>
                  <a:schemeClr val="bg1"/>
                </a:solidFill>
              </a:rPr>
              <a:t>      3. Tools Used</a:t>
            </a:r>
          </a:p>
          <a:p>
            <a:pPr algn="ctr"/>
            <a:r>
              <a:rPr lang="en-IN" sz="3200" dirty="0">
                <a:solidFill>
                  <a:schemeClr val="bg1"/>
                </a:solidFill>
              </a:rPr>
              <a:t>      4. Dashboard Overview</a:t>
            </a:r>
          </a:p>
          <a:p>
            <a:pPr algn="ctr"/>
            <a:r>
              <a:rPr lang="en-IN" sz="3200" dirty="0">
                <a:solidFill>
                  <a:schemeClr val="bg1"/>
                </a:solidFill>
              </a:rPr>
              <a:t>            </a:t>
            </a:r>
            <a:r>
              <a:rPr lang="en-IN" sz="3200" dirty="0" err="1">
                <a:solidFill>
                  <a:schemeClr val="bg1"/>
                </a:solidFill>
              </a:rPr>
              <a:t>i</a:t>
            </a:r>
            <a:r>
              <a:rPr lang="en-IN" sz="3200" dirty="0">
                <a:solidFill>
                  <a:schemeClr val="bg1"/>
                </a:solidFill>
              </a:rPr>
              <a:t>) Demographic</a:t>
            </a:r>
          </a:p>
          <a:p>
            <a:pPr algn="ctr"/>
            <a:r>
              <a:rPr lang="en-IN" sz="3200" dirty="0">
                <a:solidFill>
                  <a:schemeClr val="bg1"/>
                </a:solidFill>
              </a:rPr>
              <a:t>            ii) </a:t>
            </a:r>
            <a:r>
              <a:rPr lang="en-IN" sz="3200" dirty="0" err="1">
                <a:solidFill>
                  <a:schemeClr val="bg1"/>
                </a:solidFill>
              </a:rPr>
              <a:t>Avg_income_utilization</a:t>
            </a:r>
            <a:endParaRPr lang="en-IN" sz="3200" dirty="0">
              <a:solidFill>
                <a:schemeClr val="bg1"/>
              </a:solidFill>
            </a:endParaRPr>
          </a:p>
          <a:p>
            <a:pPr algn="ctr"/>
            <a:r>
              <a:rPr lang="en-IN" sz="3200" dirty="0">
                <a:solidFill>
                  <a:schemeClr val="bg1"/>
                </a:solidFill>
              </a:rPr>
              <a:t>            iii) Spending Insights</a:t>
            </a:r>
          </a:p>
          <a:p>
            <a:pPr algn="ctr"/>
            <a:r>
              <a:rPr lang="en-IN" sz="3200" dirty="0">
                <a:solidFill>
                  <a:schemeClr val="bg1"/>
                </a:solidFill>
              </a:rPr>
              <a:t>            iv) Key Customer Segments</a:t>
            </a:r>
          </a:p>
          <a:p>
            <a:pPr algn="ctr"/>
            <a:r>
              <a:rPr lang="en-IN" sz="3200" dirty="0">
                <a:solidFill>
                  <a:schemeClr val="bg1"/>
                </a:solidFill>
              </a:rPr>
              <a:t>       5. Credit Card Feature Recommendations</a:t>
            </a:r>
          </a:p>
          <a:p>
            <a:pPr algn="ctr"/>
            <a:r>
              <a:rPr lang="en-IN" sz="3200" dirty="0">
                <a:solidFill>
                  <a:schemeClr val="bg1"/>
                </a:solidFill>
              </a:rPr>
              <a:t>       6. Additional Thoughts</a:t>
            </a:r>
          </a:p>
          <a:p>
            <a:pPr marL="342900" indent="-342900">
              <a:buFont typeface="+mj-lt"/>
              <a:buAutoNum type="arabicPeriod"/>
            </a:pPr>
            <a:endParaRPr lang="en-IN" dirty="0"/>
          </a:p>
        </p:txBody>
      </p:sp>
      <p:pic>
        <p:nvPicPr>
          <p:cNvPr id="5" name="Picture 4">
            <a:extLst>
              <a:ext uri="{FF2B5EF4-FFF2-40B4-BE49-F238E27FC236}">
                <a16:creationId xmlns:a16="http://schemas.microsoft.com/office/drawing/2014/main" id="{88ADC9ED-5156-C4FD-8409-C93C01A0B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34" y="0"/>
            <a:ext cx="2667000" cy="2667000"/>
          </a:xfrm>
          <a:prstGeom prst="rect">
            <a:avLst/>
          </a:prstGeom>
        </p:spPr>
      </p:pic>
    </p:spTree>
    <p:extLst>
      <p:ext uri="{BB962C8B-B14F-4D97-AF65-F5344CB8AC3E}">
        <p14:creationId xmlns:p14="http://schemas.microsoft.com/office/powerpoint/2010/main" val="240875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C1AC-4531-851C-C430-8691F11A748D}"/>
              </a:ext>
            </a:extLst>
          </p:cNvPr>
          <p:cNvSpPr>
            <a:spLocks noGrp="1"/>
          </p:cNvSpPr>
          <p:nvPr>
            <p:ph type="title"/>
          </p:nvPr>
        </p:nvSpPr>
        <p:spPr>
          <a:xfrm>
            <a:off x="2945243" y="334525"/>
            <a:ext cx="14347190" cy="1115690"/>
          </a:xfrm>
        </p:spPr>
        <p:txBody>
          <a:bodyPr/>
          <a:lstStyle/>
          <a:p>
            <a:pPr algn="ctr"/>
            <a:r>
              <a:rPr lang="en-IN" dirty="0">
                <a:solidFill>
                  <a:schemeClr val="bg1"/>
                </a:solidFill>
              </a:rPr>
              <a:t>Introduction</a:t>
            </a:r>
          </a:p>
        </p:txBody>
      </p:sp>
      <p:sp>
        <p:nvSpPr>
          <p:cNvPr id="3" name="Text Placeholder 2">
            <a:extLst>
              <a:ext uri="{FF2B5EF4-FFF2-40B4-BE49-F238E27FC236}">
                <a16:creationId xmlns:a16="http://schemas.microsoft.com/office/drawing/2014/main" id="{B5C8C315-99DA-DB0B-4226-8A819ECF6DA6}"/>
              </a:ext>
            </a:extLst>
          </p:cNvPr>
          <p:cNvSpPr>
            <a:spLocks noGrp="1"/>
          </p:cNvSpPr>
          <p:nvPr>
            <p:ph type="body" idx="1"/>
          </p:nvPr>
        </p:nvSpPr>
        <p:spPr>
          <a:xfrm>
            <a:off x="908050" y="2838448"/>
            <a:ext cx="18190845" cy="6032421"/>
          </a:xfrm>
        </p:spPr>
        <p:txBody>
          <a:bodyPr/>
          <a:lstStyle/>
          <a:p>
            <a:pPr algn="l"/>
            <a:r>
              <a:rPr lang="en-IN" dirty="0"/>
              <a:t> </a:t>
            </a:r>
            <a:r>
              <a:rPr lang="en-US" sz="2800" dirty="0" err="1">
                <a:solidFill>
                  <a:schemeClr val="bg1"/>
                </a:solidFill>
              </a:rPr>
              <a:t>Mitron</a:t>
            </a:r>
            <a:r>
              <a:rPr lang="en-US" sz="2800" dirty="0">
                <a:solidFill>
                  <a:schemeClr val="bg1"/>
                </a:solidFill>
              </a:rPr>
              <a:t> Bank is a legacy financial institution headquartered in Hyderabad. They want to introduce a new line of credit cards,  aiming to broaden its product offerings and reach in the financial market.</a:t>
            </a:r>
          </a:p>
          <a:p>
            <a:pPr algn="l"/>
            <a:r>
              <a:rPr lang="en-US" sz="2800" dirty="0" err="1">
                <a:solidFill>
                  <a:schemeClr val="bg1"/>
                </a:solidFill>
              </a:rPr>
              <a:t>AtliQ</a:t>
            </a:r>
            <a:r>
              <a:rPr lang="en-US" sz="2800" dirty="0">
                <a:solidFill>
                  <a:schemeClr val="bg1"/>
                </a:solidFill>
              </a:rPr>
              <a:t> Data Services came to know about this through an internal link and approached </a:t>
            </a:r>
            <a:r>
              <a:rPr lang="en-US" sz="2800" dirty="0" err="1">
                <a:solidFill>
                  <a:schemeClr val="bg1"/>
                </a:solidFill>
              </a:rPr>
              <a:t>Mitron</a:t>
            </a:r>
            <a:r>
              <a:rPr lang="en-US" sz="2800" dirty="0">
                <a:solidFill>
                  <a:schemeClr val="bg1"/>
                </a:solidFill>
              </a:rPr>
              <a:t> Bank with a proposal to implement this project. However, the strategy director of </a:t>
            </a:r>
            <a:r>
              <a:rPr lang="en-US" sz="2800" dirty="0" err="1">
                <a:solidFill>
                  <a:schemeClr val="bg1"/>
                </a:solidFill>
              </a:rPr>
              <a:t>Mitron</a:t>
            </a:r>
            <a:r>
              <a:rPr lang="en-US" sz="2800" dirty="0">
                <a:solidFill>
                  <a:schemeClr val="bg1"/>
                </a:solidFill>
              </a:rPr>
              <a:t> Bank, </a:t>
            </a:r>
            <a:r>
              <a:rPr lang="en-US" sz="2800" dirty="0" err="1">
                <a:solidFill>
                  <a:schemeClr val="bg1"/>
                </a:solidFill>
              </a:rPr>
              <a:t>Mr.Bashnir</a:t>
            </a:r>
            <a:r>
              <a:rPr lang="en-US" sz="2800" dirty="0">
                <a:solidFill>
                  <a:schemeClr val="bg1"/>
                </a:solidFill>
              </a:rPr>
              <a:t> Rover is skeptical and asked them to do a pilot project with the sample data before handing them the full project.</a:t>
            </a:r>
          </a:p>
          <a:p>
            <a:pPr algn="l"/>
            <a:r>
              <a:rPr lang="en-US" sz="2800" dirty="0">
                <a:solidFill>
                  <a:schemeClr val="bg1"/>
                </a:solidFill>
              </a:rPr>
              <a:t>They provided a sample dataset of 4000 customers across five cities on their online spend and other details.</a:t>
            </a:r>
          </a:p>
          <a:p>
            <a:pPr algn="l"/>
            <a:r>
              <a:rPr lang="en-US" sz="2800" dirty="0">
                <a:solidFill>
                  <a:schemeClr val="bg1"/>
                </a:solidFill>
              </a:rPr>
              <a:t>Peter Pandey is a data analyst at </a:t>
            </a:r>
            <a:r>
              <a:rPr lang="en-US" sz="2800" dirty="0" err="1">
                <a:solidFill>
                  <a:schemeClr val="bg1"/>
                </a:solidFill>
              </a:rPr>
              <a:t>AtliQ</a:t>
            </a:r>
            <a:r>
              <a:rPr lang="en-US" sz="2800" dirty="0">
                <a:solidFill>
                  <a:schemeClr val="bg1"/>
                </a:solidFill>
              </a:rPr>
              <a:t> Data Services and was asked by his manager to take over this project. His role is to analyze the provided sample data and report key findings to the strategy team of </a:t>
            </a:r>
            <a:r>
              <a:rPr lang="en-US" sz="2800" dirty="0" err="1">
                <a:solidFill>
                  <a:schemeClr val="bg1"/>
                </a:solidFill>
              </a:rPr>
              <a:t>Mitron</a:t>
            </a:r>
            <a:r>
              <a:rPr lang="en-US" sz="2800" dirty="0">
                <a:solidFill>
                  <a:schemeClr val="bg1"/>
                </a:solidFill>
              </a:rPr>
              <a:t> Bank.</a:t>
            </a:r>
          </a:p>
          <a:p>
            <a:pPr algn="l"/>
            <a:r>
              <a:rPr lang="en-US" sz="2800" dirty="0">
                <a:solidFill>
                  <a:schemeClr val="bg1"/>
                </a:solidFill>
              </a:rPr>
              <a:t> This analysis is expected to guide them in tailoring the credit cards to customer needs and market trends.</a:t>
            </a:r>
          </a:p>
          <a:p>
            <a:pPr algn="l"/>
            <a:r>
              <a:rPr lang="en-US" sz="2800" dirty="0">
                <a:solidFill>
                  <a:schemeClr val="bg1"/>
                </a:solidFill>
              </a:rPr>
              <a:t>The successful acquisition of this project depends on Peter’s ability to provide actionable, data-driven recommendations and impress Mr. </a:t>
            </a:r>
            <a:r>
              <a:rPr lang="en-US" sz="2800" dirty="0" err="1">
                <a:solidFill>
                  <a:schemeClr val="bg1"/>
                </a:solidFill>
              </a:rPr>
              <a:t>Bashnir</a:t>
            </a:r>
            <a:r>
              <a:rPr lang="en-US" sz="2800" dirty="0">
                <a:solidFill>
                  <a:schemeClr val="bg1"/>
                </a:solidFill>
              </a:rPr>
              <a:t> Rover  and his team. </a:t>
            </a:r>
          </a:p>
          <a:p>
            <a:pPr algn="l"/>
            <a:r>
              <a:rPr lang="en-US" sz="2800" dirty="0">
                <a:solidFill>
                  <a:schemeClr val="bg1"/>
                </a:solidFill>
              </a:rPr>
              <a:t>Peter requested support from his manager Tony Sharma, and he    provided him with some ideas to generate insights based on the data</a:t>
            </a:r>
          </a:p>
          <a:p>
            <a:pPr algn="l"/>
            <a:r>
              <a:rPr lang="en-US" sz="2800" dirty="0">
                <a:solidFill>
                  <a:schemeClr val="bg1"/>
                </a:solidFill>
              </a:rPr>
              <a:t>provided.</a:t>
            </a:r>
            <a:endParaRPr lang="en-IN" sz="2800" dirty="0">
              <a:solidFill>
                <a:schemeClr val="bg1"/>
              </a:solidFill>
            </a:endParaRPr>
          </a:p>
        </p:txBody>
      </p:sp>
      <p:pic>
        <p:nvPicPr>
          <p:cNvPr id="5" name="Picture 4">
            <a:extLst>
              <a:ext uri="{FF2B5EF4-FFF2-40B4-BE49-F238E27FC236}">
                <a16:creationId xmlns:a16="http://schemas.microsoft.com/office/drawing/2014/main" id="{484CB9A3-4259-58A4-097B-5A5834876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67000" cy="2667000"/>
          </a:xfrm>
          <a:prstGeom prst="rect">
            <a:avLst/>
          </a:prstGeom>
        </p:spPr>
      </p:pic>
      <p:pic>
        <p:nvPicPr>
          <p:cNvPr id="7" name="Picture 6">
            <a:extLst>
              <a:ext uri="{FF2B5EF4-FFF2-40B4-BE49-F238E27FC236}">
                <a16:creationId xmlns:a16="http://schemas.microsoft.com/office/drawing/2014/main" id="{ACFC7387-AB50-257A-0494-3A4B1207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050" y="261937"/>
            <a:ext cx="2143125" cy="2143125"/>
          </a:xfrm>
          <a:prstGeom prst="rect">
            <a:avLst/>
          </a:prstGeom>
        </p:spPr>
      </p:pic>
      <p:pic>
        <p:nvPicPr>
          <p:cNvPr id="9" name="Picture 8">
            <a:extLst>
              <a:ext uri="{FF2B5EF4-FFF2-40B4-BE49-F238E27FC236}">
                <a16:creationId xmlns:a16="http://schemas.microsoft.com/office/drawing/2014/main" id="{16055CEC-9111-7B6B-BDC6-2F1E88100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3857" y="239332"/>
            <a:ext cx="1905000" cy="1905000"/>
          </a:xfrm>
          <a:prstGeom prst="rect">
            <a:avLst/>
          </a:prstGeom>
        </p:spPr>
      </p:pic>
    </p:spTree>
    <p:extLst>
      <p:ext uri="{BB962C8B-B14F-4D97-AF65-F5344CB8AC3E}">
        <p14:creationId xmlns:p14="http://schemas.microsoft.com/office/powerpoint/2010/main" val="428950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1F20-B099-152F-268C-7E4A0B3450B3}"/>
              </a:ext>
            </a:extLst>
          </p:cNvPr>
          <p:cNvSpPr>
            <a:spLocks noGrp="1"/>
          </p:cNvSpPr>
          <p:nvPr>
            <p:ph type="title"/>
          </p:nvPr>
        </p:nvSpPr>
        <p:spPr>
          <a:xfrm>
            <a:off x="2945243" y="334525"/>
            <a:ext cx="14347190" cy="2346796"/>
          </a:xfrm>
        </p:spPr>
        <p:txBody>
          <a:bodyPr/>
          <a:lstStyle/>
          <a:p>
            <a:pPr algn="ctr"/>
            <a:r>
              <a:rPr lang="en-IN" sz="8000" dirty="0">
                <a:solidFill>
                  <a:schemeClr val="bg1"/>
                </a:solidFill>
              </a:rPr>
              <a:t>Insights Ideas from Tony</a:t>
            </a:r>
            <a:br>
              <a:rPr lang="en-IN" sz="8000" dirty="0">
                <a:solidFill>
                  <a:schemeClr val="bg1"/>
                </a:solidFill>
              </a:rPr>
            </a:br>
            <a:endParaRPr lang="en-IN" dirty="0"/>
          </a:p>
        </p:txBody>
      </p:sp>
      <p:sp>
        <p:nvSpPr>
          <p:cNvPr id="3" name="Text Placeholder 2">
            <a:extLst>
              <a:ext uri="{FF2B5EF4-FFF2-40B4-BE49-F238E27FC236}">
                <a16:creationId xmlns:a16="http://schemas.microsoft.com/office/drawing/2014/main" id="{6C0E7A17-5AB8-4E7D-3DA2-2115F1C3F687}"/>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DBB9EE4A-8F82-89B1-0AAE-3DE8B40DE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650" y="2681321"/>
            <a:ext cx="12725400" cy="7243729"/>
          </a:xfrm>
          <a:prstGeom prst="rect">
            <a:avLst/>
          </a:prstGeom>
        </p:spPr>
      </p:pic>
      <p:pic>
        <p:nvPicPr>
          <p:cNvPr id="9" name="Picture 8">
            <a:extLst>
              <a:ext uri="{FF2B5EF4-FFF2-40B4-BE49-F238E27FC236}">
                <a16:creationId xmlns:a16="http://schemas.microsoft.com/office/drawing/2014/main" id="{B97EC7F8-7D33-24F1-E3B1-8C05B809D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19" y="-24664"/>
            <a:ext cx="2667000" cy="2667000"/>
          </a:xfrm>
          <a:prstGeom prst="rect">
            <a:avLst/>
          </a:prstGeom>
        </p:spPr>
      </p:pic>
      <p:pic>
        <p:nvPicPr>
          <p:cNvPr id="11" name="Picture 10">
            <a:extLst>
              <a:ext uri="{FF2B5EF4-FFF2-40B4-BE49-F238E27FC236}">
                <a16:creationId xmlns:a16="http://schemas.microsoft.com/office/drawing/2014/main" id="{51254681-032A-2075-CF76-33B8DA2D3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1911" y="306130"/>
            <a:ext cx="1905000" cy="1905000"/>
          </a:xfrm>
          <a:prstGeom prst="rect">
            <a:avLst/>
          </a:prstGeom>
        </p:spPr>
      </p:pic>
    </p:spTree>
    <p:extLst>
      <p:ext uri="{BB962C8B-B14F-4D97-AF65-F5344CB8AC3E}">
        <p14:creationId xmlns:p14="http://schemas.microsoft.com/office/powerpoint/2010/main" val="237997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CFFA-4AED-8214-0631-38B941C2EF9D}"/>
              </a:ext>
            </a:extLst>
          </p:cNvPr>
          <p:cNvSpPr>
            <a:spLocks noGrp="1"/>
          </p:cNvSpPr>
          <p:nvPr>
            <p:ph type="title"/>
          </p:nvPr>
        </p:nvSpPr>
        <p:spPr>
          <a:xfrm>
            <a:off x="2945243" y="334525"/>
            <a:ext cx="14347190" cy="1115690"/>
          </a:xfrm>
        </p:spPr>
        <p:txBody>
          <a:bodyPr/>
          <a:lstStyle/>
          <a:p>
            <a:pPr algn="ctr"/>
            <a:r>
              <a:rPr lang="en-IN" dirty="0">
                <a:solidFill>
                  <a:schemeClr val="bg1"/>
                </a:solidFill>
              </a:rPr>
              <a:t>Tools Used</a:t>
            </a:r>
          </a:p>
        </p:txBody>
      </p:sp>
      <p:sp>
        <p:nvSpPr>
          <p:cNvPr id="3" name="Text Placeholder 2">
            <a:extLst>
              <a:ext uri="{FF2B5EF4-FFF2-40B4-BE49-F238E27FC236}">
                <a16:creationId xmlns:a16="http://schemas.microsoft.com/office/drawing/2014/main" id="{ACFB87A7-78D6-4B71-4B4E-4E8F7D7D4C82}"/>
              </a:ext>
            </a:extLst>
          </p:cNvPr>
          <p:cNvSpPr>
            <a:spLocks noGrp="1"/>
          </p:cNvSpPr>
          <p:nvPr>
            <p:ph type="body" idx="1"/>
          </p:nvPr>
        </p:nvSpPr>
        <p:spPr>
          <a:xfrm>
            <a:off x="1005205" y="2637663"/>
            <a:ext cx="18093690" cy="7109639"/>
          </a:xfrm>
        </p:spPr>
        <p:txBody>
          <a:bodyPr/>
          <a:lstStyle/>
          <a:p>
            <a:pPr marL="342900" indent="-342900" algn="ctr">
              <a:buFont typeface="+mj-lt"/>
              <a:buAutoNum type="arabicPeriod"/>
            </a:pPr>
            <a:r>
              <a:rPr lang="en-IN" sz="6600" b="1" dirty="0">
                <a:solidFill>
                  <a:schemeClr val="bg1"/>
                </a:solidFill>
              </a:rPr>
              <a:t>MS-Excel</a:t>
            </a:r>
          </a:p>
          <a:p>
            <a:pPr marL="342900" indent="-342900" algn="ctr">
              <a:buFont typeface="+mj-lt"/>
              <a:buAutoNum type="arabicPeriod"/>
            </a:pPr>
            <a:endParaRPr lang="en-IN" sz="6600" b="1" dirty="0">
              <a:solidFill>
                <a:schemeClr val="bg1"/>
              </a:solidFill>
            </a:endParaRPr>
          </a:p>
          <a:p>
            <a:pPr algn="ctr"/>
            <a:endParaRPr lang="en-IN" sz="6600" b="1" dirty="0">
              <a:solidFill>
                <a:schemeClr val="bg1"/>
              </a:solidFill>
            </a:endParaRPr>
          </a:p>
          <a:p>
            <a:pPr algn="ctr"/>
            <a:r>
              <a:rPr lang="en-IN" sz="6600" b="1" dirty="0">
                <a:solidFill>
                  <a:schemeClr val="bg1"/>
                </a:solidFill>
              </a:rPr>
              <a:t>2.Power BI</a:t>
            </a:r>
          </a:p>
          <a:p>
            <a:pPr marL="342900" indent="-342900" algn="ctr">
              <a:buFont typeface="+mj-lt"/>
              <a:buAutoNum type="arabicPeriod"/>
            </a:pPr>
            <a:endParaRPr lang="en-IN" sz="6600" b="1" dirty="0">
              <a:solidFill>
                <a:schemeClr val="bg1"/>
              </a:solidFill>
            </a:endParaRPr>
          </a:p>
          <a:p>
            <a:pPr marL="342900" indent="-342900" algn="ctr">
              <a:buFont typeface="+mj-lt"/>
              <a:buAutoNum type="arabicPeriod"/>
            </a:pPr>
            <a:endParaRPr lang="en-IN" sz="6600" b="1" dirty="0">
              <a:solidFill>
                <a:schemeClr val="bg1"/>
              </a:solidFill>
            </a:endParaRPr>
          </a:p>
          <a:p>
            <a:pPr algn="ctr"/>
            <a:r>
              <a:rPr lang="en-IN" sz="6600" b="1" dirty="0">
                <a:solidFill>
                  <a:schemeClr val="bg1"/>
                </a:solidFill>
              </a:rPr>
              <a:t>3.MS-PowerPoint</a:t>
            </a:r>
          </a:p>
        </p:txBody>
      </p:sp>
      <p:pic>
        <p:nvPicPr>
          <p:cNvPr id="5" name="Picture 4">
            <a:extLst>
              <a:ext uri="{FF2B5EF4-FFF2-40B4-BE49-F238E27FC236}">
                <a16:creationId xmlns:a16="http://schemas.microsoft.com/office/drawing/2014/main" id="{AE00AE1F-F0DB-BEFE-6F36-2D1C59EC1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0975" y="11861"/>
            <a:ext cx="2143125" cy="2143125"/>
          </a:xfrm>
          <a:prstGeom prst="rect">
            <a:avLst/>
          </a:prstGeom>
        </p:spPr>
      </p:pic>
      <p:pic>
        <p:nvPicPr>
          <p:cNvPr id="7" name="Picture 6">
            <a:extLst>
              <a:ext uri="{FF2B5EF4-FFF2-40B4-BE49-F238E27FC236}">
                <a16:creationId xmlns:a16="http://schemas.microsoft.com/office/drawing/2014/main" id="{32AB5209-ACA4-96AA-875D-4250D4565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7" y="116715"/>
            <a:ext cx="2667000" cy="2667000"/>
          </a:xfrm>
          <a:prstGeom prst="rect">
            <a:avLst/>
          </a:prstGeom>
        </p:spPr>
      </p:pic>
      <p:pic>
        <p:nvPicPr>
          <p:cNvPr id="9" name="Picture 8">
            <a:extLst>
              <a:ext uri="{FF2B5EF4-FFF2-40B4-BE49-F238E27FC236}">
                <a16:creationId xmlns:a16="http://schemas.microsoft.com/office/drawing/2014/main" id="{B8CCF6D2-4A39-80DB-BC99-593903259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0850" y="5505450"/>
            <a:ext cx="1885950" cy="1057275"/>
          </a:xfrm>
          <a:prstGeom prst="rect">
            <a:avLst/>
          </a:prstGeom>
        </p:spPr>
      </p:pic>
      <p:pic>
        <p:nvPicPr>
          <p:cNvPr id="11" name="Picture 10">
            <a:extLst>
              <a:ext uri="{FF2B5EF4-FFF2-40B4-BE49-F238E27FC236}">
                <a16:creationId xmlns:a16="http://schemas.microsoft.com/office/drawing/2014/main" id="{BBD7B85B-DC88-34B9-E88C-C639166DE7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62287" y="2357057"/>
            <a:ext cx="1743075" cy="1714500"/>
          </a:xfrm>
          <a:prstGeom prst="rect">
            <a:avLst/>
          </a:prstGeom>
        </p:spPr>
      </p:pic>
      <p:pic>
        <p:nvPicPr>
          <p:cNvPr id="13" name="Picture 12">
            <a:extLst>
              <a:ext uri="{FF2B5EF4-FFF2-40B4-BE49-F238E27FC236}">
                <a16:creationId xmlns:a16="http://schemas.microsoft.com/office/drawing/2014/main" id="{57CCCD22-953A-B0B7-1046-1D5A889A2C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2287" y="8248650"/>
            <a:ext cx="2043113" cy="1381505"/>
          </a:xfrm>
          <a:prstGeom prst="rect">
            <a:avLst/>
          </a:prstGeom>
        </p:spPr>
      </p:pic>
    </p:spTree>
    <p:extLst>
      <p:ext uri="{BB962C8B-B14F-4D97-AF65-F5344CB8AC3E}">
        <p14:creationId xmlns:p14="http://schemas.microsoft.com/office/powerpoint/2010/main" val="44685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0970" y="-8267"/>
            <a:ext cx="19963130" cy="11309350"/>
            <a:chOff x="141272" y="80133"/>
            <a:chExt cx="19963130" cy="11309350"/>
          </a:xfrm>
        </p:grpSpPr>
        <p:sp>
          <p:nvSpPr>
            <p:cNvPr id="3" name="object 3"/>
            <p:cNvSpPr/>
            <p:nvPr/>
          </p:nvSpPr>
          <p:spPr>
            <a:xfrm>
              <a:off x="149210" y="88071"/>
              <a:ext cx="19947255" cy="11293475"/>
            </a:xfrm>
            <a:custGeom>
              <a:avLst/>
              <a:gdLst/>
              <a:ahLst/>
              <a:cxnLst/>
              <a:rect l="l" t="t" r="r" b="b"/>
              <a:pathLst>
                <a:path w="19947255" h="11293475">
                  <a:moveTo>
                    <a:pt x="19726751" y="11292849"/>
                  </a:moveTo>
                  <a:lnTo>
                    <a:pt x="220282" y="11292849"/>
                  </a:lnTo>
                  <a:lnTo>
                    <a:pt x="212842" y="11292483"/>
                  </a:lnTo>
                  <a:lnTo>
                    <a:pt x="168769" y="11285205"/>
                  </a:lnTo>
                  <a:lnTo>
                    <a:pt x="126963" y="11269471"/>
                  </a:lnTo>
                  <a:lnTo>
                    <a:pt x="89029" y="11245884"/>
                  </a:lnTo>
                  <a:lnTo>
                    <a:pt x="56426" y="11215350"/>
                  </a:lnTo>
                  <a:lnTo>
                    <a:pt x="30407" y="11179041"/>
                  </a:lnTo>
                  <a:lnTo>
                    <a:pt x="11971" y="11138353"/>
                  </a:lnTo>
                  <a:lnTo>
                    <a:pt x="1827" y="11094852"/>
                  </a:lnTo>
                  <a:lnTo>
                    <a:pt x="0" y="11072566"/>
                  </a:lnTo>
                  <a:lnTo>
                    <a:pt x="0" y="11065107"/>
                  </a:lnTo>
                  <a:lnTo>
                    <a:pt x="0" y="220282"/>
                  </a:lnTo>
                  <a:lnTo>
                    <a:pt x="5831" y="175996"/>
                  </a:lnTo>
                  <a:lnTo>
                    <a:pt x="20190" y="133697"/>
                  </a:lnTo>
                  <a:lnTo>
                    <a:pt x="42525" y="95013"/>
                  </a:lnTo>
                  <a:lnTo>
                    <a:pt x="71978" y="61429"/>
                  </a:lnTo>
                  <a:lnTo>
                    <a:pt x="107416" y="34237"/>
                  </a:lnTo>
                  <a:lnTo>
                    <a:pt x="147479" y="14481"/>
                  </a:lnTo>
                  <a:lnTo>
                    <a:pt x="190627" y="2920"/>
                  </a:lnTo>
                  <a:lnTo>
                    <a:pt x="220282" y="0"/>
                  </a:lnTo>
                  <a:lnTo>
                    <a:pt x="19726751" y="0"/>
                  </a:lnTo>
                  <a:lnTo>
                    <a:pt x="19771036" y="5831"/>
                  </a:lnTo>
                  <a:lnTo>
                    <a:pt x="19813335" y="20190"/>
                  </a:lnTo>
                  <a:lnTo>
                    <a:pt x="19852018" y="42525"/>
                  </a:lnTo>
                  <a:lnTo>
                    <a:pt x="19885603" y="71978"/>
                  </a:lnTo>
                  <a:lnTo>
                    <a:pt x="19912794" y="107416"/>
                  </a:lnTo>
                  <a:lnTo>
                    <a:pt x="19932552" y="147479"/>
                  </a:lnTo>
                  <a:lnTo>
                    <a:pt x="19944113" y="190627"/>
                  </a:lnTo>
                  <a:lnTo>
                    <a:pt x="19947037" y="220282"/>
                  </a:lnTo>
                  <a:lnTo>
                    <a:pt x="19947037" y="11072566"/>
                  </a:lnTo>
                  <a:lnTo>
                    <a:pt x="19941202" y="11116852"/>
                  </a:lnTo>
                  <a:lnTo>
                    <a:pt x="19926842" y="11159150"/>
                  </a:lnTo>
                  <a:lnTo>
                    <a:pt x="19904506" y="11197835"/>
                  </a:lnTo>
                  <a:lnTo>
                    <a:pt x="19875054" y="11231418"/>
                  </a:lnTo>
                  <a:lnTo>
                    <a:pt x="19839612" y="11258610"/>
                  </a:lnTo>
                  <a:lnTo>
                    <a:pt x="19799552" y="11278366"/>
                  </a:lnTo>
                  <a:lnTo>
                    <a:pt x="19756406" y="11289927"/>
                  </a:lnTo>
                  <a:lnTo>
                    <a:pt x="19734192" y="11292483"/>
                  </a:lnTo>
                  <a:lnTo>
                    <a:pt x="19726751" y="11292849"/>
                  </a:lnTo>
                  <a:close/>
                </a:path>
              </a:pathLst>
            </a:custGeom>
            <a:solidFill>
              <a:srgbClr val="FFFFFF"/>
            </a:solidFill>
          </p:spPr>
          <p:txBody>
            <a:bodyPr wrap="square" lIns="0" tIns="0" rIns="0" bIns="0" rtlCol="0"/>
            <a:lstStyle/>
            <a:p>
              <a:endParaRPr/>
            </a:p>
          </p:txBody>
        </p:sp>
        <p:sp>
          <p:nvSpPr>
            <p:cNvPr id="4" name="object 4"/>
            <p:cNvSpPr/>
            <p:nvPr/>
          </p:nvSpPr>
          <p:spPr>
            <a:xfrm>
              <a:off x="149210" y="88071"/>
              <a:ext cx="19947255" cy="11293475"/>
            </a:xfrm>
            <a:custGeom>
              <a:avLst/>
              <a:gdLst/>
              <a:ahLst/>
              <a:cxnLst/>
              <a:rect l="l" t="t" r="r" b="b"/>
              <a:pathLst>
                <a:path w="19947255" h="11293475">
                  <a:moveTo>
                    <a:pt x="0" y="1106510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9719293" y="0"/>
                  </a:lnTo>
                  <a:lnTo>
                    <a:pt x="19726751" y="0"/>
                  </a:lnTo>
                  <a:lnTo>
                    <a:pt x="19734192" y="365"/>
                  </a:lnTo>
                  <a:lnTo>
                    <a:pt x="19741616" y="1096"/>
                  </a:lnTo>
                  <a:lnTo>
                    <a:pt x="19749038" y="1827"/>
                  </a:lnTo>
                  <a:lnTo>
                    <a:pt x="19756406" y="2920"/>
                  </a:lnTo>
                  <a:lnTo>
                    <a:pt x="19763720" y="4375"/>
                  </a:lnTo>
                  <a:lnTo>
                    <a:pt x="19771036" y="5831"/>
                  </a:lnTo>
                  <a:lnTo>
                    <a:pt x="19778263" y="7641"/>
                  </a:lnTo>
                  <a:lnTo>
                    <a:pt x="19785401" y="9806"/>
                  </a:lnTo>
                  <a:lnTo>
                    <a:pt x="19792539" y="11971"/>
                  </a:lnTo>
                  <a:lnTo>
                    <a:pt x="19799552" y="14481"/>
                  </a:lnTo>
                  <a:lnTo>
                    <a:pt x="19806443" y="17335"/>
                  </a:lnTo>
                  <a:lnTo>
                    <a:pt x="19813335" y="20190"/>
                  </a:lnTo>
                  <a:lnTo>
                    <a:pt x="19820069" y="23375"/>
                  </a:lnTo>
                  <a:lnTo>
                    <a:pt x="19826645" y="26891"/>
                  </a:lnTo>
                  <a:lnTo>
                    <a:pt x="19833223" y="30407"/>
                  </a:lnTo>
                  <a:lnTo>
                    <a:pt x="19839612" y="34237"/>
                  </a:lnTo>
                  <a:lnTo>
                    <a:pt x="19845814" y="38381"/>
                  </a:lnTo>
                  <a:lnTo>
                    <a:pt x="19852018" y="42525"/>
                  </a:lnTo>
                  <a:lnTo>
                    <a:pt x="19885603" y="71978"/>
                  </a:lnTo>
                  <a:lnTo>
                    <a:pt x="19895337" y="83263"/>
                  </a:lnTo>
                  <a:lnTo>
                    <a:pt x="19900069" y="89029"/>
                  </a:lnTo>
                  <a:lnTo>
                    <a:pt x="19904506" y="95013"/>
                  </a:lnTo>
                  <a:lnTo>
                    <a:pt x="19908649" y="101215"/>
                  </a:lnTo>
                  <a:lnTo>
                    <a:pt x="19912794" y="107416"/>
                  </a:lnTo>
                  <a:lnTo>
                    <a:pt x="19916625" y="113806"/>
                  </a:lnTo>
                  <a:lnTo>
                    <a:pt x="19920139" y="120385"/>
                  </a:lnTo>
                  <a:lnTo>
                    <a:pt x="19923657" y="126963"/>
                  </a:lnTo>
                  <a:lnTo>
                    <a:pt x="19926842" y="133697"/>
                  </a:lnTo>
                  <a:lnTo>
                    <a:pt x="19929695" y="140588"/>
                  </a:lnTo>
                  <a:lnTo>
                    <a:pt x="19932552" y="147479"/>
                  </a:lnTo>
                  <a:lnTo>
                    <a:pt x="19942657" y="183311"/>
                  </a:lnTo>
                  <a:lnTo>
                    <a:pt x="19944113" y="190627"/>
                  </a:lnTo>
                  <a:lnTo>
                    <a:pt x="19945208" y="197996"/>
                  </a:lnTo>
                  <a:lnTo>
                    <a:pt x="19945940" y="205419"/>
                  </a:lnTo>
                  <a:lnTo>
                    <a:pt x="19946670" y="212842"/>
                  </a:lnTo>
                  <a:lnTo>
                    <a:pt x="19947037" y="220282"/>
                  </a:lnTo>
                  <a:lnTo>
                    <a:pt x="19947035" y="227741"/>
                  </a:lnTo>
                  <a:lnTo>
                    <a:pt x="19947035" y="11065107"/>
                  </a:lnTo>
                  <a:lnTo>
                    <a:pt x="19942657" y="11109537"/>
                  </a:lnTo>
                  <a:lnTo>
                    <a:pt x="19941202" y="11116852"/>
                  </a:lnTo>
                  <a:lnTo>
                    <a:pt x="19929695" y="11152259"/>
                  </a:lnTo>
                  <a:lnTo>
                    <a:pt x="19926842" y="11159150"/>
                  </a:lnTo>
                  <a:lnTo>
                    <a:pt x="19923657" y="11165886"/>
                  </a:lnTo>
                  <a:lnTo>
                    <a:pt x="19920139" y="11172463"/>
                  </a:lnTo>
                  <a:lnTo>
                    <a:pt x="19916625" y="11179041"/>
                  </a:lnTo>
                  <a:lnTo>
                    <a:pt x="19912794" y="11185430"/>
                  </a:lnTo>
                  <a:lnTo>
                    <a:pt x="19908649" y="11191632"/>
                  </a:lnTo>
                  <a:lnTo>
                    <a:pt x="19904506" y="11197835"/>
                  </a:lnTo>
                  <a:lnTo>
                    <a:pt x="19900069" y="11203819"/>
                  </a:lnTo>
                  <a:lnTo>
                    <a:pt x="19895337" y="11209585"/>
                  </a:lnTo>
                  <a:lnTo>
                    <a:pt x="19890607" y="11215350"/>
                  </a:lnTo>
                  <a:lnTo>
                    <a:pt x="19885603" y="11220870"/>
                  </a:lnTo>
                  <a:lnTo>
                    <a:pt x="19880329" y="11226144"/>
                  </a:lnTo>
                  <a:lnTo>
                    <a:pt x="19875054" y="11231418"/>
                  </a:lnTo>
                  <a:lnTo>
                    <a:pt x="19845814" y="11254466"/>
                  </a:lnTo>
                  <a:lnTo>
                    <a:pt x="19839612" y="11258610"/>
                  </a:lnTo>
                  <a:lnTo>
                    <a:pt x="19806443" y="11275512"/>
                  </a:lnTo>
                  <a:lnTo>
                    <a:pt x="19799552" y="11278366"/>
                  </a:lnTo>
                  <a:lnTo>
                    <a:pt x="19763720" y="11288471"/>
                  </a:lnTo>
                  <a:lnTo>
                    <a:pt x="19756406" y="11289927"/>
                  </a:lnTo>
                  <a:lnTo>
                    <a:pt x="19749038" y="11291020"/>
                  </a:lnTo>
                  <a:lnTo>
                    <a:pt x="19741616" y="11291752"/>
                  </a:lnTo>
                  <a:lnTo>
                    <a:pt x="19734192" y="11292483"/>
                  </a:lnTo>
                  <a:lnTo>
                    <a:pt x="19726751" y="11292849"/>
                  </a:lnTo>
                  <a:lnTo>
                    <a:pt x="19719293" y="11292849"/>
                  </a:lnTo>
                  <a:lnTo>
                    <a:pt x="227741" y="11292849"/>
                  </a:lnTo>
                  <a:lnTo>
                    <a:pt x="220282" y="11292849"/>
                  </a:lnTo>
                  <a:lnTo>
                    <a:pt x="212842" y="11292483"/>
                  </a:lnTo>
                  <a:lnTo>
                    <a:pt x="205419" y="11291752"/>
                  </a:lnTo>
                  <a:lnTo>
                    <a:pt x="197996" y="11291020"/>
                  </a:lnTo>
                  <a:lnTo>
                    <a:pt x="161631" y="11283040"/>
                  </a:lnTo>
                  <a:lnTo>
                    <a:pt x="154494" y="11280875"/>
                  </a:lnTo>
                  <a:lnTo>
                    <a:pt x="147479" y="11278365"/>
                  </a:lnTo>
                  <a:lnTo>
                    <a:pt x="140588" y="11275511"/>
                  </a:lnTo>
                  <a:lnTo>
                    <a:pt x="133697" y="11272657"/>
                  </a:lnTo>
                  <a:lnTo>
                    <a:pt x="101215" y="11254465"/>
                  </a:lnTo>
                  <a:lnTo>
                    <a:pt x="95013" y="11250321"/>
                  </a:lnTo>
                  <a:lnTo>
                    <a:pt x="89029" y="11245884"/>
                  </a:lnTo>
                  <a:lnTo>
                    <a:pt x="83263" y="11241152"/>
                  </a:lnTo>
                  <a:lnTo>
                    <a:pt x="77498" y="11236421"/>
                  </a:lnTo>
                  <a:lnTo>
                    <a:pt x="71978" y="11231418"/>
                  </a:lnTo>
                  <a:lnTo>
                    <a:pt x="66704" y="11226144"/>
                  </a:lnTo>
                  <a:lnTo>
                    <a:pt x="61429" y="11220870"/>
                  </a:lnTo>
                  <a:lnTo>
                    <a:pt x="38381" y="11191633"/>
                  </a:lnTo>
                  <a:lnTo>
                    <a:pt x="34237" y="11185431"/>
                  </a:lnTo>
                  <a:lnTo>
                    <a:pt x="30407" y="11179041"/>
                  </a:lnTo>
                  <a:lnTo>
                    <a:pt x="26891" y="11172463"/>
                  </a:lnTo>
                  <a:lnTo>
                    <a:pt x="23375" y="11165886"/>
                  </a:lnTo>
                  <a:lnTo>
                    <a:pt x="20190" y="11159150"/>
                  </a:lnTo>
                  <a:lnTo>
                    <a:pt x="17335" y="11152259"/>
                  </a:lnTo>
                  <a:lnTo>
                    <a:pt x="14481" y="11145368"/>
                  </a:lnTo>
                  <a:lnTo>
                    <a:pt x="2920" y="11102221"/>
                  </a:lnTo>
                  <a:lnTo>
                    <a:pt x="1096" y="11087430"/>
                  </a:lnTo>
                  <a:lnTo>
                    <a:pt x="365" y="11080007"/>
                  </a:lnTo>
                  <a:lnTo>
                    <a:pt x="0" y="11072566"/>
                  </a:lnTo>
                  <a:lnTo>
                    <a:pt x="0" y="11065107"/>
                  </a:lnTo>
                  <a:close/>
                </a:path>
              </a:pathLst>
            </a:custGeom>
            <a:ln w="15706">
              <a:solidFill>
                <a:srgbClr val="E669B9"/>
              </a:solidFill>
            </a:ln>
          </p:spPr>
          <p:txBody>
            <a:bodyPr wrap="square" lIns="0" tIns="0" rIns="0" bIns="0" rtlCol="0"/>
            <a:lstStyle/>
            <a:p>
              <a:endParaRPr/>
            </a:p>
          </p:txBody>
        </p:sp>
      </p:grpSp>
      <p:sp>
        <p:nvSpPr>
          <p:cNvPr id="5" name="object 5"/>
          <p:cNvSpPr txBox="1">
            <a:spLocks noGrp="1"/>
          </p:cNvSpPr>
          <p:nvPr>
            <p:ph type="title" idx="4294967295"/>
          </p:nvPr>
        </p:nvSpPr>
        <p:spPr>
          <a:xfrm>
            <a:off x="2878137" y="400050"/>
            <a:ext cx="14347825" cy="1382712"/>
          </a:xfrm>
          <a:prstGeom prst="rect">
            <a:avLst/>
          </a:prstGeom>
        </p:spPr>
        <p:txBody>
          <a:bodyPr vert="horz" wrap="square" lIns="0" tIns="13335" rIns="0" bIns="0" rtlCol="0">
            <a:spAutoFit/>
          </a:bodyPr>
          <a:lstStyle/>
          <a:p>
            <a:pPr marL="12700" algn="ctr">
              <a:lnSpc>
                <a:spcPct val="100000"/>
              </a:lnSpc>
              <a:spcBef>
                <a:spcPts val="105"/>
              </a:spcBef>
            </a:pPr>
            <a:r>
              <a:rPr sz="8900" dirty="0"/>
              <a:t>Demographic </a:t>
            </a:r>
            <a:r>
              <a:rPr sz="8900" spc="-10" dirty="0"/>
              <a:t>classification</a:t>
            </a:r>
            <a:endParaRPr sz="8900" dirty="0"/>
          </a:p>
        </p:txBody>
      </p:sp>
      <p:sp>
        <p:nvSpPr>
          <p:cNvPr id="6" name="object 6"/>
          <p:cNvSpPr txBox="1"/>
          <p:nvPr/>
        </p:nvSpPr>
        <p:spPr>
          <a:xfrm>
            <a:off x="207188" y="3268467"/>
            <a:ext cx="18722340" cy="1264285"/>
          </a:xfrm>
          <a:prstGeom prst="rect">
            <a:avLst/>
          </a:prstGeom>
        </p:spPr>
        <p:txBody>
          <a:bodyPr vert="horz" wrap="square" lIns="0" tIns="12065" rIns="0" bIns="0" rtlCol="0">
            <a:spAutoFit/>
          </a:bodyPr>
          <a:lstStyle/>
          <a:p>
            <a:pPr marL="106680" marR="5080">
              <a:lnSpc>
                <a:spcPct val="111800"/>
              </a:lnSpc>
              <a:spcBef>
                <a:spcPts val="95"/>
              </a:spcBef>
            </a:pPr>
            <a:r>
              <a:rPr sz="2950" dirty="0">
                <a:solidFill>
                  <a:srgbClr val="252423"/>
                </a:solidFill>
                <a:latin typeface="Segoe UI"/>
                <a:cs typeface="Segoe UI"/>
              </a:rPr>
              <a:t>I</a:t>
            </a:r>
            <a:r>
              <a:rPr sz="2950" spc="5" dirty="0">
                <a:solidFill>
                  <a:srgbClr val="252423"/>
                </a:solidFill>
                <a:latin typeface="Segoe UI"/>
                <a:cs typeface="Segoe UI"/>
              </a:rPr>
              <a:t> </a:t>
            </a:r>
            <a:r>
              <a:rPr sz="2950" dirty="0">
                <a:solidFill>
                  <a:srgbClr val="252423"/>
                </a:solidFill>
                <a:latin typeface="Segoe UI"/>
                <a:cs typeface="Segoe UI"/>
              </a:rPr>
              <a:t>have</a:t>
            </a:r>
            <a:r>
              <a:rPr sz="2950" spc="5" dirty="0">
                <a:solidFill>
                  <a:srgbClr val="252423"/>
                </a:solidFill>
                <a:latin typeface="Segoe UI"/>
                <a:cs typeface="Segoe UI"/>
              </a:rPr>
              <a:t> </a:t>
            </a:r>
            <a:r>
              <a:rPr sz="2950" dirty="0">
                <a:solidFill>
                  <a:srgbClr val="252423"/>
                </a:solidFill>
                <a:latin typeface="Segoe UI"/>
                <a:cs typeface="Segoe UI"/>
              </a:rPr>
              <a:t>classified</a:t>
            </a:r>
            <a:r>
              <a:rPr sz="2950" spc="5" dirty="0">
                <a:solidFill>
                  <a:srgbClr val="252423"/>
                </a:solidFill>
                <a:latin typeface="Segoe UI"/>
                <a:cs typeface="Segoe UI"/>
              </a:rPr>
              <a:t> </a:t>
            </a:r>
            <a:r>
              <a:rPr sz="2950" dirty="0">
                <a:solidFill>
                  <a:srgbClr val="252423"/>
                </a:solidFill>
                <a:latin typeface="Segoe UI"/>
                <a:cs typeface="Segoe UI"/>
              </a:rPr>
              <a:t>the</a:t>
            </a:r>
            <a:r>
              <a:rPr sz="2950" spc="5" dirty="0">
                <a:solidFill>
                  <a:srgbClr val="252423"/>
                </a:solidFill>
                <a:latin typeface="Segoe UI"/>
                <a:cs typeface="Segoe UI"/>
              </a:rPr>
              <a:t> </a:t>
            </a:r>
            <a:r>
              <a:rPr sz="2950" dirty="0">
                <a:solidFill>
                  <a:srgbClr val="252423"/>
                </a:solidFill>
                <a:latin typeface="Segoe UI"/>
                <a:cs typeface="Segoe UI"/>
              </a:rPr>
              <a:t>customer</a:t>
            </a:r>
            <a:r>
              <a:rPr sz="2950" spc="5" dirty="0">
                <a:solidFill>
                  <a:srgbClr val="252423"/>
                </a:solidFill>
                <a:latin typeface="Segoe UI"/>
                <a:cs typeface="Segoe UI"/>
              </a:rPr>
              <a:t> </a:t>
            </a:r>
            <a:r>
              <a:rPr sz="2950" dirty="0">
                <a:solidFill>
                  <a:srgbClr val="252423"/>
                </a:solidFill>
                <a:latin typeface="Segoe UI"/>
                <a:cs typeface="Segoe UI"/>
              </a:rPr>
              <a:t>based</a:t>
            </a:r>
            <a:r>
              <a:rPr sz="2950" spc="5" dirty="0">
                <a:solidFill>
                  <a:srgbClr val="252423"/>
                </a:solidFill>
                <a:latin typeface="Segoe UI"/>
                <a:cs typeface="Segoe UI"/>
              </a:rPr>
              <a:t> </a:t>
            </a:r>
            <a:r>
              <a:rPr sz="2950" dirty="0">
                <a:solidFill>
                  <a:srgbClr val="252423"/>
                </a:solidFill>
                <a:latin typeface="Segoe UI"/>
                <a:cs typeface="Segoe UI"/>
              </a:rPr>
              <a:t>on</a:t>
            </a:r>
            <a:r>
              <a:rPr sz="2950" spc="5" dirty="0">
                <a:solidFill>
                  <a:srgbClr val="252423"/>
                </a:solidFill>
                <a:latin typeface="Segoe UI"/>
                <a:cs typeface="Segoe UI"/>
              </a:rPr>
              <a:t> </a:t>
            </a:r>
            <a:r>
              <a:rPr sz="2950" dirty="0">
                <a:solidFill>
                  <a:srgbClr val="252423"/>
                </a:solidFill>
                <a:latin typeface="Segoe UI"/>
                <a:cs typeface="Segoe UI"/>
              </a:rPr>
              <a:t>available</a:t>
            </a:r>
            <a:r>
              <a:rPr sz="2950" spc="5" dirty="0">
                <a:solidFill>
                  <a:srgbClr val="252423"/>
                </a:solidFill>
                <a:latin typeface="Segoe UI"/>
                <a:cs typeface="Segoe UI"/>
              </a:rPr>
              <a:t> </a:t>
            </a:r>
            <a:r>
              <a:rPr sz="2950" dirty="0">
                <a:solidFill>
                  <a:srgbClr val="252423"/>
                </a:solidFill>
                <a:latin typeface="Segoe UI"/>
                <a:cs typeface="Segoe UI"/>
              </a:rPr>
              <a:t>demographics</a:t>
            </a:r>
            <a:r>
              <a:rPr sz="2950" spc="5" dirty="0">
                <a:solidFill>
                  <a:srgbClr val="252423"/>
                </a:solidFill>
                <a:latin typeface="Segoe UI"/>
                <a:cs typeface="Segoe UI"/>
              </a:rPr>
              <a:t> </a:t>
            </a:r>
            <a:r>
              <a:rPr sz="2950" dirty="0">
                <a:solidFill>
                  <a:srgbClr val="252423"/>
                </a:solidFill>
                <a:latin typeface="Segoe UI"/>
                <a:cs typeface="Segoe UI"/>
              </a:rPr>
              <a:t>such</a:t>
            </a:r>
            <a:r>
              <a:rPr sz="2950" spc="5" dirty="0">
                <a:solidFill>
                  <a:srgbClr val="252423"/>
                </a:solidFill>
                <a:latin typeface="Segoe UI"/>
                <a:cs typeface="Segoe UI"/>
              </a:rPr>
              <a:t> </a:t>
            </a:r>
            <a:r>
              <a:rPr sz="2950" dirty="0">
                <a:solidFill>
                  <a:srgbClr val="252423"/>
                </a:solidFill>
                <a:latin typeface="Segoe UI"/>
                <a:cs typeface="Segoe UI"/>
              </a:rPr>
              <a:t>as</a:t>
            </a:r>
            <a:r>
              <a:rPr sz="2950" spc="5" dirty="0">
                <a:solidFill>
                  <a:srgbClr val="252423"/>
                </a:solidFill>
                <a:latin typeface="Segoe UI"/>
                <a:cs typeface="Segoe UI"/>
              </a:rPr>
              <a:t> </a:t>
            </a:r>
            <a:r>
              <a:rPr sz="2950" dirty="0">
                <a:solidFill>
                  <a:srgbClr val="252423"/>
                </a:solidFill>
                <a:latin typeface="Segoe UI"/>
                <a:cs typeface="Segoe UI"/>
              </a:rPr>
              <a:t>age</a:t>
            </a:r>
            <a:r>
              <a:rPr sz="2950" spc="5" dirty="0">
                <a:solidFill>
                  <a:srgbClr val="252423"/>
                </a:solidFill>
                <a:latin typeface="Segoe UI"/>
                <a:cs typeface="Segoe UI"/>
              </a:rPr>
              <a:t> </a:t>
            </a:r>
            <a:r>
              <a:rPr sz="2950" dirty="0">
                <a:solidFill>
                  <a:srgbClr val="252423"/>
                </a:solidFill>
                <a:latin typeface="Segoe UI"/>
                <a:cs typeface="Segoe UI"/>
              </a:rPr>
              <a:t>group,</a:t>
            </a:r>
            <a:r>
              <a:rPr sz="2950" spc="5" dirty="0">
                <a:solidFill>
                  <a:srgbClr val="252423"/>
                </a:solidFill>
                <a:latin typeface="Segoe UI"/>
                <a:cs typeface="Segoe UI"/>
              </a:rPr>
              <a:t> </a:t>
            </a:r>
            <a:r>
              <a:rPr sz="2950" dirty="0">
                <a:solidFill>
                  <a:srgbClr val="252423"/>
                </a:solidFill>
                <a:latin typeface="Segoe UI"/>
                <a:cs typeface="Segoe UI"/>
              </a:rPr>
              <a:t>gender,</a:t>
            </a:r>
            <a:r>
              <a:rPr sz="2950" spc="5" dirty="0">
                <a:solidFill>
                  <a:srgbClr val="252423"/>
                </a:solidFill>
                <a:latin typeface="Segoe UI"/>
                <a:cs typeface="Segoe UI"/>
              </a:rPr>
              <a:t> </a:t>
            </a:r>
            <a:r>
              <a:rPr sz="2950" dirty="0">
                <a:solidFill>
                  <a:srgbClr val="252423"/>
                </a:solidFill>
                <a:latin typeface="Segoe UI"/>
                <a:cs typeface="Segoe UI"/>
              </a:rPr>
              <a:t>occupation</a:t>
            </a:r>
            <a:r>
              <a:rPr sz="2950" spc="5" dirty="0">
                <a:solidFill>
                  <a:srgbClr val="252423"/>
                </a:solidFill>
                <a:latin typeface="Segoe UI"/>
                <a:cs typeface="Segoe UI"/>
              </a:rPr>
              <a:t> </a:t>
            </a:r>
            <a:r>
              <a:rPr sz="2950" dirty="0">
                <a:solidFill>
                  <a:srgbClr val="252423"/>
                </a:solidFill>
                <a:latin typeface="Segoe UI"/>
                <a:cs typeface="Segoe UI"/>
              </a:rPr>
              <a:t>etc</a:t>
            </a:r>
            <a:r>
              <a:rPr sz="2950" spc="5" dirty="0">
                <a:solidFill>
                  <a:srgbClr val="252423"/>
                </a:solidFill>
                <a:latin typeface="Segoe UI"/>
                <a:cs typeface="Segoe UI"/>
              </a:rPr>
              <a:t> </a:t>
            </a:r>
            <a:r>
              <a:rPr sz="2950" dirty="0">
                <a:solidFill>
                  <a:srgbClr val="252423"/>
                </a:solidFill>
                <a:latin typeface="Segoe UI"/>
                <a:cs typeface="Segoe UI"/>
              </a:rPr>
              <a:t>.</a:t>
            </a:r>
            <a:r>
              <a:rPr sz="2950" spc="5" dirty="0">
                <a:solidFill>
                  <a:srgbClr val="252423"/>
                </a:solidFill>
                <a:latin typeface="Segoe UI"/>
                <a:cs typeface="Segoe UI"/>
              </a:rPr>
              <a:t> </a:t>
            </a:r>
            <a:r>
              <a:rPr sz="2950" spc="-25" dirty="0">
                <a:solidFill>
                  <a:srgbClr val="252423"/>
                </a:solidFill>
                <a:latin typeface="Segoe UI"/>
                <a:cs typeface="Segoe UI"/>
              </a:rPr>
              <a:t>and </a:t>
            </a:r>
            <a:r>
              <a:rPr sz="2950" dirty="0">
                <a:solidFill>
                  <a:srgbClr val="252423"/>
                </a:solidFill>
                <a:latin typeface="Segoe UI"/>
                <a:cs typeface="Segoe UI"/>
              </a:rPr>
              <a:t>provided</a:t>
            </a:r>
            <a:r>
              <a:rPr sz="2950" spc="5" dirty="0">
                <a:solidFill>
                  <a:srgbClr val="252423"/>
                </a:solidFill>
                <a:latin typeface="Segoe UI"/>
                <a:cs typeface="Segoe UI"/>
              </a:rPr>
              <a:t> </a:t>
            </a:r>
            <a:r>
              <a:rPr sz="2950" dirty="0">
                <a:solidFill>
                  <a:srgbClr val="252423"/>
                </a:solidFill>
                <a:latin typeface="Segoe UI"/>
                <a:cs typeface="Segoe UI"/>
              </a:rPr>
              <a:t>insights</a:t>
            </a:r>
            <a:r>
              <a:rPr sz="2950" spc="5" dirty="0">
                <a:solidFill>
                  <a:srgbClr val="252423"/>
                </a:solidFill>
                <a:latin typeface="Segoe UI"/>
                <a:cs typeface="Segoe UI"/>
              </a:rPr>
              <a:t> </a:t>
            </a:r>
            <a:r>
              <a:rPr sz="2950" dirty="0">
                <a:solidFill>
                  <a:srgbClr val="252423"/>
                </a:solidFill>
                <a:latin typeface="Segoe UI"/>
                <a:cs typeface="Segoe UI"/>
              </a:rPr>
              <a:t>into</a:t>
            </a:r>
            <a:r>
              <a:rPr sz="2950" spc="5" dirty="0">
                <a:solidFill>
                  <a:srgbClr val="252423"/>
                </a:solidFill>
                <a:latin typeface="Segoe UI"/>
                <a:cs typeface="Segoe UI"/>
              </a:rPr>
              <a:t> </a:t>
            </a:r>
            <a:r>
              <a:rPr sz="2950" spc="-10" dirty="0">
                <a:solidFill>
                  <a:srgbClr val="252423"/>
                </a:solidFill>
                <a:latin typeface="Segoe UI"/>
                <a:cs typeface="Segoe UI"/>
              </a:rPr>
              <a:t>them.</a:t>
            </a:r>
            <a:endParaRPr sz="2950">
              <a:latin typeface="Segoe UI"/>
              <a:cs typeface="Segoe UI"/>
            </a:endParaRPr>
          </a:p>
          <a:p>
            <a:pPr marL="12700">
              <a:lnSpc>
                <a:spcPts val="1839"/>
              </a:lnSpc>
            </a:pPr>
            <a:r>
              <a:rPr sz="1650" spc="-50" dirty="0">
                <a:solidFill>
                  <a:srgbClr val="252423"/>
                </a:solidFill>
                <a:latin typeface="Segoe UI"/>
                <a:cs typeface="Segoe UI"/>
              </a:rPr>
              <a:t>,</a:t>
            </a:r>
            <a:endParaRPr sz="1650">
              <a:latin typeface="Segoe UI"/>
              <a:cs typeface="Segoe UI"/>
            </a:endParaRPr>
          </a:p>
        </p:txBody>
      </p:sp>
      <p:pic>
        <p:nvPicPr>
          <p:cNvPr id="7" name="object 7"/>
          <p:cNvPicPr/>
          <p:nvPr/>
        </p:nvPicPr>
        <p:blipFill>
          <a:blip r:embed="rId2" cstate="print"/>
          <a:stretch>
            <a:fillRect/>
          </a:stretch>
        </p:blipFill>
        <p:spPr>
          <a:xfrm>
            <a:off x="6596657" y="4792115"/>
            <a:ext cx="4994612" cy="5905579"/>
          </a:xfrm>
          <a:prstGeom prst="rect">
            <a:avLst/>
          </a:prstGeom>
        </p:spPr>
      </p:pic>
      <p:pic>
        <p:nvPicPr>
          <p:cNvPr id="9" name="Picture 8">
            <a:extLst>
              <a:ext uri="{FF2B5EF4-FFF2-40B4-BE49-F238E27FC236}">
                <a16:creationId xmlns:a16="http://schemas.microsoft.com/office/drawing/2014/main" id="{5AA6A750-C647-A7F4-5257-6FBBBDEA2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6743" y="6018456"/>
            <a:ext cx="3662107" cy="3144593"/>
          </a:xfrm>
          <a:prstGeom prst="rect">
            <a:avLst/>
          </a:prstGeom>
        </p:spPr>
      </p:pic>
      <p:pic>
        <p:nvPicPr>
          <p:cNvPr id="11" name="Picture 10">
            <a:extLst>
              <a:ext uri="{FF2B5EF4-FFF2-40B4-BE49-F238E27FC236}">
                <a16:creationId xmlns:a16="http://schemas.microsoft.com/office/drawing/2014/main" id="{5E09BA49-CC21-2CBC-17CD-F21F76E3C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33" y="0"/>
            <a:ext cx="2667000" cy="2667000"/>
          </a:xfrm>
          <a:prstGeom prst="rect">
            <a:avLst/>
          </a:prstGeom>
        </p:spPr>
      </p:pic>
      <p:pic>
        <p:nvPicPr>
          <p:cNvPr id="13" name="Picture 12">
            <a:extLst>
              <a:ext uri="{FF2B5EF4-FFF2-40B4-BE49-F238E27FC236}">
                <a16:creationId xmlns:a16="http://schemas.microsoft.com/office/drawing/2014/main" id="{58F5611A-3163-9F8A-D0BE-01F5A6F68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77028" y="138906"/>
            <a:ext cx="1905000"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0472"/>
            <a:ext cx="20104099" cy="11308555"/>
          </a:xfrm>
          <a:prstGeom prst="rect">
            <a:avLst/>
          </a:prstGeom>
        </p:spPr>
      </p:pic>
      <p:grpSp>
        <p:nvGrpSpPr>
          <p:cNvPr id="3" name="object 3"/>
          <p:cNvGrpSpPr/>
          <p:nvPr/>
        </p:nvGrpSpPr>
        <p:grpSpPr>
          <a:xfrm>
            <a:off x="12376586" y="80472"/>
            <a:ext cx="7712075" cy="1774825"/>
            <a:chOff x="12376586" y="80472"/>
            <a:chExt cx="7712075" cy="1774825"/>
          </a:xfrm>
        </p:grpSpPr>
        <p:sp>
          <p:nvSpPr>
            <p:cNvPr id="4" name="object 4"/>
            <p:cNvSpPr/>
            <p:nvPr/>
          </p:nvSpPr>
          <p:spPr>
            <a:xfrm>
              <a:off x="12384439" y="88325"/>
              <a:ext cx="2513330" cy="1759585"/>
            </a:xfrm>
            <a:custGeom>
              <a:avLst/>
              <a:gdLst/>
              <a:ahLst/>
              <a:cxnLst/>
              <a:rect l="l" t="t" r="r" b="b"/>
              <a:pathLst>
                <a:path w="2513330"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285270" y="0"/>
                  </a:lnTo>
                  <a:lnTo>
                    <a:pt x="2292729" y="0"/>
                  </a:lnTo>
                  <a:lnTo>
                    <a:pt x="2300170" y="365"/>
                  </a:lnTo>
                  <a:lnTo>
                    <a:pt x="2307593" y="1096"/>
                  </a:lnTo>
                  <a:lnTo>
                    <a:pt x="2315016" y="1827"/>
                  </a:lnTo>
                  <a:lnTo>
                    <a:pt x="2322385" y="2920"/>
                  </a:lnTo>
                  <a:lnTo>
                    <a:pt x="2329700" y="4375"/>
                  </a:lnTo>
                  <a:lnTo>
                    <a:pt x="2337015" y="5831"/>
                  </a:lnTo>
                  <a:lnTo>
                    <a:pt x="2379314" y="20190"/>
                  </a:lnTo>
                  <a:lnTo>
                    <a:pt x="2392627" y="26891"/>
                  </a:lnTo>
                  <a:lnTo>
                    <a:pt x="2399205" y="30407"/>
                  </a:lnTo>
                  <a:lnTo>
                    <a:pt x="2435513" y="56426"/>
                  </a:lnTo>
                  <a:lnTo>
                    <a:pt x="2446308" y="66704"/>
                  </a:lnTo>
                  <a:lnTo>
                    <a:pt x="2451582" y="71978"/>
                  </a:lnTo>
                  <a:lnTo>
                    <a:pt x="2478774" y="107416"/>
                  </a:lnTo>
                  <a:lnTo>
                    <a:pt x="2486120" y="120385"/>
                  </a:lnTo>
                  <a:lnTo>
                    <a:pt x="2489636" y="126963"/>
                  </a:lnTo>
                  <a:lnTo>
                    <a:pt x="2492822" y="133697"/>
                  </a:lnTo>
                  <a:lnTo>
                    <a:pt x="2495676" y="140588"/>
                  </a:lnTo>
                  <a:lnTo>
                    <a:pt x="2498530" y="147479"/>
                  </a:lnTo>
                  <a:lnTo>
                    <a:pt x="2510091" y="190627"/>
                  </a:lnTo>
                  <a:lnTo>
                    <a:pt x="2513012" y="227741"/>
                  </a:lnTo>
                  <a:lnTo>
                    <a:pt x="2513012" y="1531366"/>
                  </a:lnTo>
                  <a:lnTo>
                    <a:pt x="2508636" y="1575796"/>
                  </a:lnTo>
                  <a:lnTo>
                    <a:pt x="2495676" y="1618519"/>
                  </a:lnTo>
                  <a:lnTo>
                    <a:pt x="2492822" y="1625410"/>
                  </a:lnTo>
                  <a:lnTo>
                    <a:pt x="2489636" y="1632145"/>
                  </a:lnTo>
                  <a:lnTo>
                    <a:pt x="2486120" y="1638723"/>
                  </a:lnTo>
                  <a:lnTo>
                    <a:pt x="2482604" y="1645301"/>
                  </a:lnTo>
                  <a:lnTo>
                    <a:pt x="2456585" y="1681610"/>
                  </a:lnTo>
                  <a:lnTo>
                    <a:pt x="2446308" y="1692404"/>
                  </a:lnTo>
                  <a:lnTo>
                    <a:pt x="2441033" y="1697678"/>
                  </a:lnTo>
                  <a:lnTo>
                    <a:pt x="2435513" y="1702681"/>
                  </a:lnTo>
                  <a:lnTo>
                    <a:pt x="2429748" y="1707413"/>
                  </a:lnTo>
                  <a:lnTo>
                    <a:pt x="2423982" y="1712145"/>
                  </a:lnTo>
                  <a:lnTo>
                    <a:pt x="2417998" y="1716583"/>
                  </a:lnTo>
                  <a:lnTo>
                    <a:pt x="2411796" y="1720727"/>
                  </a:lnTo>
                  <a:lnTo>
                    <a:pt x="2405595" y="1724871"/>
                  </a:lnTo>
                  <a:lnTo>
                    <a:pt x="2399205" y="1728701"/>
                  </a:lnTo>
                  <a:lnTo>
                    <a:pt x="2392627" y="1732217"/>
                  </a:lnTo>
                  <a:lnTo>
                    <a:pt x="2386049" y="1735733"/>
                  </a:lnTo>
                  <a:lnTo>
                    <a:pt x="2379314" y="1738918"/>
                  </a:lnTo>
                  <a:lnTo>
                    <a:pt x="2372423" y="1741772"/>
                  </a:lnTo>
                  <a:lnTo>
                    <a:pt x="2365532" y="1744627"/>
                  </a:lnTo>
                  <a:lnTo>
                    <a:pt x="2329700" y="1754732"/>
                  </a:lnTo>
                  <a:lnTo>
                    <a:pt x="2322385" y="1756187"/>
                  </a:lnTo>
                  <a:lnTo>
                    <a:pt x="2315016" y="1757280"/>
                  </a:lnTo>
                  <a:lnTo>
                    <a:pt x="2307593" y="1758012"/>
                  </a:lnTo>
                  <a:lnTo>
                    <a:pt x="2300170" y="1758743"/>
                  </a:lnTo>
                  <a:lnTo>
                    <a:pt x="2292729" y="1759108"/>
                  </a:lnTo>
                  <a:lnTo>
                    <a:pt x="2285270"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E669B9"/>
              </a:solidFill>
            </a:ln>
          </p:spPr>
          <p:txBody>
            <a:bodyPr wrap="square" lIns="0" tIns="0" rIns="0" bIns="0" rtlCol="0"/>
            <a:lstStyle/>
            <a:p>
              <a:endParaRPr/>
            </a:p>
          </p:txBody>
        </p:sp>
        <p:sp>
          <p:nvSpPr>
            <p:cNvPr id="5" name="object 5"/>
            <p:cNvSpPr/>
            <p:nvPr/>
          </p:nvSpPr>
          <p:spPr>
            <a:xfrm>
              <a:off x="14913158" y="88325"/>
              <a:ext cx="2623185" cy="1759585"/>
            </a:xfrm>
            <a:custGeom>
              <a:avLst/>
              <a:gdLst/>
              <a:ahLst/>
              <a:cxnLst/>
              <a:rect l="l" t="t" r="r" b="b"/>
              <a:pathLst>
                <a:path w="2623184"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395214" y="0"/>
                  </a:lnTo>
                  <a:lnTo>
                    <a:pt x="2402673" y="0"/>
                  </a:lnTo>
                  <a:lnTo>
                    <a:pt x="2410114" y="365"/>
                  </a:lnTo>
                  <a:lnTo>
                    <a:pt x="2417537" y="1096"/>
                  </a:lnTo>
                  <a:lnTo>
                    <a:pt x="2424960" y="1827"/>
                  </a:lnTo>
                  <a:lnTo>
                    <a:pt x="2432329" y="2920"/>
                  </a:lnTo>
                  <a:lnTo>
                    <a:pt x="2439644" y="4375"/>
                  </a:lnTo>
                  <a:lnTo>
                    <a:pt x="2446960" y="5831"/>
                  </a:lnTo>
                  <a:lnTo>
                    <a:pt x="2454186" y="7641"/>
                  </a:lnTo>
                  <a:lnTo>
                    <a:pt x="2461324" y="9806"/>
                  </a:lnTo>
                  <a:lnTo>
                    <a:pt x="2468462" y="11971"/>
                  </a:lnTo>
                  <a:lnTo>
                    <a:pt x="2475476" y="14481"/>
                  </a:lnTo>
                  <a:lnTo>
                    <a:pt x="2482367" y="17335"/>
                  </a:lnTo>
                  <a:lnTo>
                    <a:pt x="2489258" y="20190"/>
                  </a:lnTo>
                  <a:lnTo>
                    <a:pt x="2521740" y="38381"/>
                  </a:lnTo>
                  <a:lnTo>
                    <a:pt x="2527942" y="42525"/>
                  </a:lnTo>
                  <a:lnTo>
                    <a:pt x="2556252" y="66704"/>
                  </a:lnTo>
                  <a:lnTo>
                    <a:pt x="2561526" y="71978"/>
                  </a:lnTo>
                  <a:lnTo>
                    <a:pt x="2566529" y="77498"/>
                  </a:lnTo>
                  <a:lnTo>
                    <a:pt x="2571261" y="83263"/>
                  </a:lnTo>
                  <a:lnTo>
                    <a:pt x="2575993" y="89029"/>
                  </a:lnTo>
                  <a:lnTo>
                    <a:pt x="2596065" y="120385"/>
                  </a:lnTo>
                  <a:lnTo>
                    <a:pt x="2599581" y="126963"/>
                  </a:lnTo>
                  <a:lnTo>
                    <a:pt x="2602766" y="133697"/>
                  </a:lnTo>
                  <a:lnTo>
                    <a:pt x="2605620" y="140588"/>
                  </a:lnTo>
                  <a:lnTo>
                    <a:pt x="2608475" y="147479"/>
                  </a:lnTo>
                  <a:lnTo>
                    <a:pt x="2610984" y="154494"/>
                  </a:lnTo>
                  <a:lnTo>
                    <a:pt x="2613149" y="161631"/>
                  </a:lnTo>
                  <a:lnTo>
                    <a:pt x="2615315" y="168769"/>
                  </a:lnTo>
                  <a:lnTo>
                    <a:pt x="2617125" y="175996"/>
                  </a:lnTo>
                  <a:lnTo>
                    <a:pt x="2618580" y="183311"/>
                  </a:lnTo>
                  <a:lnTo>
                    <a:pt x="2620035" y="190627"/>
                  </a:lnTo>
                  <a:lnTo>
                    <a:pt x="2621128" y="197996"/>
                  </a:lnTo>
                  <a:lnTo>
                    <a:pt x="2621859" y="205419"/>
                  </a:lnTo>
                  <a:lnTo>
                    <a:pt x="2622591" y="212842"/>
                  </a:lnTo>
                  <a:lnTo>
                    <a:pt x="2622956" y="220282"/>
                  </a:lnTo>
                  <a:lnTo>
                    <a:pt x="2622956" y="227741"/>
                  </a:lnTo>
                  <a:lnTo>
                    <a:pt x="2622956" y="1531366"/>
                  </a:lnTo>
                  <a:lnTo>
                    <a:pt x="2622956" y="1538825"/>
                  </a:lnTo>
                  <a:lnTo>
                    <a:pt x="2622591" y="1546266"/>
                  </a:lnTo>
                  <a:lnTo>
                    <a:pt x="2621859" y="1553689"/>
                  </a:lnTo>
                  <a:lnTo>
                    <a:pt x="2621128" y="1561112"/>
                  </a:lnTo>
                  <a:lnTo>
                    <a:pt x="2620035" y="1568481"/>
                  </a:lnTo>
                  <a:lnTo>
                    <a:pt x="2618580" y="1575796"/>
                  </a:lnTo>
                  <a:lnTo>
                    <a:pt x="2617125" y="1583112"/>
                  </a:lnTo>
                  <a:lnTo>
                    <a:pt x="2615315" y="1590338"/>
                  </a:lnTo>
                  <a:lnTo>
                    <a:pt x="2613149" y="1597476"/>
                  </a:lnTo>
                  <a:lnTo>
                    <a:pt x="2610984" y="1604614"/>
                  </a:lnTo>
                  <a:lnTo>
                    <a:pt x="2608475" y="1611628"/>
                  </a:lnTo>
                  <a:lnTo>
                    <a:pt x="2605620" y="1618519"/>
                  </a:lnTo>
                  <a:lnTo>
                    <a:pt x="2602766" y="1625410"/>
                  </a:lnTo>
                  <a:lnTo>
                    <a:pt x="2599581" y="1632145"/>
                  </a:lnTo>
                  <a:lnTo>
                    <a:pt x="2596065" y="1638723"/>
                  </a:lnTo>
                  <a:lnTo>
                    <a:pt x="2592549" y="1645301"/>
                  </a:lnTo>
                  <a:lnTo>
                    <a:pt x="2566529" y="1681610"/>
                  </a:lnTo>
                  <a:lnTo>
                    <a:pt x="2556252" y="1692404"/>
                  </a:lnTo>
                  <a:lnTo>
                    <a:pt x="2550977" y="1697678"/>
                  </a:lnTo>
                  <a:lnTo>
                    <a:pt x="2545458" y="1702681"/>
                  </a:lnTo>
                  <a:lnTo>
                    <a:pt x="2539692" y="1707413"/>
                  </a:lnTo>
                  <a:lnTo>
                    <a:pt x="2533926" y="1712145"/>
                  </a:lnTo>
                  <a:lnTo>
                    <a:pt x="2527942" y="1716583"/>
                  </a:lnTo>
                  <a:lnTo>
                    <a:pt x="2521740" y="1720727"/>
                  </a:lnTo>
                  <a:lnTo>
                    <a:pt x="2515539" y="1724871"/>
                  </a:lnTo>
                  <a:lnTo>
                    <a:pt x="2482367" y="1741772"/>
                  </a:lnTo>
                  <a:lnTo>
                    <a:pt x="2475476" y="1744627"/>
                  </a:lnTo>
                  <a:lnTo>
                    <a:pt x="2468462" y="1747136"/>
                  </a:lnTo>
                  <a:lnTo>
                    <a:pt x="2461324" y="1749302"/>
                  </a:lnTo>
                  <a:lnTo>
                    <a:pt x="2454186" y="1751467"/>
                  </a:lnTo>
                  <a:lnTo>
                    <a:pt x="2446960" y="1753277"/>
                  </a:lnTo>
                  <a:lnTo>
                    <a:pt x="2439644" y="1754732"/>
                  </a:lnTo>
                  <a:lnTo>
                    <a:pt x="2432329" y="1756187"/>
                  </a:lnTo>
                  <a:lnTo>
                    <a:pt x="2424960" y="1757280"/>
                  </a:lnTo>
                  <a:lnTo>
                    <a:pt x="2417537" y="1758012"/>
                  </a:lnTo>
                  <a:lnTo>
                    <a:pt x="2410114" y="1758743"/>
                  </a:lnTo>
                  <a:lnTo>
                    <a:pt x="2402673" y="1759108"/>
                  </a:lnTo>
                  <a:lnTo>
                    <a:pt x="2395214"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E669B9"/>
              </a:solidFill>
            </a:ln>
          </p:spPr>
          <p:txBody>
            <a:bodyPr wrap="square" lIns="0" tIns="0" rIns="0" bIns="0" rtlCol="0"/>
            <a:lstStyle/>
            <a:p>
              <a:endParaRPr/>
            </a:p>
          </p:txBody>
        </p:sp>
        <p:sp>
          <p:nvSpPr>
            <p:cNvPr id="6" name="object 6"/>
            <p:cNvSpPr/>
            <p:nvPr/>
          </p:nvSpPr>
          <p:spPr>
            <a:xfrm>
              <a:off x="17551821" y="88325"/>
              <a:ext cx="2529205" cy="1759585"/>
            </a:xfrm>
            <a:custGeom>
              <a:avLst/>
              <a:gdLst/>
              <a:ahLst/>
              <a:cxnLst/>
              <a:rect l="l" t="t" r="r" b="b"/>
              <a:pathLst>
                <a:path w="2529205" h="1759585">
                  <a:moveTo>
                    <a:pt x="0" y="15313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300976" y="0"/>
                  </a:lnTo>
                  <a:lnTo>
                    <a:pt x="2308435" y="0"/>
                  </a:lnTo>
                  <a:lnTo>
                    <a:pt x="2315876" y="365"/>
                  </a:lnTo>
                  <a:lnTo>
                    <a:pt x="2323299" y="1096"/>
                  </a:lnTo>
                  <a:lnTo>
                    <a:pt x="2330722" y="1827"/>
                  </a:lnTo>
                  <a:lnTo>
                    <a:pt x="2338091" y="2920"/>
                  </a:lnTo>
                  <a:lnTo>
                    <a:pt x="2345406" y="4375"/>
                  </a:lnTo>
                  <a:lnTo>
                    <a:pt x="2352722" y="5831"/>
                  </a:lnTo>
                  <a:lnTo>
                    <a:pt x="2359949" y="7641"/>
                  </a:lnTo>
                  <a:lnTo>
                    <a:pt x="2367086" y="9806"/>
                  </a:lnTo>
                  <a:lnTo>
                    <a:pt x="2374224" y="11971"/>
                  </a:lnTo>
                  <a:lnTo>
                    <a:pt x="2381238" y="14481"/>
                  </a:lnTo>
                  <a:lnTo>
                    <a:pt x="2388129" y="17335"/>
                  </a:lnTo>
                  <a:lnTo>
                    <a:pt x="2395020" y="20190"/>
                  </a:lnTo>
                  <a:lnTo>
                    <a:pt x="2401755" y="23375"/>
                  </a:lnTo>
                  <a:lnTo>
                    <a:pt x="2408333" y="26891"/>
                  </a:lnTo>
                  <a:lnTo>
                    <a:pt x="2414911" y="30407"/>
                  </a:lnTo>
                  <a:lnTo>
                    <a:pt x="2421301" y="34237"/>
                  </a:lnTo>
                  <a:lnTo>
                    <a:pt x="2427503" y="38381"/>
                  </a:lnTo>
                  <a:lnTo>
                    <a:pt x="2433705" y="42525"/>
                  </a:lnTo>
                  <a:lnTo>
                    <a:pt x="2439689" y="46963"/>
                  </a:lnTo>
                  <a:lnTo>
                    <a:pt x="2445454" y="51694"/>
                  </a:lnTo>
                  <a:lnTo>
                    <a:pt x="2451220" y="56426"/>
                  </a:lnTo>
                  <a:lnTo>
                    <a:pt x="2456740" y="61429"/>
                  </a:lnTo>
                  <a:lnTo>
                    <a:pt x="2462014" y="66704"/>
                  </a:lnTo>
                  <a:lnTo>
                    <a:pt x="2467288" y="71978"/>
                  </a:lnTo>
                  <a:lnTo>
                    <a:pt x="2494480" y="107416"/>
                  </a:lnTo>
                  <a:lnTo>
                    <a:pt x="2501827" y="120385"/>
                  </a:lnTo>
                  <a:lnTo>
                    <a:pt x="2505343" y="126963"/>
                  </a:lnTo>
                  <a:lnTo>
                    <a:pt x="2508528" y="133697"/>
                  </a:lnTo>
                  <a:lnTo>
                    <a:pt x="2511382" y="140588"/>
                  </a:lnTo>
                  <a:lnTo>
                    <a:pt x="2514237" y="147479"/>
                  </a:lnTo>
                  <a:lnTo>
                    <a:pt x="2524342" y="183311"/>
                  </a:lnTo>
                  <a:lnTo>
                    <a:pt x="2525797" y="190627"/>
                  </a:lnTo>
                  <a:lnTo>
                    <a:pt x="2526890" y="197996"/>
                  </a:lnTo>
                  <a:lnTo>
                    <a:pt x="2527621" y="205419"/>
                  </a:lnTo>
                  <a:lnTo>
                    <a:pt x="2528353" y="212842"/>
                  </a:lnTo>
                  <a:lnTo>
                    <a:pt x="2528718" y="220282"/>
                  </a:lnTo>
                  <a:lnTo>
                    <a:pt x="2528718" y="227741"/>
                  </a:lnTo>
                  <a:lnTo>
                    <a:pt x="2528718" y="1531366"/>
                  </a:lnTo>
                  <a:lnTo>
                    <a:pt x="2528718" y="1538825"/>
                  </a:lnTo>
                  <a:lnTo>
                    <a:pt x="2528353" y="1546266"/>
                  </a:lnTo>
                  <a:lnTo>
                    <a:pt x="2527621" y="1553689"/>
                  </a:lnTo>
                  <a:lnTo>
                    <a:pt x="2526890" y="1561112"/>
                  </a:lnTo>
                  <a:lnTo>
                    <a:pt x="2525797" y="1568481"/>
                  </a:lnTo>
                  <a:lnTo>
                    <a:pt x="2524342" y="1575796"/>
                  </a:lnTo>
                  <a:lnTo>
                    <a:pt x="2522887" y="1583112"/>
                  </a:lnTo>
                  <a:lnTo>
                    <a:pt x="2511382" y="1618519"/>
                  </a:lnTo>
                  <a:lnTo>
                    <a:pt x="2508528" y="1625410"/>
                  </a:lnTo>
                  <a:lnTo>
                    <a:pt x="2505343" y="1632145"/>
                  </a:lnTo>
                  <a:lnTo>
                    <a:pt x="2501827" y="1638723"/>
                  </a:lnTo>
                  <a:lnTo>
                    <a:pt x="2498311" y="1645301"/>
                  </a:lnTo>
                  <a:lnTo>
                    <a:pt x="2472291" y="1681610"/>
                  </a:lnTo>
                  <a:lnTo>
                    <a:pt x="2462014" y="1692404"/>
                  </a:lnTo>
                  <a:lnTo>
                    <a:pt x="2456740" y="1697678"/>
                  </a:lnTo>
                  <a:lnTo>
                    <a:pt x="2451220" y="1702681"/>
                  </a:lnTo>
                  <a:lnTo>
                    <a:pt x="2445454" y="1707413"/>
                  </a:lnTo>
                  <a:lnTo>
                    <a:pt x="2439689" y="1712145"/>
                  </a:lnTo>
                  <a:lnTo>
                    <a:pt x="2433705" y="1716583"/>
                  </a:lnTo>
                  <a:lnTo>
                    <a:pt x="2427503" y="1720727"/>
                  </a:lnTo>
                  <a:lnTo>
                    <a:pt x="2421301" y="1724871"/>
                  </a:lnTo>
                  <a:lnTo>
                    <a:pt x="2414911" y="1728701"/>
                  </a:lnTo>
                  <a:lnTo>
                    <a:pt x="2408333" y="1732217"/>
                  </a:lnTo>
                  <a:lnTo>
                    <a:pt x="2401755" y="1735733"/>
                  </a:lnTo>
                  <a:lnTo>
                    <a:pt x="2395020" y="1738918"/>
                  </a:lnTo>
                  <a:lnTo>
                    <a:pt x="2388129" y="1741772"/>
                  </a:lnTo>
                  <a:lnTo>
                    <a:pt x="2381238" y="1744627"/>
                  </a:lnTo>
                  <a:lnTo>
                    <a:pt x="2374224" y="1747136"/>
                  </a:lnTo>
                  <a:lnTo>
                    <a:pt x="2367086" y="1749302"/>
                  </a:lnTo>
                  <a:lnTo>
                    <a:pt x="2359949" y="1751467"/>
                  </a:lnTo>
                  <a:lnTo>
                    <a:pt x="2352722" y="1753277"/>
                  </a:lnTo>
                  <a:lnTo>
                    <a:pt x="2345406" y="1754732"/>
                  </a:lnTo>
                  <a:lnTo>
                    <a:pt x="2338091" y="1756187"/>
                  </a:lnTo>
                  <a:lnTo>
                    <a:pt x="2330722" y="1757280"/>
                  </a:lnTo>
                  <a:lnTo>
                    <a:pt x="2323299" y="1758012"/>
                  </a:lnTo>
                  <a:lnTo>
                    <a:pt x="2315876" y="1758743"/>
                  </a:lnTo>
                  <a:lnTo>
                    <a:pt x="2308435" y="1759108"/>
                  </a:lnTo>
                  <a:lnTo>
                    <a:pt x="2300976" y="1759108"/>
                  </a:lnTo>
                  <a:lnTo>
                    <a:pt x="227741" y="1759108"/>
                  </a:lnTo>
                  <a:lnTo>
                    <a:pt x="220282" y="1759108"/>
                  </a:lnTo>
                  <a:lnTo>
                    <a:pt x="212842" y="1758743"/>
                  </a:lnTo>
                  <a:lnTo>
                    <a:pt x="205419" y="1758012"/>
                  </a:lnTo>
                  <a:lnTo>
                    <a:pt x="197996" y="1757280"/>
                  </a:lnTo>
                  <a:lnTo>
                    <a:pt x="190627" y="1756187"/>
                  </a:lnTo>
                  <a:lnTo>
                    <a:pt x="183311" y="1754732"/>
                  </a:lnTo>
                  <a:lnTo>
                    <a:pt x="175996" y="1753277"/>
                  </a:lnTo>
                  <a:lnTo>
                    <a:pt x="168769" y="1751467"/>
                  </a:lnTo>
                  <a:lnTo>
                    <a:pt x="161631" y="1749302"/>
                  </a:lnTo>
                  <a:lnTo>
                    <a:pt x="154494" y="1747136"/>
                  </a:lnTo>
                  <a:lnTo>
                    <a:pt x="147479" y="1744627"/>
                  </a:lnTo>
                  <a:lnTo>
                    <a:pt x="140588" y="1741772"/>
                  </a:lnTo>
                  <a:lnTo>
                    <a:pt x="133697" y="1738918"/>
                  </a:lnTo>
                  <a:lnTo>
                    <a:pt x="101215" y="1720727"/>
                  </a:lnTo>
                  <a:lnTo>
                    <a:pt x="95013" y="1716583"/>
                  </a:lnTo>
                  <a:lnTo>
                    <a:pt x="89029" y="1712145"/>
                  </a:lnTo>
                  <a:lnTo>
                    <a:pt x="83263" y="1707413"/>
                  </a:lnTo>
                  <a:lnTo>
                    <a:pt x="77498" y="1702681"/>
                  </a:lnTo>
                  <a:lnTo>
                    <a:pt x="71978" y="1697678"/>
                  </a:lnTo>
                  <a:lnTo>
                    <a:pt x="66704" y="1692404"/>
                  </a:lnTo>
                  <a:lnTo>
                    <a:pt x="61429" y="1687130"/>
                  </a:lnTo>
                  <a:lnTo>
                    <a:pt x="38381" y="1657893"/>
                  </a:lnTo>
                  <a:lnTo>
                    <a:pt x="34237" y="1651691"/>
                  </a:lnTo>
                  <a:lnTo>
                    <a:pt x="30407" y="1645301"/>
                  </a:lnTo>
                  <a:lnTo>
                    <a:pt x="26891" y="1638723"/>
                  </a:lnTo>
                  <a:lnTo>
                    <a:pt x="23375" y="1632145"/>
                  </a:lnTo>
                  <a:lnTo>
                    <a:pt x="9806" y="1597476"/>
                  </a:lnTo>
                  <a:lnTo>
                    <a:pt x="7641" y="1590339"/>
                  </a:lnTo>
                  <a:lnTo>
                    <a:pt x="1096" y="1553689"/>
                  </a:lnTo>
                  <a:lnTo>
                    <a:pt x="365" y="1546266"/>
                  </a:lnTo>
                  <a:lnTo>
                    <a:pt x="0" y="1538825"/>
                  </a:lnTo>
                  <a:lnTo>
                    <a:pt x="0" y="1531366"/>
                  </a:lnTo>
                  <a:close/>
                </a:path>
              </a:pathLst>
            </a:custGeom>
            <a:ln w="15706">
              <a:solidFill>
                <a:srgbClr val="E669B9"/>
              </a:solidFill>
            </a:ln>
          </p:spPr>
          <p:txBody>
            <a:bodyPr wrap="square" lIns="0" tIns="0" rIns="0" bIns="0" rtlCol="0"/>
            <a:lstStyle/>
            <a:p>
              <a:endParaRPr/>
            </a:p>
          </p:txBody>
        </p:sp>
      </p:grpSp>
      <p:sp>
        <p:nvSpPr>
          <p:cNvPr id="7" name="object 7"/>
          <p:cNvSpPr txBox="1">
            <a:spLocks noGrp="1"/>
          </p:cNvSpPr>
          <p:nvPr>
            <p:ph type="title"/>
          </p:nvPr>
        </p:nvSpPr>
        <p:spPr>
          <a:xfrm>
            <a:off x="12720027" y="178493"/>
            <a:ext cx="7145020" cy="1569720"/>
          </a:xfrm>
          <a:prstGeom prst="rect">
            <a:avLst/>
          </a:prstGeom>
        </p:spPr>
        <p:txBody>
          <a:bodyPr vert="horz" wrap="square" lIns="0" tIns="103505" rIns="0" bIns="0" rtlCol="0">
            <a:spAutoFit/>
          </a:bodyPr>
          <a:lstStyle/>
          <a:p>
            <a:pPr marL="12700">
              <a:lnSpc>
                <a:spcPct val="100000"/>
              </a:lnSpc>
              <a:spcBef>
                <a:spcPts val="815"/>
              </a:spcBef>
              <a:tabLst>
                <a:tab pos="2579370" algn="l"/>
                <a:tab pos="5192395" algn="l"/>
              </a:tabLst>
            </a:pPr>
            <a:r>
              <a:rPr sz="7400" b="0" spc="-295" dirty="0">
                <a:solidFill>
                  <a:srgbClr val="FFFFFF"/>
                </a:solidFill>
                <a:latin typeface="Trebuchet MS"/>
                <a:cs typeface="Trebuchet MS"/>
              </a:rPr>
              <a:t>4000</a:t>
            </a:r>
            <a:r>
              <a:rPr sz="7400" b="0" dirty="0">
                <a:solidFill>
                  <a:srgbClr val="FFFFFF"/>
                </a:solidFill>
                <a:latin typeface="Trebuchet MS"/>
                <a:cs typeface="Trebuchet MS"/>
              </a:rPr>
              <a:t>	</a:t>
            </a:r>
            <a:r>
              <a:rPr sz="7400" b="0" spc="-20" dirty="0">
                <a:solidFill>
                  <a:srgbClr val="FFFFFF"/>
                </a:solidFill>
                <a:latin typeface="Trebuchet MS"/>
                <a:cs typeface="Trebuchet MS"/>
              </a:rPr>
              <a:t>2597</a:t>
            </a:r>
            <a:r>
              <a:rPr sz="7400" b="0" dirty="0">
                <a:solidFill>
                  <a:srgbClr val="FFFFFF"/>
                </a:solidFill>
                <a:latin typeface="Trebuchet MS"/>
                <a:cs typeface="Trebuchet MS"/>
              </a:rPr>
              <a:t>	</a:t>
            </a:r>
            <a:r>
              <a:rPr sz="7400" b="0" spc="-295" dirty="0">
                <a:solidFill>
                  <a:srgbClr val="FFFFFF"/>
                </a:solidFill>
                <a:latin typeface="Trebuchet MS"/>
                <a:cs typeface="Trebuchet MS"/>
              </a:rPr>
              <a:t>1403</a:t>
            </a:r>
            <a:endParaRPr sz="7400">
              <a:latin typeface="Trebuchet MS"/>
              <a:cs typeface="Trebuchet MS"/>
            </a:endParaRPr>
          </a:p>
          <a:p>
            <a:pPr marL="44450">
              <a:lnSpc>
                <a:spcPct val="100000"/>
              </a:lnSpc>
              <a:spcBef>
                <a:spcPts val="219"/>
              </a:spcBef>
              <a:tabLst>
                <a:tab pos="2626995" algn="l"/>
                <a:tab pos="5093335" algn="l"/>
              </a:tabLst>
            </a:pPr>
            <a:r>
              <a:rPr sz="1950" b="0" spc="-10" dirty="0">
                <a:solidFill>
                  <a:srgbClr val="FFFFFF"/>
                </a:solidFill>
                <a:latin typeface="Segoe UI"/>
                <a:cs typeface="Segoe UI"/>
              </a:rPr>
              <a:t>Total</a:t>
            </a:r>
            <a:r>
              <a:rPr sz="1950" b="0" spc="-100" dirty="0">
                <a:solidFill>
                  <a:srgbClr val="FFFFFF"/>
                </a:solidFill>
                <a:latin typeface="Segoe UI"/>
                <a:cs typeface="Segoe UI"/>
              </a:rPr>
              <a:t> </a:t>
            </a:r>
            <a:r>
              <a:rPr sz="1950" b="0" spc="-10" dirty="0">
                <a:solidFill>
                  <a:srgbClr val="FFFFFF"/>
                </a:solidFill>
                <a:latin typeface="Segoe UI"/>
                <a:cs typeface="Segoe UI"/>
              </a:rPr>
              <a:t>Customers</a:t>
            </a:r>
            <a:r>
              <a:rPr sz="1950" b="0" dirty="0">
                <a:solidFill>
                  <a:srgbClr val="FFFFFF"/>
                </a:solidFill>
                <a:latin typeface="Segoe UI"/>
                <a:cs typeface="Segoe UI"/>
              </a:rPr>
              <a:t>	Male</a:t>
            </a:r>
            <a:r>
              <a:rPr sz="1950" b="0" spc="45" dirty="0">
                <a:solidFill>
                  <a:srgbClr val="FFFFFF"/>
                </a:solidFill>
                <a:latin typeface="Segoe UI"/>
                <a:cs typeface="Segoe UI"/>
              </a:rPr>
              <a:t> </a:t>
            </a:r>
            <a:r>
              <a:rPr sz="1950" b="0" spc="-10" dirty="0">
                <a:solidFill>
                  <a:srgbClr val="FFFFFF"/>
                </a:solidFill>
                <a:latin typeface="Segoe UI"/>
                <a:cs typeface="Segoe UI"/>
              </a:rPr>
              <a:t>Customers</a:t>
            </a:r>
            <a:r>
              <a:rPr sz="1950" b="0" dirty="0">
                <a:solidFill>
                  <a:srgbClr val="FFFFFF"/>
                </a:solidFill>
                <a:latin typeface="Segoe UI"/>
                <a:cs typeface="Segoe UI"/>
              </a:rPr>
              <a:t>	Female</a:t>
            </a:r>
            <a:r>
              <a:rPr sz="1950" b="0" spc="65" dirty="0">
                <a:solidFill>
                  <a:srgbClr val="FFFFFF"/>
                </a:solidFill>
                <a:latin typeface="Segoe UI"/>
                <a:cs typeface="Segoe UI"/>
              </a:rPr>
              <a:t> </a:t>
            </a:r>
            <a:r>
              <a:rPr sz="1950" b="0" spc="-10" dirty="0">
                <a:solidFill>
                  <a:srgbClr val="FFFFFF"/>
                </a:solidFill>
                <a:latin typeface="Segoe UI"/>
                <a:cs typeface="Segoe UI"/>
              </a:rPr>
              <a:t>Customers</a:t>
            </a:r>
            <a:endParaRPr sz="1950">
              <a:latin typeface="Segoe UI"/>
              <a:cs typeface="Segoe UI"/>
            </a:endParaRPr>
          </a:p>
        </p:txBody>
      </p:sp>
      <p:sp>
        <p:nvSpPr>
          <p:cNvPr id="8" name="object 8"/>
          <p:cNvSpPr/>
          <p:nvPr/>
        </p:nvSpPr>
        <p:spPr>
          <a:xfrm>
            <a:off x="7703953" y="2365743"/>
            <a:ext cx="6125845" cy="4759325"/>
          </a:xfrm>
          <a:custGeom>
            <a:avLst/>
            <a:gdLst/>
            <a:ahLst/>
            <a:cxnLst/>
            <a:rect l="l" t="t" r="r" b="b"/>
            <a:pathLst>
              <a:path w="6125844" h="4759325">
                <a:moveTo>
                  <a:pt x="0" y="4531275"/>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5897725" y="0"/>
                </a:lnTo>
                <a:lnTo>
                  <a:pt x="5905184" y="0"/>
                </a:lnTo>
                <a:lnTo>
                  <a:pt x="5912625" y="365"/>
                </a:lnTo>
                <a:lnTo>
                  <a:pt x="5920048" y="1096"/>
                </a:lnTo>
                <a:lnTo>
                  <a:pt x="5927470" y="1827"/>
                </a:lnTo>
                <a:lnTo>
                  <a:pt x="5934839" y="2920"/>
                </a:lnTo>
                <a:lnTo>
                  <a:pt x="5942154" y="4375"/>
                </a:lnTo>
                <a:lnTo>
                  <a:pt x="5949470" y="5831"/>
                </a:lnTo>
                <a:lnTo>
                  <a:pt x="5984878" y="17335"/>
                </a:lnTo>
                <a:lnTo>
                  <a:pt x="5991769" y="20190"/>
                </a:lnTo>
                <a:lnTo>
                  <a:pt x="5998503" y="23375"/>
                </a:lnTo>
                <a:lnTo>
                  <a:pt x="6005082" y="26891"/>
                </a:lnTo>
                <a:lnTo>
                  <a:pt x="6011660" y="30407"/>
                </a:lnTo>
                <a:lnTo>
                  <a:pt x="6018050" y="34237"/>
                </a:lnTo>
                <a:lnTo>
                  <a:pt x="6024252" y="38381"/>
                </a:lnTo>
                <a:lnTo>
                  <a:pt x="6030453" y="42525"/>
                </a:lnTo>
                <a:lnTo>
                  <a:pt x="6036437" y="46963"/>
                </a:lnTo>
                <a:lnTo>
                  <a:pt x="6042203" y="51694"/>
                </a:lnTo>
                <a:lnTo>
                  <a:pt x="6047969" y="56426"/>
                </a:lnTo>
                <a:lnTo>
                  <a:pt x="6053489" y="61429"/>
                </a:lnTo>
                <a:lnTo>
                  <a:pt x="6058763" y="66704"/>
                </a:lnTo>
                <a:lnTo>
                  <a:pt x="6064037" y="71978"/>
                </a:lnTo>
                <a:lnTo>
                  <a:pt x="6069040" y="77498"/>
                </a:lnTo>
                <a:lnTo>
                  <a:pt x="6073772" y="83263"/>
                </a:lnTo>
                <a:lnTo>
                  <a:pt x="6078504" y="89029"/>
                </a:lnTo>
                <a:lnTo>
                  <a:pt x="6082941" y="95013"/>
                </a:lnTo>
                <a:lnTo>
                  <a:pt x="6087085" y="101215"/>
                </a:lnTo>
                <a:lnTo>
                  <a:pt x="6091229" y="107416"/>
                </a:lnTo>
                <a:lnTo>
                  <a:pt x="6110984" y="147479"/>
                </a:lnTo>
                <a:lnTo>
                  <a:pt x="6115660" y="161631"/>
                </a:lnTo>
                <a:lnTo>
                  <a:pt x="6117825" y="168769"/>
                </a:lnTo>
                <a:lnTo>
                  <a:pt x="6119636" y="175996"/>
                </a:lnTo>
                <a:lnTo>
                  <a:pt x="6121090" y="183311"/>
                </a:lnTo>
                <a:lnTo>
                  <a:pt x="6122546" y="190627"/>
                </a:lnTo>
                <a:lnTo>
                  <a:pt x="6123639" y="197996"/>
                </a:lnTo>
                <a:lnTo>
                  <a:pt x="6124370" y="205419"/>
                </a:lnTo>
                <a:lnTo>
                  <a:pt x="6125102" y="212842"/>
                </a:lnTo>
                <a:lnTo>
                  <a:pt x="6125467" y="220282"/>
                </a:lnTo>
                <a:lnTo>
                  <a:pt x="6125467" y="227741"/>
                </a:lnTo>
                <a:lnTo>
                  <a:pt x="6125467" y="4531275"/>
                </a:lnTo>
                <a:lnTo>
                  <a:pt x="6125467" y="4538734"/>
                </a:lnTo>
                <a:lnTo>
                  <a:pt x="6125102" y="4546175"/>
                </a:lnTo>
                <a:lnTo>
                  <a:pt x="6124370" y="4553598"/>
                </a:lnTo>
                <a:lnTo>
                  <a:pt x="6123639" y="4561020"/>
                </a:lnTo>
                <a:lnTo>
                  <a:pt x="6122546" y="4568389"/>
                </a:lnTo>
                <a:lnTo>
                  <a:pt x="6121090" y="4575705"/>
                </a:lnTo>
                <a:lnTo>
                  <a:pt x="6119636" y="4583020"/>
                </a:lnTo>
                <a:lnTo>
                  <a:pt x="6117825" y="4590247"/>
                </a:lnTo>
                <a:lnTo>
                  <a:pt x="6115660" y="4597384"/>
                </a:lnTo>
                <a:lnTo>
                  <a:pt x="6113495" y="4604522"/>
                </a:lnTo>
                <a:lnTo>
                  <a:pt x="6110984" y="4611536"/>
                </a:lnTo>
                <a:lnTo>
                  <a:pt x="6108130" y="4618427"/>
                </a:lnTo>
                <a:lnTo>
                  <a:pt x="6105276" y="4625318"/>
                </a:lnTo>
                <a:lnTo>
                  <a:pt x="6102091" y="4632053"/>
                </a:lnTo>
                <a:lnTo>
                  <a:pt x="6098575" y="4638631"/>
                </a:lnTo>
                <a:lnTo>
                  <a:pt x="6095060" y="4645209"/>
                </a:lnTo>
                <a:lnTo>
                  <a:pt x="6091229" y="4651599"/>
                </a:lnTo>
                <a:lnTo>
                  <a:pt x="6087085" y="4657801"/>
                </a:lnTo>
                <a:lnTo>
                  <a:pt x="6082941" y="4664003"/>
                </a:lnTo>
                <a:lnTo>
                  <a:pt x="6058763" y="4692312"/>
                </a:lnTo>
                <a:lnTo>
                  <a:pt x="6053489" y="4697586"/>
                </a:lnTo>
                <a:lnTo>
                  <a:pt x="6047969" y="4702589"/>
                </a:lnTo>
                <a:lnTo>
                  <a:pt x="6042203" y="4707321"/>
                </a:lnTo>
                <a:lnTo>
                  <a:pt x="6036437" y="4712053"/>
                </a:lnTo>
                <a:lnTo>
                  <a:pt x="6030453" y="4716491"/>
                </a:lnTo>
                <a:lnTo>
                  <a:pt x="6024251" y="4720635"/>
                </a:lnTo>
                <a:lnTo>
                  <a:pt x="6018050" y="4724779"/>
                </a:lnTo>
                <a:lnTo>
                  <a:pt x="6011660" y="4728609"/>
                </a:lnTo>
                <a:lnTo>
                  <a:pt x="6005081" y="4732125"/>
                </a:lnTo>
                <a:lnTo>
                  <a:pt x="5998503" y="4735641"/>
                </a:lnTo>
                <a:lnTo>
                  <a:pt x="5991769" y="4738826"/>
                </a:lnTo>
                <a:lnTo>
                  <a:pt x="5984878" y="4741681"/>
                </a:lnTo>
                <a:lnTo>
                  <a:pt x="5977987" y="4744535"/>
                </a:lnTo>
                <a:lnTo>
                  <a:pt x="5942155" y="4754640"/>
                </a:lnTo>
                <a:lnTo>
                  <a:pt x="5934840" y="4756096"/>
                </a:lnTo>
                <a:lnTo>
                  <a:pt x="5927471" y="4757189"/>
                </a:lnTo>
                <a:lnTo>
                  <a:pt x="5920048" y="4757920"/>
                </a:lnTo>
                <a:lnTo>
                  <a:pt x="5912625" y="4758651"/>
                </a:lnTo>
                <a:lnTo>
                  <a:pt x="5905184" y="4759017"/>
                </a:lnTo>
                <a:lnTo>
                  <a:pt x="5897725" y="4759017"/>
                </a:lnTo>
                <a:lnTo>
                  <a:pt x="227741" y="4759017"/>
                </a:lnTo>
                <a:lnTo>
                  <a:pt x="220282" y="4759017"/>
                </a:lnTo>
                <a:lnTo>
                  <a:pt x="212842" y="4758651"/>
                </a:lnTo>
                <a:lnTo>
                  <a:pt x="205419" y="4757920"/>
                </a:lnTo>
                <a:lnTo>
                  <a:pt x="197996" y="4757189"/>
                </a:lnTo>
                <a:lnTo>
                  <a:pt x="190627" y="4756096"/>
                </a:lnTo>
                <a:lnTo>
                  <a:pt x="183311" y="4754640"/>
                </a:lnTo>
                <a:lnTo>
                  <a:pt x="175996" y="4753186"/>
                </a:lnTo>
                <a:lnTo>
                  <a:pt x="133697" y="4738826"/>
                </a:lnTo>
                <a:lnTo>
                  <a:pt x="101215" y="4720635"/>
                </a:lnTo>
                <a:lnTo>
                  <a:pt x="95013" y="4716491"/>
                </a:lnTo>
                <a:lnTo>
                  <a:pt x="66704" y="4692312"/>
                </a:lnTo>
                <a:lnTo>
                  <a:pt x="61429" y="4687038"/>
                </a:lnTo>
                <a:lnTo>
                  <a:pt x="56426" y="4681518"/>
                </a:lnTo>
                <a:lnTo>
                  <a:pt x="51694" y="4675752"/>
                </a:lnTo>
                <a:lnTo>
                  <a:pt x="46963" y="4669986"/>
                </a:lnTo>
                <a:lnTo>
                  <a:pt x="42525" y="4664002"/>
                </a:lnTo>
                <a:lnTo>
                  <a:pt x="38381" y="4657800"/>
                </a:lnTo>
                <a:lnTo>
                  <a:pt x="34237" y="4651599"/>
                </a:lnTo>
                <a:lnTo>
                  <a:pt x="30407" y="4645209"/>
                </a:lnTo>
                <a:lnTo>
                  <a:pt x="26891" y="4638631"/>
                </a:lnTo>
                <a:lnTo>
                  <a:pt x="23375" y="4632053"/>
                </a:lnTo>
                <a:lnTo>
                  <a:pt x="20190" y="4625318"/>
                </a:lnTo>
                <a:lnTo>
                  <a:pt x="17335" y="4618427"/>
                </a:lnTo>
                <a:lnTo>
                  <a:pt x="14481" y="4611536"/>
                </a:lnTo>
                <a:lnTo>
                  <a:pt x="2920" y="4568389"/>
                </a:lnTo>
                <a:lnTo>
                  <a:pt x="1096" y="4553598"/>
                </a:lnTo>
                <a:lnTo>
                  <a:pt x="365" y="4546175"/>
                </a:lnTo>
                <a:lnTo>
                  <a:pt x="0" y="4538734"/>
                </a:lnTo>
                <a:lnTo>
                  <a:pt x="0" y="4531275"/>
                </a:lnTo>
                <a:close/>
              </a:path>
            </a:pathLst>
          </a:custGeom>
          <a:ln w="15706">
            <a:solidFill>
              <a:srgbClr val="E669B9"/>
            </a:solidFill>
          </a:ln>
        </p:spPr>
        <p:txBody>
          <a:bodyPr wrap="square" lIns="0" tIns="0" rIns="0" bIns="0" rtlCol="0"/>
          <a:lstStyle/>
          <a:p>
            <a:endParaRPr/>
          </a:p>
        </p:txBody>
      </p:sp>
      <p:sp>
        <p:nvSpPr>
          <p:cNvPr id="9" name="object 9"/>
          <p:cNvSpPr txBox="1"/>
          <p:nvPr/>
        </p:nvSpPr>
        <p:spPr>
          <a:xfrm>
            <a:off x="9113166" y="2397649"/>
            <a:ext cx="3338195" cy="377190"/>
          </a:xfrm>
          <a:prstGeom prst="rect">
            <a:avLst/>
          </a:prstGeom>
        </p:spPr>
        <p:txBody>
          <a:bodyPr vert="horz" wrap="square" lIns="0" tIns="13335" rIns="0" bIns="0" rtlCol="0">
            <a:spAutoFit/>
          </a:bodyPr>
          <a:lstStyle/>
          <a:p>
            <a:pPr marL="12700">
              <a:lnSpc>
                <a:spcPct val="100000"/>
              </a:lnSpc>
              <a:spcBef>
                <a:spcPts val="105"/>
              </a:spcBef>
            </a:pPr>
            <a:r>
              <a:rPr sz="2300" spc="-80" dirty="0">
                <a:solidFill>
                  <a:srgbClr val="FFFFFF"/>
                </a:solidFill>
                <a:latin typeface="Trebuchet MS"/>
                <a:cs typeface="Trebuchet MS"/>
              </a:rPr>
              <a:t>customers</a:t>
            </a:r>
            <a:r>
              <a:rPr sz="2300" spc="-120" dirty="0">
                <a:solidFill>
                  <a:srgbClr val="FFFFFF"/>
                </a:solidFill>
                <a:latin typeface="Trebuchet MS"/>
                <a:cs typeface="Trebuchet MS"/>
              </a:rPr>
              <a:t> by</a:t>
            </a:r>
            <a:r>
              <a:rPr sz="2300" spc="-114" dirty="0">
                <a:solidFill>
                  <a:srgbClr val="FFFFFF"/>
                </a:solidFill>
                <a:latin typeface="Trebuchet MS"/>
                <a:cs typeface="Trebuchet MS"/>
              </a:rPr>
              <a:t> </a:t>
            </a:r>
            <a:r>
              <a:rPr sz="2300" spc="-135" dirty="0">
                <a:solidFill>
                  <a:srgbClr val="FFFFFF"/>
                </a:solidFill>
                <a:latin typeface="Trebuchet MS"/>
                <a:cs typeface="Trebuchet MS"/>
              </a:rPr>
              <a:t>marital</a:t>
            </a:r>
            <a:r>
              <a:rPr sz="2300" spc="-114" dirty="0">
                <a:solidFill>
                  <a:srgbClr val="FFFFFF"/>
                </a:solidFill>
                <a:latin typeface="Trebuchet MS"/>
                <a:cs typeface="Trebuchet MS"/>
              </a:rPr>
              <a:t> </a:t>
            </a:r>
            <a:r>
              <a:rPr sz="2300" spc="-40" dirty="0">
                <a:solidFill>
                  <a:srgbClr val="FFFFFF"/>
                </a:solidFill>
                <a:latin typeface="Trebuchet MS"/>
                <a:cs typeface="Trebuchet MS"/>
              </a:rPr>
              <a:t>status</a:t>
            </a:r>
            <a:endParaRPr sz="2300">
              <a:latin typeface="Trebuchet MS"/>
              <a:cs typeface="Trebuchet MS"/>
            </a:endParaRPr>
          </a:p>
        </p:txBody>
      </p:sp>
      <p:grpSp>
        <p:nvGrpSpPr>
          <p:cNvPr id="10" name="object 10"/>
          <p:cNvGrpSpPr/>
          <p:nvPr/>
        </p:nvGrpSpPr>
        <p:grpSpPr>
          <a:xfrm>
            <a:off x="8640598" y="3476528"/>
            <a:ext cx="2681605" cy="2771140"/>
            <a:chOff x="8640598" y="3476528"/>
            <a:chExt cx="2681605" cy="2771140"/>
          </a:xfrm>
        </p:grpSpPr>
        <p:sp>
          <p:nvSpPr>
            <p:cNvPr id="11" name="object 11"/>
            <p:cNvSpPr/>
            <p:nvPr/>
          </p:nvSpPr>
          <p:spPr>
            <a:xfrm>
              <a:off x="8640598" y="3566071"/>
              <a:ext cx="2681605" cy="2681605"/>
            </a:xfrm>
            <a:custGeom>
              <a:avLst/>
              <a:gdLst/>
              <a:ahLst/>
              <a:cxnLst/>
              <a:rect l="l" t="t" r="r" b="b"/>
              <a:pathLst>
                <a:path w="2681604" h="2681604">
                  <a:moveTo>
                    <a:pt x="1356165" y="2681448"/>
                  </a:moveTo>
                  <a:lnTo>
                    <a:pt x="1287381" y="2680475"/>
                  </a:lnTo>
                  <a:lnTo>
                    <a:pt x="1218738" y="2675976"/>
                  </a:lnTo>
                  <a:lnTo>
                    <a:pt x="1150415" y="2667962"/>
                  </a:lnTo>
                  <a:lnTo>
                    <a:pt x="1082594" y="2656455"/>
                  </a:lnTo>
                  <a:lnTo>
                    <a:pt x="1015451" y="2641483"/>
                  </a:lnTo>
                  <a:lnTo>
                    <a:pt x="949166" y="2623088"/>
                  </a:lnTo>
                  <a:lnTo>
                    <a:pt x="883911" y="2601317"/>
                  </a:lnTo>
                  <a:lnTo>
                    <a:pt x="819858" y="2576228"/>
                  </a:lnTo>
                  <a:lnTo>
                    <a:pt x="757177" y="2547887"/>
                  </a:lnTo>
                  <a:lnTo>
                    <a:pt x="696031" y="2516368"/>
                  </a:lnTo>
                  <a:lnTo>
                    <a:pt x="636583" y="2481755"/>
                  </a:lnTo>
                  <a:lnTo>
                    <a:pt x="578989" y="2444138"/>
                  </a:lnTo>
                  <a:lnTo>
                    <a:pt x="523399" y="2403616"/>
                  </a:lnTo>
                  <a:lnTo>
                    <a:pt x="469961" y="2360296"/>
                  </a:lnTo>
                  <a:lnTo>
                    <a:pt x="418816" y="2314293"/>
                  </a:lnTo>
                  <a:lnTo>
                    <a:pt x="370097" y="2265727"/>
                  </a:lnTo>
                  <a:lnTo>
                    <a:pt x="323933" y="2214726"/>
                  </a:lnTo>
                  <a:lnTo>
                    <a:pt x="280446" y="2161425"/>
                  </a:lnTo>
                  <a:lnTo>
                    <a:pt x="239750" y="2105963"/>
                  </a:lnTo>
                  <a:lnTo>
                    <a:pt x="201952" y="2048487"/>
                  </a:lnTo>
                  <a:lnTo>
                    <a:pt x="167152" y="1989147"/>
                  </a:lnTo>
                  <a:lnTo>
                    <a:pt x="135441" y="1928101"/>
                  </a:lnTo>
                  <a:lnTo>
                    <a:pt x="106903" y="1865509"/>
                  </a:lnTo>
                  <a:lnTo>
                    <a:pt x="81613" y="1801536"/>
                  </a:lnTo>
                  <a:lnTo>
                    <a:pt x="59637" y="1736350"/>
                  </a:lnTo>
                  <a:lnTo>
                    <a:pt x="41034" y="1670122"/>
                  </a:lnTo>
                  <a:lnTo>
                    <a:pt x="25852" y="1603027"/>
                  </a:lnTo>
                  <a:lnTo>
                    <a:pt x="14131" y="1535242"/>
                  </a:lnTo>
                  <a:lnTo>
                    <a:pt x="5903" y="1466945"/>
                  </a:lnTo>
                  <a:lnTo>
                    <a:pt x="1188" y="1398316"/>
                  </a:lnTo>
                  <a:lnTo>
                    <a:pt x="0" y="1329536"/>
                  </a:lnTo>
                  <a:lnTo>
                    <a:pt x="729" y="1295145"/>
                  </a:lnTo>
                  <a:lnTo>
                    <a:pt x="4833" y="1226477"/>
                  </a:lnTo>
                  <a:lnTo>
                    <a:pt x="12453" y="1158109"/>
                  </a:lnTo>
                  <a:lnTo>
                    <a:pt x="23570" y="1090223"/>
                  </a:lnTo>
                  <a:lnTo>
                    <a:pt x="30431" y="1056516"/>
                  </a:lnTo>
                  <a:lnTo>
                    <a:pt x="1340721" y="1340768"/>
                  </a:lnTo>
                  <a:lnTo>
                    <a:pt x="1340721" y="0"/>
                  </a:lnTo>
                  <a:lnTo>
                    <a:pt x="1409489" y="1764"/>
                  </a:lnTo>
                  <a:lnTo>
                    <a:pt x="1478077" y="7054"/>
                  </a:lnTo>
                  <a:lnTo>
                    <a:pt x="1546302" y="15854"/>
                  </a:lnTo>
                  <a:lnTo>
                    <a:pt x="1613987" y="28142"/>
                  </a:lnTo>
                  <a:lnTo>
                    <a:pt x="1680952" y="43886"/>
                  </a:lnTo>
                  <a:lnTo>
                    <a:pt x="1747021" y="63043"/>
                  </a:lnTo>
                  <a:lnTo>
                    <a:pt x="1812021" y="85564"/>
                  </a:lnTo>
                  <a:lnTo>
                    <a:pt x="1875781" y="111389"/>
                  </a:lnTo>
                  <a:lnTo>
                    <a:pt x="1938131" y="140451"/>
                  </a:lnTo>
                  <a:lnTo>
                    <a:pt x="1998910" y="172672"/>
                  </a:lnTo>
                  <a:lnTo>
                    <a:pt x="2057955" y="207968"/>
                  </a:lnTo>
                  <a:lnTo>
                    <a:pt x="2115113" y="246246"/>
                  </a:lnTo>
                  <a:lnTo>
                    <a:pt x="2170232" y="287405"/>
                  </a:lnTo>
                  <a:lnTo>
                    <a:pt x="2223167" y="331337"/>
                  </a:lnTo>
                  <a:lnTo>
                    <a:pt x="2273779" y="377927"/>
                  </a:lnTo>
                  <a:lnTo>
                    <a:pt x="2321935" y="427051"/>
                  </a:lnTo>
                  <a:lnTo>
                    <a:pt x="2367509" y="478580"/>
                  </a:lnTo>
                  <a:lnTo>
                    <a:pt x="2410379" y="532379"/>
                  </a:lnTo>
                  <a:lnTo>
                    <a:pt x="2450434" y="588306"/>
                  </a:lnTo>
                  <a:lnTo>
                    <a:pt x="2487567" y="646214"/>
                  </a:lnTo>
                  <a:lnTo>
                    <a:pt x="2521681" y="705950"/>
                  </a:lnTo>
                  <a:lnTo>
                    <a:pt x="2552687" y="767357"/>
                  </a:lnTo>
                  <a:lnTo>
                    <a:pt x="2580502" y="830274"/>
                  </a:lnTo>
                  <a:lnTo>
                    <a:pt x="2605053" y="894534"/>
                  </a:lnTo>
                  <a:lnTo>
                    <a:pt x="2626277" y="959969"/>
                  </a:lnTo>
                  <a:lnTo>
                    <a:pt x="2644116" y="1026407"/>
                  </a:lnTo>
                  <a:lnTo>
                    <a:pt x="2658524" y="1093672"/>
                  </a:lnTo>
                  <a:lnTo>
                    <a:pt x="2669463" y="1161588"/>
                  </a:lnTo>
                  <a:lnTo>
                    <a:pt x="2676904" y="1229975"/>
                  </a:lnTo>
                  <a:lnTo>
                    <a:pt x="2680828" y="1298654"/>
                  </a:lnTo>
                  <a:lnTo>
                    <a:pt x="2681468" y="1333046"/>
                  </a:lnTo>
                  <a:lnTo>
                    <a:pt x="2681225" y="1367443"/>
                  </a:lnTo>
                  <a:lnTo>
                    <a:pt x="2678092" y="1436163"/>
                  </a:lnTo>
                  <a:lnTo>
                    <a:pt x="2671439" y="1504631"/>
                  </a:lnTo>
                  <a:lnTo>
                    <a:pt x="2661283" y="1572668"/>
                  </a:lnTo>
                  <a:lnTo>
                    <a:pt x="2647651" y="1640095"/>
                  </a:lnTo>
                  <a:lnTo>
                    <a:pt x="2630578" y="1706734"/>
                  </a:lnTo>
                  <a:lnTo>
                    <a:pt x="2610109" y="1772409"/>
                  </a:lnTo>
                  <a:lnTo>
                    <a:pt x="2586300" y="1836948"/>
                  </a:lnTo>
                  <a:lnTo>
                    <a:pt x="2559211" y="1900181"/>
                  </a:lnTo>
                  <a:lnTo>
                    <a:pt x="2528915" y="1961941"/>
                  </a:lnTo>
                  <a:lnTo>
                    <a:pt x="2495491" y="2022066"/>
                  </a:lnTo>
                  <a:lnTo>
                    <a:pt x="2459027" y="2080398"/>
                  </a:lnTo>
                  <a:lnTo>
                    <a:pt x="2419620" y="2136782"/>
                  </a:lnTo>
                  <a:lnTo>
                    <a:pt x="2377372" y="2191071"/>
                  </a:lnTo>
                  <a:lnTo>
                    <a:pt x="2332395" y="2243122"/>
                  </a:lnTo>
                  <a:lnTo>
                    <a:pt x="2284808" y="2292798"/>
                  </a:lnTo>
                  <a:lnTo>
                    <a:pt x="2234736" y="2339967"/>
                  </a:lnTo>
                  <a:lnTo>
                    <a:pt x="2182310" y="2384506"/>
                  </a:lnTo>
                  <a:lnTo>
                    <a:pt x="2127669" y="2426298"/>
                  </a:lnTo>
                  <a:lnTo>
                    <a:pt x="2070956" y="2465231"/>
                  </a:lnTo>
                  <a:lnTo>
                    <a:pt x="2012321" y="2501205"/>
                  </a:lnTo>
                  <a:lnTo>
                    <a:pt x="1951918" y="2534124"/>
                  </a:lnTo>
                  <a:lnTo>
                    <a:pt x="1889906" y="2563902"/>
                  </a:lnTo>
                  <a:lnTo>
                    <a:pt x="1826448" y="2590460"/>
                  </a:lnTo>
                  <a:lnTo>
                    <a:pt x="1761712" y="2613728"/>
                  </a:lnTo>
                  <a:lnTo>
                    <a:pt x="1695868" y="2633645"/>
                  </a:lnTo>
                  <a:lnTo>
                    <a:pt x="1629088" y="2650159"/>
                  </a:lnTo>
                  <a:lnTo>
                    <a:pt x="1561550" y="2663226"/>
                  </a:lnTo>
                  <a:lnTo>
                    <a:pt x="1493430" y="2672812"/>
                  </a:lnTo>
                  <a:lnTo>
                    <a:pt x="1424909" y="2678891"/>
                  </a:lnTo>
                  <a:lnTo>
                    <a:pt x="1390553" y="2680610"/>
                  </a:lnTo>
                  <a:lnTo>
                    <a:pt x="1356165" y="2681448"/>
                  </a:lnTo>
                  <a:close/>
                </a:path>
              </a:pathLst>
            </a:custGeom>
            <a:solidFill>
              <a:srgbClr val="E1C233"/>
            </a:solidFill>
          </p:spPr>
          <p:txBody>
            <a:bodyPr wrap="square" lIns="0" tIns="0" rIns="0" bIns="0" rtlCol="0"/>
            <a:lstStyle/>
            <a:p>
              <a:endParaRPr/>
            </a:p>
          </p:txBody>
        </p:sp>
        <p:sp>
          <p:nvSpPr>
            <p:cNvPr id="12" name="object 12"/>
            <p:cNvSpPr/>
            <p:nvPr/>
          </p:nvSpPr>
          <p:spPr>
            <a:xfrm>
              <a:off x="8671029" y="3566071"/>
              <a:ext cx="1310640" cy="1341120"/>
            </a:xfrm>
            <a:custGeom>
              <a:avLst/>
              <a:gdLst/>
              <a:ahLst/>
              <a:cxnLst/>
              <a:rect l="l" t="t" r="r" b="b"/>
              <a:pathLst>
                <a:path w="1310640" h="1341120">
                  <a:moveTo>
                    <a:pt x="1310290" y="1340768"/>
                  </a:moveTo>
                  <a:lnTo>
                    <a:pt x="0" y="1056516"/>
                  </a:lnTo>
                  <a:lnTo>
                    <a:pt x="9702" y="1014989"/>
                  </a:lnTo>
                  <a:lnTo>
                    <a:pt x="20721" y="973790"/>
                  </a:lnTo>
                  <a:lnTo>
                    <a:pt x="33045" y="932962"/>
                  </a:lnTo>
                  <a:lnTo>
                    <a:pt x="46660" y="892549"/>
                  </a:lnTo>
                  <a:lnTo>
                    <a:pt x="61554" y="852589"/>
                  </a:lnTo>
                  <a:lnTo>
                    <a:pt x="77712" y="813121"/>
                  </a:lnTo>
                  <a:lnTo>
                    <a:pt x="95116" y="774187"/>
                  </a:lnTo>
                  <a:lnTo>
                    <a:pt x="113750" y="735828"/>
                  </a:lnTo>
                  <a:lnTo>
                    <a:pt x="133594" y="698081"/>
                  </a:lnTo>
                  <a:lnTo>
                    <a:pt x="154629" y="660982"/>
                  </a:lnTo>
                  <a:lnTo>
                    <a:pt x="176833" y="624572"/>
                  </a:lnTo>
                  <a:lnTo>
                    <a:pt x="200184" y="588887"/>
                  </a:lnTo>
                  <a:lnTo>
                    <a:pt x="224657" y="553963"/>
                  </a:lnTo>
                  <a:lnTo>
                    <a:pt x="250230" y="519834"/>
                  </a:lnTo>
                  <a:lnTo>
                    <a:pt x="276875" y="486535"/>
                  </a:lnTo>
                  <a:lnTo>
                    <a:pt x="304565" y="454102"/>
                  </a:lnTo>
                  <a:lnTo>
                    <a:pt x="333272" y="422566"/>
                  </a:lnTo>
                  <a:lnTo>
                    <a:pt x="362968" y="391957"/>
                  </a:lnTo>
                  <a:lnTo>
                    <a:pt x="393623" y="362309"/>
                  </a:lnTo>
                  <a:lnTo>
                    <a:pt x="425204" y="333651"/>
                  </a:lnTo>
                  <a:lnTo>
                    <a:pt x="457681" y="306013"/>
                  </a:lnTo>
                  <a:lnTo>
                    <a:pt x="491022" y="279420"/>
                  </a:lnTo>
                  <a:lnTo>
                    <a:pt x="525191" y="253901"/>
                  </a:lnTo>
                  <a:lnTo>
                    <a:pt x="560154" y="229482"/>
                  </a:lnTo>
                  <a:lnTo>
                    <a:pt x="595875" y="206188"/>
                  </a:lnTo>
                  <a:lnTo>
                    <a:pt x="632320" y="184041"/>
                  </a:lnTo>
                  <a:lnTo>
                    <a:pt x="669452" y="163064"/>
                  </a:lnTo>
                  <a:lnTo>
                    <a:pt x="707230" y="143279"/>
                  </a:lnTo>
                  <a:lnTo>
                    <a:pt x="745618" y="124706"/>
                  </a:lnTo>
                  <a:lnTo>
                    <a:pt x="784579" y="107362"/>
                  </a:lnTo>
                  <a:lnTo>
                    <a:pt x="824072" y="91267"/>
                  </a:lnTo>
                  <a:lnTo>
                    <a:pt x="864056" y="76436"/>
                  </a:lnTo>
                  <a:lnTo>
                    <a:pt x="904491" y="62884"/>
                  </a:lnTo>
                  <a:lnTo>
                    <a:pt x="945338" y="50624"/>
                  </a:lnTo>
                  <a:lnTo>
                    <a:pt x="986554" y="39670"/>
                  </a:lnTo>
                  <a:lnTo>
                    <a:pt x="1028096" y="30033"/>
                  </a:lnTo>
                  <a:lnTo>
                    <a:pt x="1069924" y="21721"/>
                  </a:lnTo>
                  <a:lnTo>
                    <a:pt x="1111996" y="14744"/>
                  </a:lnTo>
                  <a:lnTo>
                    <a:pt x="1154269" y="9108"/>
                  </a:lnTo>
                  <a:lnTo>
                    <a:pt x="1196698" y="4820"/>
                  </a:lnTo>
                  <a:lnTo>
                    <a:pt x="1239242" y="1883"/>
                  </a:lnTo>
                  <a:lnTo>
                    <a:pt x="1281860" y="301"/>
                  </a:lnTo>
                  <a:lnTo>
                    <a:pt x="1310290" y="0"/>
                  </a:lnTo>
                  <a:lnTo>
                    <a:pt x="1310290" y="1340768"/>
                  </a:lnTo>
                  <a:close/>
                </a:path>
              </a:pathLst>
            </a:custGeom>
            <a:solidFill>
              <a:srgbClr val="DE6A73"/>
            </a:solidFill>
          </p:spPr>
          <p:txBody>
            <a:bodyPr wrap="square" lIns="0" tIns="0" rIns="0" bIns="0" rtlCol="0"/>
            <a:lstStyle/>
            <a:p>
              <a:endParaRPr/>
            </a:p>
          </p:txBody>
        </p:sp>
        <p:sp>
          <p:nvSpPr>
            <p:cNvPr id="13" name="object 13"/>
            <p:cNvSpPr/>
            <p:nvPr/>
          </p:nvSpPr>
          <p:spPr>
            <a:xfrm>
              <a:off x="9000688" y="6076351"/>
              <a:ext cx="259079" cy="114300"/>
            </a:xfrm>
            <a:custGeom>
              <a:avLst/>
              <a:gdLst/>
              <a:ahLst/>
              <a:cxnLst/>
              <a:rect l="l" t="t" r="r" b="b"/>
              <a:pathLst>
                <a:path w="259079" h="114300">
                  <a:moveTo>
                    <a:pt x="258889" y="0"/>
                  </a:moveTo>
                  <a:lnTo>
                    <a:pt x="188475" y="114098"/>
                  </a:lnTo>
                  <a:lnTo>
                    <a:pt x="0" y="114098"/>
                  </a:lnTo>
                </a:path>
              </a:pathLst>
            </a:custGeom>
            <a:ln w="15706">
              <a:solidFill>
                <a:srgbClr val="FFFFFF"/>
              </a:solidFill>
            </a:ln>
          </p:spPr>
          <p:txBody>
            <a:bodyPr wrap="square" lIns="0" tIns="0" rIns="0" bIns="0" rtlCol="0"/>
            <a:lstStyle/>
            <a:p>
              <a:endParaRPr/>
            </a:p>
          </p:txBody>
        </p:sp>
        <p:sp>
          <p:nvSpPr>
            <p:cNvPr id="14" name="object 14"/>
            <p:cNvSpPr/>
            <p:nvPr/>
          </p:nvSpPr>
          <p:spPr>
            <a:xfrm>
              <a:off x="9290830" y="3484466"/>
              <a:ext cx="233679" cy="127000"/>
            </a:xfrm>
            <a:custGeom>
              <a:avLst/>
              <a:gdLst/>
              <a:ahLst/>
              <a:cxnLst/>
              <a:rect l="l" t="t" r="r" b="b"/>
              <a:pathLst>
                <a:path w="233679" h="127000">
                  <a:moveTo>
                    <a:pt x="233099" y="126433"/>
                  </a:moveTo>
                  <a:lnTo>
                    <a:pt x="188475" y="0"/>
                  </a:lnTo>
                  <a:lnTo>
                    <a:pt x="0" y="0"/>
                  </a:lnTo>
                </a:path>
              </a:pathLst>
            </a:custGeom>
            <a:ln w="15706">
              <a:solidFill>
                <a:srgbClr val="FFFFFF"/>
              </a:solidFill>
            </a:ln>
          </p:spPr>
          <p:txBody>
            <a:bodyPr wrap="square" lIns="0" tIns="0" rIns="0" bIns="0" rtlCol="0"/>
            <a:lstStyle/>
            <a:p>
              <a:endParaRPr/>
            </a:p>
          </p:txBody>
        </p:sp>
      </p:grpSp>
      <p:sp>
        <p:nvSpPr>
          <p:cNvPr id="15" name="object 15"/>
          <p:cNvSpPr txBox="1"/>
          <p:nvPr/>
        </p:nvSpPr>
        <p:spPr>
          <a:xfrm>
            <a:off x="8245306" y="3361850"/>
            <a:ext cx="99568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864</a:t>
            </a:r>
            <a:r>
              <a:rPr sz="1450" spc="25" dirty="0">
                <a:solidFill>
                  <a:srgbClr val="FFFFFF"/>
                </a:solidFill>
                <a:latin typeface="Segoe UI"/>
                <a:cs typeface="Segoe UI"/>
              </a:rPr>
              <a:t> </a:t>
            </a:r>
            <a:r>
              <a:rPr sz="1450" spc="-10" dirty="0">
                <a:solidFill>
                  <a:srgbClr val="FFFFFF"/>
                </a:solidFill>
                <a:latin typeface="Segoe UI"/>
                <a:cs typeface="Segoe UI"/>
              </a:rPr>
              <a:t>(21.6%)</a:t>
            </a:r>
            <a:endParaRPr sz="1450">
              <a:latin typeface="Segoe UI"/>
              <a:cs typeface="Segoe UI"/>
            </a:endParaRPr>
          </a:p>
        </p:txBody>
      </p:sp>
      <p:sp>
        <p:nvSpPr>
          <p:cNvPr id="16" name="object 16"/>
          <p:cNvSpPr txBox="1"/>
          <p:nvPr/>
        </p:nvSpPr>
        <p:spPr>
          <a:xfrm>
            <a:off x="8311557" y="5917019"/>
            <a:ext cx="639445" cy="528320"/>
          </a:xfrm>
          <a:prstGeom prst="rect">
            <a:avLst/>
          </a:prstGeom>
        </p:spPr>
        <p:txBody>
          <a:bodyPr vert="horz" wrap="square" lIns="0" tIns="41910" rIns="0" bIns="0" rtlCol="0">
            <a:spAutoFit/>
          </a:bodyPr>
          <a:lstStyle/>
          <a:p>
            <a:pPr marR="5080" algn="r">
              <a:lnSpc>
                <a:spcPct val="100000"/>
              </a:lnSpc>
              <a:spcBef>
                <a:spcPts val="330"/>
              </a:spcBef>
            </a:pPr>
            <a:r>
              <a:rPr sz="1450" spc="-20" dirty="0">
                <a:solidFill>
                  <a:srgbClr val="FFFFFF"/>
                </a:solidFill>
                <a:latin typeface="Segoe UI"/>
                <a:cs typeface="Segoe UI"/>
              </a:rPr>
              <a:t>3136</a:t>
            </a:r>
            <a:endParaRPr sz="1450">
              <a:latin typeface="Segoe UI"/>
              <a:cs typeface="Segoe UI"/>
            </a:endParaRPr>
          </a:p>
          <a:p>
            <a:pPr marR="5080" algn="r">
              <a:lnSpc>
                <a:spcPct val="100000"/>
              </a:lnSpc>
              <a:spcBef>
                <a:spcPts val="240"/>
              </a:spcBef>
            </a:pPr>
            <a:r>
              <a:rPr sz="1450" spc="-10" dirty="0">
                <a:solidFill>
                  <a:srgbClr val="FFFFFF"/>
                </a:solidFill>
                <a:latin typeface="Segoe UI"/>
                <a:cs typeface="Segoe UI"/>
              </a:rPr>
              <a:t>(78.4%)</a:t>
            </a:r>
            <a:endParaRPr sz="1450">
              <a:latin typeface="Segoe UI"/>
              <a:cs typeface="Segoe UI"/>
            </a:endParaRPr>
          </a:p>
        </p:txBody>
      </p:sp>
      <p:grpSp>
        <p:nvGrpSpPr>
          <p:cNvPr id="17" name="object 17"/>
          <p:cNvGrpSpPr/>
          <p:nvPr/>
        </p:nvGrpSpPr>
        <p:grpSpPr>
          <a:xfrm>
            <a:off x="12110625" y="4763680"/>
            <a:ext cx="157480" cy="565785"/>
            <a:chOff x="12110625" y="4763680"/>
            <a:chExt cx="157480" cy="565785"/>
          </a:xfrm>
        </p:grpSpPr>
        <p:pic>
          <p:nvPicPr>
            <p:cNvPr id="18" name="object 18"/>
            <p:cNvPicPr/>
            <p:nvPr/>
          </p:nvPicPr>
          <p:blipFill>
            <a:blip r:embed="rId3" cstate="print"/>
            <a:stretch>
              <a:fillRect/>
            </a:stretch>
          </p:blipFill>
          <p:spPr>
            <a:xfrm>
              <a:off x="12110625" y="4763680"/>
              <a:ext cx="157063" cy="157063"/>
            </a:xfrm>
            <a:prstGeom prst="rect">
              <a:avLst/>
            </a:prstGeom>
          </p:spPr>
        </p:pic>
        <p:pic>
          <p:nvPicPr>
            <p:cNvPr id="19" name="object 19"/>
            <p:cNvPicPr/>
            <p:nvPr/>
          </p:nvPicPr>
          <p:blipFill>
            <a:blip r:embed="rId4" cstate="print"/>
            <a:stretch>
              <a:fillRect/>
            </a:stretch>
          </p:blipFill>
          <p:spPr>
            <a:xfrm>
              <a:off x="12110625" y="5172045"/>
              <a:ext cx="157063" cy="157063"/>
            </a:xfrm>
            <a:prstGeom prst="rect">
              <a:avLst/>
            </a:prstGeom>
          </p:spPr>
        </p:pic>
      </p:grpSp>
      <p:sp>
        <p:nvSpPr>
          <p:cNvPr id="20" name="object 20"/>
          <p:cNvSpPr txBox="1"/>
          <p:nvPr/>
        </p:nvSpPr>
        <p:spPr>
          <a:xfrm>
            <a:off x="12080926" y="4271822"/>
            <a:ext cx="1371600" cy="1109345"/>
          </a:xfrm>
          <a:prstGeom prst="rect">
            <a:avLst/>
          </a:prstGeom>
        </p:spPr>
        <p:txBody>
          <a:bodyPr vert="horz" wrap="square" lIns="0" tIns="106680" rIns="0" bIns="0" rtlCol="0">
            <a:spAutoFit/>
          </a:bodyPr>
          <a:lstStyle/>
          <a:p>
            <a:pPr marL="12700">
              <a:lnSpc>
                <a:spcPct val="100000"/>
              </a:lnSpc>
              <a:spcBef>
                <a:spcPts val="840"/>
              </a:spcBef>
            </a:pPr>
            <a:r>
              <a:rPr sz="1650" b="1" dirty="0">
                <a:solidFill>
                  <a:srgbClr val="FFFFFF"/>
                </a:solidFill>
                <a:latin typeface="Segoe UI"/>
                <a:cs typeface="Segoe UI"/>
              </a:rPr>
              <a:t>marital</a:t>
            </a:r>
            <a:r>
              <a:rPr sz="1650" b="1" spc="-60" dirty="0">
                <a:solidFill>
                  <a:srgbClr val="FFFFFF"/>
                </a:solidFill>
                <a:latin typeface="Segoe UI"/>
                <a:cs typeface="Segoe UI"/>
              </a:rPr>
              <a:t> </a:t>
            </a:r>
            <a:r>
              <a:rPr sz="1650" b="1" spc="-10" dirty="0">
                <a:solidFill>
                  <a:srgbClr val="FFFFFF"/>
                </a:solidFill>
                <a:latin typeface="Segoe UI"/>
                <a:cs typeface="Segoe UI"/>
              </a:rPr>
              <a:t>status</a:t>
            </a:r>
            <a:endParaRPr sz="1650">
              <a:latin typeface="Segoe UI"/>
              <a:cs typeface="Segoe UI"/>
            </a:endParaRPr>
          </a:p>
          <a:p>
            <a:pPr marL="218440">
              <a:lnSpc>
                <a:spcPct val="100000"/>
              </a:lnSpc>
              <a:spcBef>
                <a:spcPts val="740"/>
              </a:spcBef>
            </a:pPr>
            <a:r>
              <a:rPr sz="1650" spc="-10" dirty="0">
                <a:solidFill>
                  <a:srgbClr val="FFFFFF"/>
                </a:solidFill>
                <a:latin typeface="Segoe UI"/>
                <a:cs typeface="Segoe UI"/>
              </a:rPr>
              <a:t>Married</a:t>
            </a:r>
            <a:endParaRPr sz="1650">
              <a:latin typeface="Segoe UI"/>
              <a:cs typeface="Segoe UI"/>
            </a:endParaRPr>
          </a:p>
          <a:p>
            <a:pPr marL="218440">
              <a:lnSpc>
                <a:spcPct val="100000"/>
              </a:lnSpc>
              <a:spcBef>
                <a:spcPts val="1110"/>
              </a:spcBef>
            </a:pPr>
            <a:r>
              <a:rPr sz="1650" spc="-10" dirty="0">
                <a:solidFill>
                  <a:srgbClr val="FFFFFF"/>
                </a:solidFill>
                <a:latin typeface="Segoe UI"/>
                <a:cs typeface="Segoe UI"/>
              </a:rPr>
              <a:t>Single</a:t>
            </a:r>
            <a:endParaRPr sz="1650">
              <a:latin typeface="Segoe UI"/>
              <a:cs typeface="Segoe UI"/>
            </a:endParaRPr>
          </a:p>
        </p:txBody>
      </p:sp>
      <p:sp>
        <p:nvSpPr>
          <p:cNvPr id="21" name="object 21"/>
          <p:cNvSpPr/>
          <p:nvPr/>
        </p:nvSpPr>
        <p:spPr>
          <a:xfrm>
            <a:off x="13845127" y="2365743"/>
            <a:ext cx="6251575" cy="4759325"/>
          </a:xfrm>
          <a:custGeom>
            <a:avLst/>
            <a:gdLst/>
            <a:ahLst/>
            <a:cxnLst/>
            <a:rect l="l" t="t" r="r" b="b"/>
            <a:pathLst>
              <a:path w="6251575" h="4759325">
                <a:moveTo>
                  <a:pt x="0" y="4531275"/>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023376" y="0"/>
                </a:lnTo>
                <a:lnTo>
                  <a:pt x="6030834" y="0"/>
                </a:lnTo>
                <a:lnTo>
                  <a:pt x="6038276" y="365"/>
                </a:lnTo>
                <a:lnTo>
                  <a:pt x="6045698" y="1096"/>
                </a:lnTo>
                <a:lnTo>
                  <a:pt x="6053121" y="1827"/>
                </a:lnTo>
                <a:lnTo>
                  <a:pt x="6096622" y="11971"/>
                </a:lnTo>
                <a:lnTo>
                  <a:pt x="6110528" y="17335"/>
                </a:lnTo>
                <a:lnTo>
                  <a:pt x="6117420" y="20190"/>
                </a:lnTo>
                <a:lnTo>
                  <a:pt x="6124155" y="23375"/>
                </a:lnTo>
                <a:lnTo>
                  <a:pt x="6130732" y="26891"/>
                </a:lnTo>
                <a:lnTo>
                  <a:pt x="6137311" y="30407"/>
                </a:lnTo>
                <a:lnTo>
                  <a:pt x="6143700" y="34237"/>
                </a:lnTo>
                <a:lnTo>
                  <a:pt x="6149902" y="38381"/>
                </a:lnTo>
                <a:lnTo>
                  <a:pt x="6156104" y="42525"/>
                </a:lnTo>
                <a:lnTo>
                  <a:pt x="6184413" y="66704"/>
                </a:lnTo>
                <a:lnTo>
                  <a:pt x="6189688" y="71978"/>
                </a:lnTo>
                <a:lnTo>
                  <a:pt x="6194691" y="77498"/>
                </a:lnTo>
                <a:lnTo>
                  <a:pt x="6199423" y="83263"/>
                </a:lnTo>
                <a:lnTo>
                  <a:pt x="6204154" y="89029"/>
                </a:lnTo>
                <a:lnTo>
                  <a:pt x="6208592" y="95013"/>
                </a:lnTo>
                <a:lnTo>
                  <a:pt x="6212736" y="101215"/>
                </a:lnTo>
                <a:lnTo>
                  <a:pt x="6216879" y="107416"/>
                </a:lnTo>
                <a:lnTo>
                  <a:pt x="6236635" y="147479"/>
                </a:lnTo>
                <a:lnTo>
                  <a:pt x="6246741" y="183311"/>
                </a:lnTo>
                <a:lnTo>
                  <a:pt x="6248197" y="190627"/>
                </a:lnTo>
                <a:lnTo>
                  <a:pt x="6249290" y="197996"/>
                </a:lnTo>
                <a:lnTo>
                  <a:pt x="6250021" y="205419"/>
                </a:lnTo>
                <a:lnTo>
                  <a:pt x="6250752" y="212842"/>
                </a:lnTo>
                <a:lnTo>
                  <a:pt x="6251118" y="220282"/>
                </a:lnTo>
                <a:lnTo>
                  <a:pt x="6251118" y="227741"/>
                </a:lnTo>
                <a:lnTo>
                  <a:pt x="6251118" y="4531275"/>
                </a:lnTo>
                <a:lnTo>
                  <a:pt x="6251118" y="4538734"/>
                </a:lnTo>
                <a:lnTo>
                  <a:pt x="6250752" y="4546175"/>
                </a:lnTo>
                <a:lnTo>
                  <a:pt x="6250021" y="4553598"/>
                </a:lnTo>
                <a:lnTo>
                  <a:pt x="6249290" y="4561020"/>
                </a:lnTo>
                <a:lnTo>
                  <a:pt x="6248197" y="4568389"/>
                </a:lnTo>
                <a:lnTo>
                  <a:pt x="6246741" y="4575705"/>
                </a:lnTo>
                <a:lnTo>
                  <a:pt x="6245286" y="4583020"/>
                </a:lnTo>
                <a:lnTo>
                  <a:pt x="6233782" y="4618427"/>
                </a:lnTo>
                <a:lnTo>
                  <a:pt x="6230927" y="4625318"/>
                </a:lnTo>
                <a:lnTo>
                  <a:pt x="6227742" y="4632053"/>
                </a:lnTo>
                <a:lnTo>
                  <a:pt x="6224226" y="4638631"/>
                </a:lnTo>
                <a:lnTo>
                  <a:pt x="6220711" y="4645209"/>
                </a:lnTo>
                <a:lnTo>
                  <a:pt x="6216880" y="4651599"/>
                </a:lnTo>
                <a:lnTo>
                  <a:pt x="6212736" y="4657801"/>
                </a:lnTo>
                <a:lnTo>
                  <a:pt x="6208592" y="4664003"/>
                </a:lnTo>
                <a:lnTo>
                  <a:pt x="6204155" y="4669987"/>
                </a:lnTo>
                <a:lnTo>
                  <a:pt x="6199423" y="4675753"/>
                </a:lnTo>
                <a:lnTo>
                  <a:pt x="6194691" y="4681518"/>
                </a:lnTo>
                <a:lnTo>
                  <a:pt x="6189688" y="4687038"/>
                </a:lnTo>
                <a:lnTo>
                  <a:pt x="6184413" y="4692312"/>
                </a:lnTo>
                <a:lnTo>
                  <a:pt x="6179139" y="4697586"/>
                </a:lnTo>
                <a:lnTo>
                  <a:pt x="6173619" y="4702589"/>
                </a:lnTo>
                <a:lnTo>
                  <a:pt x="6167853" y="4707321"/>
                </a:lnTo>
                <a:lnTo>
                  <a:pt x="6162087" y="4712053"/>
                </a:lnTo>
                <a:lnTo>
                  <a:pt x="6156103" y="4716491"/>
                </a:lnTo>
                <a:lnTo>
                  <a:pt x="6149901" y="4720635"/>
                </a:lnTo>
                <a:lnTo>
                  <a:pt x="6143700" y="4724779"/>
                </a:lnTo>
                <a:lnTo>
                  <a:pt x="6137311" y="4728609"/>
                </a:lnTo>
                <a:lnTo>
                  <a:pt x="6130732" y="4732125"/>
                </a:lnTo>
                <a:lnTo>
                  <a:pt x="6124154" y="4735641"/>
                </a:lnTo>
                <a:lnTo>
                  <a:pt x="6117420" y="4738826"/>
                </a:lnTo>
                <a:lnTo>
                  <a:pt x="6110528" y="4741681"/>
                </a:lnTo>
                <a:lnTo>
                  <a:pt x="6103637" y="4744535"/>
                </a:lnTo>
                <a:lnTo>
                  <a:pt x="6067805" y="4754640"/>
                </a:lnTo>
                <a:lnTo>
                  <a:pt x="6060490" y="4756096"/>
                </a:lnTo>
                <a:lnTo>
                  <a:pt x="6053121" y="4757189"/>
                </a:lnTo>
                <a:lnTo>
                  <a:pt x="6045698" y="4757920"/>
                </a:lnTo>
                <a:lnTo>
                  <a:pt x="6038276" y="4758651"/>
                </a:lnTo>
                <a:lnTo>
                  <a:pt x="6030834" y="4759017"/>
                </a:lnTo>
                <a:lnTo>
                  <a:pt x="6023376" y="4759017"/>
                </a:lnTo>
                <a:lnTo>
                  <a:pt x="227741" y="4759017"/>
                </a:lnTo>
                <a:lnTo>
                  <a:pt x="220282" y="4759017"/>
                </a:lnTo>
                <a:lnTo>
                  <a:pt x="212842" y="4758651"/>
                </a:lnTo>
                <a:lnTo>
                  <a:pt x="205419" y="4757920"/>
                </a:lnTo>
                <a:lnTo>
                  <a:pt x="197996" y="4757189"/>
                </a:lnTo>
                <a:lnTo>
                  <a:pt x="190627" y="4756096"/>
                </a:lnTo>
                <a:lnTo>
                  <a:pt x="183311" y="4754640"/>
                </a:lnTo>
                <a:lnTo>
                  <a:pt x="175996" y="4753186"/>
                </a:lnTo>
                <a:lnTo>
                  <a:pt x="133697" y="4738826"/>
                </a:lnTo>
                <a:lnTo>
                  <a:pt x="101215" y="4720635"/>
                </a:lnTo>
                <a:lnTo>
                  <a:pt x="95013" y="4716491"/>
                </a:lnTo>
                <a:lnTo>
                  <a:pt x="66704" y="4692312"/>
                </a:lnTo>
                <a:lnTo>
                  <a:pt x="61429" y="4687038"/>
                </a:lnTo>
                <a:lnTo>
                  <a:pt x="56426" y="4681518"/>
                </a:lnTo>
                <a:lnTo>
                  <a:pt x="51694" y="4675752"/>
                </a:lnTo>
                <a:lnTo>
                  <a:pt x="46963" y="4669986"/>
                </a:lnTo>
                <a:lnTo>
                  <a:pt x="42525" y="4664002"/>
                </a:lnTo>
                <a:lnTo>
                  <a:pt x="38381" y="4657800"/>
                </a:lnTo>
                <a:lnTo>
                  <a:pt x="34237" y="4651599"/>
                </a:lnTo>
                <a:lnTo>
                  <a:pt x="30407" y="4645209"/>
                </a:lnTo>
                <a:lnTo>
                  <a:pt x="26891" y="4638631"/>
                </a:lnTo>
                <a:lnTo>
                  <a:pt x="23375" y="4632053"/>
                </a:lnTo>
                <a:lnTo>
                  <a:pt x="20190" y="4625318"/>
                </a:lnTo>
                <a:lnTo>
                  <a:pt x="17335" y="4618427"/>
                </a:lnTo>
                <a:lnTo>
                  <a:pt x="14481" y="4611536"/>
                </a:lnTo>
                <a:lnTo>
                  <a:pt x="2920" y="4568389"/>
                </a:lnTo>
                <a:lnTo>
                  <a:pt x="1096" y="4553598"/>
                </a:lnTo>
                <a:lnTo>
                  <a:pt x="365" y="4546175"/>
                </a:lnTo>
                <a:lnTo>
                  <a:pt x="0" y="4538734"/>
                </a:lnTo>
                <a:lnTo>
                  <a:pt x="0" y="4531275"/>
                </a:lnTo>
                <a:close/>
              </a:path>
            </a:pathLst>
          </a:custGeom>
          <a:ln w="15706">
            <a:solidFill>
              <a:srgbClr val="E669B9"/>
            </a:solidFill>
          </a:ln>
        </p:spPr>
        <p:txBody>
          <a:bodyPr wrap="square" lIns="0" tIns="0" rIns="0" bIns="0" rtlCol="0"/>
          <a:lstStyle/>
          <a:p>
            <a:endParaRPr/>
          </a:p>
        </p:txBody>
      </p:sp>
      <p:sp>
        <p:nvSpPr>
          <p:cNvPr id="22" name="object 22"/>
          <p:cNvSpPr txBox="1"/>
          <p:nvPr/>
        </p:nvSpPr>
        <p:spPr>
          <a:xfrm>
            <a:off x="14888678" y="2397649"/>
            <a:ext cx="4194810" cy="377190"/>
          </a:xfrm>
          <a:prstGeom prst="rect">
            <a:avLst/>
          </a:prstGeom>
        </p:spPr>
        <p:txBody>
          <a:bodyPr vert="horz" wrap="square" lIns="0" tIns="13335" rIns="0" bIns="0" rtlCol="0">
            <a:spAutoFit/>
          </a:bodyPr>
          <a:lstStyle/>
          <a:p>
            <a:pPr marL="12700">
              <a:lnSpc>
                <a:spcPct val="100000"/>
              </a:lnSpc>
              <a:spcBef>
                <a:spcPts val="105"/>
              </a:spcBef>
            </a:pPr>
            <a:r>
              <a:rPr sz="2300" spc="-140" dirty="0">
                <a:solidFill>
                  <a:srgbClr val="FFFFFF"/>
                </a:solidFill>
                <a:latin typeface="Trebuchet MS"/>
                <a:cs typeface="Trebuchet MS"/>
              </a:rPr>
              <a:t>Count</a:t>
            </a:r>
            <a:r>
              <a:rPr sz="2300" spc="-135" dirty="0">
                <a:solidFill>
                  <a:srgbClr val="FFFFFF"/>
                </a:solidFill>
                <a:latin typeface="Trebuchet MS"/>
                <a:cs typeface="Trebuchet MS"/>
              </a:rPr>
              <a:t> </a:t>
            </a:r>
            <a:r>
              <a:rPr sz="2300" spc="-180" dirty="0">
                <a:solidFill>
                  <a:srgbClr val="FFFFFF"/>
                </a:solidFill>
                <a:latin typeface="Trebuchet MS"/>
                <a:cs typeface="Trebuchet MS"/>
              </a:rPr>
              <a:t>of</a:t>
            </a:r>
            <a:r>
              <a:rPr sz="2300" spc="-130" dirty="0">
                <a:solidFill>
                  <a:srgbClr val="FFFFFF"/>
                </a:solidFill>
                <a:latin typeface="Trebuchet MS"/>
                <a:cs typeface="Trebuchet MS"/>
              </a:rPr>
              <a:t> customer_id</a:t>
            </a:r>
            <a:r>
              <a:rPr sz="2300" spc="-135" dirty="0">
                <a:solidFill>
                  <a:srgbClr val="FFFFFF"/>
                </a:solidFill>
                <a:latin typeface="Trebuchet MS"/>
                <a:cs typeface="Trebuchet MS"/>
              </a:rPr>
              <a:t> </a:t>
            </a:r>
            <a:r>
              <a:rPr sz="2300" spc="-120" dirty="0">
                <a:solidFill>
                  <a:srgbClr val="FFFFFF"/>
                </a:solidFill>
                <a:latin typeface="Trebuchet MS"/>
                <a:cs typeface="Trebuchet MS"/>
              </a:rPr>
              <a:t>by</a:t>
            </a:r>
            <a:r>
              <a:rPr sz="2300" spc="-130" dirty="0">
                <a:solidFill>
                  <a:srgbClr val="FFFFFF"/>
                </a:solidFill>
                <a:latin typeface="Trebuchet MS"/>
                <a:cs typeface="Trebuchet MS"/>
              </a:rPr>
              <a:t> </a:t>
            </a:r>
            <a:r>
              <a:rPr sz="2300" spc="-125" dirty="0">
                <a:solidFill>
                  <a:srgbClr val="FFFFFF"/>
                </a:solidFill>
                <a:latin typeface="Trebuchet MS"/>
                <a:cs typeface="Trebuchet MS"/>
              </a:rPr>
              <a:t>occupation</a:t>
            </a:r>
            <a:endParaRPr sz="2300">
              <a:latin typeface="Trebuchet MS"/>
              <a:cs typeface="Trebuchet MS"/>
            </a:endParaRPr>
          </a:p>
        </p:txBody>
      </p:sp>
      <p:sp>
        <p:nvSpPr>
          <p:cNvPr id="23" name="object 23"/>
          <p:cNvSpPr txBox="1"/>
          <p:nvPr/>
        </p:nvSpPr>
        <p:spPr>
          <a:xfrm>
            <a:off x="16706924" y="6673480"/>
            <a:ext cx="1108075" cy="327025"/>
          </a:xfrm>
          <a:prstGeom prst="rect">
            <a:avLst/>
          </a:prstGeom>
        </p:spPr>
        <p:txBody>
          <a:bodyPr vert="horz" wrap="square" lIns="0" tIns="15875" rIns="0" bIns="0" rtlCol="0">
            <a:spAutoFit/>
          </a:bodyPr>
          <a:lstStyle/>
          <a:p>
            <a:pPr marL="12700">
              <a:lnSpc>
                <a:spcPct val="100000"/>
              </a:lnSpc>
              <a:spcBef>
                <a:spcPts val="125"/>
              </a:spcBef>
            </a:pPr>
            <a:r>
              <a:rPr sz="1950" spc="-110" dirty="0">
                <a:solidFill>
                  <a:srgbClr val="252423"/>
                </a:solidFill>
                <a:latin typeface="Trebuchet MS"/>
                <a:cs typeface="Trebuchet MS"/>
              </a:rPr>
              <a:t>occupation</a:t>
            </a:r>
            <a:endParaRPr sz="1950">
              <a:latin typeface="Trebuchet MS"/>
              <a:cs typeface="Trebuchet MS"/>
            </a:endParaRPr>
          </a:p>
        </p:txBody>
      </p:sp>
      <p:sp>
        <p:nvSpPr>
          <p:cNvPr id="24" name="object 24"/>
          <p:cNvSpPr txBox="1"/>
          <p:nvPr/>
        </p:nvSpPr>
        <p:spPr>
          <a:xfrm rot="19560000">
            <a:off x="14039557" y="5913266"/>
            <a:ext cx="1292810" cy="209550"/>
          </a:xfrm>
          <a:prstGeom prst="rect">
            <a:avLst/>
          </a:prstGeom>
        </p:spPr>
        <p:txBody>
          <a:bodyPr vert="horz" wrap="square" lIns="0" tIns="0" rIns="0" bIns="0" rtlCol="0">
            <a:spAutoFit/>
          </a:bodyPr>
          <a:lstStyle/>
          <a:p>
            <a:pPr>
              <a:lnSpc>
                <a:spcPts val="1650"/>
              </a:lnSpc>
            </a:pPr>
            <a:r>
              <a:rPr sz="1650" spc="-40" dirty="0">
                <a:solidFill>
                  <a:srgbClr val="FFFFFF"/>
                </a:solidFill>
                <a:latin typeface="Segoe UI"/>
                <a:cs typeface="Segoe UI"/>
              </a:rPr>
              <a:t>Sa</a:t>
            </a:r>
            <a:r>
              <a:rPr sz="2475" spc="-60" baseline="1683" dirty="0">
                <a:solidFill>
                  <a:srgbClr val="FFFFFF"/>
                </a:solidFill>
                <a:latin typeface="Segoe UI"/>
                <a:cs typeface="Segoe UI"/>
              </a:rPr>
              <a:t>larie</a:t>
            </a:r>
            <a:r>
              <a:rPr sz="2475" spc="-60" baseline="3367" dirty="0">
                <a:solidFill>
                  <a:srgbClr val="FFFFFF"/>
                </a:solidFill>
                <a:latin typeface="Segoe UI"/>
                <a:cs typeface="Segoe UI"/>
              </a:rPr>
              <a:t>d</a:t>
            </a:r>
            <a:r>
              <a:rPr sz="2475" spc="-89" baseline="3367" dirty="0">
                <a:solidFill>
                  <a:srgbClr val="FFFFFF"/>
                </a:solidFill>
                <a:latin typeface="Segoe UI"/>
                <a:cs typeface="Segoe UI"/>
              </a:rPr>
              <a:t> </a:t>
            </a:r>
            <a:r>
              <a:rPr sz="2475" baseline="3367" dirty="0">
                <a:solidFill>
                  <a:srgbClr val="FFFFFF"/>
                </a:solidFill>
                <a:latin typeface="Segoe UI"/>
                <a:cs typeface="Segoe UI"/>
              </a:rPr>
              <a:t>IT</a:t>
            </a:r>
            <a:r>
              <a:rPr sz="2475" spc="-82" baseline="3367" dirty="0">
                <a:solidFill>
                  <a:srgbClr val="FFFFFF"/>
                </a:solidFill>
                <a:latin typeface="Segoe UI"/>
                <a:cs typeface="Segoe UI"/>
              </a:rPr>
              <a:t> </a:t>
            </a:r>
            <a:r>
              <a:rPr sz="2475" spc="-37" baseline="5050" dirty="0">
                <a:solidFill>
                  <a:srgbClr val="FFFFFF"/>
                </a:solidFill>
                <a:latin typeface="Segoe UI"/>
                <a:cs typeface="Segoe UI"/>
              </a:rPr>
              <a:t>E…</a:t>
            </a:r>
            <a:endParaRPr sz="2475" baseline="5050">
              <a:latin typeface="Segoe UI"/>
              <a:cs typeface="Segoe UI"/>
            </a:endParaRPr>
          </a:p>
        </p:txBody>
      </p:sp>
      <p:sp>
        <p:nvSpPr>
          <p:cNvPr id="25" name="object 25"/>
          <p:cNvSpPr txBox="1"/>
          <p:nvPr/>
        </p:nvSpPr>
        <p:spPr>
          <a:xfrm rot="19560000">
            <a:off x="14888769" y="5950475"/>
            <a:ext cx="1419536" cy="209550"/>
          </a:xfrm>
          <a:prstGeom prst="rect">
            <a:avLst/>
          </a:prstGeom>
        </p:spPr>
        <p:txBody>
          <a:bodyPr vert="horz" wrap="square" lIns="0" tIns="0" rIns="0" bIns="0" rtlCol="0">
            <a:spAutoFit/>
          </a:bodyPr>
          <a:lstStyle/>
          <a:p>
            <a:pPr>
              <a:lnSpc>
                <a:spcPts val="1650"/>
              </a:lnSpc>
            </a:pPr>
            <a:r>
              <a:rPr sz="1650" spc="-40" dirty="0">
                <a:solidFill>
                  <a:srgbClr val="FFFFFF"/>
                </a:solidFill>
                <a:latin typeface="Segoe UI"/>
                <a:cs typeface="Segoe UI"/>
              </a:rPr>
              <a:t>Sa</a:t>
            </a:r>
            <a:r>
              <a:rPr sz="2475" spc="-60" baseline="1683" dirty="0">
                <a:solidFill>
                  <a:srgbClr val="FFFFFF"/>
                </a:solidFill>
                <a:latin typeface="Segoe UI"/>
                <a:cs typeface="Segoe UI"/>
              </a:rPr>
              <a:t>larie</a:t>
            </a:r>
            <a:r>
              <a:rPr sz="2475" spc="-60" baseline="3367" dirty="0">
                <a:solidFill>
                  <a:srgbClr val="FFFFFF"/>
                </a:solidFill>
                <a:latin typeface="Segoe UI"/>
                <a:cs typeface="Segoe UI"/>
              </a:rPr>
              <a:t>d</a:t>
            </a:r>
            <a:r>
              <a:rPr sz="2475" spc="-52" baseline="3367" dirty="0">
                <a:solidFill>
                  <a:srgbClr val="FFFFFF"/>
                </a:solidFill>
                <a:latin typeface="Segoe UI"/>
                <a:cs typeface="Segoe UI"/>
              </a:rPr>
              <a:t> </a:t>
            </a:r>
            <a:r>
              <a:rPr sz="2475" spc="-30" baseline="3367" dirty="0">
                <a:solidFill>
                  <a:srgbClr val="FFFFFF"/>
                </a:solidFill>
                <a:latin typeface="Segoe UI"/>
                <a:cs typeface="Segoe UI"/>
              </a:rPr>
              <a:t>O</a:t>
            </a:r>
            <a:r>
              <a:rPr sz="2475" spc="-30" baseline="5050" dirty="0">
                <a:solidFill>
                  <a:srgbClr val="FFFFFF"/>
                </a:solidFill>
                <a:latin typeface="Segoe UI"/>
                <a:cs typeface="Segoe UI"/>
              </a:rPr>
              <a:t>the…</a:t>
            </a:r>
            <a:endParaRPr sz="2475" baseline="5050">
              <a:latin typeface="Segoe UI"/>
              <a:cs typeface="Segoe UI"/>
            </a:endParaRPr>
          </a:p>
        </p:txBody>
      </p:sp>
      <p:sp>
        <p:nvSpPr>
          <p:cNvPr id="26" name="object 26"/>
          <p:cNvSpPr txBox="1"/>
          <p:nvPr/>
        </p:nvSpPr>
        <p:spPr>
          <a:xfrm rot="19560000">
            <a:off x="16178520" y="5845543"/>
            <a:ext cx="1063518" cy="209550"/>
          </a:xfrm>
          <a:prstGeom prst="rect">
            <a:avLst/>
          </a:prstGeom>
        </p:spPr>
        <p:txBody>
          <a:bodyPr vert="horz" wrap="square" lIns="0" tIns="0" rIns="0" bIns="0" rtlCol="0">
            <a:spAutoFit/>
          </a:bodyPr>
          <a:lstStyle/>
          <a:p>
            <a:pPr>
              <a:lnSpc>
                <a:spcPts val="1650"/>
              </a:lnSpc>
            </a:pPr>
            <a:r>
              <a:rPr sz="1650" spc="-10" dirty="0">
                <a:solidFill>
                  <a:srgbClr val="FFFFFF"/>
                </a:solidFill>
                <a:latin typeface="Segoe UI"/>
                <a:cs typeface="Segoe UI"/>
              </a:rPr>
              <a:t>Fre</a:t>
            </a:r>
            <a:r>
              <a:rPr sz="2475" spc="-15" baseline="1683" dirty="0">
                <a:solidFill>
                  <a:srgbClr val="FFFFFF"/>
                </a:solidFill>
                <a:latin typeface="Segoe UI"/>
                <a:cs typeface="Segoe UI"/>
              </a:rPr>
              <a:t>ela</a:t>
            </a:r>
            <a:r>
              <a:rPr sz="2475" spc="-15" baseline="3367" dirty="0">
                <a:solidFill>
                  <a:srgbClr val="FFFFFF"/>
                </a:solidFill>
                <a:latin typeface="Segoe UI"/>
                <a:cs typeface="Segoe UI"/>
              </a:rPr>
              <a:t>ncer</a:t>
            </a:r>
            <a:r>
              <a:rPr sz="2475" spc="-15" baseline="5050" dirty="0">
                <a:solidFill>
                  <a:srgbClr val="FFFFFF"/>
                </a:solidFill>
                <a:latin typeface="Segoe UI"/>
                <a:cs typeface="Segoe UI"/>
              </a:rPr>
              <a:t>s</a:t>
            </a:r>
            <a:endParaRPr sz="2475" baseline="5050">
              <a:latin typeface="Segoe UI"/>
              <a:cs typeface="Segoe UI"/>
            </a:endParaRPr>
          </a:p>
        </p:txBody>
      </p:sp>
      <p:sp>
        <p:nvSpPr>
          <p:cNvPr id="27" name="object 27"/>
          <p:cNvSpPr txBox="1"/>
          <p:nvPr/>
        </p:nvSpPr>
        <p:spPr>
          <a:xfrm rot="19560000">
            <a:off x="16797064" y="5957235"/>
            <a:ext cx="1442778" cy="209550"/>
          </a:xfrm>
          <a:prstGeom prst="rect">
            <a:avLst/>
          </a:prstGeom>
        </p:spPr>
        <p:txBody>
          <a:bodyPr vert="horz" wrap="square" lIns="0" tIns="0" rIns="0" bIns="0" rtlCol="0">
            <a:spAutoFit/>
          </a:bodyPr>
          <a:lstStyle/>
          <a:p>
            <a:pPr>
              <a:lnSpc>
                <a:spcPts val="1650"/>
              </a:lnSpc>
            </a:pPr>
            <a:r>
              <a:rPr sz="1650" spc="-40" dirty="0">
                <a:solidFill>
                  <a:srgbClr val="FFFFFF"/>
                </a:solidFill>
                <a:latin typeface="Segoe UI"/>
                <a:cs typeface="Segoe UI"/>
              </a:rPr>
              <a:t>Bu</a:t>
            </a:r>
            <a:r>
              <a:rPr sz="2475" spc="-60" baseline="1683" dirty="0">
                <a:solidFill>
                  <a:srgbClr val="FFFFFF"/>
                </a:solidFill>
                <a:latin typeface="Segoe UI"/>
                <a:cs typeface="Segoe UI"/>
              </a:rPr>
              <a:t>sine</a:t>
            </a:r>
            <a:r>
              <a:rPr sz="2475" spc="-60" baseline="3367" dirty="0">
                <a:solidFill>
                  <a:srgbClr val="FFFFFF"/>
                </a:solidFill>
                <a:latin typeface="Segoe UI"/>
                <a:cs typeface="Segoe UI"/>
              </a:rPr>
              <a:t>ss</a:t>
            </a:r>
            <a:r>
              <a:rPr sz="2475" spc="-97" baseline="3367" dirty="0">
                <a:solidFill>
                  <a:srgbClr val="FFFFFF"/>
                </a:solidFill>
                <a:latin typeface="Segoe UI"/>
                <a:cs typeface="Segoe UI"/>
              </a:rPr>
              <a:t> </a:t>
            </a:r>
            <a:r>
              <a:rPr sz="2475" spc="-30" baseline="3367" dirty="0">
                <a:solidFill>
                  <a:srgbClr val="FFFFFF"/>
                </a:solidFill>
                <a:latin typeface="Segoe UI"/>
                <a:cs typeface="Segoe UI"/>
              </a:rPr>
              <a:t>O</a:t>
            </a:r>
            <a:r>
              <a:rPr sz="2475" spc="-30" baseline="5050" dirty="0">
                <a:solidFill>
                  <a:srgbClr val="FFFFFF"/>
                </a:solidFill>
                <a:latin typeface="Segoe UI"/>
                <a:cs typeface="Segoe UI"/>
              </a:rPr>
              <a:t>wn…</a:t>
            </a:r>
            <a:endParaRPr sz="2475" baseline="5050">
              <a:latin typeface="Segoe UI"/>
              <a:cs typeface="Segoe UI"/>
            </a:endParaRPr>
          </a:p>
        </p:txBody>
      </p:sp>
      <p:sp>
        <p:nvSpPr>
          <p:cNvPr id="28" name="object 28"/>
          <p:cNvSpPr txBox="1"/>
          <p:nvPr/>
        </p:nvSpPr>
        <p:spPr>
          <a:xfrm rot="19560000">
            <a:off x="17820098" y="5938414"/>
            <a:ext cx="1378727" cy="209550"/>
          </a:xfrm>
          <a:prstGeom prst="rect">
            <a:avLst/>
          </a:prstGeom>
        </p:spPr>
        <p:txBody>
          <a:bodyPr vert="horz" wrap="square" lIns="0" tIns="0" rIns="0" bIns="0" rtlCol="0">
            <a:spAutoFit/>
          </a:bodyPr>
          <a:lstStyle/>
          <a:p>
            <a:pPr>
              <a:lnSpc>
                <a:spcPts val="1650"/>
              </a:lnSpc>
            </a:pPr>
            <a:r>
              <a:rPr sz="1650" spc="-40" dirty="0">
                <a:solidFill>
                  <a:srgbClr val="FFFFFF"/>
                </a:solidFill>
                <a:latin typeface="Segoe UI"/>
                <a:cs typeface="Segoe UI"/>
              </a:rPr>
              <a:t>Go</a:t>
            </a:r>
            <a:r>
              <a:rPr sz="2475" spc="-60" baseline="1683" dirty="0">
                <a:solidFill>
                  <a:srgbClr val="FFFFFF"/>
                </a:solidFill>
                <a:latin typeface="Segoe UI"/>
                <a:cs typeface="Segoe UI"/>
              </a:rPr>
              <a:t>ver</a:t>
            </a:r>
            <a:r>
              <a:rPr sz="2475" spc="-60" baseline="3367" dirty="0">
                <a:solidFill>
                  <a:srgbClr val="FFFFFF"/>
                </a:solidFill>
                <a:latin typeface="Segoe UI"/>
                <a:cs typeface="Segoe UI"/>
              </a:rPr>
              <a:t>nme</a:t>
            </a:r>
            <a:r>
              <a:rPr sz="2475" spc="-60" baseline="5050" dirty="0">
                <a:solidFill>
                  <a:srgbClr val="FFFFFF"/>
                </a:solidFill>
                <a:latin typeface="Segoe UI"/>
                <a:cs typeface="Segoe UI"/>
              </a:rPr>
              <a:t>nt</a:t>
            </a:r>
            <a:r>
              <a:rPr sz="2475" spc="-52" baseline="5050" dirty="0">
                <a:solidFill>
                  <a:srgbClr val="FFFFFF"/>
                </a:solidFill>
                <a:latin typeface="Segoe UI"/>
                <a:cs typeface="Segoe UI"/>
              </a:rPr>
              <a:t> </a:t>
            </a:r>
            <a:r>
              <a:rPr sz="2475" spc="-75" baseline="5050" dirty="0">
                <a:solidFill>
                  <a:srgbClr val="FFFFFF"/>
                </a:solidFill>
                <a:latin typeface="Segoe UI"/>
                <a:cs typeface="Segoe UI"/>
              </a:rPr>
              <a:t>…</a:t>
            </a:r>
            <a:endParaRPr sz="2475" baseline="5050">
              <a:latin typeface="Segoe UI"/>
              <a:cs typeface="Segoe UI"/>
            </a:endParaRPr>
          </a:p>
        </p:txBody>
      </p:sp>
      <p:grpSp>
        <p:nvGrpSpPr>
          <p:cNvPr id="29" name="object 29"/>
          <p:cNvGrpSpPr/>
          <p:nvPr/>
        </p:nvGrpSpPr>
        <p:grpSpPr>
          <a:xfrm>
            <a:off x="13821483" y="3886627"/>
            <a:ext cx="6283325" cy="7502525"/>
            <a:chOff x="13821483" y="3886627"/>
            <a:chExt cx="6283325" cy="7502525"/>
          </a:xfrm>
        </p:grpSpPr>
        <p:sp>
          <p:nvSpPr>
            <p:cNvPr id="30" name="object 30"/>
            <p:cNvSpPr/>
            <p:nvPr/>
          </p:nvSpPr>
          <p:spPr>
            <a:xfrm>
              <a:off x="15910275" y="3886627"/>
              <a:ext cx="745490" cy="1614170"/>
            </a:xfrm>
            <a:custGeom>
              <a:avLst/>
              <a:gdLst/>
              <a:ahLst/>
              <a:cxnLst/>
              <a:rect l="l" t="t" r="r" b="b"/>
              <a:pathLst>
                <a:path w="745490" h="1614170">
                  <a:moveTo>
                    <a:pt x="745109" y="1613724"/>
                  </a:moveTo>
                  <a:lnTo>
                    <a:pt x="0" y="1613724"/>
                  </a:lnTo>
                  <a:lnTo>
                    <a:pt x="0" y="0"/>
                  </a:lnTo>
                  <a:lnTo>
                    <a:pt x="745109" y="0"/>
                  </a:lnTo>
                  <a:lnTo>
                    <a:pt x="745109" y="1613724"/>
                  </a:lnTo>
                  <a:close/>
                </a:path>
              </a:pathLst>
            </a:custGeom>
            <a:solidFill>
              <a:srgbClr val="F0E199"/>
            </a:solidFill>
          </p:spPr>
          <p:txBody>
            <a:bodyPr wrap="square" lIns="0" tIns="0" rIns="0" bIns="0" rtlCol="0"/>
            <a:lstStyle/>
            <a:p>
              <a:endParaRPr/>
            </a:p>
          </p:txBody>
        </p:sp>
        <p:sp>
          <p:nvSpPr>
            <p:cNvPr id="31" name="object 31"/>
            <p:cNvSpPr/>
            <p:nvPr/>
          </p:nvSpPr>
          <p:spPr>
            <a:xfrm>
              <a:off x="16874925" y="4083599"/>
              <a:ext cx="745490" cy="1417320"/>
            </a:xfrm>
            <a:custGeom>
              <a:avLst/>
              <a:gdLst/>
              <a:ahLst/>
              <a:cxnLst/>
              <a:rect l="l" t="t" r="r" b="b"/>
              <a:pathLst>
                <a:path w="745490" h="1417320">
                  <a:moveTo>
                    <a:pt x="745108" y="1416752"/>
                  </a:moveTo>
                  <a:lnTo>
                    <a:pt x="0" y="1416752"/>
                  </a:lnTo>
                  <a:lnTo>
                    <a:pt x="0" y="0"/>
                  </a:lnTo>
                  <a:lnTo>
                    <a:pt x="745108" y="0"/>
                  </a:lnTo>
                  <a:lnTo>
                    <a:pt x="745108" y="1416752"/>
                  </a:lnTo>
                  <a:close/>
                </a:path>
              </a:pathLst>
            </a:custGeom>
            <a:solidFill>
              <a:srgbClr val="E669B9"/>
            </a:solidFill>
          </p:spPr>
          <p:txBody>
            <a:bodyPr wrap="square" lIns="0" tIns="0" rIns="0" bIns="0" rtlCol="0"/>
            <a:lstStyle/>
            <a:p>
              <a:endParaRPr/>
            </a:p>
          </p:txBody>
        </p:sp>
        <p:sp>
          <p:nvSpPr>
            <p:cNvPr id="32" name="object 32"/>
            <p:cNvSpPr/>
            <p:nvPr/>
          </p:nvSpPr>
          <p:spPr>
            <a:xfrm>
              <a:off x="17839575" y="4361890"/>
              <a:ext cx="745490" cy="1138555"/>
            </a:xfrm>
            <a:custGeom>
              <a:avLst/>
              <a:gdLst/>
              <a:ahLst/>
              <a:cxnLst/>
              <a:rect l="l" t="t" r="r" b="b"/>
              <a:pathLst>
                <a:path w="745490" h="1138554">
                  <a:moveTo>
                    <a:pt x="745109" y="1138461"/>
                  </a:moveTo>
                  <a:lnTo>
                    <a:pt x="0" y="1138461"/>
                  </a:lnTo>
                  <a:lnTo>
                    <a:pt x="0" y="0"/>
                  </a:lnTo>
                  <a:lnTo>
                    <a:pt x="745109" y="0"/>
                  </a:lnTo>
                  <a:lnTo>
                    <a:pt x="745109" y="1138461"/>
                  </a:lnTo>
                  <a:close/>
                </a:path>
              </a:pathLst>
            </a:custGeom>
            <a:solidFill>
              <a:srgbClr val="AC5029"/>
            </a:solidFill>
          </p:spPr>
          <p:txBody>
            <a:bodyPr wrap="square" lIns="0" tIns="0" rIns="0" bIns="0" rtlCol="0"/>
            <a:lstStyle/>
            <a:p>
              <a:endParaRPr/>
            </a:p>
          </p:txBody>
        </p:sp>
        <p:sp>
          <p:nvSpPr>
            <p:cNvPr id="33" name="object 33"/>
            <p:cNvSpPr/>
            <p:nvPr/>
          </p:nvSpPr>
          <p:spPr>
            <a:xfrm>
              <a:off x="18804225" y="4779326"/>
              <a:ext cx="745490" cy="721360"/>
            </a:xfrm>
            <a:custGeom>
              <a:avLst/>
              <a:gdLst/>
              <a:ahLst/>
              <a:cxnLst/>
              <a:rect l="l" t="t" r="r" b="b"/>
              <a:pathLst>
                <a:path w="745490" h="721360">
                  <a:moveTo>
                    <a:pt x="745109" y="721025"/>
                  </a:moveTo>
                  <a:lnTo>
                    <a:pt x="0" y="721025"/>
                  </a:lnTo>
                  <a:lnTo>
                    <a:pt x="0" y="0"/>
                  </a:lnTo>
                  <a:lnTo>
                    <a:pt x="745109" y="0"/>
                  </a:lnTo>
                  <a:lnTo>
                    <a:pt x="745109" y="721025"/>
                  </a:lnTo>
                  <a:close/>
                </a:path>
              </a:pathLst>
            </a:custGeom>
            <a:solidFill>
              <a:srgbClr val="F2B4DB"/>
            </a:solidFill>
          </p:spPr>
          <p:txBody>
            <a:bodyPr wrap="square" lIns="0" tIns="0" rIns="0" bIns="0" rtlCol="0"/>
            <a:lstStyle/>
            <a:p>
              <a:endParaRPr/>
            </a:p>
          </p:txBody>
        </p:sp>
        <p:sp>
          <p:nvSpPr>
            <p:cNvPr id="34" name="object 34"/>
            <p:cNvSpPr/>
            <p:nvPr/>
          </p:nvSpPr>
          <p:spPr>
            <a:xfrm>
              <a:off x="13829420" y="7140466"/>
              <a:ext cx="6267450" cy="4241165"/>
            </a:xfrm>
            <a:custGeom>
              <a:avLst/>
              <a:gdLst/>
              <a:ahLst/>
              <a:cxnLst/>
              <a:rect l="l" t="t" r="r" b="b"/>
              <a:pathLst>
                <a:path w="6267450" h="4241165">
                  <a:moveTo>
                    <a:pt x="0" y="4012966"/>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039082" y="0"/>
                  </a:lnTo>
                  <a:lnTo>
                    <a:pt x="6046541" y="0"/>
                  </a:lnTo>
                  <a:lnTo>
                    <a:pt x="6053982" y="365"/>
                  </a:lnTo>
                  <a:lnTo>
                    <a:pt x="6061406" y="1096"/>
                  </a:lnTo>
                  <a:lnTo>
                    <a:pt x="6068828" y="1827"/>
                  </a:lnTo>
                  <a:lnTo>
                    <a:pt x="6076197" y="2920"/>
                  </a:lnTo>
                  <a:lnTo>
                    <a:pt x="6083512" y="4375"/>
                  </a:lnTo>
                  <a:lnTo>
                    <a:pt x="6090828" y="5831"/>
                  </a:lnTo>
                  <a:lnTo>
                    <a:pt x="6098055" y="7641"/>
                  </a:lnTo>
                  <a:lnTo>
                    <a:pt x="6105192" y="9806"/>
                  </a:lnTo>
                  <a:lnTo>
                    <a:pt x="6112330" y="11971"/>
                  </a:lnTo>
                  <a:lnTo>
                    <a:pt x="6119345" y="14481"/>
                  </a:lnTo>
                  <a:lnTo>
                    <a:pt x="6126235" y="17335"/>
                  </a:lnTo>
                  <a:lnTo>
                    <a:pt x="6133126" y="20190"/>
                  </a:lnTo>
                  <a:lnTo>
                    <a:pt x="6171810" y="42525"/>
                  </a:lnTo>
                  <a:lnTo>
                    <a:pt x="6200119" y="66704"/>
                  </a:lnTo>
                  <a:lnTo>
                    <a:pt x="6205394" y="71978"/>
                  </a:lnTo>
                  <a:lnTo>
                    <a:pt x="6210397" y="77498"/>
                  </a:lnTo>
                  <a:lnTo>
                    <a:pt x="6215129" y="83263"/>
                  </a:lnTo>
                  <a:lnTo>
                    <a:pt x="6219861" y="89029"/>
                  </a:lnTo>
                  <a:lnTo>
                    <a:pt x="6224298" y="95013"/>
                  </a:lnTo>
                  <a:lnTo>
                    <a:pt x="6228442" y="101215"/>
                  </a:lnTo>
                  <a:lnTo>
                    <a:pt x="6232586" y="107416"/>
                  </a:lnTo>
                  <a:lnTo>
                    <a:pt x="6252342" y="147479"/>
                  </a:lnTo>
                  <a:lnTo>
                    <a:pt x="6257017" y="161631"/>
                  </a:lnTo>
                  <a:lnTo>
                    <a:pt x="6259182" y="168769"/>
                  </a:lnTo>
                  <a:lnTo>
                    <a:pt x="6260992" y="175996"/>
                  </a:lnTo>
                  <a:lnTo>
                    <a:pt x="6262447" y="183311"/>
                  </a:lnTo>
                  <a:lnTo>
                    <a:pt x="6263903" y="190627"/>
                  </a:lnTo>
                  <a:lnTo>
                    <a:pt x="6264996" y="197996"/>
                  </a:lnTo>
                  <a:lnTo>
                    <a:pt x="6265727" y="205419"/>
                  </a:lnTo>
                  <a:lnTo>
                    <a:pt x="6266459" y="212842"/>
                  </a:lnTo>
                  <a:lnTo>
                    <a:pt x="6266824" y="220282"/>
                  </a:lnTo>
                  <a:lnTo>
                    <a:pt x="6266824" y="227741"/>
                  </a:lnTo>
                  <a:lnTo>
                    <a:pt x="6266824" y="4012966"/>
                  </a:lnTo>
                  <a:lnTo>
                    <a:pt x="6266824" y="4020425"/>
                  </a:lnTo>
                  <a:lnTo>
                    <a:pt x="6266459" y="4027866"/>
                  </a:lnTo>
                  <a:lnTo>
                    <a:pt x="6265727" y="4035289"/>
                  </a:lnTo>
                  <a:lnTo>
                    <a:pt x="6264996" y="4042712"/>
                  </a:lnTo>
                  <a:lnTo>
                    <a:pt x="6263903" y="4050081"/>
                  </a:lnTo>
                  <a:lnTo>
                    <a:pt x="6262447" y="4057397"/>
                  </a:lnTo>
                  <a:lnTo>
                    <a:pt x="6260992" y="4064712"/>
                  </a:lnTo>
                  <a:lnTo>
                    <a:pt x="6259182" y="4071939"/>
                  </a:lnTo>
                  <a:lnTo>
                    <a:pt x="6257017" y="4079076"/>
                  </a:lnTo>
                  <a:lnTo>
                    <a:pt x="6254851" y="4086214"/>
                  </a:lnTo>
                  <a:lnTo>
                    <a:pt x="6252342" y="4093228"/>
                  </a:lnTo>
                  <a:lnTo>
                    <a:pt x="6249487" y="4100119"/>
                  </a:lnTo>
                  <a:lnTo>
                    <a:pt x="6246633" y="4107010"/>
                  </a:lnTo>
                  <a:lnTo>
                    <a:pt x="6228442" y="4139492"/>
                  </a:lnTo>
                  <a:lnTo>
                    <a:pt x="6224298" y="4145694"/>
                  </a:lnTo>
                  <a:lnTo>
                    <a:pt x="6219861" y="4151678"/>
                  </a:lnTo>
                  <a:lnTo>
                    <a:pt x="6215129" y="4157444"/>
                  </a:lnTo>
                  <a:lnTo>
                    <a:pt x="6210397" y="4163210"/>
                  </a:lnTo>
                  <a:lnTo>
                    <a:pt x="6205394" y="4168729"/>
                  </a:lnTo>
                  <a:lnTo>
                    <a:pt x="6200119" y="4174004"/>
                  </a:lnTo>
                  <a:lnTo>
                    <a:pt x="6194846" y="4179278"/>
                  </a:lnTo>
                  <a:lnTo>
                    <a:pt x="6165607" y="4202326"/>
                  </a:lnTo>
                  <a:lnTo>
                    <a:pt x="6159406" y="4206470"/>
                  </a:lnTo>
                  <a:lnTo>
                    <a:pt x="6153016" y="4210300"/>
                  </a:lnTo>
                  <a:lnTo>
                    <a:pt x="6146438" y="4213816"/>
                  </a:lnTo>
                  <a:lnTo>
                    <a:pt x="6139860" y="4217332"/>
                  </a:lnTo>
                  <a:lnTo>
                    <a:pt x="6133126" y="4220517"/>
                  </a:lnTo>
                  <a:lnTo>
                    <a:pt x="6126234" y="4223372"/>
                  </a:lnTo>
                  <a:lnTo>
                    <a:pt x="6119344" y="4226227"/>
                  </a:lnTo>
                  <a:lnTo>
                    <a:pt x="6083512" y="4236331"/>
                  </a:lnTo>
                  <a:lnTo>
                    <a:pt x="6076197" y="4237787"/>
                  </a:lnTo>
                  <a:lnTo>
                    <a:pt x="6068828" y="4238880"/>
                  </a:lnTo>
                  <a:lnTo>
                    <a:pt x="6061406" y="4239611"/>
                  </a:lnTo>
                  <a:lnTo>
                    <a:pt x="6053982" y="4240342"/>
                  </a:lnTo>
                  <a:lnTo>
                    <a:pt x="6046541" y="4240708"/>
                  </a:lnTo>
                  <a:lnTo>
                    <a:pt x="6039082" y="4240708"/>
                  </a:lnTo>
                  <a:lnTo>
                    <a:pt x="227741" y="4240708"/>
                  </a:lnTo>
                  <a:lnTo>
                    <a:pt x="220282" y="4240708"/>
                  </a:lnTo>
                  <a:lnTo>
                    <a:pt x="212842" y="4240342"/>
                  </a:lnTo>
                  <a:lnTo>
                    <a:pt x="205419" y="4239611"/>
                  </a:lnTo>
                  <a:lnTo>
                    <a:pt x="197996" y="4238880"/>
                  </a:lnTo>
                  <a:lnTo>
                    <a:pt x="190627" y="4237787"/>
                  </a:lnTo>
                  <a:lnTo>
                    <a:pt x="183311" y="4236331"/>
                  </a:lnTo>
                  <a:lnTo>
                    <a:pt x="175996" y="4234876"/>
                  </a:lnTo>
                  <a:lnTo>
                    <a:pt x="140588" y="4223372"/>
                  </a:lnTo>
                  <a:lnTo>
                    <a:pt x="133697" y="4220517"/>
                  </a:lnTo>
                  <a:lnTo>
                    <a:pt x="126963" y="4217332"/>
                  </a:lnTo>
                  <a:lnTo>
                    <a:pt x="120385" y="4213816"/>
                  </a:lnTo>
                  <a:lnTo>
                    <a:pt x="113806" y="4210300"/>
                  </a:lnTo>
                  <a:lnTo>
                    <a:pt x="107416" y="4206470"/>
                  </a:lnTo>
                  <a:lnTo>
                    <a:pt x="101215" y="4202326"/>
                  </a:lnTo>
                  <a:lnTo>
                    <a:pt x="95013" y="4198183"/>
                  </a:lnTo>
                  <a:lnTo>
                    <a:pt x="66704" y="4174004"/>
                  </a:lnTo>
                  <a:lnTo>
                    <a:pt x="61429" y="4168729"/>
                  </a:lnTo>
                  <a:lnTo>
                    <a:pt x="56426" y="4163210"/>
                  </a:lnTo>
                  <a:lnTo>
                    <a:pt x="51694" y="4157444"/>
                  </a:lnTo>
                  <a:lnTo>
                    <a:pt x="46963" y="4151678"/>
                  </a:lnTo>
                  <a:lnTo>
                    <a:pt x="42525" y="4145694"/>
                  </a:lnTo>
                  <a:lnTo>
                    <a:pt x="38381" y="4139492"/>
                  </a:lnTo>
                  <a:lnTo>
                    <a:pt x="34237" y="4133290"/>
                  </a:lnTo>
                  <a:lnTo>
                    <a:pt x="14481" y="4093228"/>
                  </a:lnTo>
                  <a:lnTo>
                    <a:pt x="4375" y="4057396"/>
                  </a:lnTo>
                  <a:lnTo>
                    <a:pt x="2920" y="4050081"/>
                  </a:lnTo>
                  <a:lnTo>
                    <a:pt x="1827" y="4042712"/>
                  </a:lnTo>
                  <a:lnTo>
                    <a:pt x="1096" y="4035288"/>
                  </a:lnTo>
                  <a:lnTo>
                    <a:pt x="365" y="4027866"/>
                  </a:lnTo>
                  <a:lnTo>
                    <a:pt x="0" y="4020425"/>
                  </a:lnTo>
                  <a:lnTo>
                    <a:pt x="0" y="4012966"/>
                  </a:lnTo>
                  <a:close/>
                </a:path>
              </a:pathLst>
            </a:custGeom>
            <a:ln w="15706">
              <a:solidFill>
                <a:srgbClr val="E669B9"/>
              </a:solidFill>
            </a:ln>
          </p:spPr>
          <p:txBody>
            <a:bodyPr wrap="square" lIns="0" tIns="0" rIns="0" bIns="0" rtlCol="0"/>
            <a:lstStyle/>
            <a:p>
              <a:endParaRPr/>
            </a:p>
          </p:txBody>
        </p:sp>
      </p:grpSp>
      <p:sp>
        <p:nvSpPr>
          <p:cNvPr id="35" name="object 35"/>
          <p:cNvSpPr txBox="1"/>
          <p:nvPr/>
        </p:nvSpPr>
        <p:spPr>
          <a:xfrm>
            <a:off x="14945625" y="3161987"/>
            <a:ext cx="745490" cy="2338705"/>
          </a:xfrm>
          <a:prstGeom prst="rect">
            <a:avLst/>
          </a:prstGeom>
          <a:solidFill>
            <a:srgbClr val="A1333C"/>
          </a:solidFill>
        </p:spPr>
        <p:txBody>
          <a:bodyPr vert="horz" wrap="square" lIns="0" tIns="95250" rIns="0" bIns="0" rtlCol="0">
            <a:spAutoFit/>
          </a:bodyPr>
          <a:lstStyle/>
          <a:p>
            <a:pPr marL="168910">
              <a:lnSpc>
                <a:spcPct val="100000"/>
              </a:lnSpc>
              <a:spcBef>
                <a:spcPts val="750"/>
              </a:spcBef>
            </a:pPr>
            <a:r>
              <a:rPr sz="1450" spc="-20" dirty="0">
                <a:solidFill>
                  <a:srgbClr val="FFFFFF"/>
                </a:solidFill>
                <a:latin typeface="Segoe UI"/>
                <a:cs typeface="Segoe UI"/>
              </a:rPr>
              <a:t>1294</a:t>
            </a:r>
            <a:endParaRPr sz="1450">
              <a:latin typeface="Segoe UI"/>
              <a:cs typeface="Segoe UI"/>
            </a:endParaRPr>
          </a:p>
        </p:txBody>
      </p:sp>
      <p:sp>
        <p:nvSpPr>
          <p:cNvPr id="36" name="object 36"/>
          <p:cNvSpPr txBox="1"/>
          <p:nvPr/>
        </p:nvSpPr>
        <p:spPr>
          <a:xfrm>
            <a:off x="16117743" y="3537875"/>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893</a:t>
            </a:r>
            <a:endParaRPr sz="1450">
              <a:latin typeface="Segoe UI"/>
              <a:cs typeface="Segoe UI"/>
            </a:endParaRPr>
          </a:p>
        </p:txBody>
      </p:sp>
      <p:sp>
        <p:nvSpPr>
          <p:cNvPr id="37" name="object 37"/>
          <p:cNvSpPr txBox="1"/>
          <p:nvPr/>
        </p:nvSpPr>
        <p:spPr>
          <a:xfrm>
            <a:off x="17082392" y="3734847"/>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784</a:t>
            </a:r>
            <a:endParaRPr sz="1450">
              <a:latin typeface="Segoe UI"/>
              <a:cs typeface="Segoe UI"/>
            </a:endParaRPr>
          </a:p>
        </p:txBody>
      </p:sp>
      <p:sp>
        <p:nvSpPr>
          <p:cNvPr id="38" name="object 38"/>
          <p:cNvSpPr txBox="1"/>
          <p:nvPr/>
        </p:nvSpPr>
        <p:spPr>
          <a:xfrm>
            <a:off x="18047044" y="4013138"/>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630</a:t>
            </a:r>
            <a:endParaRPr sz="1450">
              <a:latin typeface="Segoe UI"/>
              <a:cs typeface="Segoe UI"/>
            </a:endParaRPr>
          </a:p>
        </p:txBody>
      </p:sp>
      <p:sp>
        <p:nvSpPr>
          <p:cNvPr id="39" name="object 39"/>
          <p:cNvSpPr txBox="1"/>
          <p:nvPr/>
        </p:nvSpPr>
        <p:spPr>
          <a:xfrm>
            <a:off x="19011695" y="4430574"/>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399</a:t>
            </a:r>
            <a:endParaRPr sz="1450">
              <a:latin typeface="Segoe UI"/>
              <a:cs typeface="Segoe UI"/>
            </a:endParaRPr>
          </a:p>
        </p:txBody>
      </p:sp>
      <p:graphicFrame>
        <p:nvGraphicFramePr>
          <p:cNvPr id="40" name="object 40"/>
          <p:cNvGraphicFramePr>
            <a:graphicFrameLocks noGrp="1"/>
          </p:cNvGraphicFramePr>
          <p:nvPr/>
        </p:nvGraphicFramePr>
        <p:xfrm>
          <a:off x="392658" y="308385"/>
          <a:ext cx="8907142" cy="800735"/>
        </p:xfrm>
        <a:graphic>
          <a:graphicData uri="http://schemas.openxmlformats.org/drawingml/2006/table">
            <a:tbl>
              <a:tblPr firstRow="1" bandRow="1">
                <a:tableStyleId>{2D5ABB26-0587-4C30-8999-92F81FD0307C}</a:tableStyleId>
              </a:tblPr>
              <a:tblGrid>
                <a:gridCol w="822325">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848360">
                  <a:extLst>
                    <a:ext uri="{9D8B030D-6E8A-4147-A177-3AD203B41FA5}">
                      <a16:colId xmlns:a16="http://schemas.microsoft.com/office/drawing/2014/main" val="20002"/>
                    </a:ext>
                  </a:extLst>
                </a:gridCol>
                <a:gridCol w="1013460">
                  <a:extLst>
                    <a:ext uri="{9D8B030D-6E8A-4147-A177-3AD203B41FA5}">
                      <a16:colId xmlns:a16="http://schemas.microsoft.com/office/drawing/2014/main" val="20003"/>
                    </a:ext>
                  </a:extLst>
                </a:gridCol>
                <a:gridCol w="557529">
                  <a:extLst>
                    <a:ext uri="{9D8B030D-6E8A-4147-A177-3AD203B41FA5}">
                      <a16:colId xmlns:a16="http://schemas.microsoft.com/office/drawing/2014/main" val="20004"/>
                    </a:ext>
                  </a:extLst>
                </a:gridCol>
                <a:gridCol w="534035">
                  <a:extLst>
                    <a:ext uri="{9D8B030D-6E8A-4147-A177-3AD203B41FA5}">
                      <a16:colId xmlns:a16="http://schemas.microsoft.com/office/drawing/2014/main" val="20005"/>
                    </a:ext>
                  </a:extLst>
                </a:gridCol>
                <a:gridCol w="1288414">
                  <a:extLst>
                    <a:ext uri="{9D8B030D-6E8A-4147-A177-3AD203B41FA5}">
                      <a16:colId xmlns:a16="http://schemas.microsoft.com/office/drawing/2014/main" val="20006"/>
                    </a:ext>
                  </a:extLst>
                </a:gridCol>
                <a:gridCol w="486410">
                  <a:extLst>
                    <a:ext uri="{9D8B030D-6E8A-4147-A177-3AD203B41FA5}">
                      <a16:colId xmlns:a16="http://schemas.microsoft.com/office/drawing/2014/main" val="20007"/>
                    </a:ext>
                  </a:extLst>
                </a:gridCol>
                <a:gridCol w="612774">
                  <a:extLst>
                    <a:ext uri="{9D8B030D-6E8A-4147-A177-3AD203B41FA5}">
                      <a16:colId xmlns:a16="http://schemas.microsoft.com/office/drawing/2014/main" val="20008"/>
                    </a:ext>
                  </a:extLst>
                </a:gridCol>
                <a:gridCol w="1585595">
                  <a:extLst>
                    <a:ext uri="{9D8B030D-6E8A-4147-A177-3AD203B41FA5}">
                      <a16:colId xmlns:a16="http://schemas.microsoft.com/office/drawing/2014/main" val="20009"/>
                    </a:ext>
                  </a:extLst>
                </a:gridCol>
                <a:gridCol w="440690">
                  <a:extLst>
                    <a:ext uri="{9D8B030D-6E8A-4147-A177-3AD203B41FA5}">
                      <a16:colId xmlns:a16="http://schemas.microsoft.com/office/drawing/2014/main" val="20010"/>
                    </a:ext>
                  </a:extLst>
                </a:gridCol>
              </a:tblGrid>
              <a:tr h="392430">
                <a:tc>
                  <a:txBody>
                    <a:bodyPr/>
                    <a:lstStyle/>
                    <a:p>
                      <a:pPr marL="38735">
                        <a:lnSpc>
                          <a:spcPts val="2180"/>
                        </a:lnSpc>
                      </a:pPr>
                      <a:r>
                        <a:rPr sz="1950" spc="-20" dirty="0">
                          <a:solidFill>
                            <a:srgbClr val="FFFFFF"/>
                          </a:solidFill>
                          <a:latin typeface="Trebuchet MS"/>
                          <a:cs typeface="Trebuchet MS"/>
                        </a:rPr>
                        <a:t>city</a:t>
                      </a:r>
                      <a:endParaRPr sz="1950">
                        <a:latin typeface="Trebuchet MS"/>
                        <a:cs typeface="Trebuchet MS"/>
                      </a:endParaRPr>
                    </a:p>
                  </a:txBody>
                  <a:tcPr marL="0" marR="0" marT="0" marB="0">
                    <a:lnB w="19050">
                      <a:solidFill>
                        <a:srgbClr val="E9E9E9"/>
                      </a:solidFill>
                      <a:prstDash val="solid"/>
                    </a:lnB>
                  </a:tcPr>
                </a:tc>
                <a:tc>
                  <a:txBody>
                    <a:bodyPr/>
                    <a:lstStyle/>
                    <a:p>
                      <a:pPr>
                        <a:lnSpc>
                          <a:spcPct val="100000"/>
                        </a:lnSpc>
                      </a:pPr>
                      <a:endParaRPr sz="2400">
                        <a:latin typeface="Times New Roman"/>
                        <a:cs typeface="Times New Roman"/>
                      </a:endParaRPr>
                    </a:p>
                  </a:txBody>
                  <a:tcPr marL="0" marR="0" marT="0" marB="0">
                    <a:lnB w="19050">
                      <a:solidFill>
                        <a:srgbClr val="E9E9E9"/>
                      </a:solidFill>
                      <a:prstDash val="solid"/>
                    </a:lnB>
                  </a:tcPr>
                </a:tc>
                <a:tc>
                  <a:txBody>
                    <a:bodyPr/>
                    <a:lstStyle/>
                    <a:p>
                      <a:pPr>
                        <a:lnSpc>
                          <a:spcPct val="100000"/>
                        </a:lnSpc>
                      </a:pPr>
                      <a:endParaRPr sz="2400">
                        <a:latin typeface="Times New Roman"/>
                        <a:cs typeface="Times New Roman"/>
                      </a:endParaRPr>
                    </a:p>
                  </a:txBody>
                  <a:tcPr marL="0" marR="0" marT="0" marB="0"/>
                </a:tc>
                <a:tc>
                  <a:txBody>
                    <a:bodyPr/>
                    <a:lstStyle/>
                    <a:p>
                      <a:pPr marL="38735">
                        <a:lnSpc>
                          <a:spcPts val="2180"/>
                        </a:lnSpc>
                      </a:pPr>
                      <a:r>
                        <a:rPr sz="1950" spc="-10" dirty="0">
                          <a:solidFill>
                            <a:srgbClr val="FFFFFF"/>
                          </a:solidFill>
                          <a:latin typeface="Trebuchet MS"/>
                          <a:cs typeface="Trebuchet MS"/>
                        </a:rPr>
                        <a:t>gender</a:t>
                      </a:r>
                      <a:endParaRPr sz="1950">
                        <a:latin typeface="Trebuchet MS"/>
                        <a:cs typeface="Trebuchet MS"/>
                      </a:endParaRPr>
                    </a:p>
                  </a:txBody>
                  <a:tcPr marL="0" marR="0" marT="0" marB="0">
                    <a:lnB w="19050">
                      <a:solidFill>
                        <a:srgbClr val="E9E9E9"/>
                      </a:solidFill>
                      <a:prstDash val="solid"/>
                    </a:lnB>
                  </a:tcPr>
                </a:tc>
                <a:tc>
                  <a:txBody>
                    <a:bodyPr/>
                    <a:lstStyle/>
                    <a:p>
                      <a:pPr>
                        <a:lnSpc>
                          <a:spcPct val="100000"/>
                        </a:lnSpc>
                      </a:pPr>
                      <a:endParaRPr sz="2400">
                        <a:latin typeface="Times New Roman"/>
                        <a:cs typeface="Times New Roman"/>
                      </a:endParaRPr>
                    </a:p>
                  </a:txBody>
                  <a:tcPr marL="0" marR="0" marT="0" marB="0">
                    <a:lnB w="19050">
                      <a:solidFill>
                        <a:srgbClr val="E9E9E9"/>
                      </a:solidFill>
                      <a:prstDash val="solid"/>
                    </a:lnB>
                  </a:tcPr>
                </a:tc>
                <a:tc>
                  <a:txBody>
                    <a:bodyPr/>
                    <a:lstStyle/>
                    <a:p>
                      <a:pPr>
                        <a:lnSpc>
                          <a:spcPct val="100000"/>
                        </a:lnSpc>
                      </a:pPr>
                      <a:endParaRPr sz="2400">
                        <a:latin typeface="Times New Roman"/>
                        <a:cs typeface="Times New Roman"/>
                      </a:endParaRPr>
                    </a:p>
                  </a:txBody>
                  <a:tcPr marL="0" marR="0" marT="0" marB="0"/>
                </a:tc>
                <a:tc>
                  <a:txBody>
                    <a:bodyPr/>
                    <a:lstStyle/>
                    <a:p>
                      <a:pPr marL="38735">
                        <a:lnSpc>
                          <a:spcPts val="2180"/>
                        </a:lnSpc>
                      </a:pPr>
                      <a:r>
                        <a:rPr sz="1950" spc="-10" dirty="0">
                          <a:solidFill>
                            <a:srgbClr val="FFFFFF"/>
                          </a:solidFill>
                          <a:latin typeface="Trebuchet MS"/>
                          <a:cs typeface="Trebuchet MS"/>
                        </a:rPr>
                        <a:t>age_group</a:t>
                      </a:r>
                      <a:endParaRPr sz="1950">
                        <a:latin typeface="Trebuchet MS"/>
                        <a:cs typeface="Trebuchet MS"/>
                      </a:endParaRPr>
                    </a:p>
                  </a:txBody>
                  <a:tcPr marL="0" marR="0" marT="0" marB="0">
                    <a:lnB w="19050">
                      <a:solidFill>
                        <a:srgbClr val="E9E9E9"/>
                      </a:solidFill>
                      <a:prstDash val="solid"/>
                    </a:lnB>
                  </a:tcPr>
                </a:tc>
                <a:tc>
                  <a:txBody>
                    <a:bodyPr/>
                    <a:lstStyle/>
                    <a:p>
                      <a:pPr>
                        <a:lnSpc>
                          <a:spcPct val="100000"/>
                        </a:lnSpc>
                      </a:pPr>
                      <a:endParaRPr sz="2400">
                        <a:latin typeface="Times New Roman"/>
                        <a:cs typeface="Times New Roman"/>
                      </a:endParaRPr>
                    </a:p>
                  </a:txBody>
                  <a:tcPr marL="0" marR="0" marT="0" marB="0">
                    <a:lnB w="19050">
                      <a:solidFill>
                        <a:srgbClr val="E9E9E9"/>
                      </a:solidFill>
                      <a:prstDash val="solid"/>
                    </a:lnB>
                  </a:tcPr>
                </a:tc>
                <a:tc>
                  <a:txBody>
                    <a:bodyPr/>
                    <a:lstStyle/>
                    <a:p>
                      <a:pPr>
                        <a:lnSpc>
                          <a:spcPct val="100000"/>
                        </a:lnSpc>
                      </a:pPr>
                      <a:endParaRPr sz="2400">
                        <a:latin typeface="Times New Roman"/>
                        <a:cs typeface="Times New Roman"/>
                      </a:endParaRPr>
                    </a:p>
                  </a:txBody>
                  <a:tcPr marL="0" marR="0" marT="0" marB="0"/>
                </a:tc>
                <a:tc>
                  <a:txBody>
                    <a:bodyPr/>
                    <a:lstStyle/>
                    <a:p>
                      <a:pPr marL="38735">
                        <a:lnSpc>
                          <a:spcPts val="2180"/>
                        </a:lnSpc>
                      </a:pPr>
                      <a:r>
                        <a:rPr sz="1950" spc="-105" dirty="0">
                          <a:solidFill>
                            <a:srgbClr val="FFFFFF"/>
                          </a:solidFill>
                          <a:latin typeface="Trebuchet MS"/>
                          <a:cs typeface="Trebuchet MS"/>
                        </a:rPr>
                        <a:t>marital</a:t>
                      </a:r>
                      <a:r>
                        <a:rPr sz="1950" spc="-95" dirty="0">
                          <a:solidFill>
                            <a:srgbClr val="FFFFFF"/>
                          </a:solidFill>
                          <a:latin typeface="Trebuchet MS"/>
                          <a:cs typeface="Trebuchet MS"/>
                        </a:rPr>
                        <a:t> </a:t>
                      </a:r>
                      <a:r>
                        <a:rPr sz="1950" spc="-10" dirty="0">
                          <a:solidFill>
                            <a:srgbClr val="FFFFFF"/>
                          </a:solidFill>
                          <a:latin typeface="Trebuchet MS"/>
                          <a:cs typeface="Trebuchet MS"/>
                        </a:rPr>
                        <a:t>status</a:t>
                      </a:r>
                      <a:endParaRPr sz="1950">
                        <a:latin typeface="Trebuchet MS"/>
                        <a:cs typeface="Trebuchet MS"/>
                      </a:endParaRPr>
                    </a:p>
                  </a:txBody>
                  <a:tcPr marL="0" marR="0" marT="0" marB="0">
                    <a:lnB w="19050">
                      <a:solidFill>
                        <a:srgbClr val="E9E9E9"/>
                      </a:solidFill>
                      <a:prstDash val="solid"/>
                    </a:lnB>
                  </a:tcPr>
                </a:tc>
                <a:tc>
                  <a:txBody>
                    <a:bodyPr/>
                    <a:lstStyle/>
                    <a:p>
                      <a:pPr>
                        <a:lnSpc>
                          <a:spcPct val="100000"/>
                        </a:lnSpc>
                      </a:pPr>
                      <a:endParaRPr sz="2400">
                        <a:latin typeface="Times New Roman"/>
                        <a:cs typeface="Times New Roman"/>
                      </a:endParaRPr>
                    </a:p>
                  </a:txBody>
                  <a:tcPr marL="0" marR="0" marT="0" marB="0">
                    <a:lnB w="19050">
                      <a:solidFill>
                        <a:srgbClr val="E9E9E9"/>
                      </a:solidFill>
                      <a:prstDash val="solid"/>
                    </a:lnB>
                  </a:tcPr>
                </a:tc>
                <a:extLst>
                  <a:ext uri="{0D108BD9-81ED-4DB2-BD59-A6C34878D82A}">
                    <a16:rowId xmlns:a16="http://schemas.microsoft.com/office/drawing/2014/main" val="10000"/>
                  </a:ext>
                </a:extLst>
              </a:tr>
              <a:tr h="408305">
                <a:tc>
                  <a:txBody>
                    <a:bodyPr/>
                    <a:lstStyle/>
                    <a:p>
                      <a:pPr marL="86360">
                        <a:lnSpc>
                          <a:spcPct val="100000"/>
                        </a:lnSpc>
                        <a:spcBef>
                          <a:spcPts val="760"/>
                        </a:spcBef>
                      </a:pPr>
                      <a:r>
                        <a:rPr sz="1650" spc="-25" dirty="0">
                          <a:solidFill>
                            <a:srgbClr val="FFFFFF"/>
                          </a:solidFill>
                          <a:latin typeface="Segoe UI"/>
                          <a:cs typeface="Segoe UI"/>
                        </a:rPr>
                        <a:t>All</a:t>
                      </a:r>
                      <a:endParaRPr sz="1650">
                        <a:latin typeface="Segoe UI"/>
                        <a:cs typeface="Segoe UI"/>
                      </a:endParaRPr>
                    </a:p>
                  </a:txBody>
                  <a:tcPr marL="0" marR="0" marT="96520" marB="0">
                    <a:lnL w="19050">
                      <a:solidFill>
                        <a:srgbClr val="E9E9E9"/>
                      </a:solidFill>
                      <a:prstDash val="solid"/>
                    </a:lnL>
                    <a:lnT w="19050">
                      <a:solidFill>
                        <a:srgbClr val="E9E9E9"/>
                      </a:solidFill>
                      <a:prstDash val="solid"/>
                    </a:lnT>
                    <a:lnB w="19050">
                      <a:solidFill>
                        <a:srgbClr val="E9E9E9"/>
                      </a:solidFill>
                      <a:prstDash val="solid"/>
                    </a:lnB>
                    <a:solidFill>
                      <a:srgbClr val="000000"/>
                    </a:solidFill>
                  </a:tcPr>
                </a:tc>
                <a:tc>
                  <a:txBody>
                    <a:bodyPr/>
                    <a:lstStyle/>
                    <a:p>
                      <a:pPr marL="425450">
                        <a:lnSpc>
                          <a:spcPct val="100000"/>
                        </a:lnSpc>
                        <a:spcBef>
                          <a:spcPts val="885"/>
                        </a:spcBef>
                      </a:pPr>
                      <a:r>
                        <a:rPr sz="1650" spc="-445" dirty="0">
                          <a:solidFill>
                            <a:srgbClr val="FFFFFF"/>
                          </a:solidFill>
                          <a:latin typeface="Segoe UI Symbol"/>
                          <a:cs typeface="Segoe UI Symbol"/>
                        </a:rPr>
                        <a:t></a:t>
                      </a:r>
                      <a:endParaRPr sz="1650">
                        <a:latin typeface="Segoe UI Symbol"/>
                        <a:cs typeface="Segoe UI Symbol"/>
                      </a:endParaRPr>
                    </a:p>
                  </a:txBody>
                  <a:tcPr marL="0" marR="0" marT="112395" marB="0">
                    <a:lnR w="19050">
                      <a:solidFill>
                        <a:srgbClr val="E9E9E9"/>
                      </a:solidFill>
                      <a:prstDash val="solid"/>
                    </a:lnR>
                    <a:lnT w="19050">
                      <a:solidFill>
                        <a:srgbClr val="E9E9E9"/>
                      </a:solidFill>
                      <a:prstDash val="solid"/>
                    </a:lnT>
                    <a:lnB w="19050">
                      <a:solidFill>
                        <a:srgbClr val="E9E9E9"/>
                      </a:solidFill>
                      <a:prstDash val="solid"/>
                    </a:lnB>
                    <a:solidFill>
                      <a:srgbClr val="000000"/>
                    </a:solidFill>
                  </a:tcPr>
                </a:tc>
                <a:tc>
                  <a:txBody>
                    <a:bodyPr/>
                    <a:lstStyle/>
                    <a:p>
                      <a:pPr>
                        <a:lnSpc>
                          <a:spcPct val="100000"/>
                        </a:lnSpc>
                      </a:pPr>
                      <a:endParaRPr sz="2400">
                        <a:latin typeface="Times New Roman"/>
                        <a:cs typeface="Times New Roman"/>
                      </a:endParaRPr>
                    </a:p>
                  </a:txBody>
                  <a:tcPr marL="0" marR="0" marT="0" marB="0">
                    <a:lnL w="19050">
                      <a:solidFill>
                        <a:srgbClr val="E9E9E9"/>
                      </a:solidFill>
                      <a:prstDash val="solid"/>
                    </a:lnL>
                    <a:lnR w="19050">
                      <a:solidFill>
                        <a:srgbClr val="E9E9E9"/>
                      </a:solidFill>
                      <a:prstDash val="solid"/>
                    </a:lnR>
                  </a:tcPr>
                </a:tc>
                <a:tc>
                  <a:txBody>
                    <a:bodyPr/>
                    <a:lstStyle/>
                    <a:p>
                      <a:pPr marL="86360">
                        <a:lnSpc>
                          <a:spcPct val="100000"/>
                        </a:lnSpc>
                        <a:spcBef>
                          <a:spcPts val="760"/>
                        </a:spcBef>
                      </a:pPr>
                      <a:r>
                        <a:rPr sz="1650" spc="-25" dirty="0">
                          <a:solidFill>
                            <a:srgbClr val="FFFFFF"/>
                          </a:solidFill>
                          <a:latin typeface="Segoe UI"/>
                          <a:cs typeface="Segoe UI"/>
                        </a:rPr>
                        <a:t>All</a:t>
                      </a:r>
                      <a:endParaRPr sz="1650">
                        <a:latin typeface="Segoe UI"/>
                        <a:cs typeface="Segoe UI"/>
                      </a:endParaRPr>
                    </a:p>
                  </a:txBody>
                  <a:tcPr marL="0" marR="0" marT="96520" marB="0">
                    <a:lnL w="19050">
                      <a:solidFill>
                        <a:srgbClr val="E9E9E9"/>
                      </a:solidFill>
                      <a:prstDash val="solid"/>
                    </a:lnL>
                    <a:lnT w="19050">
                      <a:solidFill>
                        <a:srgbClr val="E9E9E9"/>
                      </a:solidFill>
                      <a:prstDash val="solid"/>
                    </a:lnT>
                    <a:lnB w="19050">
                      <a:solidFill>
                        <a:srgbClr val="E9E9E9"/>
                      </a:solidFill>
                      <a:prstDash val="solid"/>
                    </a:lnB>
                    <a:solidFill>
                      <a:srgbClr val="000000"/>
                    </a:solidFill>
                  </a:tcPr>
                </a:tc>
                <a:tc>
                  <a:txBody>
                    <a:bodyPr/>
                    <a:lstStyle/>
                    <a:p>
                      <a:pPr marL="263525">
                        <a:lnSpc>
                          <a:spcPct val="100000"/>
                        </a:lnSpc>
                        <a:spcBef>
                          <a:spcPts val="885"/>
                        </a:spcBef>
                      </a:pPr>
                      <a:r>
                        <a:rPr sz="1650" spc="-445" dirty="0">
                          <a:solidFill>
                            <a:srgbClr val="FFFFFF"/>
                          </a:solidFill>
                          <a:latin typeface="Segoe UI Symbol"/>
                          <a:cs typeface="Segoe UI Symbol"/>
                        </a:rPr>
                        <a:t></a:t>
                      </a:r>
                      <a:endParaRPr sz="1650">
                        <a:latin typeface="Segoe UI Symbol"/>
                        <a:cs typeface="Segoe UI Symbol"/>
                      </a:endParaRPr>
                    </a:p>
                  </a:txBody>
                  <a:tcPr marL="0" marR="0" marT="112395" marB="0">
                    <a:lnR w="19050">
                      <a:solidFill>
                        <a:srgbClr val="E9E9E9"/>
                      </a:solidFill>
                      <a:prstDash val="solid"/>
                    </a:lnR>
                    <a:lnT w="19050">
                      <a:solidFill>
                        <a:srgbClr val="E9E9E9"/>
                      </a:solidFill>
                      <a:prstDash val="solid"/>
                    </a:lnT>
                    <a:lnB w="19050">
                      <a:solidFill>
                        <a:srgbClr val="E9E9E9"/>
                      </a:solidFill>
                      <a:prstDash val="solid"/>
                    </a:lnB>
                    <a:solidFill>
                      <a:srgbClr val="000000"/>
                    </a:solidFill>
                  </a:tcPr>
                </a:tc>
                <a:tc>
                  <a:txBody>
                    <a:bodyPr/>
                    <a:lstStyle/>
                    <a:p>
                      <a:pPr>
                        <a:lnSpc>
                          <a:spcPct val="100000"/>
                        </a:lnSpc>
                      </a:pPr>
                      <a:endParaRPr sz="2400">
                        <a:latin typeface="Times New Roman"/>
                        <a:cs typeface="Times New Roman"/>
                      </a:endParaRPr>
                    </a:p>
                  </a:txBody>
                  <a:tcPr marL="0" marR="0" marT="0" marB="0">
                    <a:lnL w="19050">
                      <a:solidFill>
                        <a:srgbClr val="E9E9E9"/>
                      </a:solidFill>
                      <a:prstDash val="solid"/>
                    </a:lnL>
                    <a:lnR w="19050">
                      <a:solidFill>
                        <a:srgbClr val="E9E9E9"/>
                      </a:solidFill>
                      <a:prstDash val="solid"/>
                    </a:lnR>
                  </a:tcPr>
                </a:tc>
                <a:tc>
                  <a:txBody>
                    <a:bodyPr/>
                    <a:lstStyle/>
                    <a:p>
                      <a:pPr marL="86360">
                        <a:lnSpc>
                          <a:spcPct val="100000"/>
                        </a:lnSpc>
                        <a:spcBef>
                          <a:spcPts val="760"/>
                        </a:spcBef>
                      </a:pPr>
                      <a:r>
                        <a:rPr sz="1650" spc="-25" dirty="0">
                          <a:solidFill>
                            <a:srgbClr val="FFFFFF"/>
                          </a:solidFill>
                          <a:latin typeface="Segoe UI"/>
                          <a:cs typeface="Segoe UI"/>
                        </a:rPr>
                        <a:t>All</a:t>
                      </a:r>
                      <a:endParaRPr sz="1650">
                        <a:latin typeface="Segoe UI"/>
                        <a:cs typeface="Segoe UI"/>
                      </a:endParaRPr>
                    </a:p>
                  </a:txBody>
                  <a:tcPr marL="0" marR="0" marT="96520" marB="0">
                    <a:lnL w="19050">
                      <a:solidFill>
                        <a:srgbClr val="E9E9E9"/>
                      </a:solidFill>
                      <a:prstDash val="solid"/>
                    </a:lnL>
                    <a:lnT w="19050">
                      <a:solidFill>
                        <a:srgbClr val="E9E9E9"/>
                      </a:solidFill>
                      <a:prstDash val="solid"/>
                    </a:lnT>
                    <a:lnB w="19050">
                      <a:solidFill>
                        <a:srgbClr val="E9E9E9"/>
                      </a:solidFill>
                      <a:prstDash val="solid"/>
                    </a:lnB>
                    <a:solidFill>
                      <a:srgbClr val="252423"/>
                    </a:solidFill>
                  </a:tcPr>
                </a:tc>
                <a:tc>
                  <a:txBody>
                    <a:bodyPr/>
                    <a:lstStyle/>
                    <a:p>
                      <a:pPr marL="196850">
                        <a:lnSpc>
                          <a:spcPct val="100000"/>
                        </a:lnSpc>
                        <a:spcBef>
                          <a:spcPts val="885"/>
                        </a:spcBef>
                      </a:pPr>
                      <a:r>
                        <a:rPr sz="1650" spc="-445" dirty="0">
                          <a:solidFill>
                            <a:srgbClr val="FFFFFF"/>
                          </a:solidFill>
                          <a:latin typeface="Segoe UI Symbol"/>
                          <a:cs typeface="Segoe UI Symbol"/>
                        </a:rPr>
                        <a:t></a:t>
                      </a:r>
                      <a:endParaRPr sz="1650">
                        <a:latin typeface="Segoe UI Symbol"/>
                        <a:cs typeface="Segoe UI Symbol"/>
                      </a:endParaRPr>
                    </a:p>
                  </a:txBody>
                  <a:tcPr marL="0" marR="0" marT="112395" marB="0">
                    <a:lnR w="19050">
                      <a:solidFill>
                        <a:srgbClr val="E9E9E9"/>
                      </a:solidFill>
                      <a:prstDash val="solid"/>
                    </a:lnR>
                    <a:lnT w="19050">
                      <a:solidFill>
                        <a:srgbClr val="E9E9E9"/>
                      </a:solidFill>
                      <a:prstDash val="solid"/>
                    </a:lnT>
                    <a:lnB w="19050">
                      <a:solidFill>
                        <a:srgbClr val="E9E9E9"/>
                      </a:solidFill>
                      <a:prstDash val="solid"/>
                    </a:lnB>
                    <a:solidFill>
                      <a:srgbClr val="252423"/>
                    </a:solidFill>
                  </a:tcPr>
                </a:tc>
                <a:tc>
                  <a:txBody>
                    <a:bodyPr/>
                    <a:lstStyle/>
                    <a:p>
                      <a:pPr>
                        <a:lnSpc>
                          <a:spcPct val="100000"/>
                        </a:lnSpc>
                      </a:pPr>
                      <a:endParaRPr sz="2400">
                        <a:latin typeface="Times New Roman"/>
                        <a:cs typeface="Times New Roman"/>
                      </a:endParaRPr>
                    </a:p>
                  </a:txBody>
                  <a:tcPr marL="0" marR="0" marT="0" marB="0">
                    <a:lnL w="19050">
                      <a:solidFill>
                        <a:srgbClr val="E9E9E9"/>
                      </a:solidFill>
                      <a:prstDash val="solid"/>
                    </a:lnL>
                    <a:lnR w="19050">
                      <a:solidFill>
                        <a:srgbClr val="E9E9E9"/>
                      </a:solidFill>
                      <a:prstDash val="solid"/>
                    </a:lnR>
                  </a:tcPr>
                </a:tc>
                <a:tc>
                  <a:txBody>
                    <a:bodyPr/>
                    <a:lstStyle/>
                    <a:p>
                      <a:pPr marL="86360">
                        <a:lnSpc>
                          <a:spcPct val="100000"/>
                        </a:lnSpc>
                        <a:spcBef>
                          <a:spcPts val="760"/>
                        </a:spcBef>
                      </a:pPr>
                      <a:r>
                        <a:rPr sz="1650" spc="-25" dirty="0">
                          <a:solidFill>
                            <a:srgbClr val="FFFFFF"/>
                          </a:solidFill>
                          <a:latin typeface="Segoe UI"/>
                          <a:cs typeface="Segoe UI"/>
                        </a:rPr>
                        <a:t>All</a:t>
                      </a:r>
                      <a:endParaRPr sz="1650">
                        <a:latin typeface="Segoe UI"/>
                        <a:cs typeface="Segoe UI"/>
                      </a:endParaRPr>
                    </a:p>
                  </a:txBody>
                  <a:tcPr marL="0" marR="0" marT="96520" marB="0">
                    <a:lnL w="19050">
                      <a:solidFill>
                        <a:srgbClr val="E9E9E9"/>
                      </a:solidFill>
                      <a:prstDash val="solid"/>
                    </a:lnL>
                    <a:lnT w="19050">
                      <a:solidFill>
                        <a:srgbClr val="E9E9E9"/>
                      </a:solidFill>
                      <a:prstDash val="solid"/>
                    </a:lnT>
                    <a:lnB w="19050">
                      <a:solidFill>
                        <a:srgbClr val="E9E9E9"/>
                      </a:solidFill>
                      <a:prstDash val="solid"/>
                    </a:lnB>
                    <a:solidFill>
                      <a:srgbClr val="252423"/>
                    </a:solidFill>
                  </a:tcPr>
                </a:tc>
                <a:tc>
                  <a:txBody>
                    <a:bodyPr/>
                    <a:lstStyle/>
                    <a:p>
                      <a:pPr marL="137795">
                        <a:lnSpc>
                          <a:spcPct val="100000"/>
                        </a:lnSpc>
                        <a:spcBef>
                          <a:spcPts val="885"/>
                        </a:spcBef>
                      </a:pPr>
                      <a:r>
                        <a:rPr sz="1650" spc="-445" dirty="0">
                          <a:solidFill>
                            <a:srgbClr val="FFFFFF"/>
                          </a:solidFill>
                          <a:latin typeface="Segoe UI Symbol"/>
                          <a:cs typeface="Segoe UI Symbol"/>
                        </a:rPr>
                        <a:t></a:t>
                      </a:r>
                      <a:endParaRPr sz="1650">
                        <a:latin typeface="Segoe UI Symbol"/>
                        <a:cs typeface="Segoe UI Symbol"/>
                      </a:endParaRPr>
                    </a:p>
                  </a:txBody>
                  <a:tcPr marL="0" marR="0" marT="112395" marB="0">
                    <a:lnR w="19050">
                      <a:solidFill>
                        <a:srgbClr val="E9E9E9"/>
                      </a:solidFill>
                      <a:prstDash val="solid"/>
                    </a:lnR>
                    <a:lnT w="19050">
                      <a:solidFill>
                        <a:srgbClr val="E9E9E9"/>
                      </a:solidFill>
                      <a:prstDash val="solid"/>
                    </a:lnT>
                    <a:lnB w="19050">
                      <a:solidFill>
                        <a:srgbClr val="E9E9E9"/>
                      </a:solidFill>
                      <a:prstDash val="solid"/>
                    </a:lnB>
                    <a:solidFill>
                      <a:srgbClr val="252423"/>
                    </a:solidFill>
                  </a:tcPr>
                </a:tc>
                <a:extLst>
                  <a:ext uri="{0D108BD9-81ED-4DB2-BD59-A6C34878D82A}">
                    <a16:rowId xmlns:a16="http://schemas.microsoft.com/office/drawing/2014/main" val="10001"/>
                  </a:ext>
                </a:extLst>
              </a:tr>
            </a:tbl>
          </a:graphicData>
        </a:graphic>
      </p:graphicFrame>
      <p:sp>
        <p:nvSpPr>
          <p:cNvPr id="41" name="object 41"/>
          <p:cNvSpPr txBox="1"/>
          <p:nvPr/>
        </p:nvSpPr>
        <p:spPr>
          <a:xfrm>
            <a:off x="15513494" y="7172373"/>
            <a:ext cx="2922270" cy="377190"/>
          </a:xfrm>
          <a:prstGeom prst="rect">
            <a:avLst/>
          </a:prstGeom>
        </p:spPr>
        <p:txBody>
          <a:bodyPr vert="horz" wrap="square" lIns="0" tIns="13335" rIns="0" bIns="0" rtlCol="0">
            <a:spAutoFit/>
          </a:bodyPr>
          <a:lstStyle/>
          <a:p>
            <a:pPr marL="12700">
              <a:lnSpc>
                <a:spcPct val="100000"/>
              </a:lnSpc>
              <a:spcBef>
                <a:spcPts val="105"/>
              </a:spcBef>
            </a:pPr>
            <a:r>
              <a:rPr sz="2300" spc="-80" dirty="0">
                <a:solidFill>
                  <a:srgbClr val="FFFFFF"/>
                </a:solidFill>
                <a:latin typeface="Trebuchet MS"/>
                <a:cs typeface="Trebuchet MS"/>
              </a:rPr>
              <a:t>customers</a:t>
            </a:r>
            <a:r>
              <a:rPr sz="2300" spc="-125" dirty="0">
                <a:solidFill>
                  <a:srgbClr val="FFFFFF"/>
                </a:solidFill>
                <a:latin typeface="Trebuchet MS"/>
                <a:cs typeface="Trebuchet MS"/>
              </a:rPr>
              <a:t> </a:t>
            </a:r>
            <a:r>
              <a:rPr sz="2300" spc="-120" dirty="0">
                <a:solidFill>
                  <a:srgbClr val="FFFFFF"/>
                </a:solidFill>
                <a:latin typeface="Trebuchet MS"/>
                <a:cs typeface="Trebuchet MS"/>
              </a:rPr>
              <a:t>by </a:t>
            </a:r>
            <a:r>
              <a:rPr sz="2300" spc="-100" dirty="0">
                <a:solidFill>
                  <a:srgbClr val="FFFFFF"/>
                </a:solidFill>
                <a:latin typeface="Trebuchet MS"/>
                <a:cs typeface="Trebuchet MS"/>
              </a:rPr>
              <a:t>age_group</a:t>
            </a:r>
            <a:endParaRPr sz="2300">
              <a:latin typeface="Trebuchet MS"/>
              <a:cs typeface="Trebuchet MS"/>
            </a:endParaRPr>
          </a:p>
        </p:txBody>
      </p:sp>
      <p:sp>
        <p:nvSpPr>
          <p:cNvPr id="42" name="object 42"/>
          <p:cNvSpPr txBox="1"/>
          <p:nvPr/>
        </p:nvSpPr>
        <p:spPr>
          <a:xfrm>
            <a:off x="16567787" y="11011486"/>
            <a:ext cx="814069" cy="252095"/>
          </a:xfrm>
          <a:prstGeom prst="rect">
            <a:avLst/>
          </a:prstGeom>
        </p:spPr>
        <p:txBody>
          <a:bodyPr vert="horz" wrap="square" lIns="0" tIns="16510" rIns="0" bIns="0" rtlCol="0">
            <a:spAutoFit/>
          </a:bodyPr>
          <a:lstStyle/>
          <a:p>
            <a:pPr marL="12700">
              <a:lnSpc>
                <a:spcPct val="100000"/>
              </a:lnSpc>
              <a:spcBef>
                <a:spcPts val="130"/>
              </a:spcBef>
            </a:pPr>
            <a:r>
              <a:rPr sz="1450" spc="-55" dirty="0">
                <a:solidFill>
                  <a:srgbClr val="FFFFFF"/>
                </a:solidFill>
                <a:latin typeface="Trebuchet MS"/>
                <a:cs typeface="Trebuchet MS"/>
              </a:rPr>
              <a:t>age_group</a:t>
            </a:r>
            <a:endParaRPr sz="1450">
              <a:latin typeface="Trebuchet MS"/>
              <a:cs typeface="Trebuchet MS"/>
            </a:endParaRPr>
          </a:p>
        </p:txBody>
      </p:sp>
      <p:sp>
        <p:nvSpPr>
          <p:cNvPr id="43" name="object 43"/>
          <p:cNvSpPr txBox="1"/>
          <p:nvPr/>
        </p:nvSpPr>
        <p:spPr>
          <a:xfrm>
            <a:off x="14777439" y="10760185"/>
            <a:ext cx="507365"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25-</a:t>
            </a:r>
            <a:r>
              <a:rPr sz="1450" spc="-25" dirty="0">
                <a:solidFill>
                  <a:srgbClr val="FFFFFF"/>
                </a:solidFill>
                <a:latin typeface="Segoe UI"/>
                <a:cs typeface="Segoe UI"/>
              </a:rPr>
              <a:t>34</a:t>
            </a:r>
            <a:endParaRPr sz="1450">
              <a:latin typeface="Segoe UI"/>
              <a:cs typeface="Segoe UI"/>
            </a:endParaRPr>
          </a:p>
        </p:txBody>
      </p:sp>
      <p:sp>
        <p:nvSpPr>
          <p:cNvPr id="44" name="object 44"/>
          <p:cNvSpPr txBox="1"/>
          <p:nvPr/>
        </p:nvSpPr>
        <p:spPr>
          <a:xfrm>
            <a:off x="16073301" y="10760185"/>
            <a:ext cx="507365"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35-</a:t>
            </a:r>
            <a:r>
              <a:rPr sz="1450" spc="-25" dirty="0">
                <a:solidFill>
                  <a:srgbClr val="FFFFFF"/>
                </a:solidFill>
                <a:latin typeface="Segoe UI"/>
                <a:cs typeface="Segoe UI"/>
              </a:rPr>
              <a:t>45</a:t>
            </a:r>
            <a:endParaRPr sz="1450">
              <a:latin typeface="Segoe UI"/>
              <a:cs typeface="Segoe UI"/>
            </a:endParaRPr>
          </a:p>
        </p:txBody>
      </p:sp>
      <p:sp>
        <p:nvSpPr>
          <p:cNvPr id="45" name="object 45"/>
          <p:cNvSpPr txBox="1"/>
          <p:nvPr/>
        </p:nvSpPr>
        <p:spPr>
          <a:xfrm>
            <a:off x="17369166" y="10760185"/>
            <a:ext cx="507365"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21-</a:t>
            </a:r>
            <a:r>
              <a:rPr sz="1450" spc="-25" dirty="0">
                <a:solidFill>
                  <a:srgbClr val="FFFFFF"/>
                </a:solidFill>
                <a:latin typeface="Segoe UI"/>
                <a:cs typeface="Segoe UI"/>
              </a:rPr>
              <a:t>24</a:t>
            </a:r>
            <a:endParaRPr sz="1450">
              <a:latin typeface="Segoe UI"/>
              <a:cs typeface="Segoe UI"/>
            </a:endParaRPr>
          </a:p>
        </p:txBody>
      </p:sp>
      <p:sp>
        <p:nvSpPr>
          <p:cNvPr id="46" name="object 46"/>
          <p:cNvSpPr txBox="1"/>
          <p:nvPr/>
        </p:nvSpPr>
        <p:spPr>
          <a:xfrm>
            <a:off x="18739853" y="10760185"/>
            <a:ext cx="357505"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45+</a:t>
            </a:r>
            <a:endParaRPr sz="1450">
              <a:latin typeface="Segoe UI"/>
              <a:cs typeface="Segoe UI"/>
            </a:endParaRPr>
          </a:p>
        </p:txBody>
      </p:sp>
      <p:grpSp>
        <p:nvGrpSpPr>
          <p:cNvPr id="47" name="object 47"/>
          <p:cNvGrpSpPr/>
          <p:nvPr/>
        </p:nvGrpSpPr>
        <p:grpSpPr>
          <a:xfrm>
            <a:off x="7696016" y="7116822"/>
            <a:ext cx="11697970" cy="4272915"/>
            <a:chOff x="7696016" y="7116822"/>
            <a:chExt cx="11697970" cy="4272915"/>
          </a:xfrm>
        </p:grpSpPr>
        <p:sp>
          <p:nvSpPr>
            <p:cNvPr id="48" name="object 48"/>
            <p:cNvSpPr/>
            <p:nvPr/>
          </p:nvSpPr>
          <p:spPr>
            <a:xfrm>
              <a:off x="14512683" y="8489343"/>
              <a:ext cx="993775" cy="2221230"/>
            </a:xfrm>
            <a:custGeom>
              <a:avLst/>
              <a:gdLst/>
              <a:ahLst/>
              <a:cxnLst/>
              <a:rect l="l" t="t" r="r" b="b"/>
              <a:pathLst>
                <a:path w="993775" h="2221229">
                  <a:moveTo>
                    <a:pt x="993494" y="2220688"/>
                  </a:moveTo>
                  <a:lnTo>
                    <a:pt x="0" y="2220688"/>
                  </a:lnTo>
                  <a:lnTo>
                    <a:pt x="0" y="0"/>
                  </a:lnTo>
                  <a:lnTo>
                    <a:pt x="993494" y="0"/>
                  </a:lnTo>
                  <a:lnTo>
                    <a:pt x="993494" y="2220688"/>
                  </a:lnTo>
                  <a:close/>
                </a:path>
              </a:pathLst>
            </a:custGeom>
            <a:solidFill>
              <a:srgbClr val="4F005C"/>
            </a:solidFill>
          </p:spPr>
          <p:txBody>
            <a:bodyPr wrap="square" lIns="0" tIns="0" rIns="0" bIns="0" rtlCol="0"/>
            <a:lstStyle/>
            <a:p>
              <a:endParaRPr/>
            </a:p>
          </p:txBody>
        </p:sp>
        <p:sp>
          <p:nvSpPr>
            <p:cNvPr id="49" name="object 49"/>
            <p:cNvSpPr/>
            <p:nvPr/>
          </p:nvSpPr>
          <p:spPr>
            <a:xfrm>
              <a:off x="15808545" y="8822891"/>
              <a:ext cx="993775" cy="1887220"/>
            </a:xfrm>
            <a:custGeom>
              <a:avLst/>
              <a:gdLst/>
              <a:ahLst/>
              <a:cxnLst/>
              <a:rect l="l" t="t" r="r" b="b"/>
              <a:pathLst>
                <a:path w="993775" h="1887220">
                  <a:moveTo>
                    <a:pt x="993494" y="1887140"/>
                  </a:moveTo>
                  <a:lnTo>
                    <a:pt x="0" y="1887140"/>
                  </a:lnTo>
                  <a:lnTo>
                    <a:pt x="0" y="0"/>
                  </a:lnTo>
                  <a:lnTo>
                    <a:pt x="993494" y="0"/>
                  </a:lnTo>
                  <a:lnTo>
                    <a:pt x="993494" y="1887140"/>
                  </a:lnTo>
                  <a:close/>
                </a:path>
              </a:pathLst>
            </a:custGeom>
            <a:solidFill>
              <a:srgbClr val="EB895E"/>
            </a:solidFill>
          </p:spPr>
          <p:txBody>
            <a:bodyPr wrap="square" lIns="0" tIns="0" rIns="0" bIns="0" rtlCol="0"/>
            <a:lstStyle/>
            <a:p>
              <a:endParaRPr/>
            </a:p>
          </p:txBody>
        </p:sp>
        <p:sp>
          <p:nvSpPr>
            <p:cNvPr id="50" name="object 50"/>
            <p:cNvSpPr/>
            <p:nvPr/>
          </p:nvSpPr>
          <p:spPr>
            <a:xfrm>
              <a:off x="17104408" y="9685668"/>
              <a:ext cx="993775" cy="1024890"/>
            </a:xfrm>
            <a:custGeom>
              <a:avLst/>
              <a:gdLst/>
              <a:ahLst/>
              <a:cxnLst/>
              <a:rect l="l" t="t" r="r" b="b"/>
              <a:pathLst>
                <a:path w="993775" h="1024890">
                  <a:moveTo>
                    <a:pt x="993494" y="1024362"/>
                  </a:moveTo>
                  <a:lnTo>
                    <a:pt x="0" y="1024362"/>
                  </a:lnTo>
                  <a:lnTo>
                    <a:pt x="0" y="0"/>
                  </a:lnTo>
                  <a:lnTo>
                    <a:pt x="993494" y="0"/>
                  </a:lnTo>
                  <a:lnTo>
                    <a:pt x="993494" y="1024362"/>
                  </a:lnTo>
                  <a:close/>
                </a:path>
              </a:pathLst>
            </a:custGeom>
            <a:solidFill>
              <a:srgbClr val="118CFF"/>
            </a:solidFill>
          </p:spPr>
          <p:txBody>
            <a:bodyPr wrap="square" lIns="0" tIns="0" rIns="0" bIns="0" rtlCol="0"/>
            <a:lstStyle/>
            <a:p>
              <a:endParaRPr/>
            </a:p>
          </p:txBody>
        </p:sp>
        <p:sp>
          <p:nvSpPr>
            <p:cNvPr id="51" name="object 51"/>
            <p:cNvSpPr/>
            <p:nvPr/>
          </p:nvSpPr>
          <p:spPr>
            <a:xfrm>
              <a:off x="18400271" y="9912481"/>
              <a:ext cx="993775" cy="797560"/>
            </a:xfrm>
            <a:custGeom>
              <a:avLst/>
              <a:gdLst/>
              <a:ahLst/>
              <a:cxnLst/>
              <a:rect l="l" t="t" r="r" b="b"/>
              <a:pathLst>
                <a:path w="993775" h="797559">
                  <a:moveTo>
                    <a:pt x="993494" y="797550"/>
                  </a:moveTo>
                  <a:lnTo>
                    <a:pt x="0" y="797550"/>
                  </a:lnTo>
                  <a:lnTo>
                    <a:pt x="0" y="0"/>
                  </a:lnTo>
                  <a:lnTo>
                    <a:pt x="993494" y="0"/>
                  </a:lnTo>
                  <a:lnTo>
                    <a:pt x="993494" y="797550"/>
                  </a:lnTo>
                  <a:close/>
                </a:path>
              </a:pathLst>
            </a:custGeom>
            <a:solidFill>
              <a:srgbClr val="CCCCCC"/>
            </a:solidFill>
          </p:spPr>
          <p:txBody>
            <a:bodyPr wrap="square" lIns="0" tIns="0" rIns="0" bIns="0" rtlCol="0"/>
            <a:lstStyle/>
            <a:p>
              <a:endParaRPr/>
            </a:p>
          </p:txBody>
        </p:sp>
        <p:sp>
          <p:nvSpPr>
            <p:cNvPr id="52" name="object 52"/>
            <p:cNvSpPr/>
            <p:nvPr/>
          </p:nvSpPr>
          <p:spPr>
            <a:xfrm>
              <a:off x="7703953" y="7124760"/>
              <a:ext cx="6125845" cy="4257040"/>
            </a:xfrm>
            <a:custGeom>
              <a:avLst/>
              <a:gdLst/>
              <a:ahLst/>
              <a:cxnLst/>
              <a:rect l="l" t="t" r="r" b="b"/>
              <a:pathLst>
                <a:path w="6125844" h="4257040">
                  <a:moveTo>
                    <a:pt x="0" y="4028672"/>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5897725" y="0"/>
                  </a:lnTo>
                  <a:lnTo>
                    <a:pt x="5905184" y="0"/>
                  </a:lnTo>
                  <a:lnTo>
                    <a:pt x="5912625" y="365"/>
                  </a:lnTo>
                  <a:lnTo>
                    <a:pt x="5920048" y="1096"/>
                  </a:lnTo>
                  <a:lnTo>
                    <a:pt x="5927470" y="1827"/>
                  </a:lnTo>
                  <a:lnTo>
                    <a:pt x="5934839" y="2920"/>
                  </a:lnTo>
                  <a:lnTo>
                    <a:pt x="5942154" y="4375"/>
                  </a:lnTo>
                  <a:lnTo>
                    <a:pt x="5949470" y="5831"/>
                  </a:lnTo>
                  <a:lnTo>
                    <a:pt x="5984878" y="17335"/>
                  </a:lnTo>
                  <a:lnTo>
                    <a:pt x="5991769" y="20190"/>
                  </a:lnTo>
                  <a:lnTo>
                    <a:pt x="5998503" y="23375"/>
                  </a:lnTo>
                  <a:lnTo>
                    <a:pt x="6005082" y="26891"/>
                  </a:lnTo>
                  <a:lnTo>
                    <a:pt x="6011660" y="30407"/>
                  </a:lnTo>
                  <a:lnTo>
                    <a:pt x="6018050" y="34237"/>
                  </a:lnTo>
                  <a:lnTo>
                    <a:pt x="6024252" y="38381"/>
                  </a:lnTo>
                  <a:lnTo>
                    <a:pt x="6030453" y="42525"/>
                  </a:lnTo>
                  <a:lnTo>
                    <a:pt x="6036437" y="46963"/>
                  </a:lnTo>
                  <a:lnTo>
                    <a:pt x="6042203" y="51694"/>
                  </a:lnTo>
                  <a:lnTo>
                    <a:pt x="6047969" y="56426"/>
                  </a:lnTo>
                  <a:lnTo>
                    <a:pt x="6053489" y="61429"/>
                  </a:lnTo>
                  <a:lnTo>
                    <a:pt x="6058763" y="66704"/>
                  </a:lnTo>
                  <a:lnTo>
                    <a:pt x="6064037" y="71978"/>
                  </a:lnTo>
                  <a:lnTo>
                    <a:pt x="6069040" y="77498"/>
                  </a:lnTo>
                  <a:lnTo>
                    <a:pt x="6073772" y="83263"/>
                  </a:lnTo>
                  <a:lnTo>
                    <a:pt x="6078504" y="89029"/>
                  </a:lnTo>
                  <a:lnTo>
                    <a:pt x="6082941" y="95013"/>
                  </a:lnTo>
                  <a:lnTo>
                    <a:pt x="6087085" y="101215"/>
                  </a:lnTo>
                  <a:lnTo>
                    <a:pt x="6091229" y="107416"/>
                  </a:lnTo>
                  <a:lnTo>
                    <a:pt x="6110984" y="147479"/>
                  </a:lnTo>
                  <a:lnTo>
                    <a:pt x="6115660" y="161631"/>
                  </a:lnTo>
                  <a:lnTo>
                    <a:pt x="6117825" y="168769"/>
                  </a:lnTo>
                  <a:lnTo>
                    <a:pt x="6119636" y="175996"/>
                  </a:lnTo>
                  <a:lnTo>
                    <a:pt x="6121090" y="183311"/>
                  </a:lnTo>
                  <a:lnTo>
                    <a:pt x="6122546" y="190627"/>
                  </a:lnTo>
                  <a:lnTo>
                    <a:pt x="6123639" y="197996"/>
                  </a:lnTo>
                  <a:lnTo>
                    <a:pt x="6124370" y="205419"/>
                  </a:lnTo>
                  <a:lnTo>
                    <a:pt x="6125102" y="212842"/>
                  </a:lnTo>
                  <a:lnTo>
                    <a:pt x="6125467" y="220282"/>
                  </a:lnTo>
                  <a:lnTo>
                    <a:pt x="6125467" y="227741"/>
                  </a:lnTo>
                  <a:lnTo>
                    <a:pt x="6125467" y="4028672"/>
                  </a:lnTo>
                  <a:lnTo>
                    <a:pt x="6125467" y="4036131"/>
                  </a:lnTo>
                  <a:lnTo>
                    <a:pt x="6125102" y="4043572"/>
                  </a:lnTo>
                  <a:lnTo>
                    <a:pt x="6124370" y="4050995"/>
                  </a:lnTo>
                  <a:lnTo>
                    <a:pt x="6123639" y="4058417"/>
                  </a:lnTo>
                  <a:lnTo>
                    <a:pt x="6122546" y="4065787"/>
                  </a:lnTo>
                  <a:lnTo>
                    <a:pt x="6121090" y="4073102"/>
                  </a:lnTo>
                  <a:lnTo>
                    <a:pt x="6119636" y="4080418"/>
                  </a:lnTo>
                  <a:lnTo>
                    <a:pt x="6117825" y="4087644"/>
                  </a:lnTo>
                  <a:lnTo>
                    <a:pt x="6115660" y="4094782"/>
                  </a:lnTo>
                  <a:lnTo>
                    <a:pt x="6113495" y="4101919"/>
                  </a:lnTo>
                  <a:lnTo>
                    <a:pt x="6098575" y="4136028"/>
                  </a:lnTo>
                  <a:lnTo>
                    <a:pt x="6095060" y="4142607"/>
                  </a:lnTo>
                  <a:lnTo>
                    <a:pt x="6091229" y="4148996"/>
                  </a:lnTo>
                  <a:lnTo>
                    <a:pt x="6087085" y="4155198"/>
                  </a:lnTo>
                  <a:lnTo>
                    <a:pt x="6082941" y="4161400"/>
                  </a:lnTo>
                  <a:lnTo>
                    <a:pt x="6058763" y="4189710"/>
                  </a:lnTo>
                  <a:lnTo>
                    <a:pt x="6053489" y="4194984"/>
                  </a:lnTo>
                  <a:lnTo>
                    <a:pt x="6047969" y="4199987"/>
                  </a:lnTo>
                  <a:lnTo>
                    <a:pt x="6042203" y="4204719"/>
                  </a:lnTo>
                  <a:lnTo>
                    <a:pt x="6036437" y="4209450"/>
                  </a:lnTo>
                  <a:lnTo>
                    <a:pt x="6030453" y="4213888"/>
                  </a:lnTo>
                  <a:lnTo>
                    <a:pt x="6024251" y="4218032"/>
                  </a:lnTo>
                  <a:lnTo>
                    <a:pt x="6018050" y="4222176"/>
                  </a:lnTo>
                  <a:lnTo>
                    <a:pt x="6011660" y="4226006"/>
                  </a:lnTo>
                  <a:lnTo>
                    <a:pt x="6005081" y="4229522"/>
                  </a:lnTo>
                  <a:lnTo>
                    <a:pt x="5998503" y="4233038"/>
                  </a:lnTo>
                  <a:lnTo>
                    <a:pt x="5991769" y="4236223"/>
                  </a:lnTo>
                  <a:lnTo>
                    <a:pt x="5984878" y="4239078"/>
                  </a:lnTo>
                  <a:lnTo>
                    <a:pt x="5977987" y="4241932"/>
                  </a:lnTo>
                  <a:lnTo>
                    <a:pt x="5970973" y="4244442"/>
                  </a:lnTo>
                  <a:lnTo>
                    <a:pt x="5963835" y="4246607"/>
                  </a:lnTo>
                  <a:lnTo>
                    <a:pt x="5956697" y="4248772"/>
                  </a:lnTo>
                  <a:lnTo>
                    <a:pt x="5949471" y="4250582"/>
                  </a:lnTo>
                  <a:lnTo>
                    <a:pt x="5942155" y="4252037"/>
                  </a:lnTo>
                  <a:lnTo>
                    <a:pt x="5934840" y="4253493"/>
                  </a:lnTo>
                  <a:lnTo>
                    <a:pt x="5927471" y="4254587"/>
                  </a:lnTo>
                  <a:lnTo>
                    <a:pt x="5920048" y="4255318"/>
                  </a:lnTo>
                  <a:lnTo>
                    <a:pt x="5912625" y="4256049"/>
                  </a:lnTo>
                  <a:lnTo>
                    <a:pt x="5905184" y="4256414"/>
                  </a:lnTo>
                  <a:lnTo>
                    <a:pt x="5897725" y="4256414"/>
                  </a:lnTo>
                  <a:lnTo>
                    <a:pt x="227741" y="4256414"/>
                  </a:lnTo>
                  <a:lnTo>
                    <a:pt x="220282" y="4256414"/>
                  </a:lnTo>
                  <a:lnTo>
                    <a:pt x="212842" y="4256049"/>
                  </a:lnTo>
                  <a:lnTo>
                    <a:pt x="205419" y="4255318"/>
                  </a:lnTo>
                  <a:lnTo>
                    <a:pt x="197996" y="4254587"/>
                  </a:lnTo>
                  <a:lnTo>
                    <a:pt x="190627" y="4253493"/>
                  </a:lnTo>
                  <a:lnTo>
                    <a:pt x="183311" y="4252037"/>
                  </a:lnTo>
                  <a:lnTo>
                    <a:pt x="175996" y="4250582"/>
                  </a:lnTo>
                  <a:lnTo>
                    <a:pt x="140588" y="4239078"/>
                  </a:lnTo>
                  <a:lnTo>
                    <a:pt x="133697" y="4236223"/>
                  </a:lnTo>
                  <a:lnTo>
                    <a:pt x="126963" y="4233038"/>
                  </a:lnTo>
                  <a:lnTo>
                    <a:pt x="120385" y="4229522"/>
                  </a:lnTo>
                  <a:lnTo>
                    <a:pt x="113806" y="4226006"/>
                  </a:lnTo>
                  <a:lnTo>
                    <a:pt x="107416" y="4222176"/>
                  </a:lnTo>
                  <a:lnTo>
                    <a:pt x="101215" y="4218032"/>
                  </a:lnTo>
                  <a:lnTo>
                    <a:pt x="95013" y="4213888"/>
                  </a:lnTo>
                  <a:lnTo>
                    <a:pt x="89029" y="4209450"/>
                  </a:lnTo>
                  <a:lnTo>
                    <a:pt x="83263" y="4204719"/>
                  </a:lnTo>
                  <a:lnTo>
                    <a:pt x="77498" y="4199987"/>
                  </a:lnTo>
                  <a:lnTo>
                    <a:pt x="71978" y="4194984"/>
                  </a:lnTo>
                  <a:lnTo>
                    <a:pt x="66704" y="4189710"/>
                  </a:lnTo>
                  <a:lnTo>
                    <a:pt x="61429" y="4184435"/>
                  </a:lnTo>
                  <a:lnTo>
                    <a:pt x="56426" y="4178915"/>
                  </a:lnTo>
                  <a:lnTo>
                    <a:pt x="51694" y="4173150"/>
                  </a:lnTo>
                  <a:lnTo>
                    <a:pt x="46963" y="4167384"/>
                  </a:lnTo>
                  <a:lnTo>
                    <a:pt x="42525" y="4161400"/>
                  </a:lnTo>
                  <a:lnTo>
                    <a:pt x="38381" y="4155198"/>
                  </a:lnTo>
                  <a:lnTo>
                    <a:pt x="34237" y="4148996"/>
                  </a:lnTo>
                  <a:lnTo>
                    <a:pt x="30407" y="4142606"/>
                  </a:lnTo>
                  <a:lnTo>
                    <a:pt x="26891" y="4136028"/>
                  </a:lnTo>
                  <a:lnTo>
                    <a:pt x="23375" y="4129450"/>
                  </a:lnTo>
                  <a:lnTo>
                    <a:pt x="7641" y="4087644"/>
                  </a:lnTo>
                  <a:lnTo>
                    <a:pt x="1096" y="4050995"/>
                  </a:lnTo>
                  <a:lnTo>
                    <a:pt x="365" y="4043572"/>
                  </a:lnTo>
                  <a:lnTo>
                    <a:pt x="0" y="4036131"/>
                  </a:lnTo>
                  <a:lnTo>
                    <a:pt x="0" y="4028672"/>
                  </a:lnTo>
                  <a:close/>
                </a:path>
              </a:pathLst>
            </a:custGeom>
            <a:ln w="15706">
              <a:solidFill>
                <a:srgbClr val="E669B9"/>
              </a:solidFill>
            </a:ln>
          </p:spPr>
          <p:txBody>
            <a:bodyPr wrap="square" lIns="0" tIns="0" rIns="0" bIns="0" rtlCol="0"/>
            <a:lstStyle/>
            <a:p>
              <a:endParaRPr/>
            </a:p>
          </p:txBody>
        </p:sp>
      </p:grpSp>
      <p:sp>
        <p:nvSpPr>
          <p:cNvPr id="53" name="object 53"/>
          <p:cNvSpPr txBox="1"/>
          <p:nvPr/>
        </p:nvSpPr>
        <p:spPr>
          <a:xfrm>
            <a:off x="14793607" y="8140591"/>
            <a:ext cx="431800"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1498</a:t>
            </a:r>
            <a:endParaRPr sz="1450">
              <a:latin typeface="Segoe UI"/>
              <a:cs typeface="Segoe UI"/>
            </a:endParaRPr>
          </a:p>
        </p:txBody>
      </p:sp>
      <p:sp>
        <p:nvSpPr>
          <p:cNvPr id="54" name="object 54"/>
          <p:cNvSpPr txBox="1"/>
          <p:nvPr/>
        </p:nvSpPr>
        <p:spPr>
          <a:xfrm>
            <a:off x="16089470" y="8474140"/>
            <a:ext cx="431800"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1273</a:t>
            </a:r>
            <a:endParaRPr sz="1450">
              <a:latin typeface="Segoe UI"/>
              <a:cs typeface="Segoe UI"/>
            </a:endParaRPr>
          </a:p>
        </p:txBody>
      </p:sp>
      <p:sp>
        <p:nvSpPr>
          <p:cNvPr id="55" name="object 55"/>
          <p:cNvSpPr txBox="1"/>
          <p:nvPr/>
        </p:nvSpPr>
        <p:spPr>
          <a:xfrm>
            <a:off x="17436069" y="9336916"/>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691</a:t>
            </a:r>
            <a:endParaRPr sz="1450">
              <a:latin typeface="Segoe UI"/>
              <a:cs typeface="Segoe UI"/>
            </a:endParaRPr>
          </a:p>
        </p:txBody>
      </p:sp>
      <p:sp>
        <p:nvSpPr>
          <p:cNvPr id="56" name="object 56"/>
          <p:cNvSpPr txBox="1"/>
          <p:nvPr/>
        </p:nvSpPr>
        <p:spPr>
          <a:xfrm>
            <a:off x="18731934" y="9563729"/>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538</a:t>
            </a:r>
            <a:endParaRPr sz="1450">
              <a:latin typeface="Segoe UI"/>
              <a:cs typeface="Segoe UI"/>
            </a:endParaRPr>
          </a:p>
        </p:txBody>
      </p:sp>
      <p:sp>
        <p:nvSpPr>
          <p:cNvPr id="57" name="object 57"/>
          <p:cNvSpPr txBox="1"/>
          <p:nvPr/>
        </p:nvSpPr>
        <p:spPr>
          <a:xfrm>
            <a:off x="9725959" y="7156667"/>
            <a:ext cx="2112645" cy="377190"/>
          </a:xfrm>
          <a:prstGeom prst="rect">
            <a:avLst/>
          </a:prstGeom>
        </p:spPr>
        <p:txBody>
          <a:bodyPr vert="horz" wrap="square" lIns="0" tIns="13335" rIns="0" bIns="0" rtlCol="0">
            <a:spAutoFit/>
          </a:bodyPr>
          <a:lstStyle/>
          <a:p>
            <a:pPr marL="12700">
              <a:lnSpc>
                <a:spcPct val="100000"/>
              </a:lnSpc>
              <a:spcBef>
                <a:spcPts val="105"/>
              </a:spcBef>
            </a:pPr>
            <a:r>
              <a:rPr sz="2300" spc="-80" dirty="0">
                <a:solidFill>
                  <a:srgbClr val="FFFFFF"/>
                </a:solidFill>
                <a:latin typeface="Trebuchet MS"/>
                <a:cs typeface="Trebuchet MS"/>
              </a:rPr>
              <a:t>customers</a:t>
            </a:r>
            <a:r>
              <a:rPr sz="2300" spc="-125" dirty="0">
                <a:solidFill>
                  <a:srgbClr val="FFFFFF"/>
                </a:solidFill>
                <a:latin typeface="Trebuchet MS"/>
                <a:cs typeface="Trebuchet MS"/>
              </a:rPr>
              <a:t> </a:t>
            </a:r>
            <a:r>
              <a:rPr sz="2300" spc="-120" dirty="0">
                <a:solidFill>
                  <a:srgbClr val="FFFFFF"/>
                </a:solidFill>
                <a:latin typeface="Trebuchet MS"/>
                <a:cs typeface="Trebuchet MS"/>
              </a:rPr>
              <a:t>by </a:t>
            </a:r>
            <a:r>
              <a:rPr sz="2300" spc="-110" dirty="0">
                <a:solidFill>
                  <a:srgbClr val="FFFFFF"/>
                </a:solidFill>
                <a:latin typeface="Trebuchet MS"/>
                <a:cs typeface="Trebuchet MS"/>
              </a:rPr>
              <a:t>city</a:t>
            </a:r>
            <a:endParaRPr sz="2300">
              <a:latin typeface="Trebuchet MS"/>
              <a:cs typeface="Trebuchet MS"/>
            </a:endParaRPr>
          </a:p>
        </p:txBody>
      </p:sp>
      <p:sp>
        <p:nvSpPr>
          <p:cNvPr id="58" name="object 58"/>
          <p:cNvSpPr txBox="1"/>
          <p:nvPr/>
        </p:nvSpPr>
        <p:spPr>
          <a:xfrm>
            <a:off x="8155120" y="8077326"/>
            <a:ext cx="7162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Mumbai</a:t>
            </a:r>
            <a:endParaRPr sz="1450">
              <a:latin typeface="Segoe UI"/>
              <a:cs typeface="Segoe UI"/>
            </a:endParaRPr>
          </a:p>
        </p:txBody>
      </p:sp>
      <p:sp>
        <p:nvSpPr>
          <p:cNvPr id="59" name="object 59"/>
          <p:cNvSpPr txBox="1"/>
          <p:nvPr/>
        </p:nvSpPr>
        <p:spPr>
          <a:xfrm>
            <a:off x="8168972" y="8707788"/>
            <a:ext cx="70231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Chennai</a:t>
            </a:r>
            <a:endParaRPr sz="1450">
              <a:latin typeface="Segoe UI"/>
              <a:cs typeface="Segoe UI"/>
            </a:endParaRPr>
          </a:p>
        </p:txBody>
      </p:sp>
      <p:sp>
        <p:nvSpPr>
          <p:cNvPr id="60" name="object 60"/>
          <p:cNvSpPr txBox="1"/>
          <p:nvPr/>
        </p:nvSpPr>
        <p:spPr>
          <a:xfrm>
            <a:off x="8001144" y="9338253"/>
            <a:ext cx="86995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Bengaluru</a:t>
            </a:r>
            <a:endParaRPr sz="1450">
              <a:latin typeface="Segoe UI"/>
              <a:cs typeface="Segoe UI"/>
            </a:endParaRPr>
          </a:p>
        </p:txBody>
      </p:sp>
      <p:sp>
        <p:nvSpPr>
          <p:cNvPr id="61" name="object 61"/>
          <p:cNvSpPr txBox="1"/>
          <p:nvPr/>
        </p:nvSpPr>
        <p:spPr>
          <a:xfrm>
            <a:off x="7995056" y="9968715"/>
            <a:ext cx="87630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Delhi</a:t>
            </a:r>
            <a:r>
              <a:rPr sz="1450" spc="55" dirty="0">
                <a:solidFill>
                  <a:srgbClr val="FFFFFF"/>
                </a:solidFill>
                <a:latin typeface="Segoe UI"/>
                <a:cs typeface="Segoe UI"/>
              </a:rPr>
              <a:t> </a:t>
            </a:r>
            <a:r>
              <a:rPr sz="1450" spc="-25" dirty="0">
                <a:solidFill>
                  <a:srgbClr val="FFFFFF"/>
                </a:solidFill>
                <a:latin typeface="Segoe UI"/>
                <a:cs typeface="Segoe UI"/>
              </a:rPr>
              <a:t>NCR</a:t>
            </a:r>
            <a:endParaRPr sz="1450">
              <a:latin typeface="Segoe UI"/>
              <a:cs typeface="Segoe UI"/>
            </a:endParaRPr>
          </a:p>
        </p:txBody>
      </p:sp>
      <p:sp>
        <p:nvSpPr>
          <p:cNvPr id="62" name="object 62"/>
          <p:cNvSpPr txBox="1"/>
          <p:nvPr/>
        </p:nvSpPr>
        <p:spPr>
          <a:xfrm>
            <a:off x="7932054" y="10599178"/>
            <a:ext cx="93916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Hyderabad</a:t>
            </a:r>
            <a:endParaRPr sz="1450">
              <a:latin typeface="Segoe UI"/>
              <a:cs typeface="Segoe UI"/>
            </a:endParaRPr>
          </a:p>
        </p:txBody>
      </p:sp>
      <p:grpSp>
        <p:nvGrpSpPr>
          <p:cNvPr id="63" name="object 63"/>
          <p:cNvGrpSpPr/>
          <p:nvPr/>
        </p:nvGrpSpPr>
        <p:grpSpPr>
          <a:xfrm>
            <a:off x="8999725" y="7965933"/>
            <a:ext cx="4006850" cy="3009265"/>
            <a:chOff x="8999725" y="7965933"/>
            <a:chExt cx="4006850" cy="3009265"/>
          </a:xfrm>
        </p:grpSpPr>
        <p:sp>
          <p:nvSpPr>
            <p:cNvPr id="64" name="object 64"/>
            <p:cNvSpPr/>
            <p:nvPr/>
          </p:nvSpPr>
          <p:spPr>
            <a:xfrm>
              <a:off x="8999725" y="7965933"/>
              <a:ext cx="4006850" cy="487045"/>
            </a:xfrm>
            <a:custGeom>
              <a:avLst/>
              <a:gdLst/>
              <a:ahLst/>
              <a:cxnLst/>
              <a:rect l="l" t="t" r="r" b="b"/>
              <a:pathLst>
                <a:path w="4006850" h="487045">
                  <a:moveTo>
                    <a:pt x="4006742" y="486978"/>
                  </a:moveTo>
                  <a:lnTo>
                    <a:pt x="0" y="486978"/>
                  </a:lnTo>
                  <a:lnTo>
                    <a:pt x="0" y="0"/>
                  </a:lnTo>
                  <a:lnTo>
                    <a:pt x="4006742" y="0"/>
                  </a:lnTo>
                  <a:lnTo>
                    <a:pt x="4006742" y="486978"/>
                  </a:lnTo>
                  <a:close/>
                </a:path>
              </a:pathLst>
            </a:custGeom>
            <a:solidFill>
              <a:srgbClr val="F0E199"/>
            </a:solidFill>
          </p:spPr>
          <p:txBody>
            <a:bodyPr wrap="square" lIns="0" tIns="0" rIns="0" bIns="0" rtlCol="0"/>
            <a:lstStyle/>
            <a:p>
              <a:endParaRPr/>
            </a:p>
          </p:txBody>
        </p:sp>
        <p:sp>
          <p:nvSpPr>
            <p:cNvPr id="65" name="object 65"/>
            <p:cNvSpPr/>
            <p:nvPr/>
          </p:nvSpPr>
          <p:spPr>
            <a:xfrm>
              <a:off x="8999725" y="8596396"/>
              <a:ext cx="3100070" cy="487045"/>
            </a:xfrm>
            <a:custGeom>
              <a:avLst/>
              <a:gdLst/>
              <a:ahLst/>
              <a:cxnLst/>
              <a:rect l="l" t="t" r="r" b="b"/>
              <a:pathLst>
                <a:path w="3100070" h="487045">
                  <a:moveTo>
                    <a:pt x="3099835" y="486978"/>
                  </a:moveTo>
                  <a:lnTo>
                    <a:pt x="0" y="486978"/>
                  </a:lnTo>
                  <a:lnTo>
                    <a:pt x="0" y="0"/>
                  </a:lnTo>
                  <a:lnTo>
                    <a:pt x="3099835" y="0"/>
                  </a:lnTo>
                  <a:lnTo>
                    <a:pt x="3099835" y="486978"/>
                  </a:lnTo>
                  <a:close/>
                </a:path>
              </a:pathLst>
            </a:custGeom>
            <a:solidFill>
              <a:srgbClr val="AB94D9"/>
            </a:solidFill>
          </p:spPr>
          <p:txBody>
            <a:bodyPr wrap="square" lIns="0" tIns="0" rIns="0" bIns="0" rtlCol="0"/>
            <a:lstStyle/>
            <a:p>
              <a:endParaRPr/>
            </a:p>
          </p:txBody>
        </p:sp>
        <p:sp>
          <p:nvSpPr>
            <p:cNvPr id="66" name="object 66"/>
            <p:cNvSpPr/>
            <p:nvPr/>
          </p:nvSpPr>
          <p:spPr>
            <a:xfrm>
              <a:off x="8999725" y="9226859"/>
              <a:ext cx="2791460" cy="487045"/>
            </a:xfrm>
            <a:custGeom>
              <a:avLst/>
              <a:gdLst/>
              <a:ahLst/>
              <a:cxnLst/>
              <a:rect l="l" t="t" r="r" b="b"/>
              <a:pathLst>
                <a:path w="2791459" h="487045">
                  <a:moveTo>
                    <a:pt x="2791338" y="486978"/>
                  </a:moveTo>
                  <a:lnTo>
                    <a:pt x="0" y="486978"/>
                  </a:lnTo>
                  <a:lnTo>
                    <a:pt x="0" y="0"/>
                  </a:lnTo>
                  <a:lnTo>
                    <a:pt x="2791338" y="0"/>
                  </a:lnTo>
                  <a:lnTo>
                    <a:pt x="2791338" y="486978"/>
                  </a:lnTo>
                  <a:close/>
                </a:path>
              </a:pathLst>
            </a:custGeom>
            <a:solidFill>
              <a:srgbClr val="E6E6E6"/>
            </a:solidFill>
          </p:spPr>
          <p:txBody>
            <a:bodyPr wrap="square" lIns="0" tIns="0" rIns="0" bIns="0" rtlCol="0"/>
            <a:lstStyle/>
            <a:p>
              <a:endParaRPr/>
            </a:p>
          </p:txBody>
        </p:sp>
        <p:sp>
          <p:nvSpPr>
            <p:cNvPr id="67" name="object 67"/>
            <p:cNvSpPr/>
            <p:nvPr/>
          </p:nvSpPr>
          <p:spPr>
            <a:xfrm>
              <a:off x="8999725" y="9857323"/>
              <a:ext cx="2765425" cy="487045"/>
            </a:xfrm>
            <a:custGeom>
              <a:avLst/>
              <a:gdLst/>
              <a:ahLst/>
              <a:cxnLst/>
              <a:rect l="l" t="t" r="r" b="b"/>
              <a:pathLst>
                <a:path w="2765425" h="487045">
                  <a:moveTo>
                    <a:pt x="2765321" y="486978"/>
                  </a:moveTo>
                  <a:lnTo>
                    <a:pt x="0" y="486978"/>
                  </a:lnTo>
                  <a:lnTo>
                    <a:pt x="0" y="0"/>
                  </a:lnTo>
                  <a:lnTo>
                    <a:pt x="2765321" y="0"/>
                  </a:lnTo>
                  <a:lnTo>
                    <a:pt x="2765321" y="486978"/>
                  </a:lnTo>
                  <a:close/>
                </a:path>
              </a:pathLst>
            </a:custGeom>
            <a:solidFill>
              <a:srgbClr val="666666"/>
            </a:solidFill>
          </p:spPr>
          <p:txBody>
            <a:bodyPr wrap="square" lIns="0" tIns="0" rIns="0" bIns="0" rtlCol="0"/>
            <a:lstStyle/>
            <a:p>
              <a:endParaRPr/>
            </a:p>
          </p:txBody>
        </p:sp>
        <p:sp>
          <p:nvSpPr>
            <p:cNvPr id="68" name="object 68"/>
            <p:cNvSpPr/>
            <p:nvPr/>
          </p:nvSpPr>
          <p:spPr>
            <a:xfrm>
              <a:off x="8999725" y="10487786"/>
              <a:ext cx="2204085" cy="487045"/>
            </a:xfrm>
            <a:custGeom>
              <a:avLst/>
              <a:gdLst/>
              <a:ahLst/>
              <a:cxnLst/>
              <a:rect l="l" t="t" r="r" b="b"/>
              <a:pathLst>
                <a:path w="2204084" h="487045">
                  <a:moveTo>
                    <a:pt x="2204079" y="486978"/>
                  </a:moveTo>
                  <a:lnTo>
                    <a:pt x="0" y="486978"/>
                  </a:lnTo>
                  <a:lnTo>
                    <a:pt x="0" y="0"/>
                  </a:lnTo>
                  <a:lnTo>
                    <a:pt x="2204079" y="0"/>
                  </a:lnTo>
                  <a:lnTo>
                    <a:pt x="2204079" y="486978"/>
                  </a:lnTo>
                  <a:close/>
                </a:path>
              </a:pathLst>
            </a:custGeom>
            <a:solidFill>
              <a:srgbClr val="A1333C"/>
            </a:solidFill>
          </p:spPr>
          <p:txBody>
            <a:bodyPr wrap="square" lIns="0" tIns="0" rIns="0" bIns="0" rtlCol="0"/>
            <a:lstStyle/>
            <a:p>
              <a:endParaRPr/>
            </a:p>
          </p:txBody>
        </p:sp>
      </p:grpSp>
      <p:sp>
        <p:nvSpPr>
          <p:cNvPr id="69" name="object 69"/>
          <p:cNvSpPr txBox="1"/>
          <p:nvPr/>
        </p:nvSpPr>
        <p:spPr>
          <a:xfrm>
            <a:off x="13119496" y="8074276"/>
            <a:ext cx="431800" cy="252095"/>
          </a:xfrm>
          <a:prstGeom prst="rect">
            <a:avLst/>
          </a:prstGeom>
        </p:spPr>
        <p:txBody>
          <a:bodyPr vert="horz" wrap="square" lIns="0" tIns="16510" rIns="0" bIns="0" rtlCol="0">
            <a:spAutoFit/>
          </a:bodyPr>
          <a:lstStyle/>
          <a:p>
            <a:pPr marL="12700">
              <a:lnSpc>
                <a:spcPct val="100000"/>
              </a:lnSpc>
              <a:spcBef>
                <a:spcPts val="130"/>
              </a:spcBef>
            </a:pPr>
            <a:r>
              <a:rPr sz="1450" spc="-20" dirty="0">
                <a:solidFill>
                  <a:srgbClr val="FFFFFF"/>
                </a:solidFill>
                <a:latin typeface="Segoe UI"/>
                <a:cs typeface="Segoe UI"/>
              </a:rPr>
              <a:t>1078</a:t>
            </a:r>
            <a:endParaRPr sz="1450">
              <a:latin typeface="Segoe UI"/>
              <a:cs typeface="Segoe UI"/>
            </a:endParaRPr>
          </a:p>
        </p:txBody>
      </p:sp>
      <p:sp>
        <p:nvSpPr>
          <p:cNvPr id="70" name="object 70"/>
          <p:cNvSpPr txBox="1"/>
          <p:nvPr/>
        </p:nvSpPr>
        <p:spPr>
          <a:xfrm>
            <a:off x="12212526" y="8704740"/>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834</a:t>
            </a:r>
            <a:endParaRPr sz="1450">
              <a:latin typeface="Segoe UI"/>
              <a:cs typeface="Segoe UI"/>
            </a:endParaRPr>
          </a:p>
        </p:txBody>
      </p:sp>
      <p:sp>
        <p:nvSpPr>
          <p:cNvPr id="71" name="object 71"/>
          <p:cNvSpPr txBox="1"/>
          <p:nvPr/>
        </p:nvSpPr>
        <p:spPr>
          <a:xfrm>
            <a:off x="11904028" y="9335203"/>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751</a:t>
            </a:r>
            <a:endParaRPr sz="1450">
              <a:latin typeface="Segoe UI"/>
              <a:cs typeface="Segoe UI"/>
            </a:endParaRPr>
          </a:p>
        </p:txBody>
      </p:sp>
      <p:sp>
        <p:nvSpPr>
          <p:cNvPr id="72" name="object 72"/>
          <p:cNvSpPr txBox="1"/>
          <p:nvPr/>
        </p:nvSpPr>
        <p:spPr>
          <a:xfrm>
            <a:off x="11878011" y="9965666"/>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744</a:t>
            </a:r>
            <a:endParaRPr sz="1450">
              <a:latin typeface="Segoe UI"/>
              <a:cs typeface="Segoe UI"/>
            </a:endParaRPr>
          </a:p>
        </p:txBody>
      </p:sp>
      <p:sp>
        <p:nvSpPr>
          <p:cNvPr id="73" name="object 73"/>
          <p:cNvSpPr txBox="1"/>
          <p:nvPr/>
        </p:nvSpPr>
        <p:spPr>
          <a:xfrm>
            <a:off x="11316769" y="10596131"/>
            <a:ext cx="330200"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593</a:t>
            </a:r>
            <a:endParaRPr sz="1450">
              <a:latin typeface="Segoe UI"/>
              <a:cs typeface="Segoe UI"/>
            </a:endParaRPr>
          </a:p>
        </p:txBody>
      </p:sp>
      <p:sp>
        <p:nvSpPr>
          <p:cNvPr id="74" name="object 74"/>
          <p:cNvSpPr/>
          <p:nvPr/>
        </p:nvSpPr>
        <p:spPr>
          <a:xfrm>
            <a:off x="235594" y="2342183"/>
            <a:ext cx="6863715" cy="9046845"/>
          </a:xfrm>
          <a:custGeom>
            <a:avLst/>
            <a:gdLst/>
            <a:ahLst/>
            <a:cxnLst/>
            <a:rect l="l" t="t" r="r" b="b"/>
            <a:pathLst>
              <a:path w="6863715" h="9046845">
                <a:moveTo>
                  <a:pt x="6863664" y="9046844"/>
                </a:moveTo>
                <a:lnTo>
                  <a:pt x="0" y="9046844"/>
                </a:lnTo>
                <a:lnTo>
                  <a:pt x="0" y="0"/>
                </a:lnTo>
                <a:lnTo>
                  <a:pt x="6863664" y="0"/>
                </a:lnTo>
                <a:lnTo>
                  <a:pt x="6863664" y="9046844"/>
                </a:lnTo>
                <a:close/>
              </a:path>
            </a:pathLst>
          </a:custGeom>
          <a:solidFill>
            <a:srgbClr val="FFFFFF"/>
          </a:solidFill>
        </p:spPr>
        <p:txBody>
          <a:bodyPr wrap="square" lIns="0" tIns="0" rIns="0" bIns="0" rtlCol="0"/>
          <a:lstStyle/>
          <a:p>
            <a:endParaRPr/>
          </a:p>
        </p:txBody>
      </p:sp>
      <p:sp>
        <p:nvSpPr>
          <p:cNvPr id="75" name="object 75"/>
          <p:cNvSpPr txBox="1"/>
          <p:nvPr/>
        </p:nvSpPr>
        <p:spPr>
          <a:xfrm>
            <a:off x="450882" y="2389167"/>
            <a:ext cx="6500495" cy="6559550"/>
          </a:xfrm>
          <a:prstGeom prst="rect">
            <a:avLst/>
          </a:prstGeom>
        </p:spPr>
        <p:txBody>
          <a:bodyPr vert="horz" wrap="square" lIns="0" tIns="12065" rIns="0" bIns="0" rtlCol="0">
            <a:spAutoFit/>
          </a:bodyPr>
          <a:lstStyle/>
          <a:p>
            <a:pPr marL="145415" marR="5080" indent="-133350">
              <a:lnSpc>
                <a:spcPct val="111800"/>
              </a:lnSpc>
              <a:spcBef>
                <a:spcPts val="95"/>
              </a:spcBef>
              <a:buChar char="•"/>
              <a:tabLst>
                <a:tab pos="145415" algn="l"/>
                <a:tab pos="248285" algn="l"/>
              </a:tabLst>
            </a:pPr>
            <a:r>
              <a:rPr sz="1450" dirty="0">
                <a:solidFill>
                  <a:srgbClr val="252423"/>
                </a:solidFill>
                <a:latin typeface="Segoe UI"/>
                <a:cs typeface="Segoe UI"/>
              </a:rPr>
              <a:t>	</a:t>
            </a:r>
            <a:r>
              <a:rPr sz="2950" dirty="0">
                <a:solidFill>
                  <a:srgbClr val="252423"/>
                </a:solidFill>
                <a:latin typeface="Segoe UI"/>
                <a:cs typeface="Segoe UI"/>
              </a:rPr>
              <a:t>Most</a:t>
            </a:r>
            <a:r>
              <a:rPr sz="2950" spc="-5" dirty="0">
                <a:solidFill>
                  <a:srgbClr val="252423"/>
                </a:solidFill>
                <a:latin typeface="Segoe UI"/>
                <a:cs typeface="Segoe UI"/>
              </a:rPr>
              <a:t> </a:t>
            </a:r>
            <a:r>
              <a:rPr sz="2950" dirty="0">
                <a:solidFill>
                  <a:srgbClr val="252423"/>
                </a:solidFill>
                <a:latin typeface="Segoe UI"/>
                <a:cs typeface="Segoe UI"/>
              </a:rPr>
              <a:t>number</a:t>
            </a:r>
            <a:r>
              <a:rPr sz="2950" spc="5" dirty="0">
                <a:solidFill>
                  <a:srgbClr val="252423"/>
                </a:solidFill>
                <a:latin typeface="Segoe UI"/>
                <a:cs typeface="Segoe UI"/>
              </a:rPr>
              <a:t> </a:t>
            </a:r>
            <a:r>
              <a:rPr sz="2950" dirty="0">
                <a:solidFill>
                  <a:srgbClr val="252423"/>
                </a:solidFill>
                <a:latin typeface="Segoe UI"/>
                <a:cs typeface="Segoe UI"/>
              </a:rPr>
              <a:t>of</a:t>
            </a:r>
            <a:r>
              <a:rPr sz="2950" spc="5" dirty="0">
                <a:solidFill>
                  <a:srgbClr val="252423"/>
                </a:solidFill>
                <a:latin typeface="Segoe UI"/>
                <a:cs typeface="Segoe UI"/>
              </a:rPr>
              <a:t> </a:t>
            </a:r>
            <a:r>
              <a:rPr sz="2950" dirty="0">
                <a:solidFill>
                  <a:srgbClr val="252423"/>
                </a:solidFill>
                <a:latin typeface="Segoe UI"/>
                <a:cs typeface="Segoe UI"/>
              </a:rPr>
              <a:t>accounts</a:t>
            </a:r>
            <a:r>
              <a:rPr sz="2950" spc="5" dirty="0">
                <a:solidFill>
                  <a:srgbClr val="252423"/>
                </a:solidFill>
                <a:latin typeface="Segoe UI"/>
                <a:cs typeface="Segoe UI"/>
              </a:rPr>
              <a:t> </a:t>
            </a:r>
            <a:r>
              <a:rPr sz="2950" dirty="0">
                <a:solidFill>
                  <a:srgbClr val="252423"/>
                </a:solidFill>
                <a:latin typeface="Segoe UI"/>
                <a:cs typeface="Segoe UI"/>
              </a:rPr>
              <a:t>in</a:t>
            </a:r>
            <a:r>
              <a:rPr sz="2950" spc="5" dirty="0">
                <a:solidFill>
                  <a:srgbClr val="252423"/>
                </a:solidFill>
                <a:latin typeface="Segoe UI"/>
                <a:cs typeface="Segoe UI"/>
              </a:rPr>
              <a:t> </a:t>
            </a:r>
            <a:r>
              <a:rPr sz="2950" dirty="0">
                <a:solidFill>
                  <a:srgbClr val="252423"/>
                </a:solidFill>
                <a:latin typeface="Segoe UI"/>
                <a:cs typeface="Segoe UI"/>
              </a:rPr>
              <a:t>the</a:t>
            </a:r>
            <a:r>
              <a:rPr sz="2950" spc="5" dirty="0">
                <a:solidFill>
                  <a:srgbClr val="252423"/>
                </a:solidFill>
                <a:latin typeface="Segoe UI"/>
                <a:cs typeface="Segoe UI"/>
              </a:rPr>
              <a:t> </a:t>
            </a:r>
            <a:r>
              <a:rPr sz="2950" spc="-20" dirty="0">
                <a:solidFill>
                  <a:srgbClr val="252423"/>
                </a:solidFill>
                <a:latin typeface="Segoe UI"/>
                <a:cs typeface="Segoe UI"/>
              </a:rPr>
              <a:t>bank </a:t>
            </a:r>
            <a:r>
              <a:rPr sz="2950" dirty="0">
                <a:solidFill>
                  <a:srgbClr val="252423"/>
                </a:solidFill>
                <a:latin typeface="Segoe UI"/>
                <a:cs typeface="Segoe UI"/>
              </a:rPr>
              <a:t>are</a:t>
            </a:r>
            <a:r>
              <a:rPr sz="2950" spc="5" dirty="0">
                <a:solidFill>
                  <a:srgbClr val="252423"/>
                </a:solidFill>
                <a:latin typeface="Segoe UI"/>
                <a:cs typeface="Segoe UI"/>
              </a:rPr>
              <a:t> </a:t>
            </a:r>
            <a:r>
              <a:rPr sz="2950" dirty="0">
                <a:solidFill>
                  <a:srgbClr val="252423"/>
                </a:solidFill>
                <a:latin typeface="Segoe UI"/>
                <a:cs typeface="Segoe UI"/>
              </a:rPr>
              <a:t>of</a:t>
            </a:r>
            <a:r>
              <a:rPr sz="2950" spc="5" dirty="0">
                <a:solidFill>
                  <a:srgbClr val="252423"/>
                </a:solidFill>
                <a:latin typeface="Segoe UI"/>
                <a:cs typeface="Segoe UI"/>
              </a:rPr>
              <a:t> </a:t>
            </a:r>
            <a:r>
              <a:rPr sz="2950" dirty="0">
                <a:solidFill>
                  <a:srgbClr val="252423"/>
                </a:solidFill>
                <a:latin typeface="Segoe UI"/>
                <a:cs typeface="Segoe UI"/>
              </a:rPr>
              <a:t>Salaried</a:t>
            </a:r>
            <a:r>
              <a:rPr sz="2950" spc="5" dirty="0">
                <a:solidFill>
                  <a:srgbClr val="252423"/>
                </a:solidFill>
                <a:latin typeface="Segoe UI"/>
                <a:cs typeface="Segoe UI"/>
              </a:rPr>
              <a:t> </a:t>
            </a:r>
            <a:r>
              <a:rPr sz="2950" dirty="0">
                <a:solidFill>
                  <a:srgbClr val="252423"/>
                </a:solidFill>
                <a:latin typeface="Segoe UI"/>
                <a:cs typeface="Segoe UI"/>
              </a:rPr>
              <a:t>IT</a:t>
            </a:r>
            <a:r>
              <a:rPr sz="2950" spc="5" dirty="0">
                <a:solidFill>
                  <a:srgbClr val="252423"/>
                </a:solidFill>
                <a:latin typeface="Segoe UI"/>
                <a:cs typeface="Segoe UI"/>
              </a:rPr>
              <a:t> </a:t>
            </a:r>
            <a:r>
              <a:rPr sz="2950" dirty="0">
                <a:solidFill>
                  <a:srgbClr val="252423"/>
                </a:solidFill>
                <a:latin typeface="Segoe UI"/>
                <a:cs typeface="Segoe UI"/>
              </a:rPr>
              <a:t>employees</a:t>
            </a:r>
            <a:r>
              <a:rPr sz="2950" spc="5" dirty="0">
                <a:solidFill>
                  <a:srgbClr val="252423"/>
                </a:solidFill>
                <a:latin typeface="Segoe UI"/>
                <a:cs typeface="Segoe UI"/>
              </a:rPr>
              <a:t> </a:t>
            </a:r>
            <a:r>
              <a:rPr sz="2950" spc="-10" dirty="0">
                <a:solidFill>
                  <a:srgbClr val="252423"/>
                </a:solidFill>
                <a:latin typeface="Segoe UI"/>
                <a:cs typeface="Segoe UI"/>
              </a:rPr>
              <a:t>followed </a:t>
            </a:r>
            <a:r>
              <a:rPr sz="2950" dirty="0">
                <a:solidFill>
                  <a:srgbClr val="252423"/>
                </a:solidFill>
                <a:latin typeface="Segoe UI"/>
                <a:cs typeface="Segoe UI"/>
              </a:rPr>
              <a:t>by</a:t>
            </a:r>
            <a:r>
              <a:rPr sz="2950" spc="5" dirty="0">
                <a:solidFill>
                  <a:srgbClr val="252423"/>
                </a:solidFill>
                <a:latin typeface="Segoe UI"/>
                <a:cs typeface="Segoe UI"/>
              </a:rPr>
              <a:t> </a:t>
            </a:r>
            <a:r>
              <a:rPr sz="2950" dirty="0">
                <a:solidFill>
                  <a:srgbClr val="252423"/>
                </a:solidFill>
                <a:latin typeface="Segoe UI"/>
                <a:cs typeface="Segoe UI"/>
              </a:rPr>
              <a:t>salaried</a:t>
            </a:r>
            <a:r>
              <a:rPr sz="2950" spc="5" dirty="0">
                <a:solidFill>
                  <a:srgbClr val="252423"/>
                </a:solidFill>
                <a:latin typeface="Segoe UI"/>
                <a:cs typeface="Segoe UI"/>
              </a:rPr>
              <a:t> </a:t>
            </a:r>
            <a:r>
              <a:rPr sz="2950" dirty="0">
                <a:solidFill>
                  <a:srgbClr val="252423"/>
                </a:solidFill>
                <a:latin typeface="Segoe UI"/>
                <a:cs typeface="Segoe UI"/>
              </a:rPr>
              <a:t>other</a:t>
            </a:r>
            <a:r>
              <a:rPr sz="2950" spc="5" dirty="0">
                <a:solidFill>
                  <a:srgbClr val="252423"/>
                </a:solidFill>
                <a:latin typeface="Segoe UI"/>
                <a:cs typeface="Segoe UI"/>
              </a:rPr>
              <a:t> </a:t>
            </a:r>
            <a:r>
              <a:rPr sz="2950" spc="-10" dirty="0">
                <a:solidFill>
                  <a:srgbClr val="252423"/>
                </a:solidFill>
                <a:latin typeface="Segoe UI"/>
                <a:cs typeface="Segoe UI"/>
              </a:rPr>
              <a:t>employees</a:t>
            </a:r>
            <a:endParaRPr sz="2950">
              <a:latin typeface="Segoe UI"/>
              <a:cs typeface="Segoe UI"/>
            </a:endParaRPr>
          </a:p>
          <a:p>
            <a:pPr marL="145415" marR="227965" indent="-133350">
              <a:lnSpc>
                <a:spcPct val="111800"/>
              </a:lnSpc>
              <a:buSzPct val="49152"/>
              <a:buChar char="•"/>
              <a:tabLst>
                <a:tab pos="145415" algn="l"/>
              </a:tabLst>
            </a:pPr>
            <a:r>
              <a:rPr sz="2950" dirty="0">
                <a:solidFill>
                  <a:srgbClr val="252423"/>
                </a:solidFill>
                <a:latin typeface="Segoe UI"/>
                <a:cs typeface="Segoe UI"/>
              </a:rPr>
              <a:t>Mumbai</a:t>
            </a:r>
            <a:r>
              <a:rPr sz="2950" spc="-5" dirty="0">
                <a:solidFill>
                  <a:srgbClr val="252423"/>
                </a:solidFill>
                <a:latin typeface="Segoe UI"/>
                <a:cs typeface="Segoe UI"/>
              </a:rPr>
              <a:t> </a:t>
            </a:r>
            <a:r>
              <a:rPr sz="2950" dirty="0">
                <a:solidFill>
                  <a:srgbClr val="252423"/>
                </a:solidFill>
                <a:latin typeface="Segoe UI"/>
                <a:cs typeface="Segoe UI"/>
              </a:rPr>
              <a:t>city</a:t>
            </a:r>
            <a:r>
              <a:rPr sz="2950" spc="5" dirty="0">
                <a:solidFill>
                  <a:srgbClr val="252423"/>
                </a:solidFill>
                <a:latin typeface="Segoe UI"/>
                <a:cs typeface="Segoe UI"/>
              </a:rPr>
              <a:t> </a:t>
            </a:r>
            <a:r>
              <a:rPr sz="2950" dirty="0">
                <a:solidFill>
                  <a:srgbClr val="252423"/>
                </a:solidFill>
                <a:latin typeface="Segoe UI"/>
                <a:cs typeface="Segoe UI"/>
              </a:rPr>
              <a:t>has</a:t>
            </a:r>
            <a:r>
              <a:rPr sz="2950" spc="5" dirty="0">
                <a:solidFill>
                  <a:srgbClr val="252423"/>
                </a:solidFill>
                <a:latin typeface="Segoe UI"/>
                <a:cs typeface="Segoe UI"/>
              </a:rPr>
              <a:t> </a:t>
            </a:r>
            <a:r>
              <a:rPr sz="2950" dirty="0">
                <a:solidFill>
                  <a:srgbClr val="252423"/>
                </a:solidFill>
                <a:latin typeface="Segoe UI"/>
                <a:cs typeface="Segoe UI"/>
              </a:rPr>
              <a:t>the</a:t>
            </a:r>
            <a:r>
              <a:rPr sz="2950" spc="5" dirty="0">
                <a:solidFill>
                  <a:srgbClr val="252423"/>
                </a:solidFill>
                <a:latin typeface="Segoe UI"/>
                <a:cs typeface="Segoe UI"/>
              </a:rPr>
              <a:t> </a:t>
            </a:r>
            <a:r>
              <a:rPr sz="2950" dirty="0">
                <a:solidFill>
                  <a:srgbClr val="252423"/>
                </a:solidFill>
                <a:latin typeface="Segoe UI"/>
                <a:cs typeface="Segoe UI"/>
              </a:rPr>
              <a:t>biggest</a:t>
            </a:r>
            <a:r>
              <a:rPr sz="2950" spc="5" dirty="0">
                <a:solidFill>
                  <a:srgbClr val="252423"/>
                </a:solidFill>
                <a:latin typeface="Segoe UI"/>
                <a:cs typeface="Segoe UI"/>
              </a:rPr>
              <a:t> </a:t>
            </a:r>
            <a:r>
              <a:rPr sz="2950" spc="-10" dirty="0">
                <a:solidFill>
                  <a:srgbClr val="252423"/>
                </a:solidFill>
                <a:latin typeface="Segoe UI"/>
                <a:cs typeface="Segoe UI"/>
              </a:rPr>
              <a:t>number </a:t>
            </a:r>
            <a:r>
              <a:rPr sz="2950" dirty="0">
                <a:solidFill>
                  <a:srgbClr val="252423"/>
                </a:solidFill>
                <a:latin typeface="Segoe UI"/>
                <a:cs typeface="Segoe UI"/>
              </a:rPr>
              <a:t>of</a:t>
            </a:r>
            <a:r>
              <a:rPr sz="2950" spc="5" dirty="0">
                <a:solidFill>
                  <a:srgbClr val="252423"/>
                </a:solidFill>
                <a:latin typeface="Segoe UI"/>
                <a:cs typeface="Segoe UI"/>
              </a:rPr>
              <a:t> </a:t>
            </a:r>
            <a:r>
              <a:rPr sz="2950" dirty="0">
                <a:solidFill>
                  <a:srgbClr val="252423"/>
                </a:solidFill>
                <a:latin typeface="Segoe UI"/>
                <a:cs typeface="Segoe UI"/>
              </a:rPr>
              <a:t>customers.</a:t>
            </a:r>
            <a:r>
              <a:rPr sz="2950" spc="5" dirty="0">
                <a:solidFill>
                  <a:srgbClr val="252423"/>
                </a:solidFill>
                <a:latin typeface="Segoe UI"/>
                <a:cs typeface="Segoe UI"/>
              </a:rPr>
              <a:t> </a:t>
            </a:r>
            <a:r>
              <a:rPr sz="2950" dirty="0">
                <a:solidFill>
                  <a:srgbClr val="252423"/>
                </a:solidFill>
                <a:latin typeface="Segoe UI"/>
                <a:cs typeface="Segoe UI"/>
              </a:rPr>
              <a:t>followed</a:t>
            </a:r>
            <a:r>
              <a:rPr sz="2950" spc="5" dirty="0">
                <a:solidFill>
                  <a:srgbClr val="252423"/>
                </a:solidFill>
                <a:latin typeface="Segoe UI"/>
                <a:cs typeface="Segoe UI"/>
              </a:rPr>
              <a:t> </a:t>
            </a:r>
            <a:r>
              <a:rPr sz="2950" dirty="0">
                <a:solidFill>
                  <a:srgbClr val="252423"/>
                </a:solidFill>
                <a:latin typeface="Segoe UI"/>
                <a:cs typeface="Segoe UI"/>
              </a:rPr>
              <a:t>by</a:t>
            </a:r>
            <a:r>
              <a:rPr sz="2950" spc="5" dirty="0">
                <a:solidFill>
                  <a:srgbClr val="252423"/>
                </a:solidFill>
                <a:latin typeface="Segoe UI"/>
                <a:cs typeface="Segoe UI"/>
              </a:rPr>
              <a:t> </a:t>
            </a:r>
            <a:r>
              <a:rPr sz="2950" spc="-10" dirty="0">
                <a:solidFill>
                  <a:srgbClr val="252423"/>
                </a:solidFill>
                <a:latin typeface="Segoe UI"/>
                <a:cs typeface="Segoe UI"/>
              </a:rPr>
              <a:t>Chennai</a:t>
            </a:r>
            <a:endParaRPr sz="2950">
              <a:latin typeface="Segoe UI"/>
              <a:cs typeface="Segoe UI"/>
            </a:endParaRPr>
          </a:p>
          <a:p>
            <a:pPr marL="145415" indent="-132715">
              <a:lnSpc>
                <a:spcPct val="100000"/>
              </a:lnSpc>
              <a:spcBef>
                <a:spcPts val="415"/>
              </a:spcBef>
              <a:buSzPct val="49152"/>
              <a:buChar char="•"/>
              <a:tabLst>
                <a:tab pos="145415" algn="l"/>
              </a:tabLst>
            </a:pPr>
            <a:r>
              <a:rPr sz="2950" dirty="0">
                <a:solidFill>
                  <a:srgbClr val="252423"/>
                </a:solidFill>
                <a:latin typeface="Segoe UI"/>
                <a:cs typeface="Segoe UI"/>
              </a:rPr>
              <a:t>Most</a:t>
            </a:r>
            <a:r>
              <a:rPr sz="2950" spc="-5" dirty="0">
                <a:solidFill>
                  <a:srgbClr val="252423"/>
                </a:solidFill>
                <a:latin typeface="Segoe UI"/>
                <a:cs typeface="Segoe UI"/>
              </a:rPr>
              <a:t> </a:t>
            </a:r>
            <a:r>
              <a:rPr sz="2950" dirty="0">
                <a:solidFill>
                  <a:srgbClr val="252423"/>
                </a:solidFill>
                <a:latin typeface="Segoe UI"/>
                <a:cs typeface="Segoe UI"/>
              </a:rPr>
              <a:t>of</a:t>
            </a:r>
            <a:r>
              <a:rPr sz="2950" spc="5" dirty="0">
                <a:solidFill>
                  <a:srgbClr val="252423"/>
                </a:solidFill>
                <a:latin typeface="Segoe UI"/>
                <a:cs typeface="Segoe UI"/>
              </a:rPr>
              <a:t> </a:t>
            </a:r>
            <a:r>
              <a:rPr sz="2950" dirty="0">
                <a:solidFill>
                  <a:srgbClr val="252423"/>
                </a:solidFill>
                <a:latin typeface="Segoe UI"/>
                <a:cs typeface="Segoe UI"/>
              </a:rPr>
              <a:t>our</a:t>
            </a:r>
            <a:r>
              <a:rPr sz="2950" spc="5" dirty="0">
                <a:solidFill>
                  <a:srgbClr val="252423"/>
                </a:solidFill>
                <a:latin typeface="Segoe UI"/>
                <a:cs typeface="Segoe UI"/>
              </a:rPr>
              <a:t> </a:t>
            </a:r>
            <a:r>
              <a:rPr sz="2950" dirty="0">
                <a:solidFill>
                  <a:srgbClr val="252423"/>
                </a:solidFill>
                <a:latin typeface="Segoe UI"/>
                <a:cs typeface="Segoe UI"/>
              </a:rPr>
              <a:t>customers</a:t>
            </a:r>
            <a:r>
              <a:rPr sz="2950" spc="5" dirty="0">
                <a:solidFill>
                  <a:srgbClr val="252423"/>
                </a:solidFill>
                <a:latin typeface="Segoe UI"/>
                <a:cs typeface="Segoe UI"/>
              </a:rPr>
              <a:t> </a:t>
            </a:r>
            <a:r>
              <a:rPr sz="2950" dirty="0">
                <a:solidFill>
                  <a:srgbClr val="252423"/>
                </a:solidFill>
                <a:latin typeface="Segoe UI"/>
                <a:cs typeface="Segoe UI"/>
              </a:rPr>
              <a:t>are</a:t>
            </a:r>
            <a:r>
              <a:rPr sz="2950" spc="5" dirty="0">
                <a:solidFill>
                  <a:srgbClr val="252423"/>
                </a:solidFill>
                <a:latin typeface="Segoe UI"/>
                <a:cs typeface="Segoe UI"/>
              </a:rPr>
              <a:t> </a:t>
            </a:r>
            <a:r>
              <a:rPr sz="2950" spc="-10" dirty="0">
                <a:solidFill>
                  <a:srgbClr val="252423"/>
                </a:solidFill>
                <a:latin typeface="Segoe UI"/>
                <a:cs typeface="Segoe UI"/>
              </a:rPr>
              <a:t>married.</a:t>
            </a:r>
            <a:endParaRPr sz="2950">
              <a:latin typeface="Segoe UI"/>
              <a:cs typeface="Segoe UI"/>
            </a:endParaRPr>
          </a:p>
          <a:p>
            <a:pPr marL="145415" marR="190500" indent="-133350" algn="just">
              <a:lnSpc>
                <a:spcPct val="111800"/>
              </a:lnSpc>
              <a:buSzPct val="49152"/>
              <a:buChar char="•"/>
              <a:tabLst>
                <a:tab pos="145415" algn="l"/>
              </a:tabLst>
            </a:pPr>
            <a:r>
              <a:rPr sz="2950" dirty="0">
                <a:solidFill>
                  <a:srgbClr val="252423"/>
                </a:solidFill>
                <a:latin typeface="Segoe UI"/>
                <a:cs typeface="Segoe UI"/>
              </a:rPr>
              <a:t>Most</a:t>
            </a:r>
            <a:r>
              <a:rPr sz="2950" spc="5" dirty="0">
                <a:solidFill>
                  <a:srgbClr val="252423"/>
                </a:solidFill>
                <a:latin typeface="Segoe UI"/>
                <a:cs typeface="Segoe UI"/>
              </a:rPr>
              <a:t> </a:t>
            </a:r>
            <a:r>
              <a:rPr sz="2950" dirty="0">
                <a:solidFill>
                  <a:srgbClr val="252423"/>
                </a:solidFill>
                <a:latin typeface="Segoe UI"/>
                <a:cs typeface="Segoe UI"/>
              </a:rPr>
              <a:t>of</a:t>
            </a:r>
            <a:r>
              <a:rPr sz="2950" spc="5" dirty="0">
                <a:solidFill>
                  <a:srgbClr val="252423"/>
                </a:solidFill>
                <a:latin typeface="Segoe UI"/>
                <a:cs typeface="Segoe UI"/>
              </a:rPr>
              <a:t> </a:t>
            </a:r>
            <a:r>
              <a:rPr sz="2950" dirty="0">
                <a:solidFill>
                  <a:srgbClr val="252423"/>
                </a:solidFill>
                <a:latin typeface="Segoe UI"/>
                <a:cs typeface="Segoe UI"/>
              </a:rPr>
              <a:t>our</a:t>
            </a:r>
            <a:r>
              <a:rPr sz="2950" spc="5" dirty="0">
                <a:solidFill>
                  <a:srgbClr val="252423"/>
                </a:solidFill>
                <a:latin typeface="Segoe UI"/>
                <a:cs typeface="Segoe UI"/>
              </a:rPr>
              <a:t> </a:t>
            </a:r>
            <a:r>
              <a:rPr sz="2950" dirty="0">
                <a:solidFill>
                  <a:srgbClr val="252423"/>
                </a:solidFill>
                <a:latin typeface="Segoe UI"/>
                <a:cs typeface="Segoe UI"/>
              </a:rPr>
              <a:t>customers</a:t>
            </a:r>
            <a:r>
              <a:rPr sz="2950" spc="5" dirty="0">
                <a:solidFill>
                  <a:srgbClr val="252423"/>
                </a:solidFill>
                <a:latin typeface="Segoe UI"/>
                <a:cs typeface="Segoe UI"/>
              </a:rPr>
              <a:t> </a:t>
            </a:r>
            <a:r>
              <a:rPr sz="2950" dirty="0">
                <a:solidFill>
                  <a:srgbClr val="252423"/>
                </a:solidFill>
                <a:latin typeface="Segoe UI"/>
                <a:cs typeface="Segoe UI"/>
              </a:rPr>
              <a:t>are</a:t>
            </a:r>
            <a:r>
              <a:rPr sz="2950" spc="5" dirty="0">
                <a:solidFill>
                  <a:srgbClr val="252423"/>
                </a:solidFill>
                <a:latin typeface="Segoe UI"/>
                <a:cs typeface="Segoe UI"/>
              </a:rPr>
              <a:t> </a:t>
            </a:r>
            <a:r>
              <a:rPr sz="2950" dirty="0">
                <a:solidFill>
                  <a:srgbClr val="252423"/>
                </a:solidFill>
                <a:latin typeface="Segoe UI"/>
                <a:cs typeface="Segoe UI"/>
              </a:rPr>
              <a:t>in</a:t>
            </a:r>
            <a:r>
              <a:rPr sz="2950" spc="5" dirty="0">
                <a:solidFill>
                  <a:srgbClr val="252423"/>
                </a:solidFill>
                <a:latin typeface="Segoe UI"/>
                <a:cs typeface="Segoe UI"/>
              </a:rPr>
              <a:t> </a:t>
            </a:r>
            <a:r>
              <a:rPr sz="2950" dirty="0">
                <a:solidFill>
                  <a:srgbClr val="252423"/>
                </a:solidFill>
                <a:latin typeface="Segoe UI"/>
                <a:cs typeface="Segoe UI"/>
              </a:rPr>
              <a:t>the</a:t>
            </a:r>
            <a:r>
              <a:rPr sz="2950" spc="5" dirty="0">
                <a:solidFill>
                  <a:srgbClr val="252423"/>
                </a:solidFill>
                <a:latin typeface="Segoe UI"/>
                <a:cs typeface="Segoe UI"/>
              </a:rPr>
              <a:t> </a:t>
            </a:r>
            <a:r>
              <a:rPr sz="2950" spc="-25" dirty="0">
                <a:solidFill>
                  <a:srgbClr val="252423"/>
                </a:solidFill>
                <a:latin typeface="Segoe UI"/>
                <a:cs typeface="Segoe UI"/>
              </a:rPr>
              <a:t>age </a:t>
            </a:r>
            <a:r>
              <a:rPr sz="2950" dirty="0">
                <a:solidFill>
                  <a:srgbClr val="252423"/>
                </a:solidFill>
                <a:latin typeface="Segoe UI"/>
                <a:cs typeface="Segoe UI"/>
              </a:rPr>
              <a:t>group</a:t>
            </a:r>
            <a:r>
              <a:rPr sz="2950" spc="5" dirty="0">
                <a:solidFill>
                  <a:srgbClr val="252423"/>
                </a:solidFill>
                <a:latin typeface="Segoe UI"/>
                <a:cs typeface="Segoe UI"/>
              </a:rPr>
              <a:t> </a:t>
            </a:r>
            <a:r>
              <a:rPr sz="2950" dirty="0">
                <a:solidFill>
                  <a:srgbClr val="252423"/>
                </a:solidFill>
                <a:latin typeface="Segoe UI"/>
                <a:cs typeface="Segoe UI"/>
              </a:rPr>
              <a:t>of</a:t>
            </a:r>
            <a:r>
              <a:rPr sz="2950" spc="5" dirty="0">
                <a:solidFill>
                  <a:srgbClr val="252423"/>
                </a:solidFill>
                <a:latin typeface="Segoe UI"/>
                <a:cs typeface="Segoe UI"/>
              </a:rPr>
              <a:t> </a:t>
            </a:r>
            <a:r>
              <a:rPr sz="2950" dirty="0">
                <a:solidFill>
                  <a:srgbClr val="252423"/>
                </a:solidFill>
                <a:latin typeface="Segoe UI"/>
                <a:cs typeface="Segoe UI"/>
              </a:rPr>
              <a:t>25-34.</a:t>
            </a:r>
            <a:r>
              <a:rPr sz="2950" spc="5" dirty="0">
                <a:solidFill>
                  <a:srgbClr val="252423"/>
                </a:solidFill>
                <a:latin typeface="Segoe UI"/>
                <a:cs typeface="Segoe UI"/>
              </a:rPr>
              <a:t> </a:t>
            </a:r>
            <a:r>
              <a:rPr sz="2950" dirty="0">
                <a:solidFill>
                  <a:srgbClr val="252423"/>
                </a:solidFill>
                <a:latin typeface="Segoe UI"/>
                <a:cs typeface="Segoe UI"/>
              </a:rPr>
              <a:t>Followed</a:t>
            </a:r>
            <a:r>
              <a:rPr sz="2950" spc="5" dirty="0">
                <a:solidFill>
                  <a:srgbClr val="252423"/>
                </a:solidFill>
                <a:latin typeface="Segoe UI"/>
                <a:cs typeface="Segoe UI"/>
              </a:rPr>
              <a:t> </a:t>
            </a:r>
            <a:r>
              <a:rPr sz="2950" dirty="0">
                <a:solidFill>
                  <a:srgbClr val="252423"/>
                </a:solidFill>
                <a:latin typeface="Segoe UI"/>
                <a:cs typeface="Segoe UI"/>
              </a:rPr>
              <a:t>by</a:t>
            </a:r>
            <a:r>
              <a:rPr sz="2950" spc="5" dirty="0">
                <a:solidFill>
                  <a:srgbClr val="252423"/>
                </a:solidFill>
                <a:latin typeface="Segoe UI"/>
                <a:cs typeface="Segoe UI"/>
              </a:rPr>
              <a:t> </a:t>
            </a:r>
            <a:r>
              <a:rPr sz="2950" dirty="0">
                <a:solidFill>
                  <a:srgbClr val="252423"/>
                </a:solidFill>
                <a:latin typeface="Segoe UI"/>
                <a:cs typeface="Segoe UI"/>
              </a:rPr>
              <a:t>the</a:t>
            </a:r>
            <a:r>
              <a:rPr sz="2950" spc="5" dirty="0">
                <a:solidFill>
                  <a:srgbClr val="252423"/>
                </a:solidFill>
                <a:latin typeface="Segoe UI"/>
                <a:cs typeface="Segoe UI"/>
              </a:rPr>
              <a:t> </a:t>
            </a:r>
            <a:r>
              <a:rPr sz="2950" spc="-25" dirty="0">
                <a:solidFill>
                  <a:srgbClr val="252423"/>
                </a:solidFill>
                <a:latin typeface="Segoe UI"/>
                <a:cs typeface="Segoe UI"/>
              </a:rPr>
              <a:t>age </a:t>
            </a:r>
            <a:r>
              <a:rPr sz="2950" dirty="0">
                <a:solidFill>
                  <a:srgbClr val="252423"/>
                </a:solidFill>
                <a:latin typeface="Segoe UI"/>
                <a:cs typeface="Segoe UI"/>
              </a:rPr>
              <a:t>group</a:t>
            </a:r>
            <a:r>
              <a:rPr sz="2950" spc="5" dirty="0">
                <a:solidFill>
                  <a:srgbClr val="252423"/>
                </a:solidFill>
                <a:latin typeface="Segoe UI"/>
                <a:cs typeface="Segoe UI"/>
              </a:rPr>
              <a:t> </a:t>
            </a:r>
            <a:r>
              <a:rPr sz="2950" dirty="0">
                <a:solidFill>
                  <a:srgbClr val="252423"/>
                </a:solidFill>
                <a:latin typeface="Segoe UI"/>
                <a:cs typeface="Segoe UI"/>
              </a:rPr>
              <a:t>of</a:t>
            </a:r>
            <a:r>
              <a:rPr sz="2950" spc="5" dirty="0">
                <a:solidFill>
                  <a:srgbClr val="252423"/>
                </a:solidFill>
                <a:latin typeface="Segoe UI"/>
                <a:cs typeface="Segoe UI"/>
              </a:rPr>
              <a:t> </a:t>
            </a:r>
            <a:r>
              <a:rPr sz="2950" dirty="0">
                <a:solidFill>
                  <a:srgbClr val="252423"/>
                </a:solidFill>
                <a:latin typeface="Segoe UI"/>
                <a:cs typeface="Segoe UI"/>
              </a:rPr>
              <a:t>35-</a:t>
            </a:r>
            <a:r>
              <a:rPr sz="2950" spc="-25" dirty="0">
                <a:solidFill>
                  <a:srgbClr val="252423"/>
                </a:solidFill>
                <a:latin typeface="Segoe UI"/>
                <a:cs typeface="Segoe UI"/>
              </a:rPr>
              <a:t>45.</a:t>
            </a:r>
            <a:endParaRPr sz="2950">
              <a:latin typeface="Segoe UI"/>
              <a:cs typeface="Segoe UI"/>
            </a:endParaRPr>
          </a:p>
          <a:p>
            <a:pPr marL="145415" marR="1389380" indent="-133350" algn="just">
              <a:lnSpc>
                <a:spcPct val="111800"/>
              </a:lnSpc>
              <a:buSzPct val="49152"/>
              <a:buChar char="•"/>
              <a:tabLst>
                <a:tab pos="145415" algn="l"/>
              </a:tabLst>
            </a:pPr>
            <a:r>
              <a:rPr sz="2950" dirty="0">
                <a:solidFill>
                  <a:srgbClr val="252423"/>
                </a:solidFill>
                <a:latin typeface="Segoe UI"/>
                <a:cs typeface="Segoe UI"/>
              </a:rPr>
              <a:t>Very</a:t>
            </a:r>
            <a:r>
              <a:rPr sz="2950" spc="-35" dirty="0">
                <a:solidFill>
                  <a:srgbClr val="252423"/>
                </a:solidFill>
                <a:latin typeface="Segoe UI"/>
                <a:cs typeface="Segoe UI"/>
              </a:rPr>
              <a:t> </a:t>
            </a:r>
            <a:r>
              <a:rPr sz="2950" dirty="0">
                <a:solidFill>
                  <a:srgbClr val="252423"/>
                </a:solidFill>
                <a:latin typeface="Segoe UI"/>
                <a:cs typeface="Segoe UI"/>
              </a:rPr>
              <a:t>few</a:t>
            </a:r>
            <a:r>
              <a:rPr sz="2950" spc="-35" dirty="0">
                <a:solidFill>
                  <a:srgbClr val="252423"/>
                </a:solidFill>
                <a:latin typeface="Segoe UI"/>
                <a:cs typeface="Segoe UI"/>
              </a:rPr>
              <a:t> </a:t>
            </a:r>
            <a:r>
              <a:rPr sz="2950" dirty="0">
                <a:solidFill>
                  <a:srgbClr val="252423"/>
                </a:solidFill>
                <a:latin typeface="Segoe UI"/>
                <a:cs typeface="Segoe UI"/>
              </a:rPr>
              <a:t>of</a:t>
            </a:r>
            <a:r>
              <a:rPr sz="2950" spc="-30" dirty="0">
                <a:solidFill>
                  <a:srgbClr val="252423"/>
                </a:solidFill>
                <a:latin typeface="Segoe UI"/>
                <a:cs typeface="Segoe UI"/>
              </a:rPr>
              <a:t> </a:t>
            </a:r>
            <a:r>
              <a:rPr sz="2950" dirty="0">
                <a:solidFill>
                  <a:srgbClr val="252423"/>
                </a:solidFill>
                <a:latin typeface="Segoe UI"/>
                <a:cs typeface="Segoe UI"/>
              </a:rPr>
              <a:t>our</a:t>
            </a:r>
            <a:r>
              <a:rPr sz="2950" spc="-35" dirty="0">
                <a:solidFill>
                  <a:srgbClr val="252423"/>
                </a:solidFill>
                <a:latin typeface="Segoe UI"/>
                <a:cs typeface="Segoe UI"/>
              </a:rPr>
              <a:t> </a:t>
            </a:r>
            <a:r>
              <a:rPr sz="2950" dirty="0">
                <a:solidFill>
                  <a:srgbClr val="252423"/>
                </a:solidFill>
                <a:latin typeface="Segoe UI"/>
                <a:cs typeface="Segoe UI"/>
              </a:rPr>
              <a:t>customers</a:t>
            </a:r>
            <a:r>
              <a:rPr sz="2950" spc="-30" dirty="0">
                <a:solidFill>
                  <a:srgbClr val="252423"/>
                </a:solidFill>
                <a:latin typeface="Segoe UI"/>
                <a:cs typeface="Segoe UI"/>
              </a:rPr>
              <a:t> </a:t>
            </a:r>
            <a:r>
              <a:rPr sz="2950" spc="-25" dirty="0">
                <a:solidFill>
                  <a:srgbClr val="252423"/>
                </a:solidFill>
                <a:latin typeface="Segoe UI"/>
                <a:cs typeface="Segoe UI"/>
              </a:rPr>
              <a:t>are </a:t>
            </a:r>
            <a:r>
              <a:rPr sz="2950" dirty="0">
                <a:solidFill>
                  <a:srgbClr val="252423"/>
                </a:solidFill>
                <a:latin typeface="Segoe UI"/>
                <a:cs typeface="Segoe UI"/>
              </a:rPr>
              <a:t>government</a:t>
            </a:r>
            <a:r>
              <a:rPr sz="2950" spc="-5" dirty="0">
                <a:solidFill>
                  <a:srgbClr val="252423"/>
                </a:solidFill>
                <a:latin typeface="Segoe UI"/>
                <a:cs typeface="Segoe UI"/>
              </a:rPr>
              <a:t> </a:t>
            </a:r>
            <a:r>
              <a:rPr sz="2950" spc="-10" dirty="0">
                <a:solidFill>
                  <a:srgbClr val="252423"/>
                </a:solidFill>
                <a:latin typeface="Segoe UI"/>
                <a:cs typeface="Segoe UI"/>
              </a:rPr>
              <a:t>employees.</a:t>
            </a:r>
            <a:endParaRPr sz="2950">
              <a:latin typeface="Segoe UI"/>
              <a:cs typeface="Segoe UI"/>
            </a:endParaRPr>
          </a:p>
          <a:p>
            <a:pPr marL="145415" marR="1265555" indent="-133350" algn="just">
              <a:lnSpc>
                <a:spcPct val="111800"/>
              </a:lnSpc>
              <a:buSzPct val="49152"/>
              <a:buChar char="•"/>
              <a:tabLst>
                <a:tab pos="145415" algn="l"/>
              </a:tabLst>
            </a:pPr>
            <a:r>
              <a:rPr sz="2950" dirty="0">
                <a:solidFill>
                  <a:srgbClr val="252423"/>
                </a:solidFill>
                <a:latin typeface="Segoe UI"/>
                <a:cs typeface="Segoe UI"/>
              </a:rPr>
              <a:t>We</a:t>
            </a:r>
            <a:r>
              <a:rPr sz="2950" spc="-20" dirty="0">
                <a:solidFill>
                  <a:srgbClr val="252423"/>
                </a:solidFill>
                <a:latin typeface="Segoe UI"/>
                <a:cs typeface="Segoe UI"/>
              </a:rPr>
              <a:t> </a:t>
            </a:r>
            <a:r>
              <a:rPr sz="2950" dirty="0">
                <a:solidFill>
                  <a:srgbClr val="252423"/>
                </a:solidFill>
                <a:latin typeface="Segoe UI"/>
                <a:cs typeface="Segoe UI"/>
              </a:rPr>
              <a:t>have</a:t>
            </a:r>
            <a:r>
              <a:rPr sz="2950" spc="-20" dirty="0">
                <a:solidFill>
                  <a:srgbClr val="252423"/>
                </a:solidFill>
                <a:latin typeface="Segoe UI"/>
                <a:cs typeface="Segoe UI"/>
              </a:rPr>
              <a:t> </a:t>
            </a:r>
            <a:r>
              <a:rPr sz="2950" dirty="0">
                <a:solidFill>
                  <a:srgbClr val="252423"/>
                </a:solidFill>
                <a:latin typeface="Segoe UI"/>
                <a:cs typeface="Segoe UI"/>
              </a:rPr>
              <a:t>the</a:t>
            </a:r>
            <a:r>
              <a:rPr sz="2950" spc="-20" dirty="0">
                <a:solidFill>
                  <a:srgbClr val="252423"/>
                </a:solidFill>
                <a:latin typeface="Segoe UI"/>
                <a:cs typeface="Segoe UI"/>
              </a:rPr>
              <a:t> </a:t>
            </a:r>
            <a:r>
              <a:rPr sz="2950" dirty="0">
                <a:solidFill>
                  <a:srgbClr val="252423"/>
                </a:solidFill>
                <a:latin typeface="Segoe UI"/>
                <a:cs typeface="Segoe UI"/>
              </a:rPr>
              <a:t>lowest</a:t>
            </a:r>
            <a:r>
              <a:rPr sz="2950" spc="-20" dirty="0">
                <a:solidFill>
                  <a:srgbClr val="252423"/>
                </a:solidFill>
                <a:latin typeface="Segoe UI"/>
                <a:cs typeface="Segoe UI"/>
              </a:rPr>
              <a:t> </a:t>
            </a:r>
            <a:r>
              <a:rPr sz="2950" dirty="0">
                <a:solidFill>
                  <a:srgbClr val="252423"/>
                </a:solidFill>
                <a:latin typeface="Segoe UI"/>
                <a:cs typeface="Segoe UI"/>
              </a:rPr>
              <a:t>number</a:t>
            </a:r>
            <a:r>
              <a:rPr sz="2950" spc="-15" dirty="0">
                <a:solidFill>
                  <a:srgbClr val="252423"/>
                </a:solidFill>
                <a:latin typeface="Segoe UI"/>
                <a:cs typeface="Segoe UI"/>
              </a:rPr>
              <a:t> </a:t>
            </a:r>
            <a:r>
              <a:rPr sz="2950" spc="-25" dirty="0">
                <a:solidFill>
                  <a:srgbClr val="252423"/>
                </a:solidFill>
                <a:latin typeface="Segoe UI"/>
                <a:cs typeface="Segoe UI"/>
              </a:rPr>
              <a:t>of </a:t>
            </a:r>
            <a:r>
              <a:rPr sz="2950" dirty="0">
                <a:solidFill>
                  <a:srgbClr val="252423"/>
                </a:solidFill>
                <a:latin typeface="Segoe UI"/>
                <a:cs typeface="Segoe UI"/>
              </a:rPr>
              <a:t>customers</a:t>
            </a:r>
            <a:r>
              <a:rPr sz="2950" spc="5" dirty="0">
                <a:solidFill>
                  <a:srgbClr val="252423"/>
                </a:solidFill>
                <a:latin typeface="Segoe UI"/>
                <a:cs typeface="Segoe UI"/>
              </a:rPr>
              <a:t> </a:t>
            </a:r>
            <a:r>
              <a:rPr sz="2950" dirty="0">
                <a:solidFill>
                  <a:srgbClr val="252423"/>
                </a:solidFill>
                <a:latin typeface="Segoe UI"/>
                <a:cs typeface="Segoe UI"/>
              </a:rPr>
              <a:t>in</a:t>
            </a:r>
            <a:r>
              <a:rPr sz="2950" spc="5" dirty="0">
                <a:solidFill>
                  <a:srgbClr val="252423"/>
                </a:solidFill>
                <a:latin typeface="Segoe UI"/>
                <a:cs typeface="Segoe UI"/>
              </a:rPr>
              <a:t> </a:t>
            </a:r>
            <a:r>
              <a:rPr sz="2950" spc="-10" dirty="0">
                <a:solidFill>
                  <a:srgbClr val="252423"/>
                </a:solidFill>
                <a:latin typeface="Segoe UI"/>
                <a:cs typeface="Segoe UI"/>
              </a:rPr>
              <a:t>Hyderabad.</a:t>
            </a:r>
            <a:endParaRPr sz="2950">
              <a:latin typeface="Segoe U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210" y="88071"/>
            <a:ext cx="19947255" cy="11293475"/>
          </a:xfrm>
          <a:custGeom>
            <a:avLst/>
            <a:gdLst/>
            <a:ahLst/>
            <a:cxnLst/>
            <a:rect l="l" t="t" r="r" b="b"/>
            <a:pathLst>
              <a:path w="19947255" h="11293475">
                <a:moveTo>
                  <a:pt x="0" y="1106510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9719293" y="0"/>
                </a:lnTo>
                <a:lnTo>
                  <a:pt x="19726751" y="0"/>
                </a:lnTo>
                <a:lnTo>
                  <a:pt x="19734192" y="365"/>
                </a:lnTo>
                <a:lnTo>
                  <a:pt x="19741616" y="1096"/>
                </a:lnTo>
                <a:lnTo>
                  <a:pt x="19749038" y="1827"/>
                </a:lnTo>
                <a:lnTo>
                  <a:pt x="19756406" y="2920"/>
                </a:lnTo>
                <a:lnTo>
                  <a:pt x="19763720" y="4375"/>
                </a:lnTo>
                <a:lnTo>
                  <a:pt x="19771036" y="5831"/>
                </a:lnTo>
                <a:lnTo>
                  <a:pt x="19778263" y="7641"/>
                </a:lnTo>
                <a:lnTo>
                  <a:pt x="19785401" y="9806"/>
                </a:lnTo>
                <a:lnTo>
                  <a:pt x="19792539" y="11971"/>
                </a:lnTo>
                <a:lnTo>
                  <a:pt x="19799552" y="14481"/>
                </a:lnTo>
                <a:lnTo>
                  <a:pt x="19806443" y="17335"/>
                </a:lnTo>
                <a:lnTo>
                  <a:pt x="19813335" y="20190"/>
                </a:lnTo>
                <a:lnTo>
                  <a:pt x="19820069" y="23375"/>
                </a:lnTo>
                <a:lnTo>
                  <a:pt x="19826645" y="26891"/>
                </a:lnTo>
                <a:lnTo>
                  <a:pt x="19833223" y="30407"/>
                </a:lnTo>
                <a:lnTo>
                  <a:pt x="19839612" y="34237"/>
                </a:lnTo>
                <a:lnTo>
                  <a:pt x="19845814" y="38381"/>
                </a:lnTo>
                <a:lnTo>
                  <a:pt x="19852018" y="42525"/>
                </a:lnTo>
                <a:lnTo>
                  <a:pt x="19885603" y="71978"/>
                </a:lnTo>
                <a:lnTo>
                  <a:pt x="19895337" y="83263"/>
                </a:lnTo>
                <a:lnTo>
                  <a:pt x="19900069" y="89029"/>
                </a:lnTo>
                <a:lnTo>
                  <a:pt x="19904506" y="95013"/>
                </a:lnTo>
                <a:lnTo>
                  <a:pt x="19908649" y="101215"/>
                </a:lnTo>
                <a:lnTo>
                  <a:pt x="19912794" y="107416"/>
                </a:lnTo>
                <a:lnTo>
                  <a:pt x="19916625" y="113806"/>
                </a:lnTo>
                <a:lnTo>
                  <a:pt x="19920139" y="120385"/>
                </a:lnTo>
                <a:lnTo>
                  <a:pt x="19923657" y="126963"/>
                </a:lnTo>
                <a:lnTo>
                  <a:pt x="19926842" y="133697"/>
                </a:lnTo>
                <a:lnTo>
                  <a:pt x="19929695" y="140588"/>
                </a:lnTo>
                <a:lnTo>
                  <a:pt x="19932552" y="147479"/>
                </a:lnTo>
                <a:lnTo>
                  <a:pt x="19942657" y="183311"/>
                </a:lnTo>
                <a:lnTo>
                  <a:pt x="19944113" y="190627"/>
                </a:lnTo>
                <a:lnTo>
                  <a:pt x="19945208" y="197996"/>
                </a:lnTo>
                <a:lnTo>
                  <a:pt x="19945940" y="205419"/>
                </a:lnTo>
                <a:lnTo>
                  <a:pt x="19946670" y="212842"/>
                </a:lnTo>
                <a:lnTo>
                  <a:pt x="19947037" y="220282"/>
                </a:lnTo>
                <a:lnTo>
                  <a:pt x="19947035" y="227741"/>
                </a:lnTo>
                <a:lnTo>
                  <a:pt x="19947035" y="11065107"/>
                </a:lnTo>
                <a:lnTo>
                  <a:pt x="19942657" y="11109537"/>
                </a:lnTo>
                <a:lnTo>
                  <a:pt x="19941202" y="11116852"/>
                </a:lnTo>
                <a:lnTo>
                  <a:pt x="19929695" y="11152259"/>
                </a:lnTo>
                <a:lnTo>
                  <a:pt x="19926842" y="11159150"/>
                </a:lnTo>
                <a:lnTo>
                  <a:pt x="19923657" y="11165886"/>
                </a:lnTo>
                <a:lnTo>
                  <a:pt x="19920139" y="11172463"/>
                </a:lnTo>
                <a:lnTo>
                  <a:pt x="19916625" y="11179041"/>
                </a:lnTo>
                <a:lnTo>
                  <a:pt x="19912794" y="11185430"/>
                </a:lnTo>
                <a:lnTo>
                  <a:pt x="19908649" y="11191632"/>
                </a:lnTo>
                <a:lnTo>
                  <a:pt x="19904506" y="11197835"/>
                </a:lnTo>
                <a:lnTo>
                  <a:pt x="19900069" y="11203819"/>
                </a:lnTo>
                <a:lnTo>
                  <a:pt x="19895337" y="11209585"/>
                </a:lnTo>
                <a:lnTo>
                  <a:pt x="19890607" y="11215350"/>
                </a:lnTo>
                <a:lnTo>
                  <a:pt x="19885603" y="11220870"/>
                </a:lnTo>
                <a:lnTo>
                  <a:pt x="19880329" y="11226144"/>
                </a:lnTo>
                <a:lnTo>
                  <a:pt x="19875054" y="11231418"/>
                </a:lnTo>
                <a:lnTo>
                  <a:pt x="19845814" y="11254466"/>
                </a:lnTo>
                <a:lnTo>
                  <a:pt x="19839612" y="11258610"/>
                </a:lnTo>
                <a:lnTo>
                  <a:pt x="19806443" y="11275512"/>
                </a:lnTo>
                <a:lnTo>
                  <a:pt x="19799552" y="11278366"/>
                </a:lnTo>
                <a:lnTo>
                  <a:pt x="19763720" y="11288471"/>
                </a:lnTo>
                <a:lnTo>
                  <a:pt x="19756406" y="11289927"/>
                </a:lnTo>
                <a:lnTo>
                  <a:pt x="19749038" y="11291020"/>
                </a:lnTo>
                <a:lnTo>
                  <a:pt x="19741616" y="11291752"/>
                </a:lnTo>
                <a:lnTo>
                  <a:pt x="19734192" y="11292483"/>
                </a:lnTo>
                <a:lnTo>
                  <a:pt x="19726751" y="11292849"/>
                </a:lnTo>
                <a:lnTo>
                  <a:pt x="19719293" y="11292849"/>
                </a:lnTo>
                <a:lnTo>
                  <a:pt x="227741" y="11292849"/>
                </a:lnTo>
                <a:lnTo>
                  <a:pt x="220282" y="11292849"/>
                </a:lnTo>
                <a:lnTo>
                  <a:pt x="212842" y="11292483"/>
                </a:lnTo>
                <a:lnTo>
                  <a:pt x="205419" y="11291752"/>
                </a:lnTo>
                <a:lnTo>
                  <a:pt x="197996" y="11291020"/>
                </a:lnTo>
                <a:lnTo>
                  <a:pt x="161631" y="11283040"/>
                </a:lnTo>
                <a:lnTo>
                  <a:pt x="154494" y="11280875"/>
                </a:lnTo>
                <a:lnTo>
                  <a:pt x="147479" y="11278365"/>
                </a:lnTo>
                <a:lnTo>
                  <a:pt x="140588" y="11275511"/>
                </a:lnTo>
                <a:lnTo>
                  <a:pt x="133697" y="11272657"/>
                </a:lnTo>
                <a:lnTo>
                  <a:pt x="101215" y="11254465"/>
                </a:lnTo>
                <a:lnTo>
                  <a:pt x="95013" y="11250321"/>
                </a:lnTo>
                <a:lnTo>
                  <a:pt x="89029" y="11245884"/>
                </a:lnTo>
                <a:lnTo>
                  <a:pt x="83263" y="11241152"/>
                </a:lnTo>
                <a:lnTo>
                  <a:pt x="77498" y="11236421"/>
                </a:lnTo>
                <a:lnTo>
                  <a:pt x="71978" y="11231418"/>
                </a:lnTo>
                <a:lnTo>
                  <a:pt x="66704" y="11226144"/>
                </a:lnTo>
                <a:lnTo>
                  <a:pt x="61429" y="11220870"/>
                </a:lnTo>
                <a:lnTo>
                  <a:pt x="38381" y="11191633"/>
                </a:lnTo>
                <a:lnTo>
                  <a:pt x="34237" y="11185431"/>
                </a:lnTo>
                <a:lnTo>
                  <a:pt x="30407" y="11179041"/>
                </a:lnTo>
                <a:lnTo>
                  <a:pt x="26891" y="11172463"/>
                </a:lnTo>
                <a:lnTo>
                  <a:pt x="23375" y="11165886"/>
                </a:lnTo>
                <a:lnTo>
                  <a:pt x="20190" y="11159150"/>
                </a:lnTo>
                <a:lnTo>
                  <a:pt x="17335" y="11152259"/>
                </a:lnTo>
                <a:lnTo>
                  <a:pt x="14481" y="11145368"/>
                </a:lnTo>
                <a:lnTo>
                  <a:pt x="2920" y="11102221"/>
                </a:lnTo>
                <a:lnTo>
                  <a:pt x="1096" y="11087430"/>
                </a:lnTo>
                <a:lnTo>
                  <a:pt x="365" y="11080007"/>
                </a:lnTo>
                <a:lnTo>
                  <a:pt x="0" y="11072566"/>
                </a:lnTo>
                <a:lnTo>
                  <a:pt x="0" y="11065107"/>
                </a:lnTo>
                <a:close/>
              </a:path>
            </a:pathLst>
          </a:custGeom>
          <a:ln w="15706">
            <a:solidFill>
              <a:srgbClr val="E669B9"/>
            </a:solidFill>
          </a:ln>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1430" rIns="0" bIns="0" rtlCol="0">
            <a:spAutoFit/>
          </a:bodyPr>
          <a:lstStyle/>
          <a:p>
            <a:pPr marL="12700">
              <a:lnSpc>
                <a:spcPct val="100000"/>
              </a:lnSpc>
              <a:spcBef>
                <a:spcPts val="90"/>
              </a:spcBef>
            </a:pPr>
            <a:r>
              <a:rPr sz="9900" dirty="0"/>
              <a:t>Avg</a:t>
            </a:r>
            <a:r>
              <a:rPr sz="9900" spc="-310" dirty="0"/>
              <a:t> </a:t>
            </a:r>
            <a:r>
              <a:rPr sz="9900" dirty="0"/>
              <a:t>income</a:t>
            </a:r>
            <a:r>
              <a:rPr sz="9900" spc="-310" dirty="0"/>
              <a:t> </a:t>
            </a:r>
            <a:r>
              <a:rPr sz="9900" dirty="0"/>
              <a:t>utilisation</a:t>
            </a:r>
            <a:r>
              <a:rPr sz="9900" spc="-305" dirty="0"/>
              <a:t> </a:t>
            </a:r>
            <a:r>
              <a:rPr sz="9900" spc="-50" dirty="0"/>
              <a:t>%</a:t>
            </a:r>
            <a:endParaRPr sz="9900"/>
          </a:p>
        </p:txBody>
      </p:sp>
      <p:sp>
        <p:nvSpPr>
          <p:cNvPr id="4" name="object 4"/>
          <p:cNvSpPr txBox="1"/>
          <p:nvPr/>
        </p:nvSpPr>
        <p:spPr>
          <a:xfrm>
            <a:off x="301426" y="2412975"/>
            <a:ext cx="18352135" cy="1156335"/>
          </a:xfrm>
          <a:prstGeom prst="rect">
            <a:avLst/>
          </a:prstGeom>
        </p:spPr>
        <p:txBody>
          <a:bodyPr vert="horz" wrap="square" lIns="0" tIns="12700" rIns="0" bIns="0" rtlCol="0">
            <a:spAutoFit/>
          </a:bodyPr>
          <a:lstStyle/>
          <a:p>
            <a:pPr marL="12700" marR="5080" indent="114300">
              <a:lnSpc>
                <a:spcPct val="112400"/>
              </a:lnSpc>
              <a:spcBef>
                <a:spcPts val="100"/>
              </a:spcBef>
            </a:pPr>
            <a:r>
              <a:rPr sz="3300" dirty="0">
                <a:solidFill>
                  <a:srgbClr val="252423"/>
                </a:solidFill>
                <a:latin typeface="Segoe UI"/>
                <a:cs typeface="Segoe UI"/>
              </a:rPr>
              <a:t>Find</a:t>
            </a:r>
            <a:r>
              <a:rPr sz="3300" spc="-70" dirty="0">
                <a:solidFill>
                  <a:srgbClr val="252423"/>
                </a:solidFill>
                <a:latin typeface="Segoe UI"/>
                <a:cs typeface="Segoe UI"/>
              </a:rPr>
              <a:t> </a:t>
            </a:r>
            <a:r>
              <a:rPr sz="3300" dirty="0">
                <a:solidFill>
                  <a:srgbClr val="252423"/>
                </a:solidFill>
                <a:latin typeface="Segoe UI"/>
                <a:cs typeface="Segoe UI"/>
              </a:rPr>
              <a:t>the</a:t>
            </a:r>
            <a:r>
              <a:rPr sz="3300" spc="-65" dirty="0">
                <a:solidFill>
                  <a:srgbClr val="252423"/>
                </a:solidFill>
                <a:latin typeface="Segoe UI"/>
                <a:cs typeface="Segoe UI"/>
              </a:rPr>
              <a:t> </a:t>
            </a:r>
            <a:r>
              <a:rPr sz="3300" dirty="0">
                <a:solidFill>
                  <a:srgbClr val="252423"/>
                </a:solidFill>
                <a:latin typeface="Segoe UI"/>
                <a:cs typeface="Segoe UI"/>
              </a:rPr>
              <a:t>average</a:t>
            </a:r>
            <a:r>
              <a:rPr sz="3300" spc="-65" dirty="0">
                <a:solidFill>
                  <a:srgbClr val="252423"/>
                </a:solidFill>
                <a:latin typeface="Segoe UI"/>
                <a:cs typeface="Segoe UI"/>
              </a:rPr>
              <a:t> </a:t>
            </a:r>
            <a:r>
              <a:rPr sz="3300" dirty="0">
                <a:solidFill>
                  <a:srgbClr val="252423"/>
                </a:solidFill>
                <a:latin typeface="Segoe UI"/>
                <a:cs typeface="Segoe UI"/>
              </a:rPr>
              <a:t>income</a:t>
            </a:r>
            <a:r>
              <a:rPr sz="3300" spc="-65" dirty="0">
                <a:solidFill>
                  <a:srgbClr val="252423"/>
                </a:solidFill>
                <a:latin typeface="Segoe UI"/>
                <a:cs typeface="Segoe UI"/>
              </a:rPr>
              <a:t> </a:t>
            </a:r>
            <a:r>
              <a:rPr sz="3300" dirty="0">
                <a:solidFill>
                  <a:srgbClr val="252423"/>
                </a:solidFill>
                <a:latin typeface="Segoe UI"/>
                <a:cs typeface="Segoe UI"/>
              </a:rPr>
              <a:t>utilisation</a:t>
            </a:r>
            <a:r>
              <a:rPr sz="3300" spc="-65" dirty="0">
                <a:solidFill>
                  <a:srgbClr val="252423"/>
                </a:solidFill>
                <a:latin typeface="Segoe UI"/>
                <a:cs typeface="Segoe UI"/>
              </a:rPr>
              <a:t> </a:t>
            </a:r>
            <a:r>
              <a:rPr sz="3300" dirty="0">
                <a:solidFill>
                  <a:srgbClr val="252423"/>
                </a:solidFill>
                <a:latin typeface="Segoe UI"/>
                <a:cs typeface="Segoe UI"/>
              </a:rPr>
              <a:t>%</a:t>
            </a:r>
            <a:r>
              <a:rPr sz="3300" spc="-65" dirty="0">
                <a:solidFill>
                  <a:srgbClr val="252423"/>
                </a:solidFill>
                <a:latin typeface="Segoe UI"/>
                <a:cs typeface="Segoe UI"/>
              </a:rPr>
              <a:t> </a:t>
            </a:r>
            <a:r>
              <a:rPr sz="3300" dirty="0">
                <a:solidFill>
                  <a:srgbClr val="252423"/>
                </a:solidFill>
                <a:latin typeface="Segoe UI"/>
                <a:cs typeface="Segoe UI"/>
              </a:rPr>
              <a:t>of</a:t>
            </a:r>
            <a:r>
              <a:rPr sz="3300" spc="-65" dirty="0">
                <a:solidFill>
                  <a:srgbClr val="252423"/>
                </a:solidFill>
                <a:latin typeface="Segoe UI"/>
                <a:cs typeface="Segoe UI"/>
              </a:rPr>
              <a:t> </a:t>
            </a:r>
            <a:r>
              <a:rPr sz="3300" dirty="0">
                <a:solidFill>
                  <a:srgbClr val="252423"/>
                </a:solidFill>
                <a:latin typeface="Segoe UI"/>
                <a:cs typeface="Segoe UI"/>
              </a:rPr>
              <a:t>customers</a:t>
            </a:r>
            <a:r>
              <a:rPr sz="3300" spc="-65" dirty="0">
                <a:solidFill>
                  <a:srgbClr val="252423"/>
                </a:solidFill>
                <a:latin typeface="Segoe UI"/>
                <a:cs typeface="Segoe UI"/>
              </a:rPr>
              <a:t> </a:t>
            </a:r>
            <a:r>
              <a:rPr sz="3300" dirty="0">
                <a:solidFill>
                  <a:srgbClr val="252423"/>
                </a:solidFill>
                <a:latin typeface="Segoe UI"/>
                <a:cs typeface="Segoe UI"/>
              </a:rPr>
              <a:t>(avg_spends/avg_income).</a:t>
            </a:r>
            <a:r>
              <a:rPr sz="3300" spc="-65" dirty="0">
                <a:solidFill>
                  <a:srgbClr val="252423"/>
                </a:solidFill>
                <a:latin typeface="Segoe UI"/>
                <a:cs typeface="Segoe UI"/>
              </a:rPr>
              <a:t> </a:t>
            </a:r>
            <a:r>
              <a:rPr sz="3300" dirty="0">
                <a:solidFill>
                  <a:srgbClr val="252423"/>
                </a:solidFill>
                <a:latin typeface="Segoe UI"/>
                <a:cs typeface="Segoe UI"/>
              </a:rPr>
              <a:t>This</a:t>
            </a:r>
            <a:r>
              <a:rPr sz="3300" spc="-65" dirty="0">
                <a:solidFill>
                  <a:srgbClr val="252423"/>
                </a:solidFill>
                <a:latin typeface="Segoe UI"/>
                <a:cs typeface="Segoe UI"/>
              </a:rPr>
              <a:t> </a:t>
            </a:r>
            <a:r>
              <a:rPr sz="3300" dirty="0">
                <a:solidFill>
                  <a:srgbClr val="252423"/>
                </a:solidFill>
                <a:latin typeface="Segoe UI"/>
                <a:cs typeface="Segoe UI"/>
              </a:rPr>
              <a:t>will</a:t>
            </a:r>
            <a:r>
              <a:rPr sz="3300" spc="-65" dirty="0">
                <a:solidFill>
                  <a:srgbClr val="252423"/>
                </a:solidFill>
                <a:latin typeface="Segoe UI"/>
                <a:cs typeface="Segoe UI"/>
              </a:rPr>
              <a:t> </a:t>
            </a:r>
            <a:r>
              <a:rPr sz="3300" dirty="0">
                <a:solidFill>
                  <a:srgbClr val="252423"/>
                </a:solidFill>
                <a:latin typeface="Segoe UI"/>
                <a:cs typeface="Segoe UI"/>
              </a:rPr>
              <a:t>be</a:t>
            </a:r>
            <a:r>
              <a:rPr sz="3300" spc="-65" dirty="0">
                <a:solidFill>
                  <a:srgbClr val="252423"/>
                </a:solidFill>
                <a:latin typeface="Segoe UI"/>
                <a:cs typeface="Segoe UI"/>
              </a:rPr>
              <a:t> </a:t>
            </a:r>
            <a:r>
              <a:rPr sz="3300" dirty="0">
                <a:solidFill>
                  <a:srgbClr val="252423"/>
                </a:solidFill>
                <a:latin typeface="Segoe UI"/>
                <a:cs typeface="Segoe UI"/>
              </a:rPr>
              <a:t>your</a:t>
            </a:r>
            <a:r>
              <a:rPr sz="3300" spc="-65" dirty="0">
                <a:solidFill>
                  <a:srgbClr val="252423"/>
                </a:solidFill>
                <a:latin typeface="Segoe UI"/>
                <a:cs typeface="Segoe UI"/>
              </a:rPr>
              <a:t> </a:t>
            </a:r>
            <a:r>
              <a:rPr sz="3300" spc="-25" dirty="0">
                <a:solidFill>
                  <a:srgbClr val="252423"/>
                </a:solidFill>
                <a:latin typeface="Segoe UI"/>
                <a:cs typeface="Segoe UI"/>
              </a:rPr>
              <a:t>key </a:t>
            </a:r>
            <a:r>
              <a:rPr sz="3300" dirty="0">
                <a:solidFill>
                  <a:srgbClr val="252423"/>
                </a:solidFill>
                <a:latin typeface="Segoe UI"/>
                <a:cs typeface="Segoe UI"/>
              </a:rPr>
              <a:t>metric.</a:t>
            </a:r>
            <a:r>
              <a:rPr sz="3300" spc="-55" dirty="0">
                <a:solidFill>
                  <a:srgbClr val="252423"/>
                </a:solidFill>
                <a:latin typeface="Segoe UI"/>
                <a:cs typeface="Segoe UI"/>
              </a:rPr>
              <a:t> </a:t>
            </a:r>
            <a:r>
              <a:rPr sz="3300" dirty="0">
                <a:solidFill>
                  <a:srgbClr val="252423"/>
                </a:solidFill>
                <a:latin typeface="Segoe UI"/>
                <a:cs typeface="Segoe UI"/>
              </a:rPr>
              <a:t>The</a:t>
            </a:r>
            <a:r>
              <a:rPr sz="3300" spc="-50" dirty="0">
                <a:solidFill>
                  <a:srgbClr val="252423"/>
                </a:solidFill>
                <a:latin typeface="Segoe UI"/>
                <a:cs typeface="Segoe UI"/>
              </a:rPr>
              <a:t> </a:t>
            </a:r>
            <a:r>
              <a:rPr sz="3300" dirty="0">
                <a:solidFill>
                  <a:srgbClr val="252423"/>
                </a:solidFill>
                <a:latin typeface="Segoe UI"/>
                <a:cs typeface="Segoe UI"/>
              </a:rPr>
              <a:t>higher</a:t>
            </a:r>
            <a:r>
              <a:rPr sz="3300" spc="-50" dirty="0">
                <a:solidFill>
                  <a:srgbClr val="252423"/>
                </a:solidFill>
                <a:latin typeface="Segoe UI"/>
                <a:cs typeface="Segoe UI"/>
              </a:rPr>
              <a:t> </a:t>
            </a:r>
            <a:r>
              <a:rPr sz="3300" dirty="0">
                <a:solidFill>
                  <a:srgbClr val="252423"/>
                </a:solidFill>
                <a:latin typeface="Segoe UI"/>
                <a:cs typeface="Segoe UI"/>
              </a:rPr>
              <a:t>the</a:t>
            </a:r>
            <a:r>
              <a:rPr sz="3300" spc="-50" dirty="0">
                <a:solidFill>
                  <a:srgbClr val="252423"/>
                </a:solidFill>
                <a:latin typeface="Segoe UI"/>
                <a:cs typeface="Segoe UI"/>
              </a:rPr>
              <a:t> </a:t>
            </a:r>
            <a:r>
              <a:rPr sz="3300" dirty="0">
                <a:solidFill>
                  <a:srgbClr val="252423"/>
                </a:solidFill>
                <a:latin typeface="Segoe UI"/>
                <a:cs typeface="Segoe UI"/>
              </a:rPr>
              <a:t>average</a:t>
            </a:r>
            <a:r>
              <a:rPr sz="3300" spc="-50" dirty="0">
                <a:solidFill>
                  <a:srgbClr val="252423"/>
                </a:solidFill>
                <a:latin typeface="Segoe UI"/>
                <a:cs typeface="Segoe UI"/>
              </a:rPr>
              <a:t> </a:t>
            </a:r>
            <a:r>
              <a:rPr sz="3300" dirty="0">
                <a:solidFill>
                  <a:srgbClr val="252423"/>
                </a:solidFill>
                <a:latin typeface="Segoe UI"/>
                <a:cs typeface="Segoe UI"/>
              </a:rPr>
              <a:t>income</a:t>
            </a:r>
            <a:r>
              <a:rPr sz="3300" spc="-50" dirty="0">
                <a:solidFill>
                  <a:srgbClr val="252423"/>
                </a:solidFill>
                <a:latin typeface="Segoe UI"/>
                <a:cs typeface="Segoe UI"/>
              </a:rPr>
              <a:t> </a:t>
            </a:r>
            <a:r>
              <a:rPr sz="3300" dirty="0">
                <a:solidFill>
                  <a:srgbClr val="252423"/>
                </a:solidFill>
                <a:latin typeface="Segoe UI"/>
                <a:cs typeface="Segoe UI"/>
              </a:rPr>
              <a:t>utilisation</a:t>
            </a:r>
            <a:r>
              <a:rPr sz="3300" spc="-50" dirty="0">
                <a:solidFill>
                  <a:srgbClr val="252423"/>
                </a:solidFill>
                <a:latin typeface="Segoe UI"/>
                <a:cs typeface="Segoe UI"/>
              </a:rPr>
              <a:t> </a:t>
            </a:r>
            <a:r>
              <a:rPr sz="3300" dirty="0">
                <a:solidFill>
                  <a:srgbClr val="252423"/>
                </a:solidFill>
                <a:latin typeface="Segoe UI"/>
                <a:cs typeface="Segoe UI"/>
              </a:rPr>
              <a:t>%,</a:t>
            </a:r>
            <a:r>
              <a:rPr sz="3300" spc="-50" dirty="0">
                <a:solidFill>
                  <a:srgbClr val="252423"/>
                </a:solidFill>
                <a:latin typeface="Segoe UI"/>
                <a:cs typeface="Segoe UI"/>
              </a:rPr>
              <a:t> </a:t>
            </a:r>
            <a:r>
              <a:rPr sz="3300" dirty="0">
                <a:solidFill>
                  <a:srgbClr val="252423"/>
                </a:solidFill>
                <a:latin typeface="Segoe UI"/>
                <a:cs typeface="Segoe UI"/>
              </a:rPr>
              <a:t>the</a:t>
            </a:r>
            <a:r>
              <a:rPr sz="3300" spc="-50" dirty="0">
                <a:solidFill>
                  <a:srgbClr val="252423"/>
                </a:solidFill>
                <a:latin typeface="Segoe UI"/>
                <a:cs typeface="Segoe UI"/>
              </a:rPr>
              <a:t> </a:t>
            </a:r>
            <a:r>
              <a:rPr sz="3300" dirty="0">
                <a:solidFill>
                  <a:srgbClr val="252423"/>
                </a:solidFill>
                <a:latin typeface="Segoe UI"/>
                <a:cs typeface="Segoe UI"/>
              </a:rPr>
              <a:t>more</a:t>
            </a:r>
            <a:r>
              <a:rPr sz="3300" spc="-50" dirty="0">
                <a:solidFill>
                  <a:srgbClr val="252423"/>
                </a:solidFill>
                <a:latin typeface="Segoe UI"/>
                <a:cs typeface="Segoe UI"/>
              </a:rPr>
              <a:t> </a:t>
            </a:r>
            <a:r>
              <a:rPr sz="3300" dirty="0">
                <a:solidFill>
                  <a:srgbClr val="252423"/>
                </a:solidFill>
                <a:latin typeface="Segoe UI"/>
                <a:cs typeface="Segoe UI"/>
              </a:rPr>
              <a:t>their</a:t>
            </a:r>
            <a:r>
              <a:rPr sz="3300" spc="-50" dirty="0">
                <a:solidFill>
                  <a:srgbClr val="252423"/>
                </a:solidFill>
                <a:latin typeface="Segoe UI"/>
                <a:cs typeface="Segoe UI"/>
              </a:rPr>
              <a:t> </a:t>
            </a:r>
            <a:r>
              <a:rPr sz="3300" dirty="0">
                <a:solidFill>
                  <a:srgbClr val="252423"/>
                </a:solidFill>
                <a:latin typeface="Segoe UI"/>
                <a:cs typeface="Segoe UI"/>
              </a:rPr>
              <a:t>likelihood</a:t>
            </a:r>
            <a:r>
              <a:rPr sz="3300" spc="-55" dirty="0">
                <a:solidFill>
                  <a:srgbClr val="252423"/>
                </a:solidFill>
                <a:latin typeface="Segoe UI"/>
                <a:cs typeface="Segoe UI"/>
              </a:rPr>
              <a:t> </a:t>
            </a:r>
            <a:r>
              <a:rPr sz="3300" dirty="0">
                <a:solidFill>
                  <a:srgbClr val="252423"/>
                </a:solidFill>
                <a:latin typeface="Segoe UI"/>
                <a:cs typeface="Segoe UI"/>
              </a:rPr>
              <a:t>of</a:t>
            </a:r>
            <a:r>
              <a:rPr sz="3300" spc="-50" dirty="0">
                <a:solidFill>
                  <a:srgbClr val="252423"/>
                </a:solidFill>
                <a:latin typeface="Segoe UI"/>
                <a:cs typeface="Segoe UI"/>
              </a:rPr>
              <a:t> </a:t>
            </a:r>
            <a:r>
              <a:rPr sz="3300" dirty="0">
                <a:solidFill>
                  <a:srgbClr val="252423"/>
                </a:solidFill>
                <a:latin typeface="Segoe UI"/>
                <a:cs typeface="Segoe UI"/>
              </a:rPr>
              <a:t>using</a:t>
            </a:r>
            <a:r>
              <a:rPr sz="3300" spc="-50" dirty="0">
                <a:solidFill>
                  <a:srgbClr val="252423"/>
                </a:solidFill>
                <a:latin typeface="Segoe UI"/>
                <a:cs typeface="Segoe UI"/>
              </a:rPr>
              <a:t> </a:t>
            </a:r>
            <a:r>
              <a:rPr sz="3300" dirty="0">
                <a:solidFill>
                  <a:srgbClr val="252423"/>
                </a:solidFill>
                <a:latin typeface="Segoe UI"/>
                <a:cs typeface="Segoe UI"/>
              </a:rPr>
              <a:t>credit</a:t>
            </a:r>
            <a:r>
              <a:rPr sz="3300" spc="-50" dirty="0">
                <a:solidFill>
                  <a:srgbClr val="252423"/>
                </a:solidFill>
                <a:latin typeface="Segoe UI"/>
                <a:cs typeface="Segoe UI"/>
              </a:rPr>
              <a:t> </a:t>
            </a:r>
            <a:r>
              <a:rPr sz="3300" spc="-10" dirty="0">
                <a:solidFill>
                  <a:srgbClr val="252423"/>
                </a:solidFill>
                <a:latin typeface="Segoe UI"/>
                <a:cs typeface="Segoe UI"/>
              </a:rPr>
              <a:t>cards.</a:t>
            </a:r>
            <a:endParaRPr sz="3300">
              <a:latin typeface="Segoe UI"/>
              <a:cs typeface="Segoe UI"/>
            </a:endParaRPr>
          </a:p>
        </p:txBody>
      </p:sp>
      <p:pic>
        <p:nvPicPr>
          <p:cNvPr id="5" name="object 5"/>
          <p:cNvPicPr/>
          <p:nvPr/>
        </p:nvPicPr>
        <p:blipFill>
          <a:blip r:embed="rId2" cstate="print"/>
          <a:stretch>
            <a:fillRect/>
          </a:stretch>
        </p:blipFill>
        <p:spPr>
          <a:xfrm>
            <a:off x="3690987" y="4085331"/>
            <a:ext cx="11685508" cy="5842754"/>
          </a:xfrm>
          <a:prstGeom prst="rect">
            <a:avLst/>
          </a:prstGeom>
        </p:spPr>
      </p:pic>
      <p:pic>
        <p:nvPicPr>
          <p:cNvPr id="11" name="Picture 10">
            <a:extLst>
              <a:ext uri="{FF2B5EF4-FFF2-40B4-BE49-F238E27FC236}">
                <a16:creationId xmlns:a16="http://schemas.microsoft.com/office/drawing/2014/main" id="{6371A163-A01F-378A-D0EF-3762AA3B3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93" y="217475"/>
            <a:ext cx="2667000" cy="2066096"/>
          </a:xfrm>
          <a:prstGeom prst="rect">
            <a:avLst/>
          </a:prstGeom>
        </p:spPr>
      </p:pic>
      <p:pic>
        <p:nvPicPr>
          <p:cNvPr id="13" name="Picture 12">
            <a:extLst>
              <a:ext uri="{FF2B5EF4-FFF2-40B4-BE49-F238E27FC236}">
                <a16:creationId xmlns:a16="http://schemas.microsoft.com/office/drawing/2014/main" id="{754FEB76-4AED-7BD2-6126-5E9C54463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7907" y="235513"/>
            <a:ext cx="1905000" cy="190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34763" y="80472"/>
            <a:ext cx="9769475" cy="1727835"/>
            <a:chOff x="10334763" y="80472"/>
            <a:chExt cx="9769475" cy="1727835"/>
          </a:xfrm>
        </p:grpSpPr>
        <p:sp>
          <p:nvSpPr>
            <p:cNvPr id="3" name="object 3"/>
            <p:cNvSpPr/>
            <p:nvPr/>
          </p:nvSpPr>
          <p:spPr>
            <a:xfrm>
              <a:off x="13483882" y="88325"/>
              <a:ext cx="3487420" cy="1712595"/>
            </a:xfrm>
            <a:custGeom>
              <a:avLst/>
              <a:gdLst/>
              <a:ahLst/>
              <a:cxnLst/>
              <a:rect l="l" t="t" r="r" b="b"/>
              <a:pathLst>
                <a:path w="3487419" h="1712595">
                  <a:moveTo>
                    <a:pt x="0" y="148424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3259062" y="0"/>
                  </a:lnTo>
                  <a:lnTo>
                    <a:pt x="3266521" y="0"/>
                  </a:lnTo>
                  <a:lnTo>
                    <a:pt x="3273962" y="365"/>
                  </a:lnTo>
                  <a:lnTo>
                    <a:pt x="3281385" y="1096"/>
                  </a:lnTo>
                  <a:lnTo>
                    <a:pt x="3288808" y="1827"/>
                  </a:lnTo>
                  <a:lnTo>
                    <a:pt x="3296177" y="2920"/>
                  </a:lnTo>
                  <a:lnTo>
                    <a:pt x="3303492" y="4375"/>
                  </a:lnTo>
                  <a:lnTo>
                    <a:pt x="3310808" y="5831"/>
                  </a:lnTo>
                  <a:lnTo>
                    <a:pt x="3346215" y="17335"/>
                  </a:lnTo>
                  <a:lnTo>
                    <a:pt x="3353106" y="20190"/>
                  </a:lnTo>
                  <a:lnTo>
                    <a:pt x="3391790" y="42525"/>
                  </a:lnTo>
                  <a:lnTo>
                    <a:pt x="3420100" y="66704"/>
                  </a:lnTo>
                  <a:lnTo>
                    <a:pt x="3425374" y="71978"/>
                  </a:lnTo>
                  <a:lnTo>
                    <a:pt x="3452566" y="107416"/>
                  </a:lnTo>
                  <a:lnTo>
                    <a:pt x="3459912" y="120385"/>
                  </a:lnTo>
                  <a:lnTo>
                    <a:pt x="3463428" y="126963"/>
                  </a:lnTo>
                  <a:lnTo>
                    <a:pt x="3466614" y="133697"/>
                  </a:lnTo>
                  <a:lnTo>
                    <a:pt x="3469468" y="140588"/>
                  </a:lnTo>
                  <a:lnTo>
                    <a:pt x="3472322" y="147479"/>
                  </a:lnTo>
                  <a:lnTo>
                    <a:pt x="3482428" y="183311"/>
                  </a:lnTo>
                  <a:lnTo>
                    <a:pt x="3483883" y="190627"/>
                  </a:lnTo>
                  <a:lnTo>
                    <a:pt x="3484976" y="197996"/>
                  </a:lnTo>
                  <a:lnTo>
                    <a:pt x="3485707" y="205419"/>
                  </a:lnTo>
                  <a:lnTo>
                    <a:pt x="3486439" y="212842"/>
                  </a:lnTo>
                  <a:lnTo>
                    <a:pt x="3486804" y="220282"/>
                  </a:lnTo>
                  <a:lnTo>
                    <a:pt x="3486804" y="227741"/>
                  </a:lnTo>
                  <a:lnTo>
                    <a:pt x="3486804" y="1484247"/>
                  </a:lnTo>
                  <a:lnTo>
                    <a:pt x="3482428" y="1528677"/>
                  </a:lnTo>
                  <a:lnTo>
                    <a:pt x="3480973" y="1535993"/>
                  </a:lnTo>
                  <a:lnTo>
                    <a:pt x="3469468" y="1571400"/>
                  </a:lnTo>
                  <a:lnTo>
                    <a:pt x="3466614" y="1578291"/>
                  </a:lnTo>
                  <a:lnTo>
                    <a:pt x="3463428" y="1585026"/>
                  </a:lnTo>
                  <a:lnTo>
                    <a:pt x="3459912" y="1591604"/>
                  </a:lnTo>
                  <a:lnTo>
                    <a:pt x="3456396" y="1598182"/>
                  </a:lnTo>
                  <a:lnTo>
                    <a:pt x="3452566" y="1604572"/>
                  </a:lnTo>
                  <a:lnTo>
                    <a:pt x="3448422" y="1610774"/>
                  </a:lnTo>
                  <a:lnTo>
                    <a:pt x="3444278" y="1616976"/>
                  </a:lnTo>
                  <a:lnTo>
                    <a:pt x="3420100" y="1645285"/>
                  </a:lnTo>
                  <a:lnTo>
                    <a:pt x="3414826" y="1650559"/>
                  </a:lnTo>
                  <a:lnTo>
                    <a:pt x="3409306" y="1655562"/>
                  </a:lnTo>
                  <a:lnTo>
                    <a:pt x="3403540" y="1660294"/>
                  </a:lnTo>
                  <a:lnTo>
                    <a:pt x="3397774" y="1665026"/>
                  </a:lnTo>
                  <a:lnTo>
                    <a:pt x="3391790" y="1669464"/>
                  </a:lnTo>
                  <a:lnTo>
                    <a:pt x="3385588" y="1673608"/>
                  </a:lnTo>
                  <a:lnTo>
                    <a:pt x="3379387" y="1677751"/>
                  </a:lnTo>
                  <a:lnTo>
                    <a:pt x="3346215" y="1694653"/>
                  </a:lnTo>
                  <a:lnTo>
                    <a:pt x="3339324" y="1697508"/>
                  </a:lnTo>
                  <a:lnTo>
                    <a:pt x="3303492" y="1707613"/>
                  </a:lnTo>
                  <a:lnTo>
                    <a:pt x="3296177" y="1709068"/>
                  </a:lnTo>
                  <a:lnTo>
                    <a:pt x="3288808" y="1710161"/>
                  </a:lnTo>
                  <a:lnTo>
                    <a:pt x="3281385" y="1710892"/>
                  </a:lnTo>
                  <a:lnTo>
                    <a:pt x="3273962" y="1711624"/>
                  </a:lnTo>
                  <a:lnTo>
                    <a:pt x="3266521" y="1711989"/>
                  </a:lnTo>
                  <a:lnTo>
                    <a:pt x="3259062" y="1711989"/>
                  </a:lnTo>
                  <a:lnTo>
                    <a:pt x="227741" y="1711989"/>
                  </a:lnTo>
                  <a:lnTo>
                    <a:pt x="220282" y="1711989"/>
                  </a:lnTo>
                  <a:lnTo>
                    <a:pt x="212842" y="1711624"/>
                  </a:lnTo>
                  <a:lnTo>
                    <a:pt x="205419" y="1710892"/>
                  </a:lnTo>
                  <a:lnTo>
                    <a:pt x="197996" y="1710161"/>
                  </a:lnTo>
                  <a:lnTo>
                    <a:pt x="190627" y="1709068"/>
                  </a:lnTo>
                  <a:lnTo>
                    <a:pt x="183311" y="1707613"/>
                  </a:lnTo>
                  <a:lnTo>
                    <a:pt x="175996" y="1706158"/>
                  </a:lnTo>
                  <a:lnTo>
                    <a:pt x="140588" y="1694653"/>
                  </a:lnTo>
                  <a:lnTo>
                    <a:pt x="133697" y="1691799"/>
                  </a:lnTo>
                  <a:lnTo>
                    <a:pt x="126963" y="1688614"/>
                  </a:lnTo>
                  <a:lnTo>
                    <a:pt x="120385" y="1685098"/>
                  </a:lnTo>
                  <a:lnTo>
                    <a:pt x="113806" y="1681581"/>
                  </a:lnTo>
                  <a:lnTo>
                    <a:pt x="107416" y="1677751"/>
                  </a:lnTo>
                  <a:lnTo>
                    <a:pt x="101215" y="1673608"/>
                  </a:lnTo>
                  <a:lnTo>
                    <a:pt x="95013" y="1669464"/>
                  </a:lnTo>
                  <a:lnTo>
                    <a:pt x="66704" y="1645285"/>
                  </a:lnTo>
                  <a:lnTo>
                    <a:pt x="61429" y="1640011"/>
                  </a:lnTo>
                  <a:lnTo>
                    <a:pt x="38381" y="1610774"/>
                  </a:lnTo>
                  <a:lnTo>
                    <a:pt x="34237" y="1604572"/>
                  </a:lnTo>
                  <a:lnTo>
                    <a:pt x="30407" y="1598182"/>
                  </a:lnTo>
                  <a:lnTo>
                    <a:pt x="26891" y="1591604"/>
                  </a:lnTo>
                  <a:lnTo>
                    <a:pt x="23375" y="1585026"/>
                  </a:lnTo>
                  <a:lnTo>
                    <a:pt x="20190" y="1578291"/>
                  </a:lnTo>
                  <a:lnTo>
                    <a:pt x="17335" y="1571400"/>
                  </a:lnTo>
                  <a:lnTo>
                    <a:pt x="14481" y="1564509"/>
                  </a:lnTo>
                  <a:lnTo>
                    <a:pt x="11971" y="1557495"/>
                  </a:lnTo>
                  <a:lnTo>
                    <a:pt x="9806" y="1550357"/>
                  </a:lnTo>
                  <a:lnTo>
                    <a:pt x="7641" y="1543220"/>
                  </a:lnTo>
                  <a:lnTo>
                    <a:pt x="5831" y="1535993"/>
                  </a:lnTo>
                  <a:lnTo>
                    <a:pt x="4375" y="1528677"/>
                  </a:lnTo>
                  <a:lnTo>
                    <a:pt x="2920" y="1521362"/>
                  </a:lnTo>
                  <a:lnTo>
                    <a:pt x="1827" y="1513993"/>
                  </a:lnTo>
                  <a:lnTo>
                    <a:pt x="1096" y="1506570"/>
                  </a:lnTo>
                  <a:lnTo>
                    <a:pt x="365" y="1499147"/>
                  </a:lnTo>
                  <a:lnTo>
                    <a:pt x="0" y="1491706"/>
                  </a:lnTo>
                  <a:lnTo>
                    <a:pt x="0" y="1484247"/>
                  </a:lnTo>
                  <a:close/>
                </a:path>
              </a:pathLst>
            </a:custGeom>
            <a:ln w="15706">
              <a:solidFill>
                <a:srgbClr val="A7337D"/>
              </a:solidFill>
            </a:ln>
          </p:spPr>
          <p:txBody>
            <a:bodyPr wrap="square" lIns="0" tIns="0" rIns="0" bIns="0" rtlCol="0"/>
            <a:lstStyle/>
            <a:p>
              <a:endParaRPr/>
            </a:p>
          </p:txBody>
        </p:sp>
        <p:sp>
          <p:nvSpPr>
            <p:cNvPr id="4" name="object 4"/>
            <p:cNvSpPr/>
            <p:nvPr/>
          </p:nvSpPr>
          <p:spPr>
            <a:xfrm>
              <a:off x="16986393" y="88325"/>
              <a:ext cx="3110230" cy="1712595"/>
            </a:xfrm>
            <a:custGeom>
              <a:avLst/>
              <a:gdLst/>
              <a:ahLst/>
              <a:cxnLst/>
              <a:rect l="l" t="t" r="r" b="b"/>
              <a:pathLst>
                <a:path w="3110230" h="1712595">
                  <a:moveTo>
                    <a:pt x="0" y="148424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882110" y="0"/>
                  </a:lnTo>
                  <a:lnTo>
                    <a:pt x="2889569" y="0"/>
                  </a:lnTo>
                  <a:lnTo>
                    <a:pt x="2897010" y="365"/>
                  </a:lnTo>
                  <a:lnTo>
                    <a:pt x="2904433" y="1096"/>
                  </a:lnTo>
                  <a:lnTo>
                    <a:pt x="2911856" y="1827"/>
                  </a:lnTo>
                  <a:lnTo>
                    <a:pt x="2919225" y="2920"/>
                  </a:lnTo>
                  <a:lnTo>
                    <a:pt x="2926540" y="4375"/>
                  </a:lnTo>
                  <a:lnTo>
                    <a:pt x="2933856" y="5831"/>
                  </a:lnTo>
                  <a:lnTo>
                    <a:pt x="2969263" y="17335"/>
                  </a:lnTo>
                  <a:lnTo>
                    <a:pt x="2976154" y="20190"/>
                  </a:lnTo>
                  <a:lnTo>
                    <a:pt x="3008637" y="38381"/>
                  </a:lnTo>
                  <a:lnTo>
                    <a:pt x="3014839" y="42525"/>
                  </a:lnTo>
                  <a:lnTo>
                    <a:pt x="3020822" y="46963"/>
                  </a:lnTo>
                  <a:lnTo>
                    <a:pt x="3026588" y="51694"/>
                  </a:lnTo>
                  <a:lnTo>
                    <a:pt x="3032354" y="56426"/>
                  </a:lnTo>
                  <a:lnTo>
                    <a:pt x="3058157" y="83263"/>
                  </a:lnTo>
                  <a:lnTo>
                    <a:pt x="3062889" y="89029"/>
                  </a:lnTo>
                  <a:lnTo>
                    <a:pt x="3082960" y="120385"/>
                  </a:lnTo>
                  <a:lnTo>
                    <a:pt x="3086477" y="126963"/>
                  </a:lnTo>
                  <a:lnTo>
                    <a:pt x="3089662" y="133697"/>
                  </a:lnTo>
                  <a:lnTo>
                    <a:pt x="3092516" y="140588"/>
                  </a:lnTo>
                  <a:lnTo>
                    <a:pt x="3095370" y="147479"/>
                  </a:lnTo>
                  <a:lnTo>
                    <a:pt x="3105476" y="183311"/>
                  </a:lnTo>
                  <a:lnTo>
                    <a:pt x="3106931" y="190627"/>
                  </a:lnTo>
                  <a:lnTo>
                    <a:pt x="3108024" y="197996"/>
                  </a:lnTo>
                  <a:lnTo>
                    <a:pt x="3108756" y="205419"/>
                  </a:lnTo>
                  <a:lnTo>
                    <a:pt x="3109487" y="212842"/>
                  </a:lnTo>
                  <a:lnTo>
                    <a:pt x="3109853" y="220282"/>
                  </a:lnTo>
                  <a:lnTo>
                    <a:pt x="3109852" y="227741"/>
                  </a:lnTo>
                  <a:lnTo>
                    <a:pt x="3109852" y="1484247"/>
                  </a:lnTo>
                  <a:lnTo>
                    <a:pt x="3105476" y="1528677"/>
                  </a:lnTo>
                  <a:lnTo>
                    <a:pt x="3104021" y="1535993"/>
                  </a:lnTo>
                  <a:lnTo>
                    <a:pt x="3092516" y="1571400"/>
                  </a:lnTo>
                  <a:lnTo>
                    <a:pt x="3089662" y="1578291"/>
                  </a:lnTo>
                  <a:lnTo>
                    <a:pt x="3067327" y="1616976"/>
                  </a:lnTo>
                  <a:lnTo>
                    <a:pt x="3043148" y="1645285"/>
                  </a:lnTo>
                  <a:lnTo>
                    <a:pt x="3037874" y="1650559"/>
                  </a:lnTo>
                  <a:lnTo>
                    <a:pt x="3032354" y="1655562"/>
                  </a:lnTo>
                  <a:lnTo>
                    <a:pt x="3026588" y="1660294"/>
                  </a:lnTo>
                  <a:lnTo>
                    <a:pt x="3020822" y="1665026"/>
                  </a:lnTo>
                  <a:lnTo>
                    <a:pt x="3014839" y="1669464"/>
                  </a:lnTo>
                  <a:lnTo>
                    <a:pt x="3008637" y="1673608"/>
                  </a:lnTo>
                  <a:lnTo>
                    <a:pt x="3002435" y="1677751"/>
                  </a:lnTo>
                  <a:lnTo>
                    <a:pt x="2969263" y="1694653"/>
                  </a:lnTo>
                  <a:lnTo>
                    <a:pt x="2962372" y="1697508"/>
                  </a:lnTo>
                  <a:lnTo>
                    <a:pt x="2926540" y="1707613"/>
                  </a:lnTo>
                  <a:lnTo>
                    <a:pt x="2919225" y="1709068"/>
                  </a:lnTo>
                  <a:lnTo>
                    <a:pt x="2911856" y="1710161"/>
                  </a:lnTo>
                  <a:lnTo>
                    <a:pt x="2904433" y="1710892"/>
                  </a:lnTo>
                  <a:lnTo>
                    <a:pt x="2897010" y="1711624"/>
                  </a:lnTo>
                  <a:lnTo>
                    <a:pt x="2889569" y="1711989"/>
                  </a:lnTo>
                  <a:lnTo>
                    <a:pt x="2882110" y="1711989"/>
                  </a:lnTo>
                  <a:lnTo>
                    <a:pt x="227741" y="1711989"/>
                  </a:lnTo>
                  <a:lnTo>
                    <a:pt x="220282" y="1711989"/>
                  </a:lnTo>
                  <a:lnTo>
                    <a:pt x="212842" y="1711624"/>
                  </a:lnTo>
                  <a:lnTo>
                    <a:pt x="205419" y="1710892"/>
                  </a:lnTo>
                  <a:lnTo>
                    <a:pt x="197996" y="1710161"/>
                  </a:lnTo>
                  <a:lnTo>
                    <a:pt x="190627" y="1709068"/>
                  </a:lnTo>
                  <a:lnTo>
                    <a:pt x="183311" y="1707613"/>
                  </a:lnTo>
                  <a:lnTo>
                    <a:pt x="175996" y="1706158"/>
                  </a:lnTo>
                  <a:lnTo>
                    <a:pt x="140588" y="1694653"/>
                  </a:lnTo>
                  <a:lnTo>
                    <a:pt x="133697" y="1691799"/>
                  </a:lnTo>
                  <a:lnTo>
                    <a:pt x="126963" y="1688614"/>
                  </a:lnTo>
                  <a:lnTo>
                    <a:pt x="120385" y="1685098"/>
                  </a:lnTo>
                  <a:lnTo>
                    <a:pt x="113806" y="1681581"/>
                  </a:lnTo>
                  <a:lnTo>
                    <a:pt x="107416" y="1677751"/>
                  </a:lnTo>
                  <a:lnTo>
                    <a:pt x="101215" y="1673608"/>
                  </a:lnTo>
                  <a:lnTo>
                    <a:pt x="95013" y="1669464"/>
                  </a:lnTo>
                  <a:lnTo>
                    <a:pt x="66704" y="1645285"/>
                  </a:lnTo>
                  <a:lnTo>
                    <a:pt x="61429" y="1640011"/>
                  </a:lnTo>
                  <a:lnTo>
                    <a:pt x="38381" y="1610774"/>
                  </a:lnTo>
                  <a:lnTo>
                    <a:pt x="34237" y="1604572"/>
                  </a:lnTo>
                  <a:lnTo>
                    <a:pt x="30407" y="1598182"/>
                  </a:lnTo>
                  <a:lnTo>
                    <a:pt x="26891" y="1591604"/>
                  </a:lnTo>
                  <a:lnTo>
                    <a:pt x="23375" y="1585026"/>
                  </a:lnTo>
                  <a:lnTo>
                    <a:pt x="20190" y="1578291"/>
                  </a:lnTo>
                  <a:lnTo>
                    <a:pt x="17335" y="1571400"/>
                  </a:lnTo>
                  <a:lnTo>
                    <a:pt x="14481" y="1564509"/>
                  </a:lnTo>
                  <a:lnTo>
                    <a:pt x="11971" y="1557495"/>
                  </a:lnTo>
                  <a:lnTo>
                    <a:pt x="9806" y="1550357"/>
                  </a:lnTo>
                  <a:lnTo>
                    <a:pt x="7641" y="1543220"/>
                  </a:lnTo>
                  <a:lnTo>
                    <a:pt x="5831" y="1535993"/>
                  </a:lnTo>
                  <a:lnTo>
                    <a:pt x="4375" y="1528677"/>
                  </a:lnTo>
                  <a:lnTo>
                    <a:pt x="2920" y="1521362"/>
                  </a:lnTo>
                  <a:lnTo>
                    <a:pt x="1827" y="1513993"/>
                  </a:lnTo>
                  <a:lnTo>
                    <a:pt x="1096" y="1506570"/>
                  </a:lnTo>
                  <a:lnTo>
                    <a:pt x="365" y="1499147"/>
                  </a:lnTo>
                  <a:lnTo>
                    <a:pt x="0" y="1491706"/>
                  </a:lnTo>
                  <a:lnTo>
                    <a:pt x="0" y="1484247"/>
                  </a:lnTo>
                  <a:close/>
                </a:path>
              </a:pathLst>
            </a:custGeom>
            <a:ln w="15706">
              <a:solidFill>
                <a:srgbClr val="A7337D"/>
              </a:solidFill>
            </a:ln>
          </p:spPr>
          <p:txBody>
            <a:bodyPr wrap="square" lIns="0" tIns="0" rIns="0" bIns="0" rtlCol="0"/>
            <a:lstStyle/>
            <a:p>
              <a:endParaRPr/>
            </a:p>
          </p:txBody>
        </p:sp>
        <p:sp>
          <p:nvSpPr>
            <p:cNvPr id="5" name="object 5"/>
            <p:cNvSpPr/>
            <p:nvPr/>
          </p:nvSpPr>
          <p:spPr>
            <a:xfrm>
              <a:off x="10342616" y="88325"/>
              <a:ext cx="3126105" cy="1680845"/>
            </a:xfrm>
            <a:custGeom>
              <a:avLst/>
              <a:gdLst/>
              <a:ahLst/>
              <a:cxnLst/>
              <a:rect l="l" t="t" r="r" b="b"/>
              <a:pathLst>
                <a:path w="3126105" h="1680845">
                  <a:moveTo>
                    <a:pt x="0" y="1452835"/>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897817" y="0"/>
                  </a:lnTo>
                  <a:lnTo>
                    <a:pt x="2905276" y="0"/>
                  </a:lnTo>
                  <a:lnTo>
                    <a:pt x="2912716" y="365"/>
                  </a:lnTo>
                  <a:lnTo>
                    <a:pt x="2920139" y="1096"/>
                  </a:lnTo>
                  <a:lnTo>
                    <a:pt x="2927562" y="1827"/>
                  </a:lnTo>
                  <a:lnTo>
                    <a:pt x="2934931" y="2920"/>
                  </a:lnTo>
                  <a:lnTo>
                    <a:pt x="2942247" y="4375"/>
                  </a:lnTo>
                  <a:lnTo>
                    <a:pt x="2949562" y="5831"/>
                  </a:lnTo>
                  <a:lnTo>
                    <a:pt x="2984969" y="17335"/>
                  </a:lnTo>
                  <a:lnTo>
                    <a:pt x="2991861" y="20190"/>
                  </a:lnTo>
                  <a:lnTo>
                    <a:pt x="2998595" y="23375"/>
                  </a:lnTo>
                  <a:lnTo>
                    <a:pt x="3005173" y="26891"/>
                  </a:lnTo>
                  <a:lnTo>
                    <a:pt x="3011751" y="30407"/>
                  </a:lnTo>
                  <a:lnTo>
                    <a:pt x="3018141" y="34237"/>
                  </a:lnTo>
                  <a:lnTo>
                    <a:pt x="3024343" y="38381"/>
                  </a:lnTo>
                  <a:lnTo>
                    <a:pt x="3030545" y="42525"/>
                  </a:lnTo>
                  <a:lnTo>
                    <a:pt x="3058854" y="66704"/>
                  </a:lnTo>
                  <a:lnTo>
                    <a:pt x="3064129" y="71978"/>
                  </a:lnTo>
                  <a:lnTo>
                    <a:pt x="3069132" y="77498"/>
                  </a:lnTo>
                  <a:lnTo>
                    <a:pt x="3073864" y="83263"/>
                  </a:lnTo>
                  <a:lnTo>
                    <a:pt x="3078595" y="89029"/>
                  </a:lnTo>
                  <a:lnTo>
                    <a:pt x="3083033" y="95013"/>
                  </a:lnTo>
                  <a:lnTo>
                    <a:pt x="3087177" y="101215"/>
                  </a:lnTo>
                  <a:lnTo>
                    <a:pt x="3091321" y="107416"/>
                  </a:lnTo>
                  <a:lnTo>
                    <a:pt x="3095151" y="113806"/>
                  </a:lnTo>
                  <a:lnTo>
                    <a:pt x="3098667" y="120385"/>
                  </a:lnTo>
                  <a:lnTo>
                    <a:pt x="3102183" y="126963"/>
                  </a:lnTo>
                  <a:lnTo>
                    <a:pt x="3105368" y="133697"/>
                  </a:lnTo>
                  <a:lnTo>
                    <a:pt x="3108223" y="140588"/>
                  </a:lnTo>
                  <a:lnTo>
                    <a:pt x="3111077" y="147479"/>
                  </a:lnTo>
                  <a:lnTo>
                    <a:pt x="3121182" y="183311"/>
                  </a:lnTo>
                  <a:lnTo>
                    <a:pt x="3122638" y="190627"/>
                  </a:lnTo>
                  <a:lnTo>
                    <a:pt x="3123731" y="197996"/>
                  </a:lnTo>
                  <a:lnTo>
                    <a:pt x="3124462" y="205419"/>
                  </a:lnTo>
                  <a:lnTo>
                    <a:pt x="3125193" y="212842"/>
                  </a:lnTo>
                  <a:lnTo>
                    <a:pt x="3125559" y="220282"/>
                  </a:lnTo>
                  <a:lnTo>
                    <a:pt x="3125559" y="227741"/>
                  </a:lnTo>
                  <a:lnTo>
                    <a:pt x="3125559" y="1452835"/>
                  </a:lnTo>
                  <a:lnTo>
                    <a:pt x="3125559" y="1460294"/>
                  </a:lnTo>
                  <a:lnTo>
                    <a:pt x="3125193" y="1467734"/>
                  </a:lnTo>
                  <a:lnTo>
                    <a:pt x="3124462" y="1475157"/>
                  </a:lnTo>
                  <a:lnTo>
                    <a:pt x="3123731" y="1482580"/>
                  </a:lnTo>
                  <a:lnTo>
                    <a:pt x="3122638" y="1489949"/>
                  </a:lnTo>
                  <a:lnTo>
                    <a:pt x="3121182" y="1497265"/>
                  </a:lnTo>
                  <a:lnTo>
                    <a:pt x="3119727" y="1504580"/>
                  </a:lnTo>
                  <a:lnTo>
                    <a:pt x="3108223" y="1539988"/>
                  </a:lnTo>
                  <a:lnTo>
                    <a:pt x="3105368" y="1546879"/>
                  </a:lnTo>
                  <a:lnTo>
                    <a:pt x="3102183" y="1553613"/>
                  </a:lnTo>
                  <a:lnTo>
                    <a:pt x="3098667" y="1560191"/>
                  </a:lnTo>
                  <a:lnTo>
                    <a:pt x="3095151" y="1566769"/>
                  </a:lnTo>
                  <a:lnTo>
                    <a:pt x="3091321" y="1573159"/>
                  </a:lnTo>
                  <a:lnTo>
                    <a:pt x="3087177" y="1579361"/>
                  </a:lnTo>
                  <a:lnTo>
                    <a:pt x="3083033" y="1585563"/>
                  </a:lnTo>
                  <a:lnTo>
                    <a:pt x="3078595" y="1591547"/>
                  </a:lnTo>
                  <a:lnTo>
                    <a:pt x="3073864" y="1597313"/>
                  </a:lnTo>
                  <a:lnTo>
                    <a:pt x="3069132" y="1603078"/>
                  </a:lnTo>
                  <a:lnTo>
                    <a:pt x="3064129" y="1608598"/>
                  </a:lnTo>
                  <a:lnTo>
                    <a:pt x="3058854" y="1613872"/>
                  </a:lnTo>
                  <a:lnTo>
                    <a:pt x="3053580" y="1619147"/>
                  </a:lnTo>
                  <a:lnTo>
                    <a:pt x="3024343" y="1642195"/>
                  </a:lnTo>
                  <a:lnTo>
                    <a:pt x="3018141" y="1646339"/>
                  </a:lnTo>
                  <a:lnTo>
                    <a:pt x="2984969" y="1663240"/>
                  </a:lnTo>
                  <a:lnTo>
                    <a:pt x="2978079" y="1666095"/>
                  </a:lnTo>
                  <a:lnTo>
                    <a:pt x="2942247" y="1676200"/>
                  </a:lnTo>
                  <a:lnTo>
                    <a:pt x="2934931" y="1677656"/>
                  </a:lnTo>
                  <a:lnTo>
                    <a:pt x="2927562" y="1678749"/>
                  </a:lnTo>
                  <a:lnTo>
                    <a:pt x="2920139" y="1679480"/>
                  </a:lnTo>
                  <a:lnTo>
                    <a:pt x="2912716" y="1680211"/>
                  </a:lnTo>
                  <a:lnTo>
                    <a:pt x="2905276" y="1680576"/>
                  </a:lnTo>
                  <a:lnTo>
                    <a:pt x="2897817" y="1680576"/>
                  </a:lnTo>
                  <a:lnTo>
                    <a:pt x="227741" y="1680576"/>
                  </a:lnTo>
                  <a:lnTo>
                    <a:pt x="220282" y="1680576"/>
                  </a:lnTo>
                  <a:lnTo>
                    <a:pt x="212842" y="1680211"/>
                  </a:lnTo>
                  <a:lnTo>
                    <a:pt x="205419" y="1679480"/>
                  </a:lnTo>
                  <a:lnTo>
                    <a:pt x="197996" y="1678749"/>
                  </a:lnTo>
                  <a:lnTo>
                    <a:pt x="190627" y="1677656"/>
                  </a:lnTo>
                  <a:lnTo>
                    <a:pt x="183311" y="1676200"/>
                  </a:lnTo>
                  <a:lnTo>
                    <a:pt x="175996" y="1674745"/>
                  </a:lnTo>
                  <a:lnTo>
                    <a:pt x="168769" y="1672935"/>
                  </a:lnTo>
                  <a:lnTo>
                    <a:pt x="161631" y="1670770"/>
                  </a:lnTo>
                  <a:lnTo>
                    <a:pt x="154494" y="1668605"/>
                  </a:lnTo>
                  <a:lnTo>
                    <a:pt x="147479" y="1666095"/>
                  </a:lnTo>
                  <a:lnTo>
                    <a:pt x="140588" y="1663240"/>
                  </a:lnTo>
                  <a:lnTo>
                    <a:pt x="133697" y="1660386"/>
                  </a:lnTo>
                  <a:lnTo>
                    <a:pt x="101215" y="1642195"/>
                  </a:lnTo>
                  <a:lnTo>
                    <a:pt x="95013" y="1638051"/>
                  </a:lnTo>
                  <a:lnTo>
                    <a:pt x="61429" y="1608598"/>
                  </a:lnTo>
                  <a:lnTo>
                    <a:pt x="34237" y="1573159"/>
                  </a:lnTo>
                  <a:lnTo>
                    <a:pt x="26891" y="1560191"/>
                  </a:lnTo>
                  <a:lnTo>
                    <a:pt x="23375" y="1553613"/>
                  </a:lnTo>
                  <a:lnTo>
                    <a:pt x="20190" y="1546879"/>
                  </a:lnTo>
                  <a:lnTo>
                    <a:pt x="17335" y="1539988"/>
                  </a:lnTo>
                  <a:lnTo>
                    <a:pt x="14481" y="1533097"/>
                  </a:lnTo>
                  <a:lnTo>
                    <a:pt x="11971" y="1526082"/>
                  </a:lnTo>
                  <a:lnTo>
                    <a:pt x="9806" y="1518945"/>
                  </a:lnTo>
                  <a:lnTo>
                    <a:pt x="7641" y="1511807"/>
                  </a:lnTo>
                  <a:lnTo>
                    <a:pt x="365" y="1467734"/>
                  </a:lnTo>
                  <a:lnTo>
                    <a:pt x="0" y="1460294"/>
                  </a:lnTo>
                  <a:lnTo>
                    <a:pt x="0" y="1452835"/>
                  </a:lnTo>
                  <a:close/>
                </a:path>
              </a:pathLst>
            </a:custGeom>
            <a:ln w="15706">
              <a:solidFill>
                <a:srgbClr val="A7337D"/>
              </a:solidFill>
            </a:ln>
          </p:spPr>
          <p:txBody>
            <a:bodyPr wrap="square" lIns="0" tIns="0" rIns="0" bIns="0" rtlCol="0"/>
            <a:lstStyle/>
            <a:p>
              <a:endParaRPr/>
            </a:p>
          </p:txBody>
        </p:sp>
      </p:grpSp>
      <p:sp>
        <p:nvSpPr>
          <p:cNvPr id="6" name="object 6"/>
          <p:cNvSpPr/>
          <p:nvPr/>
        </p:nvSpPr>
        <p:spPr>
          <a:xfrm>
            <a:off x="761756" y="88325"/>
            <a:ext cx="2513330" cy="1209675"/>
          </a:xfrm>
          <a:custGeom>
            <a:avLst/>
            <a:gdLst/>
            <a:ahLst/>
            <a:cxnLst/>
            <a:rect l="l" t="t" r="r" b="b"/>
            <a:pathLst>
              <a:path w="2513329" h="1209675">
                <a:moveTo>
                  <a:pt x="0" y="981645"/>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285270" y="0"/>
                </a:lnTo>
                <a:lnTo>
                  <a:pt x="2292729" y="0"/>
                </a:lnTo>
                <a:lnTo>
                  <a:pt x="2300170" y="365"/>
                </a:lnTo>
                <a:lnTo>
                  <a:pt x="2307593" y="1096"/>
                </a:lnTo>
                <a:lnTo>
                  <a:pt x="2315016" y="1827"/>
                </a:lnTo>
                <a:lnTo>
                  <a:pt x="2322385" y="2920"/>
                </a:lnTo>
                <a:lnTo>
                  <a:pt x="2329700" y="4375"/>
                </a:lnTo>
                <a:lnTo>
                  <a:pt x="2337015" y="5831"/>
                </a:lnTo>
                <a:lnTo>
                  <a:pt x="2379314" y="20190"/>
                </a:lnTo>
                <a:lnTo>
                  <a:pt x="2392627" y="26891"/>
                </a:lnTo>
                <a:lnTo>
                  <a:pt x="2399205" y="30407"/>
                </a:lnTo>
                <a:lnTo>
                  <a:pt x="2435513" y="56426"/>
                </a:lnTo>
                <a:lnTo>
                  <a:pt x="2446308" y="66704"/>
                </a:lnTo>
                <a:lnTo>
                  <a:pt x="2451582" y="71978"/>
                </a:lnTo>
                <a:lnTo>
                  <a:pt x="2478774" y="107416"/>
                </a:lnTo>
                <a:lnTo>
                  <a:pt x="2486120" y="120385"/>
                </a:lnTo>
                <a:lnTo>
                  <a:pt x="2489636" y="126963"/>
                </a:lnTo>
                <a:lnTo>
                  <a:pt x="2492822" y="133697"/>
                </a:lnTo>
                <a:lnTo>
                  <a:pt x="2495676" y="140588"/>
                </a:lnTo>
                <a:lnTo>
                  <a:pt x="2498530" y="147479"/>
                </a:lnTo>
                <a:lnTo>
                  <a:pt x="2510091" y="190627"/>
                </a:lnTo>
                <a:lnTo>
                  <a:pt x="2513012" y="227741"/>
                </a:lnTo>
                <a:lnTo>
                  <a:pt x="2513012" y="981645"/>
                </a:lnTo>
                <a:lnTo>
                  <a:pt x="2508636" y="1026075"/>
                </a:lnTo>
                <a:lnTo>
                  <a:pt x="2507181" y="1033391"/>
                </a:lnTo>
                <a:lnTo>
                  <a:pt x="2495676" y="1068798"/>
                </a:lnTo>
                <a:lnTo>
                  <a:pt x="2492822" y="1075689"/>
                </a:lnTo>
                <a:lnTo>
                  <a:pt x="2474630" y="1108171"/>
                </a:lnTo>
                <a:lnTo>
                  <a:pt x="2470486" y="1114373"/>
                </a:lnTo>
                <a:lnTo>
                  <a:pt x="2446308" y="1142683"/>
                </a:lnTo>
                <a:lnTo>
                  <a:pt x="2441033" y="1147957"/>
                </a:lnTo>
                <a:lnTo>
                  <a:pt x="2411796" y="1171005"/>
                </a:lnTo>
                <a:lnTo>
                  <a:pt x="2405595" y="1175149"/>
                </a:lnTo>
                <a:lnTo>
                  <a:pt x="2399205" y="1178979"/>
                </a:lnTo>
                <a:lnTo>
                  <a:pt x="2392627" y="1182495"/>
                </a:lnTo>
                <a:lnTo>
                  <a:pt x="2386049" y="1186011"/>
                </a:lnTo>
                <a:lnTo>
                  <a:pt x="2379314" y="1189196"/>
                </a:lnTo>
                <a:lnTo>
                  <a:pt x="2372423" y="1192051"/>
                </a:lnTo>
                <a:lnTo>
                  <a:pt x="2365532" y="1194905"/>
                </a:lnTo>
                <a:lnTo>
                  <a:pt x="2329700" y="1205011"/>
                </a:lnTo>
                <a:lnTo>
                  <a:pt x="2322385" y="1206466"/>
                </a:lnTo>
                <a:lnTo>
                  <a:pt x="2315016" y="1207559"/>
                </a:lnTo>
                <a:lnTo>
                  <a:pt x="2307593" y="1208290"/>
                </a:lnTo>
                <a:lnTo>
                  <a:pt x="2300170" y="1209021"/>
                </a:lnTo>
                <a:lnTo>
                  <a:pt x="2292729" y="1209387"/>
                </a:lnTo>
                <a:lnTo>
                  <a:pt x="2285270" y="1209387"/>
                </a:lnTo>
                <a:lnTo>
                  <a:pt x="227741" y="1209387"/>
                </a:lnTo>
                <a:lnTo>
                  <a:pt x="220282" y="1209387"/>
                </a:lnTo>
                <a:lnTo>
                  <a:pt x="212842" y="1209021"/>
                </a:lnTo>
                <a:lnTo>
                  <a:pt x="205419" y="1208290"/>
                </a:lnTo>
                <a:lnTo>
                  <a:pt x="197996" y="1207559"/>
                </a:lnTo>
                <a:lnTo>
                  <a:pt x="190627" y="1206466"/>
                </a:lnTo>
                <a:lnTo>
                  <a:pt x="183311" y="1205011"/>
                </a:lnTo>
                <a:lnTo>
                  <a:pt x="175996" y="1203556"/>
                </a:lnTo>
                <a:lnTo>
                  <a:pt x="168769" y="1201745"/>
                </a:lnTo>
                <a:lnTo>
                  <a:pt x="161631" y="1199580"/>
                </a:lnTo>
                <a:lnTo>
                  <a:pt x="154494" y="1197415"/>
                </a:lnTo>
                <a:lnTo>
                  <a:pt x="113806" y="1178979"/>
                </a:lnTo>
                <a:lnTo>
                  <a:pt x="101215" y="1171005"/>
                </a:lnTo>
                <a:lnTo>
                  <a:pt x="95013" y="1166861"/>
                </a:lnTo>
                <a:lnTo>
                  <a:pt x="61429" y="1137408"/>
                </a:lnTo>
                <a:lnTo>
                  <a:pt x="38381" y="1108171"/>
                </a:lnTo>
                <a:lnTo>
                  <a:pt x="34237" y="1101970"/>
                </a:lnTo>
                <a:lnTo>
                  <a:pt x="14481" y="1061907"/>
                </a:lnTo>
                <a:lnTo>
                  <a:pt x="9806" y="1047755"/>
                </a:lnTo>
                <a:lnTo>
                  <a:pt x="7641" y="1040617"/>
                </a:lnTo>
                <a:lnTo>
                  <a:pt x="5831" y="1033391"/>
                </a:lnTo>
                <a:lnTo>
                  <a:pt x="4375" y="1026075"/>
                </a:lnTo>
                <a:lnTo>
                  <a:pt x="2920" y="1018759"/>
                </a:lnTo>
                <a:lnTo>
                  <a:pt x="1827" y="1011390"/>
                </a:lnTo>
                <a:lnTo>
                  <a:pt x="1096" y="1003967"/>
                </a:lnTo>
                <a:lnTo>
                  <a:pt x="365" y="996545"/>
                </a:lnTo>
                <a:lnTo>
                  <a:pt x="0" y="989104"/>
                </a:lnTo>
                <a:lnTo>
                  <a:pt x="0" y="981645"/>
                </a:lnTo>
                <a:close/>
              </a:path>
            </a:pathLst>
          </a:custGeom>
          <a:ln w="15706">
            <a:solidFill>
              <a:srgbClr val="A7337D"/>
            </a:solidFill>
          </a:ln>
        </p:spPr>
        <p:txBody>
          <a:bodyPr wrap="square" lIns="0" tIns="0" rIns="0" bIns="0" rtlCol="0"/>
          <a:lstStyle/>
          <a:p>
            <a:endParaRPr/>
          </a:p>
        </p:txBody>
      </p:sp>
      <p:sp>
        <p:nvSpPr>
          <p:cNvPr id="7" name="object 7"/>
          <p:cNvSpPr txBox="1"/>
          <p:nvPr/>
        </p:nvSpPr>
        <p:spPr>
          <a:xfrm>
            <a:off x="1039623" y="193423"/>
            <a:ext cx="382905" cy="327025"/>
          </a:xfrm>
          <a:prstGeom prst="rect">
            <a:avLst/>
          </a:prstGeom>
        </p:spPr>
        <p:txBody>
          <a:bodyPr vert="horz" wrap="square" lIns="0" tIns="15875" rIns="0" bIns="0" rtlCol="0">
            <a:spAutoFit/>
          </a:bodyPr>
          <a:lstStyle/>
          <a:p>
            <a:pPr marL="12700">
              <a:lnSpc>
                <a:spcPct val="100000"/>
              </a:lnSpc>
              <a:spcBef>
                <a:spcPts val="125"/>
              </a:spcBef>
            </a:pPr>
            <a:r>
              <a:rPr sz="1950" spc="-20" dirty="0">
                <a:solidFill>
                  <a:srgbClr val="FFFFFF"/>
                </a:solidFill>
                <a:latin typeface="Calibri"/>
                <a:cs typeface="Calibri"/>
              </a:rPr>
              <a:t>city</a:t>
            </a:r>
            <a:endParaRPr sz="1950">
              <a:latin typeface="Calibri"/>
              <a:cs typeface="Calibri"/>
            </a:endParaRPr>
          </a:p>
        </p:txBody>
      </p:sp>
      <p:grpSp>
        <p:nvGrpSpPr>
          <p:cNvPr id="8" name="object 8"/>
          <p:cNvGrpSpPr/>
          <p:nvPr/>
        </p:nvGrpSpPr>
        <p:grpSpPr>
          <a:xfrm>
            <a:off x="1005204" y="614488"/>
            <a:ext cx="2026285" cy="424180"/>
            <a:chOff x="1005204" y="614488"/>
            <a:chExt cx="2026285" cy="424180"/>
          </a:xfrm>
        </p:grpSpPr>
        <p:sp>
          <p:nvSpPr>
            <p:cNvPr id="9" name="object 9"/>
            <p:cNvSpPr/>
            <p:nvPr/>
          </p:nvSpPr>
          <p:spPr>
            <a:xfrm>
              <a:off x="1005204" y="614488"/>
              <a:ext cx="2026285" cy="424180"/>
            </a:xfrm>
            <a:custGeom>
              <a:avLst/>
              <a:gdLst/>
              <a:ahLst/>
              <a:cxnLst/>
              <a:rect l="l" t="t" r="r" b="b"/>
              <a:pathLst>
                <a:path w="2026285" h="424180">
                  <a:moveTo>
                    <a:pt x="2026116" y="424070"/>
                  </a:moveTo>
                  <a:lnTo>
                    <a:pt x="0" y="424070"/>
                  </a:lnTo>
                  <a:lnTo>
                    <a:pt x="0" y="0"/>
                  </a:lnTo>
                  <a:lnTo>
                    <a:pt x="2026116" y="0"/>
                  </a:lnTo>
                  <a:lnTo>
                    <a:pt x="2026116" y="424070"/>
                  </a:lnTo>
                  <a:close/>
                </a:path>
              </a:pathLst>
            </a:custGeom>
            <a:solidFill>
              <a:srgbClr val="252423"/>
            </a:solidFill>
          </p:spPr>
          <p:txBody>
            <a:bodyPr wrap="square" lIns="0" tIns="0" rIns="0" bIns="0" rtlCol="0"/>
            <a:lstStyle/>
            <a:p>
              <a:endParaRPr/>
            </a:p>
          </p:txBody>
        </p:sp>
        <p:sp>
          <p:nvSpPr>
            <p:cNvPr id="10" name="object 10"/>
            <p:cNvSpPr/>
            <p:nvPr/>
          </p:nvSpPr>
          <p:spPr>
            <a:xfrm>
              <a:off x="1013058" y="622341"/>
              <a:ext cx="2010410" cy="408940"/>
            </a:xfrm>
            <a:custGeom>
              <a:avLst/>
              <a:gdLst/>
              <a:ahLst/>
              <a:cxnLst/>
              <a:rect l="l" t="t" r="r" b="b"/>
              <a:pathLst>
                <a:path w="2010410" h="408940">
                  <a:moveTo>
                    <a:pt x="0" y="0"/>
                  </a:moveTo>
                  <a:lnTo>
                    <a:pt x="2010409" y="0"/>
                  </a:lnTo>
                  <a:lnTo>
                    <a:pt x="2010409" y="408364"/>
                  </a:lnTo>
                  <a:lnTo>
                    <a:pt x="0" y="408364"/>
                  </a:lnTo>
                  <a:lnTo>
                    <a:pt x="0" y="0"/>
                  </a:lnTo>
                </a:path>
              </a:pathLst>
            </a:custGeom>
            <a:ln w="15706">
              <a:solidFill>
                <a:srgbClr val="E9E9E9"/>
              </a:solidFill>
            </a:ln>
          </p:spPr>
          <p:txBody>
            <a:bodyPr wrap="square" lIns="0" tIns="0" rIns="0" bIns="0" rtlCol="0"/>
            <a:lstStyle/>
            <a:p>
              <a:endParaRPr/>
            </a:p>
          </p:txBody>
        </p:sp>
      </p:grpSp>
      <p:sp>
        <p:nvSpPr>
          <p:cNvPr id="11" name="object 11"/>
          <p:cNvSpPr txBox="1"/>
          <p:nvPr/>
        </p:nvSpPr>
        <p:spPr>
          <a:xfrm>
            <a:off x="1086742" y="706549"/>
            <a:ext cx="262255" cy="276860"/>
          </a:xfrm>
          <a:prstGeom prst="rect">
            <a:avLst/>
          </a:prstGeom>
        </p:spPr>
        <p:txBody>
          <a:bodyPr vert="horz" wrap="square" lIns="0" tIns="12065" rIns="0" bIns="0" rtlCol="0">
            <a:spAutoFit/>
          </a:bodyPr>
          <a:lstStyle/>
          <a:p>
            <a:pPr marL="12700">
              <a:lnSpc>
                <a:spcPct val="100000"/>
              </a:lnSpc>
              <a:spcBef>
                <a:spcPts val="95"/>
              </a:spcBef>
            </a:pPr>
            <a:r>
              <a:rPr sz="1650" spc="-25" dirty="0">
                <a:solidFill>
                  <a:srgbClr val="FFFFFF"/>
                </a:solidFill>
                <a:latin typeface="Segoe UI"/>
                <a:cs typeface="Segoe UI"/>
              </a:rPr>
              <a:t>All</a:t>
            </a:r>
            <a:endParaRPr sz="1650">
              <a:latin typeface="Segoe UI"/>
              <a:cs typeface="Segoe UI"/>
            </a:endParaRPr>
          </a:p>
        </p:txBody>
      </p:sp>
      <p:sp>
        <p:nvSpPr>
          <p:cNvPr id="12" name="object 12"/>
          <p:cNvSpPr txBox="1"/>
          <p:nvPr/>
        </p:nvSpPr>
        <p:spPr>
          <a:xfrm>
            <a:off x="2707194" y="722255"/>
            <a:ext cx="234950" cy="276860"/>
          </a:xfrm>
          <a:prstGeom prst="rect">
            <a:avLst/>
          </a:prstGeom>
        </p:spPr>
        <p:txBody>
          <a:bodyPr vert="horz" wrap="square" lIns="0" tIns="12065" rIns="0" bIns="0" rtlCol="0">
            <a:spAutoFit/>
          </a:bodyPr>
          <a:lstStyle/>
          <a:p>
            <a:pPr marL="12700">
              <a:lnSpc>
                <a:spcPct val="100000"/>
              </a:lnSpc>
              <a:spcBef>
                <a:spcPts val="95"/>
              </a:spcBef>
            </a:pPr>
            <a:r>
              <a:rPr sz="1650" spc="-445" dirty="0">
                <a:solidFill>
                  <a:srgbClr val="FFFFFF"/>
                </a:solidFill>
                <a:latin typeface="Segoe UI Symbol"/>
                <a:cs typeface="Segoe UI Symbol"/>
              </a:rPr>
              <a:t></a:t>
            </a:r>
            <a:endParaRPr sz="1650">
              <a:latin typeface="Segoe UI Symbol"/>
              <a:cs typeface="Segoe UI Symbol"/>
            </a:endParaRPr>
          </a:p>
        </p:txBody>
      </p:sp>
      <p:sp>
        <p:nvSpPr>
          <p:cNvPr id="13" name="object 13"/>
          <p:cNvSpPr/>
          <p:nvPr/>
        </p:nvSpPr>
        <p:spPr>
          <a:xfrm>
            <a:off x="3447538" y="88325"/>
            <a:ext cx="2105025" cy="1209675"/>
          </a:xfrm>
          <a:custGeom>
            <a:avLst/>
            <a:gdLst/>
            <a:ahLst/>
            <a:cxnLst/>
            <a:rect l="l" t="t" r="r" b="b"/>
            <a:pathLst>
              <a:path w="2105025" h="1209675">
                <a:moveTo>
                  <a:pt x="0" y="981645"/>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876906" y="0"/>
                </a:lnTo>
                <a:lnTo>
                  <a:pt x="1884364" y="0"/>
                </a:lnTo>
                <a:lnTo>
                  <a:pt x="1891805" y="365"/>
                </a:lnTo>
                <a:lnTo>
                  <a:pt x="1899228" y="1096"/>
                </a:lnTo>
                <a:lnTo>
                  <a:pt x="1906651" y="1827"/>
                </a:lnTo>
                <a:lnTo>
                  <a:pt x="1943015" y="9806"/>
                </a:lnTo>
                <a:lnTo>
                  <a:pt x="1950153" y="11971"/>
                </a:lnTo>
                <a:lnTo>
                  <a:pt x="1957167" y="14481"/>
                </a:lnTo>
                <a:lnTo>
                  <a:pt x="1964058" y="17335"/>
                </a:lnTo>
                <a:lnTo>
                  <a:pt x="1970950" y="20190"/>
                </a:lnTo>
                <a:lnTo>
                  <a:pt x="1977684" y="23375"/>
                </a:lnTo>
                <a:lnTo>
                  <a:pt x="1984262" y="26891"/>
                </a:lnTo>
                <a:lnTo>
                  <a:pt x="1990840" y="30407"/>
                </a:lnTo>
                <a:lnTo>
                  <a:pt x="1997230" y="34237"/>
                </a:lnTo>
                <a:lnTo>
                  <a:pt x="2003432" y="38381"/>
                </a:lnTo>
                <a:lnTo>
                  <a:pt x="2009634" y="42525"/>
                </a:lnTo>
                <a:lnTo>
                  <a:pt x="2015617" y="46963"/>
                </a:lnTo>
                <a:lnTo>
                  <a:pt x="2021383" y="51694"/>
                </a:lnTo>
                <a:lnTo>
                  <a:pt x="2027149" y="56426"/>
                </a:lnTo>
                <a:lnTo>
                  <a:pt x="2032669" y="61429"/>
                </a:lnTo>
                <a:lnTo>
                  <a:pt x="2037943" y="66704"/>
                </a:lnTo>
                <a:lnTo>
                  <a:pt x="2043217" y="71978"/>
                </a:lnTo>
                <a:lnTo>
                  <a:pt x="2070410" y="107416"/>
                </a:lnTo>
                <a:lnTo>
                  <a:pt x="2077756" y="120385"/>
                </a:lnTo>
                <a:lnTo>
                  <a:pt x="2081272" y="126963"/>
                </a:lnTo>
                <a:lnTo>
                  <a:pt x="2084457" y="133697"/>
                </a:lnTo>
                <a:lnTo>
                  <a:pt x="2087311" y="140588"/>
                </a:lnTo>
                <a:lnTo>
                  <a:pt x="2090166" y="147479"/>
                </a:lnTo>
                <a:lnTo>
                  <a:pt x="2092676" y="154494"/>
                </a:lnTo>
                <a:lnTo>
                  <a:pt x="2094841" y="161631"/>
                </a:lnTo>
                <a:lnTo>
                  <a:pt x="2097006" y="168769"/>
                </a:lnTo>
                <a:lnTo>
                  <a:pt x="2098816" y="175996"/>
                </a:lnTo>
                <a:lnTo>
                  <a:pt x="2100271" y="183311"/>
                </a:lnTo>
                <a:lnTo>
                  <a:pt x="2101727" y="190627"/>
                </a:lnTo>
                <a:lnTo>
                  <a:pt x="2102820" y="197996"/>
                </a:lnTo>
                <a:lnTo>
                  <a:pt x="2103551" y="205419"/>
                </a:lnTo>
                <a:lnTo>
                  <a:pt x="2104282" y="212842"/>
                </a:lnTo>
                <a:lnTo>
                  <a:pt x="2104648" y="220282"/>
                </a:lnTo>
                <a:lnTo>
                  <a:pt x="2104647" y="227741"/>
                </a:lnTo>
                <a:lnTo>
                  <a:pt x="2104647" y="981645"/>
                </a:lnTo>
                <a:lnTo>
                  <a:pt x="2104648" y="989104"/>
                </a:lnTo>
                <a:lnTo>
                  <a:pt x="2104282" y="996545"/>
                </a:lnTo>
                <a:lnTo>
                  <a:pt x="2103551" y="1003967"/>
                </a:lnTo>
                <a:lnTo>
                  <a:pt x="2102820" y="1011390"/>
                </a:lnTo>
                <a:lnTo>
                  <a:pt x="2101727" y="1018759"/>
                </a:lnTo>
                <a:lnTo>
                  <a:pt x="2100271" y="1026075"/>
                </a:lnTo>
                <a:lnTo>
                  <a:pt x="2098816" y="1033391"/>
                </a:lnTo>
                <a:lnTo>
                  <a:pt x="2097006" y="1040617"/>
                </a:lnTo>
                <a:lnTo>
                  <a:pt x="2094841" y="1047755"/>
                </a:lnTo>
                <a:lnTo>
                  <a:pt x="2092676" y="1054892"/>
                </a:lnTo>
                <a:lnTo>
                  <a:pt x="2090166" y="1061907"/>
                </a:lnTo>
                <a:lnTo>
                  <a:pt x="2087312" y="1068798"/>
                </a:lnTo>
                <a:lnTo>
                  <a:pt x="2084457" y="1075689"/>
                </a:lnTo>
                <a:lnTo>
                  <a:pt x="2066266" y="1108171"/>
                </a:lnTo>
                <a:lnTo>
                  <a:pt x="2062122" y="1114373"/>
                </a:lnTo>
                <a:lnTo>
                  <a:pt x="2037943" y="1142683"/>
                </a:lnTo>
                <a:lnTo>
                  <a:pt x="2032669" y="1147957"/>
                </a:lnTo>
                <a:lnTo>
                  <a:pt x="2027149" y="1152960"/>
                </a:lnTo>
                <a:lnTo>
                  <a:pt x="2021383" y="1157692"/>
                </a:lnTo>
                <a:lnTo>
                  <a:pt x="2015617" y="1162423"/>
                </a:lnTo>
                <a:lnTo>
                  <a:pt x="2009634" y="1166861"/>
                </a:lnTo>
                <a:lnTo>
                  <a:pt x="2003432" y="1171005"/>
                </a:lnTo>
                <a:lnTo>
                  <a:pt x="1997230" y="1175149"/>
                </a:lnTo>
                <a:lnTo>
                  <a:pt x="1957167" y="1194905"/>
                </a:lnTo>
                <a:lnTo>
                  <a:pt x="1943015" y="1199580"/>
                </a:lnTo>
                <a:lnTo>
                  <a:pt x="1935878" y="1201745"/>
                </a:lnTo>
                <a:lnTo>
                  <a:pt x="1928651" y="1203556"/>
                </a:lnTo>
                <a:lnTo>
                  <a:pt x="1921336" y="1205011"/>
                </a:lnTo>
                <a:lnTo>
                  <a:pt x="1914020" y="1206466"/>
                </a:lnTo>
                <a:lnTo>
                  <a:pt x="1906651" y="1207559"/>
                </a:lnTo>
                <a:lnTo>
                  <a:pt x="1899228" y="1208290"/>
                </a:lnTo>
                <a:lnTo>
                  <a:pt x="1891805" y="1209021"/>
                </a:lnTo>
                <a:lnTo>
                  <a:pt x="1884364" y="1209387"/>
                </a:lnTo>
                <a:lnTo>
                  <a:pt x="1876906" y="1209387"/>
                </a:lnTo>
                <a:lnTo>
                  <a:pt x="227741" y="1209387"/>
                </a:lnTo>
                <a:lnTo>
                  <a:pt x="220282" y="1209387"/>
                </a:lnTo>
                <a:lnTo>
                  <a:pt x="212842" y="1209021"/>
                </a:lnTo>
                <a:lnTo>
                  <a:pt x="205419" y="1208290"/>
                </a:lnTo>
                <a:lnTo>
                  <a:pt x="197996" y="1207559"/>
                </a:lnTo>
                <a:lnTo>
                  <a:pt x="190627" y="1206466"/>
                </a:lnTo>
                <a:lnTo>
                  <a:pt x="183311" y="1205011"/>
                </a:lnTo>
                <a:lnTo>
                  <a:pt x="175996" y="1203556"/>
                </a:lnTo>
                <a:lnTo>
                  <a:pt x="168769" y="1201745"/>
                </a:lnTo>
                <a:lnTo>
                  <a:pt x="161631" y="1199580"/>
                </a:lnTo>
                <a:lnTo>
                  <a:pt x="154494" y="1197415"/>
                </a:lnTo>
                <a:lnTo>
                  <a:pt x="113806" y="1178979"/>
                </a:lnTo>
                <a:lnTo>
                  <a:pt x="101215" y="1171005"/>
                </a:lnTo>
                <a:lnTo>
                  <a:pt x="95013" y="1166861"/>
                </a:lnTo>
                <a:lnTo>
                  <a:pt x="61429" y="1137408"/>
                </a:lnTo>
                <a:lnTo>
                  <a:pt x="38381" y="1108171"/>
                </a:lnTo>
                <a:lnTo>
                  <a:pt x="34237" y="1101970"/>
                </a:lnTo>
                <a:lnTo>
                  <a:pt x="14481" y="1061907"/>
                </a:lnTo>
                <a:lnTo>
                  <a:pt x="9806" y="1047755"/>
                </a:lnTo>
                <a:lnTo>
                  <a:pt x="7641" y="1040617"/>
                </a:lnTo>
                <a:lnTo>
                  <a:pt x="5831" y="1033391"/>
                </a:lnTo>
                <a:lnTo>
                  <a:pt x="4375" y="1026075"/>
                </a:lnTo>
                <a:lnTo>
                  <a:pt x="2920" y="1018759"/>
                </a:lnTo>
                <a:lnTo>
                  <a:pt x="1827" y="1011390"/>
                </a:lnTo>
                <a:lnTo>
                  <a:pt x="1096" y="1003967"/>
                </a:lnTo>
                <a:lnTo>
                  <a:pt x="365" y="996545"/>
                </a:lnTo>
                <a:lnTo>
                  <a:pt x="0" y="989104"/>
                </a:lnTo>
                <a:lnTo>
                  <a:pt x="0" y="981645"/>
                </a:lnTo>
                <a:close/>
              </a:path>
            </a:pathLst>
          </a:custGeom>
          <a:ln w="15706">
            <a:solidFill>
              <a:srgbClr val="A7337D"/>
            </a:solidFill>
          </a:ln>
        </p:spPr>
        <p:txBody>
          <a:bodyPr wrap="square" lIns="0" tIns="0" rIns="0" bIns="0" rtlCol="0"/>
          <a:lstStyle/>
          <a:p>
            <a:endParaRPr/>
          </a:p>
        </p:txBody>
      </p:sp>
      <p:sp>
        <p:nvSpPr>
          <p:cNvPr id="14" name="object 14"/>
          <p:cNvSpPr txBox="1"/>
          <p:nvPr/>
        </p:nvSpPr>
        <p:spPr>
          <a:xfrm>
            <a:off x="3725405" y="193423"/>
            <a:ext cx="735330" cy="327025"/>
          </a:xfrm>
          <a:prstGeom prst="rect">
            <a:avLst/>
          </a:prstGeom>
        </p:spPr>
        <p:txBody>
          <a:bodyPr vert="horz" wrap="square" lIns="0" tIns="15875" rIns="0" bIns="0" rtlCol="0">
            <a:spAutoFit/>
          </a:bodyPr>
          <a:lstStyle/>
          <a:p>
            <a:pPr marL="12700">
              <a:lnSpc>
                <a:spcPct val="100000"/>
              </a:lnSpc>
              <a:spcBef>
                <a:spcPts val="125"/>
              </a:spcBef>
            </a:pPr>
            <a:r>
              <a:rPr sz="1950" spc="-10" dirty="0">
                <a:solidFill>
                  <a:srgbClr val="FFFFFF"/>
                </a:solidFill>
                <a:latin typeface="Calibri"/>
                <a:cs typeface="Calibri"/>
              </a:rPr>
              <a:t>gender</a:t>
            </a:r>
            <a:endParaRPr sz="1950">
              <a:latin typeface="Calibri"/>
              <a:cs typeface="Calibri"/>
            </a:endParaRPr>
          </a:p>
        </p:txBody>
      </p:sp>
      <p:grpSp>
        <p:nvGrpSpPr>
          <p:cNvPr id="15" name="object 15"/>
          <p:cNvGrpSpPr/>
          <p:nvPr/>
        </p:nvGrpSpPr>
        <p:grpSpPr>
          <a:xfrm>
            <a:off x="3690902" y="614404"/>
            <a:ext cx="1617980" cy="424815"/>
            <a:chOff x="3690902" y="614404"/>
            <a:chExt cx="1617980" cy="424815"/>
          </a:xfrm>
        </p:grpSpPr>
        <p:sp>
          <p:nvSpPr>
            <p:cNvPr id="16" name="object 16"/>
            <p:cNvSpPr/>
            <p:nvPr/>
          </p:nvSpPr>
          <p:spPr>
            <a:xfrm>
              <a:off x="3690986" y="614488"/>
              <a:ext cx="1617980" cy="424180"/>
            </a:xfrm>
            <a:custGeom>
              <a:avLst/>
              <a:gdLst/>
              <a:ahLst/>
              <a:cxnLst/>
              <a:rect l="l" t="t" r="r" b="b"/>
              <a:pathLst>
                <a:path w="1617979" h="424180">
                  <a:moveTo>
                    <a:pt x="1617751" y="424070"/>
                  </a:moveTo>
                  <a:lnTo>
                    <a:pt x="0" y="424070"/>
                  </a:lnTo>
                  <a:lnTo>
                    <a:pt x="0" y="0"/>
                  </a:lnTo>
                  <a:lnTo>
                    <a:pt x="1617751" y="0"/>
                  </a:lnTo>
                  <a:lnTo>
                    <a:pt x="1617751" y="424070"/>
                  </a:lnTo>
                  <a:close/>
                </a:path>
              </a:pathLst>
            </a:custGeom>
            <a:solidFill>
              <a:srgbClr val="252423"/>
            </a:solidFill>
          </p:spPr>
          <p:txBody>
            <a:bodyPr wrap="square" lIns="0" tIns="0" rIns="0" bIns="0" rtlCol="0"/>
            <a:lstStyle/>
            <a:p>
              <a:endParaRPr/>
            </a:p>
          </p:txBody>
        </p:sp>
        <p:sp>
          <p:nvSpPr>
            <p:cNvPr id="17" name="object 17"/>
            <p:cNvSpPr/>
            <p:nvPr/>
          </p:nvSpPr>
          <p:spPr>
            <a:xfrm>
              <a:off x="3698839" y="622341"/>
              <a:ext cx="1602105" cy="408940"/>
            </a:xfrm>
            <a:custGeom>
              <a:avLst/>
              <a:gdLst/>
              <a:ahLst/>
              <a:cxnLst/>
              <a:rect l="l" t="t" r="r" b="b"/>
              <a:pathLst>
                <a:path w="1602104" h="408940">
                  <a:moveTo>
                    <a:pt x="0" y="0"/>
                  </a:moveTo>
                  <a:lnTo>
                    <a:pt x="1602045" y="0"/>
                  </a:lnTo>
                  <a:lnTo>
                    <a:pt x="1602045" y="408364"/>
                  </a:lnTo>
                  <a:lnTo>
                    <a:pt x="0" y="408364"/>
                  </a:lnTo>
                  <a:lnTo>
                    <a:pt x="0" y="0"/>
                  </a:lnTo>
                </a:path>
              </a:pathLst>
            </a:custGeom>
            <a:ln w="15706">
              <a:solidFill>
                <a:srgbClr val="E9E9E9"/>
              </a:solidFill>
            </a:ln>
          </p:spPr>
          <p:txBody>
            <a:bodyPr wrap="square" lIns="0" tIns="0" rIns="0" bIns="0" rtlCol="0"/>
            <a:lstStyle/>
            <a:p>
              <a:endParaRPr/>
            </a:p>
          </p:txBody>
        </p:sp>
      </p:grpSp>
      <p:sp>
        <p:nvSpPr>
          <p:cNvPr id="18" name="object 18"/>
          <p:cNvSpPr txBox="1"/>
          <p:nvPr/>
        </p:nvSpPr>
        <p:spPr>
          <a:xfrm>
            <a:off x="3772524" y="706549"/>
            <a:ext cx="262255" cy="276860"/>
          </a:xfrm>
          <a:prstGeom prst="rect">
            <a:avLst/>
          </a:prstGeom>
        </p:spPr>
        <p:txBody>
          <a:bodyPr vert="horz" wrap="square" lIns="0" tIns="12065" rIns="0" bIns="0" rtlCol="0">
            <a:spAutoFit/>
          </a:bodyPr>
          <a:lstStyle/>
          <a:p>
            <a:pPr marL="12700">
              <a:lnSpc>
                <a:spcPct val="100000"/>
              </a:lnSpc>
              <a:spcBef>
                <a:spcPts val="95"/>
              </a:spcBef>
            </a:pPr>
            <a:r>
              <a:rPr sz="1650" spc="-25" dirty="0">
                <a:solidFill>
                  <a:srgbClr val="FFFFFF"/>
                </a:solidFill>
                <a:latin typeface="Segoe UI"/>
                <a:cs typeface="Segoe UI"/>
              </a:rPr>
              <a:t>All</a:t>
            </a:r>
            <a:endParaRPr sz="1650">
              <a:latin typeface="Segoe UI"/>
              <a:cs typeface="Segoe UI"/>
            </a:endParaRPr>
          </a:p>
        </p:txBody>
      </p:sp>
      <p:sp>
        <p:nvSpPr>
          <p:cNvPr id="19" name="object 19"/>
          <p:cNvSpPr txBox="1"/>
          <p:nvPr/>
        </p:nvSpPr>
        <p:spPr>
          <a:xfrm>
            <a:off x="4993691" y="722255"/>
            <a:ext cx="234950" cy="276860"/>
          </a:xfrm>
          <a:prstGeom prst="rect">
            <a:avLst/>
          </a:prstGeom>
        </p:spPr>
        <p:txBody>
          <a:bodyPr vert="horz" wrap="square" lIns="0" tIns="12065" rIns="0" bIns="0" rtlCol="0">
            <a:spAutoFit/>
          </a:bodyPr>
          <a:lstStyle/>
          <a:p>
            <a:pPr marL="12700">
              <a:lnSpc>
                <a:spcPct val="100000"/>
              </a:lnSpc>
              <a:spcBef>
                <a:spcPts val="95"/>
              </a:spcBef>
            </a:pPr>
            <a:r>
              <a:rPr sz="1650" spc="-445" dirty="0">
                <a:solidFill>
                  <a:srgbClr val="FFFFFF"/>
                </a:solidFill>
                <a:latin typeface="Segoe UI Symbol"/>
                <a:cs typeface="Segoe UI Symbol"/>
              </a:rPr>
              <a:t></a:t>
            </a:r>
            <a:endParaRPr sz="1650">
              <a:latin typeface="Segoe UI Symbol"/>
              <a:cs typeface="Segoe UI Symbol"/>
            </a:endParaRPr>
          </a:p>
        </p:txBody>
      </p:sp>
      <p:sp>
        <p:nvSpPr>
          <p:cNvPr id="20" name="object 20"/>
          <p:cNvSpPr/>
          <p:nvPr/>
        </p:nvSpPr>
        <p:spPr>
          <a:xfrm>
            <a:off x="5567893" y="88325"/>
            <a:ext cx="2199005" cy="1209675"/>
          </a:xfrm>
          <a:custGeom>
            <a:avLst/>
            <a:gdLst/>
            <a:ahLst/>
            <a:cxnLst/>
            <a:rect l="l" t="t" r="r" b="b"/>
            <a:pathLst>
              <a:path w="2199004" h="1209675">
                <a:moveTo>
                  <a:pt x="0" y="981645"/>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1971144" y="0"/>
                </a:lnTo>
                <a:lnTo>
                  <a:pt x="1978602" y="0"/>
                </a:lnTo>
                <a:lnTo>
                  <a:pt x="1986043" y="365"/>
                </a:lnTo>
                <a:lnTo>
                  <a:pt x="1993466" y="1096"/>
                </a:lnTo>
                <a:lnTo>
                  <a:pt x="2000889" y="1827"/>
                </a:lnTo>
                <a:lnTo>
                  <a:pt x="2008258" y="2920"/>
                </a:lnTo>
                <a:lnTo>
                  <a:pt x="2015574" y="4375"/>
                </a:lnTo>
                <a:lnTo>
                  <a:pt x="2022889" y="5831"/>
                </a:lnTo>
                <a:lnTo>
                  <a:pt x="2065187" y="20190"/>
                </a:lnTo>
                <a:lnTo>
                  <a:pt x="2078500" y="26891"/>
                </a:lnTo>
                <a:lnTo>
                  <a:pt x="2085078" y="30407"/>
                </a:lnTo>
                <a:lnTo>
                  <a:pt x="2121387" y="56426"/>
                </a:lnTo>
                <a:lnTo>
                  <a:pt x="2147190" y="83263"/>
                </a:lnTo>
                <a:lnTo>
                  <a:pt x="2151922" y="89029"/>
                </a:lnTo>
                <a:lnTo>
                  <a:pt x="2171994" y="120385"/>
                </a:lnTo>
                <a:lnTo>
                  <a:pt x="2175510" y="126963"/>
                </a:lnTo>
                <a:lnTo>
                  <a:pt x="2178695" y="133697"/>
                </a:lnTo>
                <a:lnTo>
                  <a:pt x="2181549" y="140588"/>
                </a:lnTo>
                <a:lnTo>
                  <a:pt x="2184404" y="147479"/>
                </a:lnTo>
                <a:lnTo>
                  <a:pt x="2194509" y="183311"/>
                </a:lnTo>
                <a:lnTo>
                  <a:pt x="2195965" y="190627"/>
                </a:lnTo>
                <a:lnTo>
                  <a:pt x="2197058" y="197996"/>
                </a:lnTo>
                <a:lnTo>
                  <a:pt x="2197789" y="205419"/>
                </a:lnTo>
                <a:lnTo>
                  <a:pt x="2198520" y="212842"/>
                </a:lnTo>
                <a:lnTo>
                  <a:pt x="2198886" y="220282"/>
                </a:lnTo>
                <a:lnTo>
                  <a:pt x="2198885" y="227741"/>
                </a:lnTo>
                <a:lnTo>
                  <a:pt x="2198885" y="981645"/>
                </a:lnTo>
                <a:lnTo>
                  <a:pt x="2198886" y="989104"/>
                </a:lnTo>
                <a:lnTo>
                  <a:pt x="2198520" y="996545"/>
                </a:lnTo>
                <a:lnTo>
                  <a:pt x="2197789" y="1003967"/>
                </a:lnTo>
                <a:lnTo>
                  <a:pt x="2197058" y="1011390"/>
                </a:lnTo>
                <a:lnTo>
                  <a:pt x="2195965" y="1018759"/>
                </a:lnTo>
                <a:lnTo>
                  <a:pt x="2194509" y="1026075"/>
                </a:lnTo>
                <a:lnTo>
                  <a:pt x="2193054" y="1033391"/>
                </a:lnTo>
                <a:lnTo>
                  <a:pt x="2191244" y="1040617"/>
                </a:lnTo>
                <a:lnTo>
                  <a:pt x="2189079" y="1047755"/>
                </a:lnTo>
                <a:lnTo>
                  <a:pt x="2186914" y="1054892"/>
                </a:lnTo>
                <a:lnTo>
                  <a:pt x="2184404" y="1061907"/>
                </a:lnTo>
                <a:lnTo>
                  <a:pt x="2181549" y="1068798"/>
                </a:lnTo>
                <a:lnTo>
                  <a:pt x="2178695" y="1075689"/>
                </a:lnTo>
                <a:lnTo>
                  <a:pt x="2160504" y="1108171"/>
                </a:lnTo>
                <a:lnTo>
                  <a:pt x="2156360" y="1114373"/>
                </a:lnTo>
                <a:lnTo>
                  <a:pt x="2151922" y="1120357"/>
                </a:lnTo>
                <a:lnTo>
                  <a:pt x="2147190" y="1126123"/>
                </a:lnTo>
                <a:lnTo>
                  <a:pt x="2142459" y="1131888"/>
                </a:lnTo>
                <a:lnTo>
                  <a:pt x="2109856" y="1162423"/>
                </a:lnTo>
                <a:lnTo>
                  <a:pt x="2097670" y="1171005"/>
                </a:lnTo>
                <a:lnTo>
                  <a:pt x="2091468" y="1175149"/>
                </a:lnTo>
                <a:lnTo>
                  <a:pt x="2058296" y="1192051"/>
                </a:lnTo>
                <a:lnTo>
                  <a:pt x="2051405" y="1194905"/>
                </a:lnTo>
                <a:lnTo>
                  <a:pt x="2015574" y="1205011"/>
                </a:lnTo>
                <a:lnTo>
                  <a:pt x="2008258" y="1206466"/>
                </a:lnTo>
                <a:lnTo>
                  <a:pt x="2000889" y="1207559"/>
                </a:lnTo>
                <a:lnTo>
                  <a:pt x="1993466" y="1208290"/>
                </a:lnTo>
                <a:lnTo>
                  <a:pt x="1986043" y="1209021"/>
                </a:lnTo>
                <a:lnTo>
                  <a:pt x="1978602" y="1209387"/>
                </a:lnTo>
                <a:lnTo>
                  <a:pt x="1971144" y="1209387"/>
                </a:lnTo>
                <a:lnTo>
                  <a:pt x="227741" y="1209387"/>
                </a:lnTo>
                <a:lnTo>
                  <a:pt x="220282" y="1209387"/>
                </a:lnTo>
                <a:lnTo>
                  <a:pt x="212842" y="1209021"/>
                </a:lnTo>
                <a:lnTo>
                  <a:pt x="205419" y="1208290"/>
                </a:lnTo>
                <a:lnTo>
                  <a:pt x="197996" y="1207559"/>
                </a:lnTo>
                <a:lnTo>
                  <a:pt x="190627" y="1206466"/>
                </a:lnTo>
                <a:lnTo>
                  <a:pt x="183311" y="1205011"/>
                </a:lnTo>
                <a:lnTo>
                  <a:pt x="175996" y="1203556"/>
                </a:lnTo>
                <a:lnTo>
                  <a:pt x="168769" y="1201745"/>
                </a:lnTo>
                <a:lnTo>
                  <a:pt x="161631" y="1199580"/>
                </a:lnTo>
                <a:lnTo>
                  <a:pt x="154494" y="1197415"/>
                </a:lnTo>
                <a:lnTo>
                  <a:pt x="113806" y="1178979"/>
                </a:lnTo>
                <a:lnTo>
                  <a:pt x="101215" y="1171005"/>
                </a:lnTo>
                <a:lnTo>
                  <a:pt x="95013" y="1166861"/>
                </a:lnTo>
                <a:lnTo>
                  <a:pt x="61429" y="1137408"/>
                </a:lnTo>
                <a:lnTo>
                  <a:pt x="38381" y="1108171"/>
                </a:lnTo>
                <a:lnTo>
                  <a:pt x="34237" y="1101970"/>
                </a:lnTo>
                <a:lnTo>
                  <a:pt x="14481" y="1061907"/>
                </a:lnTo>
                <a:lnTo>
                  <a:pt x="9806" y="1047755"/>
                </a:lnTo>
                <a:lnTo>
                  <a:pt x="7641" y="1040617"/>
                </a:lnTo>
                <a:lnTo>
                  <a:pt x="5831" y="1033391"/>
                </a:lnTo>
                <a:lnTo>
                  <a:pt x="4375" y="1026075"/>
                </a:lnTo>
                <a:lnTo>
                  <a:pt x="2920" y="1018759"/>
                </a:lnTo>
                <a:lnTo>
                  <a:pt x="1827" y="1011390"/>
                </a:lnTo>
                <a:lnTo>
                  <a:pt x="1096" y="1003967"/>
                </a:lnTo>
                <a:lnTo>
                  <a:pt x="365" y="996545"/>
                </a:lnTo>
                <a:lnTo>
                  <a:pt x="0" y="989104"/>
                </a:lnTo>
                <a:lnTo>
                  <a:pt x="0" y="981645"/>
                </a:lnTo>
                <a:close/>
              </a:path>
            </a:pathLst>
          </a:custGeom>
          <a:ln w="15706">
            <a:solidFill>
              <a:srgbClr val="A7337D"/>
            </a:solidFill>
          </a:ln>
        </p:spPr>
        <p:txBody>
          <a:bodyPr wrap="square" lIns="0" tIns="0" rIns="0" bIns="0" rtlCol="0"/>
          <a:lstStyle/>
          <a:p>
            <a:endParaRPr/>
          </a:p>
        </p:txBody>
      </p:sp>
      <p:sp>
        <p:nvSpPr>
          <p:cNvPr id="21" name="object 21"/>
          <p:cNvSpPr txBox="1"/>
          <p:nvPr/>
        </p:nvSpPr>
        <p:spPr>
          <a:xfrm>
            <a:off x="5845760" y="193423"/>
            <a:ext cx="1077595" cy="327025"/>
          </a:xfrm>
          <a:prstGeom prst="rect">
            <a:avLst/>
          </a:prstGeom>
        </p:spPr>
        <p:txBody>
          <a:bodyPr vert="horz" wrap="square" lIns="0" tIns="15875" rIns="0" bIns="0" rtlCol="0">
            <a:spAutoFit/>
          </a:bodyPr>
          <a:lstStyle/>
          <a:p>
            <a:pPr marL="12700">
              <a:lnSpc>
                <a:spcPct val="100000"/>
              </a:lnSpc>
              <a:spcBef>
                <a:spcPts val="125"/>
              </a:spcBef>
            </a:pPr>
            <a:r>
              <a:rPr sz="1950" spc="-20" dirty="0">
                <a:solidFill>
                  <a:srgbClr val="FFFFFF"/>
                </a:solidFill>
                <a:latin typeface="Calibri"/>
                <a:cs typeface="Calibri"/>
              </a:rPr>
              <a:t>age_group</a:t>
            </a:r>
            <a:endParaRPr sz="1950">
              <a:latin typeface="Calibri"/>
              <a:cs typeface="Calibri"/>
            </a:endParaRPr>
          </a:p>
        </p:txBody>
      </p:sp>
      <p:grpSp>
        <p:nvGrpSpPr>
          <p:cNvPr id="22" name="object 22"/>
          <p:cNvGrpSpPr/>
          <p:nvPr/>
        </p:nvGrpSpPr>
        <p:grpSpPr>
          <a:xfrm>
            <a:off x="5811256" y="614404"/>
            <a:ext cx="1712595" cy="424815"/>
            <a:chOff x="5811256" y="614404"/>
            <a:chExt cx="1712595" cy="424815"/>
          </a:xfrm>
        </p:grpSpPr>
        <p:sp>
          <p:nvSpPr>
            <p:cNvPr id="23" name="object 23"/>
            <p:cNvSpPr/>
            <p:nvPr/>
          </p:nvSpPr>
          <p:spPr>
            <a:xfrm>
              <a:off x="5811340" y="614488"/>
              <a:ext cx="1712595" cy="424180"/>
            </a:xfrm>
            <a:custGeom>
              <a:avLst/>
              <a:gdLst/>
              <a:ahLst/>
              <a:cxnLst/>
              <a:rect l="l" t="t" r="r" b="b"/>
              <a:pathLst>
                <a:path w="1712595" h="424180">
                  <a:moveTo>
                    <a:pt x="1711989" y="424070"/>
                  </a:moveTo>
                  <a:lnTo>
                    <a:pt x="0" y="424070"/>
                  </a:lnTo>
                  <a:lnTo>
                    <a:pt x="0" y="0"/>
                  </a:lnTo>
                  <a:lnTo>
                    <a:pt x="1711989" y="0"/>
                  </a:lnTo>
                  <a:lnTo>
                    <a:pt x="1711989" y="424070"/>
                  </a:lnTo>
                  <a:close/>
                </a:path>
              </a:pathLst>
            </a:custGeom>
            <a:solidFill>
              <a:srgbClr val="252423"/>
            </a:solidFill>
          </p:spPr>
          <p:txBody>
            <a:bodyPr wrap="square" lIns="0" tIns="0" rIns="0" bIns="0" rtlCol="0"/>
            <a:lstStyle/>
            <a:p>
              <a:endParaRPr/>
            </a:p>
          </p:txBody>
        </p:sp>
        <p:sp>
          <p:nvSpPr>
            <p:cNvPr id="24" name="object 24"/>
            <p:cNvSpPr/>
            <p:nvPr/>
          </p:nvSpPr>
          <p:spPr>
            <a:xfrm>
              <a:off x="5819194" y="622341"/>
              <a:ext cx="1696720" cy="408940"/>
            </a:xfrm>
            <a:custGeom>
              <a:avLst/>
              <a:gdLst/>
              <a:ahLst/>
              <a:cxnLst/>
              <a:rect l="l" t="t" r="r" b="b"/>
              <a:pathLst>
                <a:path w="1696720" h="408940">
                  <a:moveTo>
                    <a:pt x="0" y="0"/>
                  </a:moveTo>
                  <a:lnTo>
                    <a:pt x="1696283" y="0"/>
                  </a:lnTo>
                  <a:lnTo>
                    <a:pt x="1696283" y="408364"/>
                  </a:lnTo>
                  <a:lnTo>
                    <a:pt x="0" y="408364"/>
                  </a:lnTo>
                  <a:lnTo>
                    <a:pt x="0" y="0"/>
                  </a:lnTo>
                </a:path>
              </a:pathLst>
            </a:custGeom>
            <a:ln w="15706">
              <a:solidFill>
                <a:srgbClr val="E9E9E9"/>
              </a:solidFill>
            </a:ln>
          </p:spPr>
          <p:txBody>
            <a:bodyPr wrap="square" lIns="0" tIns="0" rIns="0" bIns="0" rtlCol="0"/>
            <a:lstStyle/>
            <a:p>
              <a:endParaRPr/>
            </a:p>
          </p:txBody>
        </p:sp>
      </p:grpSp>
      <p:sp>
        <p:nvSpPr>
          <p:cNvPr id="25" name="object 25"/>
          <p:cNvSpPr txBox="1"/>
          <p:nvPr/>
        </p:nvSpPr>
        <p:spPr>
          <a:xfrm>
            <a:off x="5892879" y="706549"/>
            <a:ext cx="262255" cy="276860"/>
          </a:xfrm>
          <a:prstGeom prst="rect">
            <a:avLst/>
          </a:prstGeom>
        </p:spPr>
        <p:txBody>
          <a:bodyPr vert="horz" wrap="square" lIns="0" tIns="12065" rIns="0" bIns="0" rtlCol="0">
            <a:spAutoFit/>
          </a:bodyPr>
          <a:lstStyle/>
          <a:p>
            <a:pPr marL="12700">
              <a:lnSpc>
                <a:spcPct val="100000"/>
              </a:lnSpc>
              <a:spcBef>
                <a:spcPts val="95"/>
              </a:spcBef>
            </a:pPr>
            <a:r>
              <a:rPr sz="1650" spc="-25" dirty="0">
                <a:solidFill>
                  <a:srgbClr val="FFFFFF"/>
                </a:solidFill>
                <a:latin typeface="Segoe UI"/>
                <a:cs typeface="Segoe UI"/>
              </a:rPr>
              <a:t>All</a:t>
            </a:r>
            <a:endParaRPr sz="1650">
              <a:latin typeface="Segoe UI"/>
              <a:cs typeface="Segoe UI"/>
            </a:endParaRPr>
          </a:p>
        </p:txBody>
      </p:sp>
      <p:sp>
        <p:nvSpPr>
          <p:cNvPr id="26" name="object 26"/>
          <p:cNvSpPr txBox="1"/>
          <p:nvPr/>
        </p:nvSpPr>
        <p:spPr>
          <a:xfrm>
            <a:off x="7213928" y="722255"/>
            <a:ext cx="234950" cy="276860"/>
          </a:xfrm>
          <a:prstGeom prst="rect">
            <a:avLst/>
          </a:prstGeom>
        </p:spPr>
        <p:txBody>
          <a:bodyPr vert="horz" wrap="square" lIns="0" tIns="12065" rIns="0" bIns="0" rtlCol="0">
            <a:spAutoFit/>
          </a:bodyPr>
          <a:lstStyle/>
          <a:p>
            <a:pPr marL="12700">
              <a:lnSpc>
                <a:spcPct val="100000"/>
              </a:lnSpc>
              <a:spcBef>
                <a:spcPts val="95"/>
              </a:spcBef>
            </a:pPr>
            <a:r>
              <a:rPr sz="1650" spc="-445" dirty="0">
                <a:solidFill>
                  <a:srgbClr val="FFFFFF"/>
                </a:solidFill>
                <a:latin typeface="Segoe UI Symbol"/>
                <a:cs typeface="Segoe UI Symbol"/>
              </a:rPr>
              <a:t></a:t>
            </a:r>
            <a:endParaRPr sz="1650">
              <a:latin typeface="Segoe UI Symbol"/>
              <a:cs typeface="Segoe UI Symbol"/>
            </a:endParaRPr>
          </a:p>
        </p:txBody>
      </p:sp>
      <p:sp>
        <p:nvSpPr>
          <p:cNvPr id="27" name="object 27"/>
          <p:cNvSpPr/>
          <p:nvPr/>
        </p:nvSpPr>
        <p:spPr>
          <a:xfrm>
            <a:off x="7798191" y="88325"/>
            <a:ext cx="2434590" cy="1209675"/>
          </a:xfrm>
          <a:custGeom>
            <a:avLst/>
            <a:gdLst/>
            <a:ahLst/>
            <a:cxnLst/>
            <a:rect l="l" t="t" r="r" b="b"/>
            <a:pathLst>
              <a:path w="2434590" h="1209675">
                <a:moveTo>
                  <a:pt x="0" y="981645"/>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2206738" y="0"/>
                </a:lnTo>
                <a:lnTo>
                  <a:pt x="2214197" y="0"/>
                </a:lnTo>
                <a:lnTo>
                  <a:pt x="2221638" y="365"/>
                </a:lnTo>
                <a:lnTo>
                  <a:pt x="2229061" y="1096"/>
                </a:lnTo>
                <a:lnTo>
                  <a:pt x="2236484" y="1827"/>
                </a:lnTo>
                <a:lnTo>
                  <a:pt x="2243853" y="2920"/>
                </a:lnTo>
                <a:lnTo>
                  <a:pt x="2251168" y="4375"/>
                </a:lnTo>
                <a:lnTo>
                  <a:pt x="2258484" y="5831"/>
                </a:lnTo>
                <a:lnTo>
                  <a:pt x="2293891" y="17335"/>
                </a:lnTo>
                <a:lnTo>
                  <a:pt x="2300783" y="20190"/>
                </a:lnTo>
                <a:lnTo>
                  <a:pt x="2307517" y="23375"/>
                </a:lnTo>
                <a:lnTo>
                  <a:pt x="2314095" y="26891"/>
                </a:lnTo>
                <a:lnTo>
                  <a:pt x="2320673" y="30407"/>
                </a:lnTo>
                <a:lnTo>
                  <a:pt x="2327063" y="34237"/>
                </a:lnTo>
                <a:lnTo>
                  <a:pt x="2333265" y="38381"/>
                </a:lnTo>
                <a:lnTo>
                  <a:pt x="2339466" y="42525"/>
                </a:lnTo>
                <a:lnTo>
                  <a:pt x="2367776" y="66704"/>
                </a:lnTo>
                <a:lnTo>
                  <a:pt x="2373050" y="71978"/>
                </a:lnTo>
                <a:lnTo>
                  <a:pt x="2396098" y="101215"/>
                </a:lnTo>
                <a:lnTo>
                  <a:pt x="2400242" y="107416"/>
                </a:lnTo>
                <a:lnTo>
                  <a:pt x="2404073" y="113806"/>
                </a:lnTo>
                <a:lnTo>
                  <a:pt x="2407589" y="120385"/>
                </a:lnTo>
                <a:lnTo>
                  <a:pt x="2411105" y="126963"/>
                </a:lnTo>
                <a:lnTo>
                  <a:pt x="2426839" y="168769"/>
                </a:lnTo>
                <a:lnTo>
                  <a:pt x="2430104" y="183311"/>
                </a:lnTo>
                <a:lnTo>
                  <a:pt x="2431559" y="190627"/>
                </a:lnTo>
                <a:lnTo>
                  <a:pt x="2432652" y="197996"/>
                </a:lnTo>
                <a:lnTo>
                  <a:pt x="2433383" y="205419"/>
                </a:lnTo>
                <a:lnTo>
                  <a:pt x="2434115" y="212842"/>
                </a:lnTo>
                <a:lnTo>
                  <a:pt x="2434480" y="220282"/>
                </a:lnTo>
                <a:lnTo>
                  <a:pt x="2434480" y="227741"/>
                </a:lnTo>
                <a:lnTo>
                  <a:pt x="2434480" y="981645"/>
                </a:lnTo>
                <a:lnTo>
                  <a:pt x="2434480" y="989104"/>
                </a:lnTo>
                <a:lnTo>
                  <a:pt x="2434115" y="996545"/>
                </a:lnTo>
                <a:lnTo>
                  <a:pt x="2433383" y="1003967"/>
                </a:lnTo>
                <a:lnTo>
                  <a:pt x="2432652" y="1011390"/>
                </a:lnTo>
                <a:lnTo>
                  <a:pt x="2431559" y="1018759"/>
                </a:lnTo>
                <a:lnTo>
                  <a:pt x="2430104" y="1026075"/>
                </a:lnTo>
                <a:lnTo>
                  <a:pt x="2428649" y="1033391"/>
                </a:lnTo>
                <a:lnTo>
                  <a:pt x="2414290" y="1075689"/>
                </a:lnTo>
                <a:lnTo>
                  <a:pt x="2396098" y="1108171"/>
                </a:lnTo>
                <a:lnTo>
                  <a:pt x="2391955" y="1114373"/>
                </a:lnTo>
                <a:lnTo>
                  <a:pt x="2367776" y="1142683"/>
                </a:lnTo>
                <a:lnTo>
                  <a:pt x="2362502" y="1147957"/>
                </a:lnTo>
                <a:lnTo>
                  <a:pt x="2356982" y="1152960"/>
                </a:lnTo>
                <a:lnTo>
                  <a:pt x="2351216" y="1157692"/>
                </a:lnTo>
                <a:lnTo>
                  <a:pt x="2345450" y="1162423"/>
                </a:lnTo>
                <a:lnTo>
                  <a:pt x="2339466" y="1166861"/>
                </a:lnTo>
                <a:lnTo>
                  <a:pt x="2333265" y="1171005"/>
                </a:lnTo>
                <a:lnTo>
                  <a:pt x="2327063" y="1175149"/>
                </a:lnTo>
                <a:lnTo>
                  <a:pt x="2320673" y="1178979"/>
                </a:lnTo>
                <a:lnTo>
                  <a:pt x="2314095" y="1182495"/>
                </a:lnTo>
                <a:lnTo>
                  <a:pt x="2307517" y="1186011"/>
                </a:lnTo>
                <a:lnTo>
                  <a:pt x="2300783" y="1189196"/>
                </a:lnTo>
                <a:lnTo>
                  <a:pt x="2293891" y="1192051"/>
                </a:lnTo>
                <a:lnTo>
                  <a:pt x="2287000" y="1194905"/>
                </a:lnTo>
                <a:lnTo>
                  <a:pt x="2251168" y="1205011"/>
                </a:lnTo>
                <a:lnTo>
                  <a:pt x="2243853" y="1206466"/>
                </a:lnTo>
                <a:lnTo>
                  <a:pt x="2236484" y="1207559"/>
                </a:lnTo>
                <a:lnTo>
                  <a:pt x="2229061" y="1208290"/>
                </a:lnTo>
                <a:lnTo>
                  <a:pt x="2221638" y="1209021"/>
                </a:lnTo>
                <a:lnTo>
                  <a:pt x="2214197" y="1209387"/>
                </a:lnTo>
                <a:lnTo>
                  <a:pt x="2206738" y="1209387"/>
                </a:lnTo>
                <a:lnTo>
                  <a:pt x="227741" y="1209387"/>
                </a:lnTo>
                <a:lnTo>
                  <a:pt x="220282" y="1209387"/>
                </a:lnTo>
                <a:lnTo>
                  <a:pt x="212842" y="1209021"/>
                </a:lnTo>
                <a:lnTo>
                  <a:pt x="205419" y="1208290"/>
                </a:lnTo>
                <a:lnTo>
                  <a:pt x="197996" y="1207559"/>
                </a:lnTo>
                <a:lnTo>
                  <a:pt x="190627" y="1206466"/>
                </a:lnTo>
                <a:lnTo>
                  <a:pt x="183311" y="1205011"/>
                </a:lnTo>
                <a:lnTo>
                  <a:pt x="175996" y="1203556"/>
                </a:lnTo>
                <a:lnTo>
                  <a:pt x="168769" y="1201745"/>
                </a:lnTo>
                <a:lnTo>
                  <a:pt x="161631" y="1199580"/>
                </a:lnTo>
                <a:lnTo>
                  <a:pt x="154494" y="1197415"/>
                </a:lnTo>
                <a:lnTo>
                  <a:pt x="113806" y="1178979"/>
                </a:lnTo>
                <a:lnTo>
                  <a:pt x="101215" y="1171005"/>
                </a:lnTo>
                <a:lnTo>
                  <a:pt x="95013" y="1166861"/>
                </a:lnTo>
                <a:lnTo>
                  <a:pt x="61429" y="1137408"/>
                </a:lnTo>
                <a:lnTo>
                  <a:pt x="38381" y="1108171"/>
                </a:lnTo>
                <a:lnTo>
                  <a:pt x="34237" y="1101970"/>
                </a:lnTo>
                <a:lnTo>
                  <a:pt x="14481" y="1061907"/>
                </a:lnTo>
                <a:lnTo>
                  <a:pt x="9806" y="1047755"/>
                </a:lnTo>
                <a:lnTo>
                  <a:pt x="7641" y="1040617"/>
                </a:lnTo>
                <a:lnTo>
                  <a:pt x="5831" y="1033391"/>
                </a:lnTo>
                <a:lnTo>
                  <a:pt x="4375" y="1026075"/>
                </a:lnTo>
                <a:lnTo>
                  <a:pt x="2920" y="1018759"/>
                </a:lnTo>
                <a:lnTo>
                  <a:pt x="1827" y="1011390"/>
                </a:lnTo>
                <a:lnTo>
                  <a:pt x="1096" y="1003967"/>
                </a:lnTo>
                <a:lnTo>
                  <a:pt x="365" y="996545"/>
                </a:lnTo>
                <a:lnTo>
                  <a:pt x="0" y="989104"/>
                </a:lnTo>
                <a:lnTo>
                  <a:pt x="0" y="981645"/>
                </a:lnTo>
                <a:close/>
              </a:path>
            </a:pathLst>
          </a:custGeom>
          <a:ln w="15706">
            <a:solidFill>
              <a:srgbClr val="A7337D"/>
            </a:solidFill>
          </a:ln>
        </p:spPr>
        <p:txBody>
          <a:bodyPr wrap="square" lIns="0" tIns="0" rIns="0" bIns="0" rtlCol="0"/>
          <a:lstStyle/>
          <a:p>
            <a:endParaRPr/>
          </a:p>
        </p:txBody>
      </p:sp>
      <p:sp>
        <p:nvSpPr>
          <p:cNvPr id="28" name="object 28"/>
          <p:cNvSpPr txBox="1"/>
          <p:nvPr/>
        </p:nvSpPr>
        <p:spPr>
          <a:xfrm>
            <a:off x="8076058" y="193423"/>
            <a:ext cx="1433830" cy="327025"/>
          </a:xfrm>
          <a:prstGeom prst="rect">
            <a:avLst/>
          </a:prstGeom>
        </p:spPr>
        <p:txBody>
          <a:bodyPr vert="horz" wrap="square" lIns="0" tIns="15875" rIns="0" bIns="0" rtlCol="0">
            <a:spAutoFit/>
          </a:bodyPr>
          <a:lstStyle/>
          <a:p>
            <a:pPr marL="12700">
              <a:lnSpc>
                <a:spcPct val="100000"/>
              </a:lnSpc>
              <a:spcBef>
                <a:spcPts val="125"/>
              </a:spcBef>
            </a:pPr>
            <a:r>
              <a:rPr sz="1950" dirty="0">
                <a:solidFill>
                  <a:srgbClr val="FFFFFF"/>
                </a:solidFill>
                <a:latin typeface="Calibri"/>
                <a:cs typeface="Calibri"/>
              </a:rPr>
              <a:t>marital</a:t>
            </a:r>
            <a:r>
              <a:rPr sz="1950" spc="15" dirty="0">
                <a:solidFill>
                  <a:srgbClr val="FFFFFF"/>
                </a:solidFill>
                <a:latin typeface="Calibri"/>
                <a:cs typeface="Calibri"/>
              </a:rPr>
              <a:t> </a:t>
            </a:r>
            <a:r>
              <a:rPr sz="1950" spc="-10" dirty="0">
                <a:solidFill>
                  <a:srgbClr val="FFFFFF"/>
                </a:solidFill>
                <a:latin typeface="Calibri"/>
                <a:cs typeface="Calibri"/>
              </a:rPr>
              <a:t>status</a:t>
            </a:r>
            <a:endParaRPr sz="1950">
              <a:latin typeface="Calibri"/>
              <a:cs typeface="Calibri"/>
            </a:endParaRPr>
          </a:p>
        </p:txBody>
      </p:sp>
      <p:grpSp>
        <p:nvGrpSpPr>
          <p:cNvPr id="29" name="object 29"/>
          <p:cNvGrpSpPr/>
          <p:nvPr/>
        </p:nvGrpSpPr>
        <p:grpSpPr>
          <a:xfrm>
            <a:off x="8041639" y="614488"/>
            <a:ext cx="1948180" cy="424180"/>
            <a:chOff x="8041639" y="614488"/>
            <a:chExt cx="1948180" cy="424180"/>
          </a:xfrm>
        </p:grpSpPr>
        <p:sp>
          <p:nvSpPr>
            <p:cNvPr id="30" name="object 30"/>
            <p:cNvSpPr/>
            <p:nvPr/>
          </p:nvSpPr>
          <p:spPr>
            <a:xfrm>
              <a:off x="8041639" y="614488"/>
              <a:ext cx="1948180" cy="424180"/>
            </a:xfrm>
            <a:custGeom>
              <a:avLst/>
              <a:gdLst/>
              <a:ahLst/>
              <a:cxnLst/>
              <a:rect l="l" t="t" r="r" b="b"/>
              <a:pathLst>
                <a:path w="1948179" h="424180">
                  <a:moveTo>
                    <a:pt x="1947584" y="424070"/>
                  </a:moveTo>
                  <a:lnTo>
                    <a:pt x="0" y="424070"/>
                  </a:lnTo>
                  <a:lnTo>
                    <a:pt x="0" y="0"/>
                  </a:lnTo>
                  <a:lnTo>
                    <a:pt x="1947584" y="0"/>
                  </a:lnTo>
                  <a:lnTo>
                    <a:pt x="1947584" y="424070"/>
                  </a:lnTo>
                  <a:close/>
                </a:path>
              </a:pathLst>
            </a:custGeom>
            <a:solidFill>
              <a:srgbClr val="252423"/>
            </a:solidFill>
          </p:spPr>
          <p:txBody>
            <a:bodyPr wrap="square" lIns="0" tIns="0" rIns="0" bIns="0" rtlCol="0"/>
            <a:lstStyle/>
            <a:p>
              <a:endParaRPr/>
            </a:p>
          </p:txBody>
        </p:sp>
        <p:sp>
          <p:nvSpPr>
            <p:cNvPr id="31" name="object 31"/>
            <p:cNvSpPr/>
            <p:nvPr/>
          </p:nvSpPr>
          <p:spPr>
            <a:xfrm>
              <a:off x="8049492" y="622341"/>
              <a:ext cx="1932305" cy="408940"/>
            </a:xfrm>
            <a:custGeom>
              <a:avLst/>
              <a:gdLst/>
              <a:ahLst/>
              <a:cxnLst/>
              <a:rect l="l" t="t" r="r" b="b"/>
              <a:pathLst>
                <a:path w="1932304" h="408940">
                  <a:moveTo>
                    <a:pt x="0" y="0"/>
                  </a:moveTo>
                  <a:lnTo>
                    <a:pt x="1931878" y="0"/>
                  </a:lnTo>
                  <a:lnTo>
                    <a:pt x="1931878" y="408364"/>
                  </a:lnTo>
                  <a:lnTo>
                    <a:pt x="0" y="408364"/>
                  </a:lnTo>
                  <a:lnTo>
                    <a:pt x="0" y="0"/>
                  </a:lnTo>
                </a:path>
              </a:pathLst>
            </a:custGeom>
            <a:ln w="15706">
              <a:solidFill>
                <a:srgbClr val="E9E9E9"/>
              </a:solidFill>
            </a:ln>
          </p:spPr>
          <p:txBody>
            <a:bodyPr wrap="square" lIns="0" tIns="0" rIns="0" bIns="0" rtlCol="0"/>
            <a:lstStyle/>
            <a:p>
              <a:endParaRPr/>
            </a:p>
          </p:txBody>
        </p:sp>
      </p:grpSp>
      <p:sp>
        <p:nvSpPr>
          <p:cNvPr id="32" name="object 32"/>
          <p:cNvSpPr txBox="1"/>
          <p:nvPr/>
        </p:nvSpPr>
        <p:spPr>
          <a:xfrm>
            <a:off x="8123177" y="706549"/>
            <a:ext cx="262255" cy="276860"/>
          </a:xfrm>
          <a:prstGeom prst="rect">
            <a:avLst/>
          </a:prstGeom>
        </p:spPr>
        <p:txBody>
          <a:bodyPr vert="horz" wrap="square" lIns="0" tIns="12065" rIns="0" bIns="0" rtlCol="0">
            <a:spAutoFit/>
          </a:bodyPr>
          <a:lstStyle/>
          <a:p>
            <a:pPr marL="12700">
              <a:lnSpc>
                <a:spcPct val="100000"/>
              </a:lnSpc>
              <a:spcBef>
                <a:spcPts val="95"/>
              </a:spcBef>
            </a:pPr>
            <a:r>
              <a:rPr sz="1650" spc="-25" dirty="0">
                <a:solidFill>
                  <a:srgbClr val="FFFFFF"/>
                </a:solidFill>
                <a:latin typeface="Segoe UI"/>
                <a:cs typeface="Segoe UI"/>
              </a:rPr>
              <a:t>All</a:t>
            </a:r>
            <a:endParaRPr sz="1650">
              <a:latin typeface="Segoe UI"/>
              <a:cs typeface="Segoe UI"/>
            </a:endParaRPr>
          </a:p>
        </p:txBody>
      </p:sp>
      <p:sp>
        <p:nvSpPr>
          <p:cNvPr id="33" name="object 33"/>
          <p:cNvSpPr txBox="1"/>
          <p:nvPr/>
        </p:nvSpPr>
        <p:spPr>
          <a:xfrm>
            <a:off x="9668778" y="722255"/>
            <a:ext cx="234950" cy="276860"/>
          </a:xfrm>
          <a:prstGeom prst="rect">
            <a:avLst/>
          </a:prstGeom>
        </p:spPr>
        <p:txBody>
          <a:bodyPr vert="horz" wrap="square" lIns="0" tIns="12065" rIns="0" bIns="0" rtlCol="0">
            <a:spAutoFit/>
          </a:bodyPr>
          <a:lstStyle/>
          <a:p>
            <a:pPr marL="12700">
              <a:lnSpc>
                <a:spcPct val="100000"/>
              </a:lnSpc>
              <a:spcBef>
                <a:spcPts val="95"/>
              </a:spcBef>
            </a:pPr>
            <a:r>
              <a:rPr sz="1650" spc="-445" dirty="0">
                <a:solidFill>
                  <a:srgbClr val="FFFFFF"/>
                </a:solidFill>
                <a:latin typeface="Segoe UI Symbol"/>
                <a:cs typeface="Segoe UI Symbol"/>
              </a:rPr>
              <a:t></a:t>
            </a:r>
            <a:endParaRPr sz="1650">
              <a:latin typeface="Segoe UI Symbol"/>
              <a:cs typeface="Segoe UI Symbol"/>
            </a:endParaRPr>
          </a:p>
        </p:txBody>
      </p:sp>
      <p:sp>
        <p:nvSpPr>
          <p:cNvPr id="34" name="object 34"/>
          <p:cNvSpPr txBox="1"/>
          <p:nvPr/>
        </p:nvSpPr>
        <p:spPr>
          <a:xfrm>
            <a:off x="10663946" y="154736"/>
            <a:ext cx="9292590" cy="1569720"/>
          </a:xfrm>
          <a:prstGeom prst="rect">
            <a:avLst/>
          </a:prstGeom>
        </p:spPr>
        <p:txBody>
          <a:bodyPr vert="horz" wrap="square" lIns="0" tIns="103505" rIns="0" bIns="0" rtlCol="0">
            <a:spAutoFit/>
          </a:bodyPr>
          <a:lstStyle/>
          <a:p>
            <a:pPr marL="12700">
              <a:lnSpc>
                <a:spcPct val="100000"/>
              </a:lnSpc>
              <a:spcBef>
                <a:spcPts val="815"/>
              </a:spcBef>
              <a:tabLst>
                <a:tab pos="3042285" algn="l"/>
                <a:tab pos="6553200" algn="l"/>
              </a:tabLst>
            </a:pPr>
            <a:r>
              <a:rPr sz="7400" spc="-355" dirty="0">
                <a:solidFill>
                  <a:srgbClr val="FFFFFF"/>
                </a:solidFill>
                <a:latin typeface="Calibri"/>
                <a:cs typeface="Calibri"/>
              </a:rPr>
              <a:t>$207M</a:t>
            </a:r>
            <a:r>
              <a:rPr sz="7400" dirty="0">
                <a:solidFill>
                  <a:srgbClr val="FFFFFF"/>
                </a:solidFill>
                <a:latin typeface="Calibri"/>
                <a:cs typeface="Calibri"/>
              </a:rPr>
              <a:t>	</a:t>
            </a:r>
            <a:r>
              <a:rPr sz="7400" spc="-10" dirty="0">
                <a:solidFill>
                  <a:srgbClr val="FFFFFF"/>
                </a:solidFill>
                <a:latin typeface="Calibri"/>
                <a:cs typeface="Calibri"/>
              </a:rPr>
              <a:t>$51.66K</a:t>
            </a:r>
            <a:r>
              <a:rPr sz="7400" dirty="0">
                <a:solidFill>
                  <a:srgbClr val="FFFFFF"/>
                </a:solidFill>
                <a:latin typeface="Calibri"/>
                <a:cs typeface="Calibri"/>
              </a:rPr>
              <a:t>	</a:t>
            </a:r>
            <a:r>
              <a:rPr sz="7400" spc="-105" dirty="0">
                <a:solidFill>
                  <a:srgbClr val="FFFFFF"/>
                </a:solidFill>
                <a:latin typeface="Calibri"/>
                <a:cs typeface="Calibri"/>
              </a:rPr>
              <a:t>42.82%</a:t>
            </a:r>
            <a:endParaRPr sz="7400" dirty="0">
              <a:latin typeface="Calibri"/>
              <a:cs typeface="Calibri"/>
            </a:endParaRPr>
          </a:p>
          <a:p>
            <a:pPr marL="549910">
              <a:lnSpc>
                <a:spcPct val="100000"/>
              </a:lnSpc>
              <a:spcBef>
                <a:spcPts val="219"/>
              </a:spcBef>
              <a:tabLst>
                <a:tab pos="3952240" algn="l"/>
                <a:tab pos="6503670" algn="l"/>
              </a:tabLst>
            </a:pPr>
            <a:r>
              <a:rPr sz="2925" spc="-15" baseline="2849" dirty="0">
                <a:solidFill>
                  <a:srgbClr val="FFFFFF"/>
                </a:solidFill>
                <a:latin typeface="Segoe UI"/>
                <a:cs typeface="Segoe UI"/>
              </a:rPr>
              <a:t>Total</a:t>
            </a:r>
            <a:r>
              <a:rPr sz="2925" spc="-150" baseline="2849" dirty="0">
                <a:solidFill>
                  <a:srgbClr val="FFFFFF"/>
                </a:solidFill>
                <a:latin typeface="Segoe UI"/>
                <a:cs typeface="Segoe UI"/>
              </a:rPr>
              <a:t> </a:t>
            </a:r>
            <a:r>
              <a:rPr sz="2925" spc="-15" baseline="2849" dirty="0">
                <a:solidFill>
                  <a:srgbClr val="FFFFFF"/>
                </a:solidFill>
                <a:latin typeface="Segoe UI"/>
                <a:cs typeface="Segoe UI"/>
              </a:rPr>
              <a:t>Income</a:t>
            </a:r>
            <a:r>
              <a:rPr sz="2925" baseline="2849" dirty="0">
                <a:solidFill>
                  <a:srgbClr val="FFFFFF"/>
                </a:solidFill>
                <a:latin typeface="Segoe UI"/>
                <a:cs typeface="Segoe UI"/>
              </a:rPr>
              <a:t>	</a:t>
            </a:r>
            <a:r>
              <a:rPr sz="1950" dirty="0">
                <a:solidFill>
                  <a:srgbClr val="FFFFFF"/>
                </a:solidFill>
                <a:latin typeface="Segoe UI"/>
                <a:cs typeface="Segoe UI"/>
              </a:rPr>
              <a:t>avg</a:t>
            </a:r>
            <a:r>
              <a:rPr sz="1950" spc="315" dirty="0">
                <a:solidFill>
                  <a:srgbClr val="FFFFFF"/>
                </a:solidFill>
                <a:latin typeface="Segoe UI"/>
                <a:cs typeface="Segoe UI"/>
              </a:rPr>
              <a:t> </a:t>
            </a:r>
            <a:r>
              <a:rPr sz="1950" spc="-10" dirty="0">
                <a:solidFill>
                  <a:srgbClr val="FFFFFF"/>
                </a:solidFill>
                <a:latin typeface="Segoe UI"/>
                <a:cs typeface="Segoe UI"/>
              </a:rPr>
              <a:t>income</a:t>
            </a:r>
            <a:r>
              <a:rPr sz="1950" dirty="0">
                <a:solidFill>
                  <a:srgbClr val="FFFFFF"/>
                </a:solidFill>
                <a:latin typeface="Segoe UI"/>
                <a:cs typeface="Segoe UI"/>
              </a:rPr>
              <a:t>	Avg</a:t>
            </a:r>
            <a:r>
              <a:rPr sz="1950" spc="50" dirty="0">
                <a:solidFill>
                  <a:srgbClr val="FFFFFF"/>
                </a:solidFill>
                <a:latin typeface="Segoe UI"/>
                <a:cs typeface="Segoe UI"/>
              </a:rPr>
              <a:t> </a:t>
            </a:r>
            <a:r>
              <a:rPr sz="1950" dirty="0">
                <a:solidFill>
                  <a:srgbClr val="FFFFFF"/>
                </a:solidFill>
                <a:latin typeface="Segoe UI"/>
                <a:cs typeface="Segoe UI"/>
              </a:rPr>
              <a:t>Income</a:t>
            </a:r>
            <a:r>
              <a:rPr sz="1950" spc="55" dirty="0">
                <a:solidFill>
                  <a:srgbClr val="FFFFFF"/>
                </a:solidFill>
                <a:latin typeface="Segoe UI"/>
                <a:cs typeface="Segoe UI"/>
              </a:rPr>
              <a:t> </a:t>
            </a:r>
            <a:r>
              <a:rPr sz="1950" dirty="0">
                <a:solidFill>
                  <a:srgbClr val="FFFFFF"/>
                </a:solidFill>
                <a:latin typeface="Segoe UI"/>
                <a:cs typeface="Segoe UI"/>
              </a:rPr>
              <a:t>Utilization</a:t>
            </a:r>
            <a:r>
              <a:rPr sz="1950" spc="50" dirty="0">
                <a:solidFill>
                  <a:srgbClr val="FFFFFF"/>
                </a:solidFill>
                <a:latin typeface="Segoe UI"/>
                <a:cs typeface="Segoe UI"/>
              </a:rPr>
              <a:t> </a:t>
            </a:r>
            <a:r>
              <a:rPr sz="1950" spc="-50" dirty="0">
                <a:solidFill>
                  <a:srgbClr val="FFFFFF"/>
                </a:solidFill>
                <a:latin typeface="Segoe UI"/>
                <a:cs typeface="Segoe UI"/>
              </a:rPr>
              <a:t>%</a:t>
            </a:r>
            <a:endParaRPr sz="1950" dirty="0">
              <a:latin typeface="Segoe UI"/>
              <a:cs typeface="Segoe UI"/>
            </a:endParaRPr>
          </a:p>
        </p:txBody>
      </p:sp>
      <p:grpSp>
        <p:nvGrpSpPr>
          <p:cNvPr id="35" name="object 35"/>
          <p:cNvGrpSpPr/>
          <p:nvPr/>
        </p:nvGrpSpPr>
        <p:grpSpPr>
          <a:xfrm>
            <a:off x="-84" y="8420448"/>
            <a:ext cx="7413625" cy="2969260"/>
            <a:chOff x="-84" y="8420448"/>
            <a:chExt cx="7413625" cy="2969260"/>
          </a:xfrm>
        </p:grpSpPr>
        <p:sp>
          <p:nvSpPr>
            <p:cNvPr id="36" name="object 36"/>
            <p:cNvSpPr/>
            <p:nvPr/>
          </p:nvSpPr>
          <p:spPr>
            <a:xfrm>
              <a:off x="7853" y="8428386"/>
              <a:ext cx="7397750" cy="2953385"/>
            </a:xfrm>
            <a:custGeom>
              <a:avLst/>
              <a:gdLst/>
              <a:ahLst/>
              <a:cxnLst/>
              <a:rect l="l" t="t" r="r" b="b"/>
              <a:pathLst>
                <a:path w="7397750" h="2953384">
                  <a:moveTo>
                    <a:pt x="7177396" y="2952789"/>
                  </a:moveTo>
                  <a:lnTo>
                    <a:pt x="220282" y="2952789"/>
                  </a:lnTo>
                  <a:lnTo>
                    <a:pt x="212842" y="2952423"/>
                  </a:lnTo>
                  <a:lnTo>
                    <a:pt x="168769" y="2945148"/>
                  </a:lnTo>
                  <a:lnTo>
                    <a:pt x="126963" y="2929413"/>
                  </a:lnTo>
                  <a:lnTo>
                    <a:pt x="89029" y="2905825"/>
                  </a:lnTo>
                  <a:lnTo>
                    <a:pt x="56426" y="2875290"/>
                  </a:lnTo>
                  <a:lnTo>
                    <a:pt x="30407" y="2838982"/>
                  </a:lnTo>
                  <a:lnTo>
                    <a:pt x="11971" y="2798295"/>
                  </a:lnTo>
                  <a:lnTo>
                    <a:pt x="1827" y="2754793"/>
                  </a:lnTo>
                  <a:lnTo>
                    <a:pt x="0" y="2732506"/>
                  </a:lnTo>
                  <a:lnTo>
                    <a:pt x="0" y="2725047"/>
                  </a:lnTo>
                  <a:lnTo>
                    <a:pt x="0" y="220282"/>
                  </a:lnTo>
                  <a:lnTo>
                    <a:pt x="5831" y="175996"/>
                  </a:lnTo>
                  <a:lnTo>
                    <a:pt x="20190" y="133697"/>
                  </a:lnTo>
                  <a:lnTo>
                    <a:pt x="42525" y="95013"/>
                  </a:lnTo>
                  <a:lnTo>
                    <a:pt x="71978" y="61429"/>
                  </a:lnTo>
                  <a:lnTo>
                    <a:pt x="107416" y="34237"/>
                  </a:lnTo>
                  <a:lnTo>
                    <a:pt x="147479" y="14481"/>
                  </a:lnTo>
                  <a:lnTo>
                    <a:pt x="190627" y="2920"/>
                  </a:lnTo>
                  <a:lnTo>
                    <a:pt x="220282" y="0"/>
                  </a:lnTo>
                  <a:lnTo>
                    <a:pt x="7177396" y="0"/>
                  </a:lnTo>
                  <a:lnTo>
                    <a:pt x="7221683" y="5831"/>
                  </a:lnTo>
                  <a:lnTo>
                    <a:pt x="7263981" y="20190"/>
                  </a:lnTo>
                  <a:lnTo>
                    <a:pt x="7302666" y="42525"/>
                  </a:lnTo>
                  <a:lnTo>
                    <a:pt x="7336250" y="71978"/>
                  </a:lnTo>
                  <a:lnTo>
                    <a:pt x="7363442" y="107416"/>
                  </a:lnTo>
                  <a:lnTo>
                    <a:pt x="7383198" y="147479"/>
                  </a:lnTo>
                  <a:lnTo>
                    <a:pt x="7394759" y="190627"/>
                  </a:lnTo>
                  <a:lnTo>
                    <a:pt x="7397680" y="220282"/>
                  </a:lnTo>
                  <a:lnTo>
                    <a:pt x="7397680" y="2732506"/>
                  </a:lnTo>
                  <a:lnTo>
                    <a:pt x="7391849" y="2776793"/>
                  </a:lnTo>
                  <a:lnTo>
                    <a:pt x="7377490" y="2819091"/>
                  </a:lnTo>
                  <a:lnTo>
                    <a:pt x="7355154" y="2857775"/>
                  </a:lnTo>
                  <a:lnTo>
                    <a:pt x="7325702" y="2891359"/>
                  </a:lnTo>
                  <a:lnTo>
                    <a:pt x="7290262" y="2918551"/>
                  </a:lnTo>
                  <a:lnTo>
                    <a:pt x="7250199" y="2938307"/>
                  </a:lnTo>
                  <a:lnTo>
                    <a:pt x="7207052" y="2949868"/>
                  </a:lnTo>
                  <a:lnTo>
                    <a:pt x="7184837" y="2952423"/>
                  </a:lnTo>
                  <a:lnTo>
                    <a:pt x="7177396" y="2952789"/>
                  </a:lnTo>
                  <a:close/>
                </a:path>
              </a:pathLst>
            </a:custGeom>
            <a:solidFill>
              <a:srgbClr val="FFFFFF"/>
            </a:solidFill>
          </p:spPr>
          <p:txBody>
            <a:bodyPr wrap="square" lIns="0" tIns="0" rIns="0" bIns="0" rtlCol="0"/>
            <a:lstStyle/>
            <a:p>
              <a:endParaRPr/>
            </a:p>
          </p:txBody>
        </p:sp>
        <p:sp>
          <p:nvSpPr>
            <p:cNvPr id="37" name="object 37"/>
            <p:cNvSpPr/>
            <p:nvPr/>
          </p:nvSpPr>
          <p:spPr>
            <a:xfrm>
              <a:off x="7853" y="8428386"/>
              <a:ext cx="7397750" cy="2953385"/>
            </a:xfrm>
            <a:custGeom>
              <a:avLst/>
              <a:gdLst/>
              <a:ahLst/>
              <a:cxnLst/>
              <a:rect l="l" t="t" r="r" b="b"/>
              <a:pathLst>
                <a:path w="7397750" h="2953384">
                  <a:moveTo>
                    <a:pt x="0" y="272504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7169938" y="0"/>
                  </a:lnTo>
                  <a:lnTo>
                    <a:pt x="7177396" y="0"/>
                  </a:lnTo>
                  <a:lnTo>
                    <a:pt x="7184837" y="365"/>
                  </a:lnTo>
                  <a:lnTo>
                    <a:pt x="7192260" y="1096"/>
                  </a:lnTo>
                  <a:lnTo>
                    <a:pt x="7199683" y="1827"/>
                  </a:lnTo>
                  <a:lnTo>
                    <a:pt x="7207052" y="2920"/>
                  </a:lnTo>
                  <a:lnTo>
                    <a:pt x="7214367" y="4375"/>
                  </a:lnTo>
                  <a:lnTo>
                    <a:pt x="7221683" y="5831"/>
                  </a:lnTo>
                  <a:lnTo>
                    <a:pt x="7257090" y="17335"/>
                  </a:lnTo>
                  <a:lnTo>
                    <a:pt x="7263981" y="20190"/>
                  </a:lnTo>
                  <a:lnTo>
                    <a:pt x="7296464" y="38381"/>
                  </a:lnTo>
                  <a:lnTo>
                    <a:pt x="7302666" y="42525"/>
                  </a:lnTo>
                  <a:lnTo>
                    <a:pt x="7330975" y="66704"/>
                  </a:lnTo>
                  <a:lnTo>
                    <a:pt x="7336250" y="71978"/>
                  </a:lnTo>
                  <a:lnTo>
                    <a:pt x="7341253" y="77498"/>
                  </a:lnTo>
                  <a:lnTo>
                    <a:pt x="7345984" y="83263"/>
                  </a:lnTo>
                  <a:lnTo>
                    <a:pt x="7350716" y="89029"/>
                  </a:lnTo>
                  <a:lnTo>
                    <a:pt x="7355154" y="95013"/>
                  </a:lnTo>
                  <a:lnTo>
                    <a:pt x="7359298" y="101215"/>
                  </a:lnTo>
                  <a:lnTo>
                    <a:pt x="7363442" y="107416"/>
                  </a:lnTo>
                  <a:lnTo>
                    <a:pt x="7367272" y="113806"/>
                  </a:lnTo>
                  <a:lnTo>
                    <a:pt x="7370788" y="120385"/>
                  </a:lnTo>
                  <a:lnTo>
                    <a:pt x="7374304" y="126963"/>
                  </a:lnTo>
                  <a:lnTo>
                    <a:pt x="7377489" y="133697"/>
                  </a:lnTo>
                  <a:lnTo>
                    <a:pt x="7380343" y="140588"/>
                  </a:lnTo>
                  <a:lnTo>
                    <a:pt x="7383198" y="147479"/>
                  </a:lnTo>
                  <a:lnTo>
                    <a:pt x="7393303" y="183311"/>
                  </a:lnTo>
                  <a:lnTo>
                    <a:pt x="7394759" y="190627"/>
                  </a:lnTo>
                  <a:lnTo>
                    <a:pt x="7395852" y="197996"/>
                  </a:lnTo>
                  <a:lnTo>
                    <a:pt x="7396583" y="205419"/>
                  </a:lnTo>
                  <a:lnTo>
                    <a:pt x="7397314" y="212842"/>
                  </a:lnTo>
                  <a:lnTo>
                    <a:pt x="7397680" y="220282"/>
                  </a:lnTo>
                  <a:lnTo>
                    <a:pt x="7397679" y="227741"/>
                  </a:lnTo>
                  <a:lnTo>
                    <a:pt x="7397679" y="2725047"/>
                  </a:lnTo>
                  <a:lnTo>
                    <a:pt x="7393304" y="2769477"/>
                  </a:lnTo>
                  <a:lnTo>
                    <a:pt x="7391849" y="2776793"/>
                  </a:lnTo>
                  <a:lnTo>
                    <a:pt x="7380343" y="2812200"/>
                  </a:lnTo>
                  <a:lnTo>
                    <a:pt x="7377490" y="2819091"/>
                  </a:lnTo>
                  <a:lnTo>
                    <a:pt x="7374305" y="2825825"/>
                  </a:lnTo>
                  <a:lnTo>
                    <a:pt x="7370788" y="2832403"/>
                  </a:lnTo>
                  <a:lnTo>
                    <a:pt x="7367272" y="2838982"/>
                  </a:lnTo>
                  <a:lnTo>
                    <a:pt x="7363442" y="2845372"/>
                  </a:lnTo>
                  <a:lnTo>
                    <a:pt x="7359297" y="2851573"/>
                  </a:lnTo>
                  <a:lnTo>
                    <a:pt x="7355154" y="2857775"/>
                  </a:lnTo>
                  <a:lnTo>
                    <a:pt x="7350716" y="2863759"/>
                  </a:lnTo>
                  <a:lnTo>
                    <a:pt x="7345984" y="2869525"/>
                  </a:lnTo>
                  <a:lnTo>
                    <a:pt x="7341253" y="2875290"/>
                  </a:lnTo>
                  <a:lnTo>
                    <a:pt x="7336250" y="2880810"/>
                  </a:lnTo>
                  <a:lnTo>
                    <a:pt x="7330975" y="2886085"/>
                  </a:lnTo>
                  <a:lnTo>
                    <a:pt x="7325702" y="2891359"/>
                  </a:lnTo>
                  <a:lnTo>
                    <a:pt x="7320181" y="2896362"/>
                  </a:lnTo>
                  <a:lnTo>
                    <a:pt x="7314416" y="2901093"/>
                  </a:lnTo>
                  <a:lnTo>
                    <a:pt x="7308650" y="2905825"/>
                  </a:lnTo>
                  <a:lnTo>
                    <a:pt x="7302666" y="2910263"/>
                  </a:lnTo>
                  <a:lnTo>
                    <a:pt x="7296464" y="2914407"/>
                  </a:lnTo>
                  <a:lnTo>
                    <a:pt x="7290262" y="2918551"/>
                  </a:lnTo>
                  <a:lnTo>
                    <a:pt x="7257090" y="2935453"/>
                  </a:lnTo>
                  <a:lnTo>
                    <a:pt x="7250199" y="2938307"/>
                  </a:lnTo>
                  <a:lnTo>
                    <a:pt x="7214367" y="2948413"/>
                  </a:lnTo>
                  <a:lnTo>
                    <a:pt x="7207052" y="2949868"/>
                  </a:lnTo>
                  <a:lnTo>
                    <a:pt x="7199683" y="2950961"/>
                  </a:lnTo>
                  <a:lnTo>
                    <a:pt x="7192260" y="2951693"/>
                  </a:lnTo>
                  <a:lnTo>
                    <a:pt x="7184837" y="2952423"/>
                  </a:lnTo>
                  <a:lnTo>
                    <a:pt x="7177396" y="2952789"/>
                  </a:lnTo>
                  <a:lnTo>
                    <a:pt x="7169938" y="2952789"/>
                  </a:lnTo>
                  <a:lnTo>
                    <a:pt x="227741" y="2952789"/>
                  </a:lnTo>
                  <a:lnTo>
                    <a:pt x="220282" y="2952789"/>
                  </a:lnTo>
                  <a:lnTo>
                    <a:pt x="212842" y="2952423"/>
                  </a:lnTo>
                  <a:lnTo>
                    <a:pt x="205419" y="2951693"/>
                  </a:lnTo>
                  <a:lnTo>
                    <a:pt x="197996" y="2950961"/>
                  </a:lnTo>
                  <a:lnTo>
                    <a:pt x="190627" y="2949868"/>
                  </a:lnTo>
                  <a:lnTo>
                    <a:pt x="183311" y="2948413"/>
                  </a:lnTo>
                  <a:lnTo>
                    <a:pt x="175996" y="2946958"/>
                  </a:lnTo>
                  <a:lnTo>
                    <a:pt x="168769" y="2945148"/>
                  </a:lnTo>
                  <a:lnTo>
                    <a:pt x="161631" y="2942982"/>
                  </a:lnTo>
                  <a:lnTo>
                    <a:pt x="154494" y="2940817"/>
                  </a:lnTo>
                  <a:lnTo>
                    <a:pt x="113806" y="2922381"/>
                  </a:lnTo>
                  <a:lnTo>
                    <a:pt x="101215" y="2914407"/>
                  </a:lnTo>
                  <a:lnTo>
                    <a:pt x="95013" y="2910263"/>
                  </a:lnTo>
                  <a:lnTo>
                    <a:pt x="89029" y="2905825"/>
                  </a:lnTo>
                  <a:lnTo>
                    <a:pt x="83263" y="2901093"/>
                  </a:lnTo>
                  <a:lnTo>
                    <a:pt x="77498" y="2896362"/>
                  </a:lnTo>
                  <a:lnTo>
                    <a:pt x="71978" y="2891359"/>
                  </a:lnTo>
                  <a:lnTo>
                    <a:pt x="66704" y="2886085"/>
                  </a:lnTo>
                  <a:lnTo>
                    <a:pt x="61429" y="2880810"/>
                  </a:lnTo>
                  <a:lnTo>
                    <a:pt x="56426" y="2875290"/>
                  </a:lnTo>
                  <a:lnTo>
                    <a:pt x="51694" y="2869525"/>
                  </a:lnTo>
                  <a:lnTo>
                    <a:pt x="46963" y="2863759"/>
                  </a:lnTo>
                  <a:lnTo>
                    <a:pt x="26891" y="2832403"/>
                  </a:lnTo>
                  <a:lnTo>
                    <a:pt x="23375" y="2825825"/>
                  </a:lnTo>
                  <a:lnTo>
                    <a:pt x="20190" y="2819091"/>
                  </a:lnTo>
                  <a:lnTo>
                    <a:pt x="17335" y="2812200"/>
                  </a:lnTo>
                  <a:lnTo>
                    <a:pt x="14481" y="2805309"/>
                  </a:lnTo>
                  <a:lnTo>
                    <a:pt x="4375" y="2769477"/>
                  </a:lnTo>
                  <a:lnTo>
                    <a:pt x="2920" y="2762162"/>
                  </a:lnTo>
                  <a:lnTo>
                    <a:pt x="1827" y="2754793"/>
                  </a:lnTo>
                  <a:lnTo>
                    <a:pt x="1096" y="2747370"/>
                  </a:lnTo>
                  <a:lnTo>
                    <a:pt x="365" y="2739947"/>
                  </a:lnTo>
                  <a:lnTo>
                    <a:pt x="0" y="2732506"/>
                  </a:lnTo>
                  <a:lnTo>
                    <a:pt x="0" y="2725047"/>
                  </a:lnTo>
                  <a:close/>
                </a:path>
              </a:pathLst>
            </a:custGeom>
            <a:ln w="15706">
              <a:solidFill>
                <a:srgbClr val="A7337D"/>
              </a:solidFill>
            </a:ln>
          </p:spPr>
          <p:txBody>
            <a:bodyPr wrap="square" lIns="0" tIns="0" rIns="0" bIns="0" rtlCol="0"/>
            <a:lstStyle/>
            <a:p>
              <a:endParaRPr/>
            </a:p>
          </p:txBody>
        </p:sp>
        <p:sp>
          <p:nvSpPr>
            <p:cNvPr id="38" name="object 38"/>
            <p:cNvSpPr/>
            <p:nvPr/>
          </p:nvSpPr>
          <p:spPr>
            <a:xfrm>
              <a:off x="188475" y="8593302"/>
              <a:ext cx="2544445" cy="455930"/>
            </a:xfrm>
            <a:custGeom>
              <a:avLst/>
              <a:gdLst/>
              <a:ahLst/>
              <a:cxnLst/>
              <a:rect l="l" t="t" r="r" b="b"/>
              <a:pathLst>
                <a:path w="2544445" h="455929">
                  <a:moveTo>
                    <a:pt x="2544424" y="455483"/>
                  </a:moveTo>
                  <a:lnTo>
                    <a:pt x="0" y="455483"/>
                  </a:lnTo>
                  <a:lnTo>
                    <a:pt x="0" y="0"/>
                  </a:lnTo>
                  <a:lnTo>
                    <a:pt x="2544424" y="0"/>
                  </a:lnTo>
                  <a:lnTo>
                    <a:pt x="2544424" y="455483"/>
                  </a:lnTo>
                  <a:close/>
                </a:path>
              </a:pathLst>
            </a:custGeom>
            <a:solidFill>
              <a:srgbClr val="FFFFFF"/>
            </a:solidFill>
          </p:spPr>
          <p:txBody>
            <a:bodyPr wrap="square" lIns="0" tIns="0" rIns="0" bIns="0" rtlCol="0"/>
            <a:lstStyle/>
            <a:p>
              <a:endParaRPr/>
            </a:p>
          </p:txBody>
        </p:sp>
      </p:grpSp>
      <p:sp>
        <p:nvSpPr>
          <p:cNvPr id="39" name="object 39"/>
          <p:cNvSpPr txBox="1"/>
          <p:nvPr/>
        </p:nvSpPr>
        <p:spPr>
          <a:xfrm>
            <a:off x="254307" y="8606832"/>
            <a:ext cx="1117600" cy="276860"/>
          </a:xfrm>
          <a:prstGeom prst="rect">
            <a:avLst/>
          </a:prstGeom>
        </p:spPr>
        <p:txBody>
          <a:bodyPr vert="horz" wrap="square" lIns="0" tIns="12065" rIns="0" bIns="0" rtlCol="0">
            <a:spAutoFit/>
          </a:bodyPr>
          <a:lstStyle/>
          <a:p>
            <a:pPr marL="12700">
              <a:lnSpc>
                <a:spcPct val="100000"/>
              </a:lnSpc>
              <a:spcBef>
                <a:spcPts val="95"/>
              </a:spcBef>
            </a:pPr>
            <a:r>
              <a:rPr sz="1650" b="1" spc="-10" dirty="0">
                <a:solidFill>
                  <a:srgbClr val="252423"/>
                </a:solidFill>
                <a:latin typeface="Segoe UI"/>
                <a:cs typeface="Segoe UI"/>
              </a:rPr>
              <a:t>occupation</a:t>
            </a:r>
            <a:endParaRPr sz="1650">
              <a:latin typeface="Segoe UI"/>
              <a:cs typeface="Segoe UI"/>
            </a:endParaRPr>
          </a:p>
        </p:txBody>
      </p:sp>
      <p:sp>
        <p:nvSpPr>
          <p:cNvPr id="40" name="object 40"/>
          <p:cNvSpPr/>
          <p:nvPr/>
        </p:nvSpPr>
        <p:spPr>
          <a:xfrm>
            <a:off x="2732900" y="8593302"/>
            <a:ext cx="2183765" cy="455930"/>
          </a:xfrm>
          <a:custGeom>
            <a:avLst/>
            <a:gdLst/>
            <a:ahLst/>
            <a:cxnLst/>
            <a:rect l="l" t="t" r="r" b="b"/>
            <a:pathLst>
              <a:path w="2183765" h="455929">
                <a:moveTo>
                  <a:pt x="2183179" y="455483"/>
                </a:moveTo>
                <a:lnTo>
                  <a:pt x="0" y="455483"/>
                </a:lnTo>
                <a:lnTo>
                  <a:pt x="0" y="0"/>
                </a:lnTo>
                <a:lnTo>
                  <a:pt x="2183179" y="0"/>
                </a:lnTo>
                <a:lnTo>
                  <a:pt x="2183179" y="455483"/>
                </a:lnTo>
                <a:close/>
              </a:path>
            </a:pathLst>
          </a:custGeom>
          <a:solidFill>
            <a:srgbClr val="FFFFFF"/>
          </a:solidFill>
        </p:spPr>
        <p:txBody>
          <a:bodyPr wrap="square" lIns="0" tIns="0" rIns="0" bIns="0" rtlCol="0"/>
          <a:lstStyle/>
          <a:p>
            <a:endParaRPr/>
          </a:p>
        </p:txBody>
      </p:sp>
      <p:sp>
        <p:nvSpPr>
          <p:cNvPr id="41" name="object 41"/>
          <p:cNvSpPr txBox="1"/>
          <p:nvPr/>
        </p:nvSpPr>
        <p:spPr>
          <a:xfrm>
            <a:off x="2798732" y="8606832"/>
            <a:ext cx="1307465" cy="453390"/>
          </a:xfrm>
          <a:prstGeom prst="rect">
            <a:avLst/>
          </a:prstGeom>
        </p:spPr>
        <p:txBody>
          <a:bodyPr vert="horz" wrap="square" lIns="0" tIns="12065" rIns="0" bIns="0" rtlCol="0">
            <a:spAutoFit/>
          </a:bodyPr>
          <a:lstStyle/>
          <a:p>
            <a:pPr marL="12700">
              <a:lnSpc>
                <a:spcPct val="100000"/>
              </a:lnSpc>
              <a:spcBef>
                <a:spcPts val="95"/>
              </a:spcBef>
            </a:pPr>
            <a:r>
              <a:rPr sz="1650" b="1" spc="-10" dirty="0">
                <a:solidFill>
                  <a:srgbClr val="252423"/>
                </a:solidFill>
                <a:latin typeface="Segoe UI"/>
                <a:cs typeface="Segoe UI"/>
              </a:rPr>
              <a:t>Avrg_Income</a:t>
            </a:r>
            <a:endParaRPr sz="1650">
              <a:latin typeface="Segoe UI"/>
              <a:cs typeface="Segoe UI"/>
            </a:endParaRPr>
          </a:p>
          <a:p>
            <a:pPr marL="12700">
              <a:lnSpc>
                <a:spcPct val="100000"/>
              </a:lnSpc>
              <a:spcBef>
                <a:spcPts val="5"/>
              </a:spcBef>
            </a:pPr>
            <a:r>
              <a:rPr sz="1150" spc="-305" dirty="0">
                <a:solidFill>
                  <a:srgbClr val="252423"/>
                </a:solidFill>
                <a:latin typeface="Segoe UI Symbol"/>
                <a:cs typeface="Segoe UI Symbol"/>
              </a:rPr>
              <a:t></a:t>
            </a:r>
            <a:endParaRPr sz="1150">
              <a:latin typeface="Segoe UI Symbol"/>
              <a:cs typeface="Segoe UI Symbol"/>
            </a:endParaRPr>
          </a:p>
        </p:txBody>
      </p:sp>
      <p:sp>
        <p:nvSpPr>
          <p:cNvPr id="42" name="object 42"/>
          <p:cNvSpPr/>
          <p:nvPr/>
        </p:nvSpPr>
        <p:spPr>
          <a:xfrm>
            <a:off x="4916080" y="8593302"/>
            <a:ext cx="2214880" cy="455930"/>
          </a:xfrm>
          <a:custGeom>
            <a:avLst/>
            <a:gdLst/>
            <a:ahLst/>
            <a:cxnLst/>
            <a:rect l="l" t="t" r="r" b="b"/>
            <a:pathLst>
              <a:path w="2214879" h="455929">
                <a:moveTo>
                  <a:pt x="2214592" y="455483"/>
                </a:moveTo>
                <a:lnTo>
                  <a:pt x="0" y="455483"/>
                </a:lnTo>
                <a:lnTo>
                  <a:pt x="0" y="0"/>
                </a:lnTo>
                <a:lnTo>
                  <a:pt x="2214592" y="0"/>
                </a:lnTo>
                <a:lnTo>
                  <a:pt x="2214592" y="455483"/>
                </a:lnTo>
                <a:close/>
              </a:path>
            </a:pathLst>
          </a:custGeom>
          <a:solidFill>
            <a:srgbClr val="FFFFFF"/>
          </a:solidFill>
        </p:spPr>
        <p:txBody>
          <a:bodyPr wrap="square" lIns="0" tIns="0" rIns="0" bIns="0" rtlCol="0"/>
          <a:lstStyle/>
          <a:p>
            <a:endParaRPr/>
          </a:p>
        </p:txBody>
      </p:sp>
      <p:sp>
        <p:nvSpPr>
          <p:cNvPr id="43" name="object 43"/>
          <p:cNvSpPr txBox="1"/>
          <p:nvPr/>
        </p:nvSpPr>
        <p:spPr>
          <a:xfrm>
            <a:off x="4981912" y="8606832"/>
            <a:ext cx="2069464" cy="276860"/>
          </a:xfrm>
          <a:prstGeom prst="rect">
            <a:avLst/>
          </a:prstGeom>
        </p:spPr>
        <p:txBody>
          <a:bodyPr vert="horz" wrap="square" lIns="0" tIns="12065" rIns="0" bIns="0" rtlCol="0">
            <a:spAutoFit/>
          </a:bodyPr>
          <a:lstStyle/>
          <a:p>
            <a:pPr marL="12700">
              <a:lnSpc>
                <a:spcPct val="100000"/>
              </a:lnSpc>
              <a:spcBef>
                <a:spcPts val="95"/>
              </a:spcBef>
            </a:pPr>
            <a:r>
              <a:rPr sz="1650" b="1" dirty="0">
                <a:solidFill>
                  <a:srgbClr val="252423"/>
                </a:solidFill>
                <a:latin typeface="Segoe UI"/>
                <a:cs typeface="Segoe UI"/>
              </a:rPr>
              <a:t>Income</a:t>
            </a:r>
            <a:r>
              <a:rPr sz="1650" b="1" spc="-60" dirty="0">
                <a:solidFill>
                  <a:srgbClr val="252423"/>
                </a:solidFill>
                <a:latin typeface="Segoe UI"/>
                <a:cs typeface="Segoe UI"/>
              </a:rPr>
              <a:t> </a:t>
            </a:r>
            <a:r>
              <a:rPr sz="1650" b="1" dirty="0">
                <a:solidFill>
                  <a:srgbClr val="252423"/>
                </a:solidFill>
                <a:latin typeface="Segoe UI"/>
                <a:cs typeface="Segoe UI"/>
              </a:rPr>
              <a:t>Utilization</a:t>
            </a:r>
            <a:r>
              <a:rPr sz="1650" b="1" spc="-60" dirty="0">
                <a:solidFill>
                  <a:srgbClr val="252423"/>
                </a:solidFill>
                <a:latin typeface="Segoe UI"/>
                <a:cs typeface="Segoe UI"/>
              </a:rPr>
              <a:t> </a:t>
            </a:r>
            <a:r>
              <a:rPr sz="1650" b="1" spc="-50" dirty="0">
                <a:solidFill>
                  <a:srgbClr val="252423"/>
                </a:solidFill>
                <a:latin typeface="Segoe UI"/>
                <a:cs typeface="Segoe UI"/>
              </a:rPr>
              <a:t>%</a:t>
            </a:r>
            <a:endParaRPr sz="1650">
              <a:latin typeface="Segoe UI"/>
              <a:cs typeface="Segoe UI"/>
            </a:endParaRPr>
          </a:p>
        </p:txBody>
      </p:sp>
      <p:graphicFrame>
        <p:nvGraphicFramePr>
          <p:cNvPr id="44" name="object 44"/>
          <p:cNvGraphicFramePr>
            <a:graphicFrameLocks noGrp="1"/>
          </p:cNvGraphicFramePr>
          <p:nvPr/>
        </p:nvGraphicFramePr>
        <p:xfrm>
          <a:off x="188475" y="9033079"/>
          <a:ext cx="6941820" cy="1647825"/>
        </p:xfrm>
        <a:graphic>
          <a:graphicData uri="http://schemas.openxmlformats.org/drawingml/2006/table">
            <a:tbl>
              <a:tblPr firstRow="1" bandRow="1">
                <a:tableStyleId>{2D5ABB26-0587-4C30-8999-92F81FD0307C}</a:tableStyleId>
              </a:tblPr>
              <a:tblGrid>
                <a:gridCol w="2544445">
                  <a:extLst>
                    <a:ext uri="{9D8B030D-6E8A-4147-A177-3AD203B41FA5}">
                      <a16:colId xmlns:a16="http://schemas.microsoft.com/office/drawing/2014/main" val="20000"/>
                    </a:ext>
                  </a:extLst>
                </a:gridCol>
                <a:gridCol w="2183130">
                  <a:extLst>
                    <a:ext uri="{9D8B030D-6E8A-4147-A177-3AD203B41FA5}">
                      <a16:colId xmlns:a16="http://schemas.microsoft.com/office/drawing/2014/main" val="20001"/>
                    </a:ext>
                  </a:extLst>
                </a:gridCol>
                <a:gridCol w="2214245">
                  <a:extLst>
                    <a:ext uri="{9D8B030D-6E8A-4147-A177-3AD203B41FA5}">
                      <a16:colId xmlns:a16="http://schemas.microsoft.com/office/drawing/2014/main" val="20002"/>
                    </a:ext>
                  </a:extLst>
                </a:gridCol>
              </a:tblGrid>
              <a:tr h="329565">
                <a:tc>
                  <a:txBody>
                    <a:bodyPr/>
                    <a:lstStyle/>
                    <a:p>
                      <a:pPr marL="78105">
                        <a:lnSpc>
                          <a:spcPct val="100000"/>
                        </a:lnSpc>
                        <a:spcBef>
                          <a:spcPts val="265"/>
                        </a:spcBef>
                      </a:pPr>
                      <a:r>
                        <a:rPr sz="1650" dirty="0">
                          <a:solidFill>
                            <a:srgbClr val="252423"/>
                          </a:solidFill>
                          <a:latin typeface="Segoe UI"/>
                          <a:cs typeface="Segoe UI"/>
                        </a:rPr>
                        <a:t>Business</a:t>
                      </a:r>
                      <a:r>
                        <a:rPr sz="1650" spc="-70" dirty="0">
                          <a:solidFill>
                            <a:srgbClr val="252423"/>
                          </a:solidFill>
                          <a:latin typeface="Segoe UI"/>
                          <a:cs typeface="Segoe UI"/>
                        </a:rPr>
                        <a:t> </a:t>
                      </a:r>
                      <a:r>
                        <a:rPr sz="1650" spc="-10" dirty="0">
                          <a:solidFill>
                            <a:srgbClr val="252423"/>
                          </a:solidFill>
                          <a:latin typeface="Segoe UI"/>
                          <a:cs typeface="Segoe UI"/>
                        </a:rPr>
                        <a:t>Owners</a:t>
                      </a:r>
                      <a:endParaRPr sz="1650">
                        <a:latin typeface="Segoe UI"/>
                        <a:cs typeface="Segoe UI"/>
                      </a:endParaRPr>
                    </a:p>
                  </a:txBody>
                  <a:tcPr marL="0" marR="0" marT="33655" marB="0">
                    <a:lnT w="19050">
                      <a:solidFill>
                        <a:srgbClr val="118CFF"/>
                      </a:solidFill>
                      <a:prstDash val="solid"/>
                    </a:lnT>
                    <a:lnB w="19050">
                      <a:solidFill>
                        <a:srgbClr val="E4E4E4"/>
                      </a:solidFill>
                      <a:prstDash val="solid"/>
                    </a:lnB>
                    <a:solidFill>
                      <a:srgbClr val="D4A52F"/>
                    </a:solidFill>
                  </a:tcPr>
                </a:tc>
                <a:tc>
                  <a:txBody>
                    <a:bodyPr/>
                    <a:lstStyle/>
                    <a:p>
                      <a:pPr marL="16510" algn="ctr">
                        <a:lnSpc>
                          <a:spcPct val="100000"/>
                        </a:lnSpc>
                        <a:spcBef>
                          <a:spcPts val="265"/>
                        </a:spcBef>
                      </a:pPr>
                      <a:r>
                        <a:rPr sz="1650" spc="-10" dirty="0">
                          <a:solidFill>
                            <a:srgbClr val="252423"/>
                          </a:solidFill>
                          <a:latin typeface="Segoe UI"/>
                          <a:cs typeface="Segoe UI"/>
                        </a:rPr>
                        <a:t>$70,091.17936507937</a:t>
                      </a:r>
                      <a:endParaRPr sz="1650">
                        <a:latin typeface="Segoe UI"/>
                        <a:cs typeface="Segoe UI"/>
                      </a:endParaRPr>
                    </a:p>
                  </a:txBody>
                  <a:tcPr marL="0" marR="0" marT="33655" marB="0">
                    <a:lnT w="19050">
                      <a:solidFill>
                        <a:srgbClr val="118CFF"/>
                      </a:solidFill>
                      <a:prstDash val="solid"/>
                    </a:lnT>
                    <a:lnB w="19050">
                      <a:solidFill>
                        <a:srgbClr val="E4E4E4"/>
                      </a:solidFill>
                      <a:prstDash val="solid"/>
                    </a:lnB>
                    <a:solidFill>
                      <a:srgbClr val="118CFF"/>
                    </a:solidFill>
                  </a:tcPr>
                </a:tc>
                <a:tc>
                  <a:txBody>
                    <a:bodyPr/>
                    <a:lstStyle/>
                    <a:p>
                      <a:pPr marR="70485" algn="r">
                        <a:lnSpc>
                          <a:spcPct val="100000"/>
                        </a:lnSpc>
                        <a:spcBef>
                          <a:spcPts val="265"/>
                        </a:spcBef>
                      </a:pPr>
                      <a:r>
                        <a:rPr sz="1650" spc="-10" dirty="0">
                          <a:solidFill>
                            <a:srgbClr val="252423"/>
                          </a:solidFill>
                          <a:latin typeface="Segoe UI"/>
                          <a:cs typeface="Segoe UI"/>
                        </a:rPr>
                        <a:t>33.22%</a:t>
                      </a:r>
                      <a:endParaRPr sz="1650">
                        <a:latin typeface="Segoe UI"/>
                        <a:cs typeface="Segoe UI"/>
                      </a:endParaRPr>
                    </a:p>
                  </a:txBody>
                  <a:tcPr marL="0" marR="0" marT="33655" marB="0">
                    <a:lnT w="19050">
                      <a:solidFill>
                        <a:srgbClr val="118CFF"/>
                      </a:solidFill>
                      <a:prstDash val="solid"/>
                    </a:lnT>
                    <a:lnB w="19050">
                      <a:solidFill>
                        <a:srgbClr val="E4E4E4"/>
                      </a:solidFill>
                      <a:prstDash val="solid"/>
                    </a:lnB>
                    <a:solidFill>
                      <a:srgbClr val="B6DBFF"/>
                    </a:solidFill>
                  </a:tcPr>
                </a:tc>
                <a:extLst>
                  <a:ext uri="{0D108BD9-81ED-4DB2-BD59-A6C34878D82A}">
                    <a16:rowId xmlns:a16="http://schemas.microsoft.com/office/drawing/2014/main" val="10000"/>
                  </a:ext>
                </a:extLst>
              </a:tr>
              <a:tr h="329565">
                <a:tc>
                  <a:txBody>
                    <a:bodyPr/>
                    <a:lstStyle/>
                    <a:p>
                      <a:pPr marL="78105">
                        <a:lnSpc>
                          <a:spcPct val="100000"/>
                        </a:lnSpc>
                        <a:spcBef>
                          <a:spcPts val="265"/>
                        </a:spcBef>
                      </a:pPr>
                      <a:r>
                        <a:rPr sz="1650" dirty="0">
                          <a:solidFill>
                            <a:srgbClr val="252423"/>
                          </a:solidFill>
                          <a:latin typeface="Segoe UI"/>
                          <a:cs typeface="Segoe UI"/>
                        </a:rPr>
                        <a:t>Salaried</a:t>
                      </a:r>
                      <a:r>
                        <a:rPr sz="1650" spc="-25" dirty="0">
                          <a:solidFill>
                            <a:srgbClr val="252423"/>
                          </a:solidFill>
                          <a:latin typeface="Segoe UI"/>
                          <a:cs typeface="Segoe UI"/>
                        </a:rPr>
                        <a:t> </a:t>
                      </a:r>
                      <a:r>
                        <a:rPr sz="1650" dirty="0">
                          <a:solidFill>
                            <a:srgbClr val="252423"/>
                          </a:solidFill>
                          <a:latin typeface="Segoe UI"/>
                          <a:cs typeface="Segoe UI"/>
                        </a:rPr>
                        <a:t>IT</a:t>
                      </a:r>
                      <a:r>
                        <a:rPr sz="1650" spc="-20" dirty="0">
                          <a:solidFill>
                            <a:srgbClr val="252423"/>
                          </a:solidFill>
                          <a:latin typeface="Segoe UI"/>
                          <a:cs typeface="Segoe UI"/>
                        </a:rPr>
                        <a:t> </a:t>
                      </a:r>
                      <a:r>
                        <a:rPr sz="1650" spc="-10" dirty="0">
                          <a:solidFill>
                            <a:srgbClr val="252423"/>
                          </a:solidFill>
                          <a:latin typeface="Segoe UI"/>
                          <a:cs typeface="Segoe UI"/>
                        </a:rPr>
                        <a:t>Employees</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AC5029"/>
                    </a:solidFill>
                  </a:tcPr>
                </a:tc>
                <a:tc>
                  <a:txBody>
                    <a:bodyPr/>
                    <a:lstStyle/>
                    <a:p>
                      <a:pPr marL="16510" algn="ctr">
                        <a:lnSpc>
                          <a:spcPct val="100000"/>
                        </a:lnSpc>
                        <a:spcBef>
                          <a:spcPts val="265"/>
                        </a:spcBef>
                      </a:pPr>
                      <a:r>
                        <a:rPr sz="1650" spc="-10" dirty="0">
                          <a:solidFill>
                            <a:srgbClr val="252423"/>
                          </a:solidFill>
                          <a:latin typeface="Segoe UI"/>
                          <a:cs typeface="Segoe UI"/>
                        </a:rPr>
                        <a:t>$61,499.67310664606</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42A5FF"/>
                    </a:solidFill>
                  </a:tcPr>
                </a:tc>
                <a:tc>
                  <a:txBody>
                    <a:bodyPr/>
                    <a:lstStyle/>
                    <a:p>
                      <a:pPr marR="70485" algn="r">
                        <a:lnSpc>
                          <a:spcPct val="100000"/>
                        </a:lnSpc>
                        <a:spcBef>
                          <a:spcPts val="265"/>
                        </a:spcBef>
                      </a:pPr>
                      <a:r>
                        <a:rPr sz="1650" spc="-10" dirty="0">
                          <a:solidFill>
                            <a:srgbClr val="252423"/>
                          </a:solidFill>
                          <a:latin typeface="Segoe UI"/>
                          <a:cs typeface="Segoe UI"/>
                        </a:rPr>
                        <a:t>51.04%</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118CFF"/>
                    </a:solidFill>
                  </a:tcPr>
                </a:tc>
                <a:extLst>
                  <a:ext uri="{0D108BD9-81ED-4DB2-BD59-A6C34878D82A}">
                    <a16:rowId xmlns:a16="http://schemas.microsoft.com/office/drawing/2014/main" val="10001"/>
                  </a:ext>
                </a:extLst>
              </a:tr>
              <a:tr h="329565">
                <a:tc>
                  <a:txBody>
                    <a:bodyPr/>
                    <a:lstStyle/>
                    <a:p>
                      <a:pPr marL="78105">
                        <a:lnSpc>
                          <a:spcPct val="100000"/>
                        </a:lnSpc>
                        <a:spcBef>
                          <a:spcPts val="265"/>
                        </a:spcBef>
                      </a:pPr>
                      <a:r>
                        <a:rPr sz="1650" dirty="0">
                          <a:solidFill>
                            <a:srgbClr val="252423"/>
                          </a:solidFill>
                          <a:latin typeface="Segoe UI"/>
                          <a:cs typeface="Segoe UI"/>
                        </a:rPr>
                        <a:t>Government</a:t>
                      </a:r>
                      <a:r>
                        <a:rPr sz="1650" spc="-80" dirty="0">
                          <a:solidFill>
                            <a:srgbClr val="252423"/>
                          </a:solidFill>
                          <a:latin typeface="Segoe UI"/>
                          <a:cs typeface="Segoe UI"/>
                        </a:rPr>
                        <a:t> </a:t>
                      </a:r>
                      <a:r>
                        <a:rPr sz="1650" spc="-10" dirty="0">
                          <a:solidFill>
                            <a:srgbClr val="252423"/>
                          </a:solidFill>
                          <a:latin typeface="Segoe UI"/>
                          <a:cs typeface="Segoe UI"/>
                        </a:rPr>
                        <a:t>Employees</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E1C233"/>
                    </a:solidFill>
                  </a:tcPr>
                </a:tc>
                <a:tc>
                  <a:txBody>
                    <a:bodyPr/>
                    <a:lstStyle/>
                    <a:p>
                      <a:pPr marL="16510" algn="ctr">
                        <a:lnSpc>
                          <a:spcPct val="100000"/>
                        </a:lnSpc>
                        <a:spcBef>
                          <a:spcPts val="265"/>
                        </a:spcBef>
                      </a:pPr>
                      <a:r>
                        <a:rPr sz="1650" spc="-10" dirty="0">
                          <a:solidFill>
                            <a:srgbClr val="252423"/>
                          </a:solidFill>
                          <a:latin typeface="Segoe UI"/>
                          <a:cs typeface="Segoe UI"/>
                        </a:rPr>
                        <a:t>$52,034.83458646617</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7BBFFF"/>
                    </a:solidFill>
                  </a:tcPr>
                </a:tc>
                <a:tc>
                  <a:txBody>
                    <a:bodyPr/>
                    <a:lstStyle/>
                    <a:p>
                      <a:pPr marR="70485" algn="r">
                        <a:lnSpc>
                          <a:spcPct val="100000"/>
                        </a:lnSpc>
                        <a:spcBef>
                          <a:spcPts val="265"/>
                        </a:spcBef>
                      </a:pPr>
                      <a:r>
                        <a:rPr sz="1650" spc="-10" dirty="0">
                          <a:solidFill>
                            <a:srgbClr val="252423"/>
                          </a:solidFill>
                          <a:latin typeface="Segoe UI"/>
                          <a:cs typeface="Segoe UI"/>
                        </a:rPr>
                        <a:t>29.00%</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DEEFFF"/>
                    </a:solidFill>
                  </a:tcPr>
                </a:tc>
                <a:extLst>
                  <a:ext uri="{0D108BD9-81ED-4DB2-BD59-A6C34878D82A}">
                    <a16:rowId xmlns:a16="http://schemas.microsoft.com/office/drawing/2014/main" val="10002"/>
                  </a:ext>
                </a:extLst>
              </a:tr>
              <a:tr h="329565">
                <a:tc>
                  <a:txBody>
                    <a:bodyPr/>
                    <a:lstStyle/>
                    <a:p>
                      <a:pPr marL="78105">
                        <a:lnSpc>
                          <a:spcPct val="100000"/>
                        </a:lnSpc>
                        <a:spcBef>
                          <a:spcPts val="265"/>
                        </a:spcBef>
                      </a:pPr>
                      <a:r>
                        <a:rPr sz="1650" dirty="0">
                          <a:solidFill>
                            <a:srgbClr val="252423"/>
                          </a:solidFill>
                          <a:latin typeface="Segoe UI"/>
                          <a:cs typeface="Segoe UI"/>
                        </a:rPr>
                        <a:t>Salaried</a:t>
                      </a:r>
                      <a:r>
                        <a:rPr sz="1650" spc="-45" dirty="0">
                          <a:solidFill>
                            <a:srgbClr val="252423"/>
                          </a:solidFill>
                          <a:latin typeface="Segoe UI"/>
                          <a:cs typeface="Segoe UI"/>
                        </a:rPr>
                        <a:t> </a:t>
                      </a:r>
                      <a:r>
                        <a:rPr sz="1650" dirty="0">
                          <a:solidFill>
                            <a:srgbClr val="252423"/>
                          </a:solidFill>
                          <a:latin typeface="Segoe UI"/>
                          <a:cs typeface="Segoe UI"/>
                        </a:rPr>
                        <a:t>Other</a:t>
                      </a:r>
                      <a:r>
                        <a:rPr sz="1650" spc="-40" dirty="0">
                          <a:solidFill>
                            <a:srgbClr val="252423"/>
                          </a:solidFill>
                          <a:latin typeface="Segoe UI"/>
                          <a:cs typeface="Segoe UI"/>
                        </a:rPr>
                        <a:t> </a:t>
                      </a:r>
                      <a:r>
                        <a:rPr sz="1650" spc="-10" dirty="0">
                          <a:solidFill>
                            <a:srgbClr val="252423"/>
                          </a:solidFill>
                          <a:latin typeface="Segoe UI"/>
                          <a:cs typeface="Segoe UI"/>
                        </a:rPr>
                        <a:t>Employees</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C3832D"/>
                    </a:solidFill>
                  </a:tcPr>
                </a:tc>
                <a:tc>
                  <a:txBody>
                    <a:bodyPr/>
                    <a:lstStyle/>
                    <a:p>
                      <a:pPr marL="16510" algn="ctr">
                        <a:lnSpc>
                          <a:spcPct val="100000"/>
                        </a:lnSpc>
                        <a:spcBef>
                          <a:spcPts val="265"/>
                        </a:spcBef>
                      </a:pPr>
                      <a:r>
                        <a:rPr sz="1650" spc="-10" dirty="0">
                          <a:solidFill>
                            <a:srgbClr val="252423"/>
                          </a:solidFill>
                          <a:latin typeface="Segoe UI"/>
                          <a:cs typeface="Segoe UI"/>
                        </a:rPr>
                        <a:t>$38,793.43673012318</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C7E4FF"/>
                    </a:solidFill>
                  </a:tcPr>
                </a:tc>
                <a:tc>
                  <a:txBody>
                    <a:bodyPr/>
                    <a:lstStyle/>
                    <a:p>
                      <a:pPr marR="70485" algn="r">
                        <a:lnSpc>
                          <a:spcPct val="100000"/>
                        </a:lnSpc>
                        <a:spcBef>
                          <a:spcPts val="265"/>
                        </a:spcBef>
                      </a:pPr>
                      <a:r>
                        <a:rPr sz="1650" spc="-10" dirty="0">
                          <a:solidFill>
                            <a:srgbClr val="252423"/>
                          </a:solidFill>
                          <a:latin typeface="Segoe UI"/>
                          <a:cs typeface="Segoe UI"/>
                        </a:rPr>
                        <a:t>42.10%</a:t>
                      </a:r>
                      <a:endParaRPr sz="1650">
                        <a:latin typeface="Segoe UI"/>
                        <a:cs typeface="Segoe UI"/>
                      </a:endParaRPr>
                    </a:p>
                  </a:txBody>
                  <a:tcPr marL="0" marR="0" marT="33655" marB="0">
                    <a:lnT w="19050">
                      <a:solidFill>
                        <a:srgbClr val="E4E4E4"/>
                      </a:solidFill>
                      <a:prstDash val="solid"/>
                    </a:lnT>
                    <a:lnB w="19050">
                      <a:solidFill>
                        <a:srgbClr val="E4E4E4"/>
                      </a:solidFill>
                      <a:prstDash val="solid"/>
                    </a:lnB>
                    <a:solidFill>
                      <a:srgbClr val="64B4FF"/>
                    </a:solidFill>
                  </a:tcPr>
                </a:tc>
                <a:extLst>
                  <a:ext uri="{0D108BD9-81ED-4DB2-BD59-A6C34878D82A}">
                    <a16:rowId xmlns:a16="http://schemas.microsoft.com/office/drawing/2014/main" val="10003"/>
                  </a:ext>
                </a:extLst>
              </a:tr>
              <a:tr h="329565">
                <a:tc>
                  <a:txBody>
                    <a:bodyPr/>
                    <a:lstStyle/>
                    <a:p>
                      <a:pPr marL="78105">
                        <a:lnSpc>
                          <a:spcPct val="100000"/>
                        </a:lnSpc>
                        <a:spcBef>
                          <a:spcPts val="265"/>
                        </a:spcBef>
                      </a:pPr>
                      <a:r>
                        <a:rPr sz="1650" spc="-10" dirty="0">
                          <a:solidFill>
                            <a:srgbClr val="252423"/>
                          </a:solidFill>
                          <a:latin typeface="Segoe UI"/>
                          <a:cs typeface="Segoe UI"/>
                        </a:rPr>
                        <a:t>Freelancers</a:t>
                      </a:r>
                      <a:endParaRPr sz="1650">
                        <a:latin typeface="Segoe UI"/>
                        <a:cs typeface="Segoe UI"/>
                      </a:endParaRPr>
                    </a:p>
                  </a:txBody>
                  <a:tcPr marL="0" marR="0" marT="33655" marB="0">
                    <a:lnT w="19050">
                      <a:solidFill>
                        <a:srgbClr val="E4E4E4"/>
                      </a:solidFill>
                      <a:prstDash val="solid"/>
                    </a:lnT>
                    <a:lnB w="19050">
                      <a:solidFill>
                        <a:srgbClr val="118CFF"/>
                      </a:solidFill>
                      <a:prstDash val="solid"/>
                    </a:lnB>
                    <a:solidFill>
                      <a:srgbClr val="CB902E"/>
                    </a:solidFill>
                  </a:tcPr>
                </a:tc>
                <a:tc>
                  <a:txBody>
                    <a:bodyPr/>
                    <a:lstStyle/>
                    <a:p>
                      <a:pPr marL="16510" algn="ctr">
                        <a:lnSpc>
                          <a:spcPct val="100000"/>
                        </a:lnSpc>
                        <a:spcBef>
                          <a:spcPts val="265"/>
                        </a:spcBef>
                      </a:pPr>
                      <a:r>
                        <a:rPr sz="1650" spc="-10" dirty="0">
                          <a:solidFill>
                            <a:srgbClr val="252423"/>
                          </a:solidFill>
                          <a:latin typeface="Segoe UI"/>
                          <a:cs typeface="Segoe UI"/>
                        </a:rPr>
                        <a:t>$35,058.25382653061</a:t>
                      </a:r>
                      <a:endParaRPr sz="1650">
                        <a:latin typeface="Segoe UI"/>
                        <a:cs typeface="Segoe UI"/>
                      </a:endParaRPr>
                    </a:p>
                  </a:txBody>
                  <a:tcPr marL="0" marR="0" marT="33655" marB="0">
                    <a:lnT w="19050">
                      <a:solidFill>
                        <a:srgbClr val="E4E4E4"/>
                      </a:solidFill>
                      <a:prstDash val="solid"/>
                    </a:lnT>
                    <a:lnB w="19050">
                      <a:solidFill>
                        <a:srgbClr val="118CFF"/>
                      </a:solidFill>
                      <a:prstDash val="solid"/>
                    </a:lnB>
                    <a:solidFill>
                      <a:srgbClr val="DEEFFF"/>
                    </a:solidFill>
                  </a:tcPr>
                </a:tc>
                <a:tc>
                  <a:txBody>
                    <a:bodyPr/>
                    <a:lstStyle/>
                    <a:p>
                      <a:pPr marR="70485" algn="r">
                        <a:lnSpc>
                          <a:spcPct val="100000"/>
                        </a:lnSpc>
                        <a:spcBef>
                          <a:spcPts val="265"/>
                        </a:spcBef>
                      </a:pPr>
                      <a:r>
                        <a:rPr sz="1650" spc="-10" dirty="0">
                          <a:solidFill>
                            <a:srgbClr val="252423"/>
                          </a:solidFill>
                          <a:latin typeface="Segoe UI"/>
                          <a:cs typeface="Segoe UI"/>
                        </a:rPr>
                        <a:t>45.80%</a:t>
                      </a:r>
                      <a:endParaRPr sz="1650">
                        <a:latin typeface="Segoe UI"/>
                        <a:cs typeface="Segoe UI"/>
                      </a:endParaRPr>
                    </a:p>
                  </a:txBody>
                  <a:tcPr marL="0" marR="0" marT="33655" marB="0">
                    <a:lnT w="19050">
                      <a:solidFill>
                        <a:srgbClr val="E4E4E4"/>
                      </a:solidFill>
                      <a:prstDash val="solid"/>
                    </a:lnT>
                    <a:lnB w="19050">
                      <a:solidFill>
                        <a:srgbClr val="118CFF"/>
                      </a:solidFill>
                      <a:prstDash val="solid"/>
                    </a:lnB>
                    <a:solidFill>
                      <a:srgbClr val="41A3FF"/>
                    </a:solidFill>
                  </a:tcPr>
                </a:tc>
                <a:extLst>
                  <a:ext uri="{0D108BD9-81ED-4DB2-BD59-A6C34878D82A}">
                    <a16:rowId xmlns:a16="http://schemas.microsoft.com/office/drawing/2014/main" val="10004"/>
                  </a:ext>
                </a:extLst>
              </a:tr>
            </a:tbl>
          </a:graphicData>
        </a:graphic>
      </p:graphicFrame>
      <p:sp>
        <p:nvSpPr>
          <p:cNvPr id="45" name="object 45"/>
          <p:cNvSpPr txBox="1"/>
          <p:nvPr/>
        </p:nvSpPr>
        <p:spPr>
          <a:xfrm>
            <a:off x="254307" y="10711479"/>
            <a:ext cx="511175" cy="276860"/>
          </a:xfrm>
          <a:prstGeom prst="rect">
            <a:avLst/>
          </a:prstGeom>
        </p:spPr>
        <p:txBody>
          <a:bodyPr vert="horz" wrap="square" lIns="0" tIns="12065" rIns="0" bIns="0" rtlCol="0">
            <a:spAutoFit/>
          </a:bodyPr>
          <a:lstStyle/>
          <a:p>
            <a:pPr marL="12700">
              <a:lnSpc>
                <a:spcPct val="100000"/>
              </a:lnSpc>
              <a:spcBef>
                <a:spcPts val="95"/>
              </a:spcBef>
            </a:pPr>
            <a:r>
              <a:rPr sz="1650" b="1" spc="-20" dirty="0">
                <a:solidFill>
                  <a:srgbClr val="252423"/>
                </a:solidFill>
                <a:latin typeface="Segoe UI"/>
                <a:cs typeface="Segoe UI"/>
              </a:rPr>
              <a:t>Total</a:t>
            </a:r>
            <a:endParaRPr sz="1650">
              <a:latin typeface="Segoe UI"/>
              <a:cs typeface="Segoe UI"/>
            </a:endParaRPr>
          </a:p>
        </p:txBody>
      </p:sp>
      <p:sp>
        <p:nvSpPr>
          <p:cNvPr id="46" name="object 46"/>
          <p:cNvSpPr txBox="1"/>
          <p:nvPr/>
        </p:nvSpPr>
        <p:spPr>
          <a:xfrm>
            <a:off x="3386492" y="10711479"/>
            <a:ext cx="1463675" cy="276860"/>
          </a:xfrm>
          <a:prstGeom prst="rect">
            <a:avLst/>
          </a:prstGeom>
        </p:spPr>
        <p:txBody>
          <a:bodyPr vert="horz" wrap="square" lIns="0" tIns="12065" rIns="0" bIns="0" rtlCol="0">
            <a:spAutoFit/>
          </a:bodyPr>
          <a:lstStyle/>
          <a:p>
            <a:pPr marL="12700">
              <a:lnSpc>
                <a:spcPct val="100000"/>
              </a:lnSpc>
              <a:spcBef>
                <a:spcPts val="95"/>
              </a:spcBef>
            </a:pPr>
            <a:r>
              <a:rPr sz="1650" b="1" spc="-10" dirty="0">
                <a:solidFill>
                  <a:srgbClr val="252423"/>
                </a:solidFill>
                <a:latin typeface="Segoe UI"/>
                <a:cs typeface="Segoe UI"/>
              </a:rPr>
              <a:t>$51,657.03225</a:t>
            </a:r>
            <a:endParaRPr sz="1650">
              <a:latin typeface="Segoe UI"/>
              <a:cs typeface="Segoe UI"/>
            </a:endParaRPr>
          </a:p>
        </p:txBody>
      </p:sp>
      <p:sp>
        <p:nvSpPr>
          <p:cNvPr id="47" name="object 47"/>
          <p:cNvSpPr txBox="1"/>
          <p:nvPr/>
        </p:nvSpPr>
        <p:spPr>
          <a:xfrm>
            <a:off x="6319404" y="10711479"/>
            <a:ext cx="745490" cy="276860"/>
          </a:xfrm>
          <a:prstGeom prst="rect">
            <a:avLst/>
          </a:prstGeom>
        </p:spPr>
        <p:txBody>
          <a:bodyPr vert="horz" wrap="square" lIns="0" tIns="12065" rIns="0" bIns="0" rtlCol="0">
            <a:spAutoFit/>
          </a:bodyPr>
          <a:lstStyle/>
          <a:p>
            <a:pPr marL="12700">
              <a:lnSpc>
                <a:spcPct val="100000"/>
              </a:lnSpc>
              <a:spcBef>
                <a:spcPts val="95"/>
              </a:spcBef>
            </a:pPr>
            <a:r>
              <a:rPr sz="1650" b="1" spc="-10" dirty="0">
                <a:solidFill>
                  <a:srgbClr val="252423"/>
                </a:solidFill>
                <a:latin typeface="Segoe UI"/>
                <a:cs typeface="Segoe UI"/>
              </a:rPr>
              <a:t>42.82%</a:t>
            </a:r>
            <a:endParaRPr sz="1650">
              <a:latin typeface="Segoe UI"/>
              <a:cs typeface="Segoe UI"/>
            </a:endParaRPr>
          </a:p>
        </p:txBody>
      </p:sp>
      <p:pic>
        <p:nvPicPr>
          <p:cNvPr id="48" name="object 48"/>
          <p:cNvPicPr/>
          <p:nvPr/>
        </p:nvPicPr>
        <p:blipFill>
          <a:blip r:embed="rId2" cstate="print"/>
          <a:stretch>
            <a:fillRect/>
          </a:stretch>
        </p:blipFill>
        <p:spPr>
          <a:xfrm>
            <a:off x="7334854" y="1933819"/>
            <a:ext cx="5984110" cy="6486713"/>
          </a:xfrm>
          <a:prstGeom prst="rect">
            <a:avLst/>
          </a:prstGeom>
        </p:spPr>
      </p:pic>
      <p:sp>
        <p:nvSpPr>
          <p:cNvPr id="49" name="object 49"/>
          <p:cNvSpPr txBox="1"/>
          <p:nvPr/>
        </p:nvSpPr>
        <p:spPr>
          <a:xfrm>
            <a:off x="10832877" y="4605927"/>
            <a:ext cx="741045" cy="528320"/>
          </a:xfrm>
          <a:prstGeom prst="rect">
            <a:avLst/>
          </a:prstGeom>
        </p:spPr>
        <p:txBody>
          <a:bodyPr vert="horz" wrap="square" lIns="0" tIns="41910" rIns="0" bIns="0" rtlCol="0">
            <a:spAutoFit/>
          </a:bodyPr>
          <a:lstStyle/>
          <a:p>
            <a:pPr marL="12700">
              <a:lnSpc>
                <a:spcPct val="100000"/>
              </a:lnSpc>
              <a:spcBef>
                <a:spcPts val="330"/>
              </a:spcBef>
            </a:pPr>
            <a:r>
              <a:rPr sz="1450" spc="-10" dirty="0">
                <a:solidFill>
                  <a:srgbClr val="FFFFFF"/>
                </a:solidFill>
                <a:latin typeface="Segoe UI"/>
                <a:cs typeface="Segoe UI"/>
              </a:rPr>
              <a:t>44.39%</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(52.65%)</a:t>
            </a:r>
            <a:endParaRPr sz="1450">
              <a:latin typeface="Segoe UI"/>
              <a:cs typeface="Segoe UI"/>
            </a:endParaRPr>
          </a:p>
        </p:txBody>
      </p:sp>
      <p:sp>
        <p:nvSpPr>
          <p:cNvPr id="50" name="object 50"/>
          <p:cNvSpPr txBox="1"/>
          <p:nvPr/>
        </p:nvSpPr>
        <p:spPr>
          <a:xfrm>
            <a:off x="8019578" y="2720155"/>
            <a:ext cx="741045" cy="528320"/>
          </a:xfrm>
          <a:prstGeom prst="rect">
            <a:avLst/>
          </a:prstGeom>
        </p:spPr>
        <p:txBody>
          <a:bodyPr vert="horz" wrap="square" lIns="0" tIns="41910" rIns="0" bIns="0" rtlCol="0">
            <a:spAutoFit/>
          </a:bodyPr>
          <a:lstStyle/>
          <a:p>
            <a:pPr marL="126364">
              <a:lnSpc>
                <a:spcPct val="100000"/>
              </a:lnSpc>
              <a:spcBef>
                <a:spcPts val="330"/>
              </a:spcBef>
            </a:pPr>
            <a:r>
              <a:rPr sz="1450" spc="-10" dirty="0">
                <a:solidFill>
                  <a:srgbClr val="FFFFFF"/>
                </a:solidFill>
                <a:latin typeface="Segoe UI"/>
                <a:cs typeface="Segoe UI"/>
              </a:rPr>
              <a:t>39.92%</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(47.35%)</a:t>
            </a:r>
            <a:endParaRPr sz="1450">
              <a:latin typeface="Segoe UI"/>
              <a:cs typeface="Segoe UI"/>
            </a:endParaRPr>
          </a:p>
        </p:txBody>
      </p:sp>
      <p:sp>
        <p:nvSpPr>
          <p:cNvPr id="51" name="object 51"/>
          <p:cNvSpPr txBox="1"/>
          <p:nvPr/>
        </p:nvSpPr>
        <p:spPr>
          <a:xfrm>
            <a:off x="12151114" y="3282323"/>
            <a:ext cx="721360" cy="685165"/>
          </a:xfrm>
          <a:prstGeom prst="rect">
            <a:avLst/>
          </a:prstGeom>
        </p:spPr>
        <p:txBody>
          <a:bodyPr vert="horz" wrap="square" lIns="0" tIns="90805" rIns="0" bIns="0" rtlCol="0">
            <a:spAutoFit/>
          </a:bodyPr>
          <a:lstStyle/>
          <a:p>
            <a:pPr marR="5080" algn="r">
              <a:lnSpc>
                <a:spcPct val="100000"/>
              </a:lnSpc>
              <a:spcBef>
                <a:spcPts val="715"/>
              </a:spcBef>
            </a:pPr>
            <a:r>
              <a:rPr sz="1650" b="1" spc="-10" dirty="0">
                <a:solidFill>
                  <a:srgbClr val="FFFFFF"/>
                </a:solidFill>
                <a:latin typeface="Segoe UI"/>
                <a:cs typeface="Segoe UI"/>
              </a:rPr>
              <a:t>gender</a:t>
            </a:r>
            <a:endParaRPr sz="1650">
              <a:latin typeface="Segoe UI"/>
              <a:cs typeface="Segoe UI"/>
            </a:endParaRPr>
          </a:p>
          <a:p>
            <a:pPr marR="39370" algn="r">
              <a:lnSpc>
                <a:spcPct val="100000"/>
              </a:lnSpc>
              <a:spcBef>
                <a:spcPts val="620"/>
              </a:spcBef>
            </a:pPr>
            <a:r>
              <a:rPr sz="1650" spc="-20" dirty="0">
                <a:solidFill>
                  <a:srgbClr val="FFFFFF"/>
                </a:solidFill>
                <a:latin typeface="Segoe UI"/>
                <a:cs typeface="Segoe UI"/>
              </a:rPr>
              <a:t>Male</a:t>
            </a:r>
            <a:endParaRPr sz="1650">
              <a:latin typeface="Segoe UI"/>
              <a:cs typeface="Segoe UI"/>
            </a:endParaRPr>
          </a:p>
        </p:txBody>
      </p:sp>
      <p:sp>
        <p:nvSpPr>
          <p:cNvPr id="52" name="object 52"/>
          <p:cNvSpPr txBox="1"/>
          <p:nvPr/>
        </p:nvSpPr>
        <p:spPr>
          <a:xfrm>
            <a:off x="12357259" y="4099115"/>
            <a:ext cx="684530"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Segoe UI"/>
                <a:cs typeface="Segoe UI"/>
              </a:rPr>
              <a:t>Female</a:t>
            </a:r>
            <a:endParaRPr sz="1650">
              <a:latin typeface="Segoe UI"/>
              <a:cs typeface="Segoe UI"/>
            </a:endParaRPr>
          </a:p>
        </p:txBody>
      </p:sp>
      <p:sp>
        <p:nvSpPr>
          <p:cNvPr id="53" name="object 53"/>
          <p:cNvSpPr txBox="1"/>
          <p:nvPr/>
        </p:nvSpPr>
        <p:spPr>
          <a:xfrm>
            <a:off x="7958506" y="5533575"/>
            <a:ext cx="4775200" cy="402590"/>
          </a:xfrm>
          <a:prstGeom prst="rect">
            <a:avLst/>
          </a:prstGeom>
        </p:spPr>
        <p:txBody>
          <a:bodyPr vert="horz" wrap="square" lIns="0" tIns="15240" rIns="0" bIns="0" rtlCol="0">
            <a:spAutoFit/>
          </a:bodyPr>
          <a:lstStyle/>
          <a:p>
            <a:pPr marL="12700">
              <a:lnSpc>
                <a:spcPct val="100000"/>
              </a:lnSpc>
              <a:spcBef>
                <a:spcPts val="120"/>
              </a:spcBef>
            </a:pPr>
            <a:r>
              <a:rPr sz="2450" spc="-20" dirty="0">
                <a:solidFill>
                  <a:srgbClr val="FFFFFF"/>
                </a:solidFill>
                <a:latin typeface="Calibri"/>
                <a:cs typeface="Calibri"/>
              </a:rPr>
              <a:t>Income</a:t>
            </a:r>
            <a:r>
              <a:rPr sz="2450" spc="-45" dirty="0">
                <a:solidFill>
                  <a:srgbClr val="FFFFFF"/>
                </a:solidFill>
                <a:latin typeface="Calibri"/>
                <a:cs typeface="Calibri"/>
              </a:rPr>
              <a:t> </a:t>
            </a:r>
            <a:r>
              <a:rPr sz="2450" spc="-20" dirty="0">
                <a:solidFill>
                  <a:srgbClr val="FFFFFF"/>
                </a:solidFill>
                <a:latin typeface="Calibri"/>
                <a:cs typeface="Calibri"/>
              </a:rPr>
              <a:t>Utilization</a:t>
            </a:r>
            <a:r>
              <a:rPr sz="2450" spc="-45" dirty="0">
                <a:solidFill>
                  <a:srgbClr val="FFFFFF"/>
                </a:solidFill>
                <a:latin typeface="Calibri"/>
                <a:cs typeface="Calibri"/>
              </a:rPr>
              <a:t> </a:t>
            </a:r>
            <a:r>
              <a:rPr sz="2450" dirty="0">
                <a:solidFill>
                  <a:srgbClr val="FFFFFF"/>
                </a:solidFill>
                <a:latin typeface="Calibri"/>
                <a:cs typeface="Calibri"/>
              </a:rPr>
              <a:t>%</a:t>
            </a:r>
            <a:r>
              <a:rPr sz="2450" spc="-40" dirty="0">
                <a:solidFill>
                  <a:srgbClr val="FFFFFF"/>
                </a:solidFill>
                <a:latin typeface="Calibri"/>
                <a:cs typeface="Calibri"/>
              </a:rPr>
              <a:t> </a:t>
            </a:r>
            <a:r>
              <a:rPr sz="2450" dirty="0">
                <a:solidFill>
                  <a:srgbClr val="FFFFFF"/>
                </a:solidFill>
                <a:latin typeface="Calibri"/>
                <a:cs typeface="Calibri"/>
              </a:rPr>
              <a:t>by</a:t>
            </a:r>
            <a:r>
              <a:rPr sz="2450" spc="-45" dirty="0">
                <a:solidFill>
                  <a:srgbClr val="FFFFFF"/>
                </a:solidFill>
                <a:latin typeface="Calibri"/>
                <a:cs typeface="Calibri"/>
              </a:rPr>
              <a:t> </a:t>
            </a:r>
            <a:r>
              <a:rPr sz="2450" dirty="0">
                <a:solidFill>
                  <a:srgbClr val="FFFFFF"/>
                </a:solidFill>
                <a:latin typeface="Calibri"/>
                <a:cs typeface="Calibri"/>
              </a:rPr>
              <a:t>marital</a:t>
            </a:r>
            <a:r>
              <a:rPr sz="2450" spc="-40" dirty="0">
                <a:solidFill>
                  <a:srgbClr val="FFFFFF"/>
                </a:solidFill>
                <a:latin typeface="Calibri"/>
                <a:cs typeface="Calibri"/>
              </a:rPr>
              <a:t> </a:t>
            </a:r>
            <a:r>
              <a:rPr sz="2450" spc="-10" dirty="0">
                <a:solidFill>
                  <a:srgbClr val="FFFFFF"/>
                </a:solidFill>
                <a:latin typeface="Calibri"/>
                <a:cs typeface="Calibri"/>
              </a:rPr>
              <a:t>status</a:t>
            </a:r>
            <a:endParaRPr sz="2450">
              <a:latin typeface="Calibri"/>
              <a:cs typeface="Calibri"/>
            </a:endParaRPr>
          </a:p>
        </p:txBody>
      </p:sp>
      <p:sp>
        <p:nvSpPr>
          <p:cNvPr id="54" name="object 54"/>
          <p:cNvSpPr txBox="1"/>
          <p:nvPr/>
        </p:nvSpPr>
        <p:spPr>
          <a:xfrm>
            <a:off x="10470488" y="7568582"/>
            <a:ext cx="741045" cy="528320"/>
          </a:xfrm>
          <a:prstGeom prst="rect">
            <a:avLst/>
          </a:prstGeom>
        </p:spPr>
        <p:txBody>
          <a:bodyPr vert="horz" wrap="square" lIns="0" tIns="41910" rIns="0" bIns="0" rtlCol="0">
            <a:spAutoFit/>
          </a:bodyPr>
          <a:lstStyle/>
          <a:p>
            <a:pPr marL="12700">
              <a:lnSpc>
                <a:spcPct val="100000"/>
              </a:lnSpc>
              <a:spcBef>
                <a:spcPts val="330"/>
              </a:spcBef>
            </a:pPr>
            <a:r>
              <a:rPr sz="1450" spc="-10" dirty="0">
                <a:solidFill>
                  <a:srgbClr val="FFFFFF"/>
                </a:solidFill>
                <a:latin typeface="Segoe UI"/>
                <a:cs typeface="Segoe UI"/>
              </a:rPr>
              <a:t>43.06%</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(50.17%)</a:t>
            </a:r>
            <a:endParaRPr sz="1450">
              <a:latin typeface="Segoe UI"/>
              <a:cs typeface="Segoe UI"/>
            </a:endParaRPr>
          </a:p>
        </p:txBody>
      </p:sp>
      <p:sp>
        <p:nvSpPr>
          <p:cNvPr id="55" name="object 55"/>
          <p:cNvSpPr txBox="1"/>
          <p:nvPr/>
        </p:nvSpPr>
        <p:spPr>
          <a:xfrm>
            <a:off x="7875546" y="6176441"/>
            <a:ext cx="741045" cy="528320"/>
          </a:xfrm>
          <a:prstGeom prst="rect">
            <a:avLst/>
          </a:prstGeom>
        </p:spPr>
        <p:txBody>
          <a:bodyPr vert="horz" wrap="square" lIns="0" tIns="41910" rIns="0" bIns="0" rtlCol="0">
            <a:spAutoFit/>
          </a:bodyPr>
          <a:lstStyle/>
          <a:p>
            <a:pPr marL="126364">
              <a:lnSpc>
                <a:spcPct val="100000"/>
              </a:lnSpc>
              <a:spcBef>
                <a:spcPts val="330"/>
              </a:spcBef>
            </a:pPr>
            <a:r>
              <a:rPr sz="1450" spc="-10" dirty="0">
                <a:solidFill>
                  <a:srgbClr val="FFFFFF"/>
                </a:solidFill>
                <a:latin typeface="Segoe UI"/>
                <a:cs typeface="Segoe UI"/>
              </a:rPr>
              <a:t>42.77%</a:t>
            </a:r>
            <a:endParaRPr sz="1450">
              <a:latin typeface="Segoe UI"/>
              <a:cs typeface="Segoe UI"/>
            </a:endParaRPr>
          </a:p>
          <a:p>
            <a:pPr marL="12700">
              <a:lnSpc>
                <a:spcPct val="100000"/>
              </a:lnSpc>
              <a:spcBef>
                <a:spcPts val="240"/>
              </a:spcBef>
            </a:pPr>
            <a:r>
              <a:rPr sz="1450" spc="-10" dirty="0">
                <a:solidFill>
                  <a:srgbClr val="FFFFFF"/>
                </a:solidFill>
                <a:latin typeface="Segoe UI"/>
                <a:cs typeface="Segoe UI"/>
              </a:rPr>
              <a:t>(49.83%)</a:t>
            </a:r>
            <a:endParaRPr sz="1450">
              <a:latin typeface="Segoe UI"/>
              <a:cs typeface="Segoe UI"/>
            </a:endParaRPr>
          </a:p>
        </p:txBody>
      </p:sp>
      <p:sp>
        <p:nvSpPr>
          <p:cNvPr id="56" name="object 56"/>
          <p:cNvSpPr txBox="1"/>
          <p:nvPr/>
        </p:nvSpPr>
        <p:spPr>
          <a:xfrm>
            <a:off x="11569980" y="6502120"/>
            <a:ext cx="1371600" cy="1109345"/>
          </a:xfrm>
          <a:prstGeom prst="rect">
            <a:avLst/>
          </a:prstGeom>
        </p:spPr>
        <p:txBody>
          <a:bodyPr vert="horz" wrap="square" lIns="0" tIns="106680" rIns="0" bIns="0" rtlCol="0">
            <a:spAutoFit/>
          </a:bodyPr>
          <a:lstStyle/>
          <a:p>
            <a:pPr marL="12700">
              <a:lnSpc>
                <a:spcPct val="100000"/>
              </a:lnSpc>
              <a:spcBef>
                <a:spcPts val="840"/>
              </a:spcBef>
            </a:pPr>
            <a:r>
              <a:rPr sz="1650" b="1" dirty="0">
                <a:solidFill>
                  <a:srgbClr val="FFFFFF"/>
                </a:solidFill>
                <a:latin typeface="Segoe UI"/>
                <a:cs typeface="Segoe UI"/>
              </a:rPr>
              <a:t>marital</a:t>
            </a:r>
            <a:r>
              <a:rPr sz="1650" b="1" spc="-60" dirty="0">
                <a:solidFill>
                  <a:srgbClr val="FFFFFF"/>
                </a:solidFill>
                <a:latin typeface="Segoe UI"/>
                <a:cs typeface="Segoe UI"/>
              </a:rPr>
              <a:t> </a:t>
            </a:r>
            <a:r>
              <a:rPr sz="1650" b="1" spc="-10" dirty="0">
                <a:solidFill>
                  <a:srgbClr val="FFFFFF"/>
                </a:solidFill>
                <a:latin typeface="Segoe UI"/>
                <a:cs typeface="Segoe UI"/>
              </a:rPr>
              <a:t>status</a:t>
            </a:r>
            <a:endParaRPr sz="1650">
              <a:latin typeface="Segoe UI"/>
              <a:cs typeface="Segoe UI"/>
            </a:endParaRPr>
          </a:p>
          <a:p>
            <a:pPr marL="218440">
              <a:lnSpc>
                <a:spcPct val="100000"/>
              </a:lnSpc>
              <a:spcBef>
                <a:spcPts val="740"/>
              </a:spcBef>
            </a:pPr>
            <a:r>
              <a:rPr sz="1650" spc="-10" dirty="0">
                <a:solidFill>
                  <a:srgbClr val="FFFFFF"/>
                </a:solidFill>
                <a:latin typeface="Segoe UI"/>
                <a:cs typeface="Segoe UI"/>
              </a:rPr>
              <a:t>Single</a:t>
            </a:r>
            <a:endParaRPr sz="1650">
              <a:latin typeface="Segoe UI"/>
              <a:cs typeface="Segoe UI"/>
            </a:endParaRPr>
          </a:p>
          <a:p>
            <a:pPr marL="218440">
              <a:lnSpc>
                <a:spcPct val="100000"/>
              </a:lnSpc>
              <a:spcBef>
                <a:spcPts val="1110"/>
              </a:spcBef>
            </a:pPr>
            <a:r>
              <a:rPr sz="1650" spc="-10" dirty="0">
                <a:solidFill>
                  <a:srgbClr val="FFFFFF"/>
                </a:solidFill>
                <a:latin typeface="Segoe UI"/>
                <a:cs typeface="Segoe UI"/>
              </a:rPr>
              <a:t>Married</a:t>
            </a:r>
            <a:endParaRPr sz="1650">
              <a:latin typeface="Segoe UI"/>
              <a:cs typeface="Segoe UI"/>
            </a:endParaRPr>
          </a:p>
        </p:txBody>
      </p:sp>
      <p:sp>
        <p:nvSpPr>
          <p:cNvPr id="57" name="object 57"/>
          <p:cNvSpPr/>
          <p:nvPr/>
        </p:nvSpPr>
        <p:spPr>
          <a:xfrm>
            <a:off x="13389644" y="1941672"/>
            <a:ext cx="6706870" cy="6471285"/>
          </a:xfrm>
          <a:custGeom>
            <a:avLst/>
            <a:gdLst/>
            <a:ahLst/>
            <a:cxnLst/>
            <a:rect l="l" t="t" r="r" b="b"/>
            <a:pathLst>
              <a:path w="6706869" h="6471284">
                <a:moveTo>
                  <a:pt x="0" y="6243264"/>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478859" y="0"/>
                </a:lnTo>
                <a:lnTo>
                  <a:pt x="6486318" y="0"/>
                </a:lnTo>
                <a:lnTo>
                  <a:pt x="6493759" y="365"/>
                </a:lnTo>
                <a:lnTo>
                  <a:pt x="6501182" y="1096"/>
                </a:lnTo>
                <a:lnTo>
                  <a:pt x="6508604" y="1827"/>
                </a:lnTo>
                <a:lnTo>
                  <a:pt x="6515974" y="2920"/>
                </a:lnTo>
                <a:lnTo>
                  <a:pt x="6523288" y="4375"/>
                </a:lnTo>
                <a:lnTo>
                  <a:pt x="6530604" y="5831"/>
                </a:lnTo>
                <a:lnTo>
                  <a:pt x="6566012" y="17335"/>
                </a:lnTo>
                <a:lnTo>
                  <a:pt x="6572903" y="20190"/>
                </a:lnTo>
                <a:lnTo>
                  <a:pt x="6579638" y="23375"/>
                </a:lnTo>
                <a:lnTo>
                  <a:pt x="6586216" y="26891"/>
                </a:lnTo>
                <a:lnTo>
                  <a:pt x="6592794" y="30407"/>
                </a:lnTo>
                <a:lnTo>
                  <a:pt x="6599184" y="34237"/>
                </a:lnTo>
                <a:lnTo>
                  <a:pt x="6605385" y="38381"/>
                </a:lnTo>
                <a:lnTo>
                  <a:pt x="6611587" y="42525"/>
                </a:lnTo>
                <a:lnTo>
                  <a:pt x="6639897" y="66704"/>
                </a:lnTo>
                <a:lnTo>
                  <a:pt x="6645172" y="71978"/>
                </a:lnTo>
                <a:lnTo>
                  <a:pt x="6650175" y="77498"/>
                </a:lnTo>
                <a:lnTo>
                  <a:pt x="6654906" y="83263"/>
                </a:lnTo>
                <a:lnTo>
                  <a:pt x="6659638" y="89029"/>
                </a:lnTo>
                <a:lnTo>
                  <a:pt x="6664076" y="95013"/>
                </a:lnTo>
                <a:lnTo>
                  <a:pt x="6668219" y="101215"/>
                </a:lnTo>
                <a:lnTo>
                  <a:pt x="6672363" y="107416"/>
                </a:lnTo>
                <a:lnTo>
                  <a:pt x="6692119" y="147479"/>
                </a:lnTo>
                <a:lnTo>
                  <a:pt x="6702224" y="183311"/>
                </a:lnTo>
                <a:lnTo>
                  <a:pt x="6703680" y="190627"/>
                </a:lnTo>
                <a:lnTo>
                  <a:pt x="6704774" y="197996"/>
                </a:lnTo>
                <a:lnTo>
                  <a:pt x="6705504" y="205419"/>
                </a:lnTo>
                <a:lnTo>
                  <a:pt x="6706235" y="212842"/>
                </a:lnTo>
                <a:lnTo>
                  <a:pt x="6706601" y="220282"/>
                </a:lnTo>
                <a:lnTo>
                  <a:pt x="6706601" y="227741"/>
                </a:lnTo>
                <a:lnTo>
                  <a:pt x="6706601" y="6243264"/>
                </a:lnTo>
                <a:lnTo>
                  <a:pt x="6706601" y="6250724"/>
                </a:lnTo>
                <a:lnTo>
                  <a:pt x="6706235" y="6258165"/>
                </a:lnTo>
                <a:lnTo>
                  <a:pt x="6705504" y="6265587"/>
                </a:lnTo>
                <a:lnTo>
                  <a:pt x="6704773" y="6273010"/>
                </a:lnTo>
                <a:lnTo>
                  <a:pt x="6703680" y="6280379"/>
                </a:lnTo>
                <a:lnTo>
                  <a:pt x="6702224" y="6287694"/>
                </a:lnTo>
                <a:lnTo>
                  <a:pt x="6700770" y="6295010"/>
                </a:lnTo>
                <a:lnTo>
                  <a:pt x="6689265" y="6330417"/>
                </a:lnTo>
                <a:lnTo>
                  <a:pt x="6686410" y="6337308"/>
                </a:lnTo>
                <a:lnTo>
                  <a:pt x="6668219" y="6369790"/>
                </a:lnTo>
                <a:lnTo>
                  <a:pt x="6664076" y="6375992"/>
                </a:lnTo>
                <a:lnTo>
                  <a:pt x="6659638" y="6381976"/>
                </a:lnTo>
                <a:lnTo>
                  <a:pt x="6654906" y="6387742"/>
                </a:lnTo>
                <a:lnTo>
                  <a:pt x="6650175" y="6393508"/>
                </a:lnTo>
                <a:lnTo>
                  <a:pt x="6645172" y="6399028"/>
                </a:lnTo>
                <a:lnTo>
                  <a:pt x="6639897" y="6404302"/>
                </a:lnTo>
                <a:lnTo>
                  <a:pt x="6634623" y="6409576"/>
                </a:lnTo>
                <a:lnTo>
                  <a:pt x="6605385" y="6432624"/>
                </a:lnTo>
                <a:lnTo>
                  <a:pt x="6599184" y="6436768"/>
                </a:lnTo>
                <a:lnTo>
                  <a:pt x="6592794" y="6440598"/>
                </a:lnTo>
                <a:lnTo>
                  <a:pt x="6586216" y="6444114"/>
                </a:lnTo>
                <a:lnTo>
                  <a:pt x="6579638" y="6447630"/>
                </a:lnTo>
                <a:lnTo>
                  <a:pt x="6572903" y="6450815"/>
                </a:lnTo>
                <a:lnTo>
                  <a:pt x="6566012" y="6453670"/>
                </a:lnTo>
                <a:lnTo>
                  <a:pt x="6559121" y="6456524"/>
                </a:lnTo>
                <a:lnTo>
                  <a:pt x="6523289" y="6466629"/>
                </a:lnTo>
                <a:lnTo>
                  <a:pt x="6515974" y="6468085"/>
                </a:lnTo>
                <a:lnTo>
                  <a:pt x="6508604" y="6469178"/>
                </a:lnTo>
                <a:lnTo>
                  <a:pt x="6501182" y="6469910"/>
                </a:lnTo>
                <a:lnTo>
                  <a:pt x="6493759" y="6470641"/>
                </a:lnTo>
                <a:lnTo>
                  <a:pt x="6486318" y="6471006"/>
                </a:lnTo>
                <a:lnTo>
                  <a:pt x="6478859" y="6471006"/>
                </a:lnTo>
                <a:lnTo>
                  <a:pt x="227741" y="6471006"/>
                </a:lnTo>
                <a:lnTo>
                  <a:pt x="220282" y="6471006"/>
                </a:lnTo>
                <a:lnTo>
                  <a:pt x="212842" y="6470641"/>
                </a:lnTo>
                <a:lnTo>
                  <a:pt x="205419" y="6469910"/>
                </a:lnTo>
                <a:lnTo>
                  <a:pt x="197996" y="6469178"/>
                </a:lnTo>
                <a:lnTo>
                  <a:pt x="190627" y="6468085"/>
                </a:lnTo>
                <a:lnTo>
                  <a:pt x="183311" y="6466629"/>
                </a:lnTo>
                <a:lnTo>
                  <a:pt x="175996" y="6465174"/>
                </a:lnTo>
                <a:lnTo>
                  <a:pt x="140588" y="6453670"/>
                </a:lnTo>
                <a:lnTo>
                  <a:pt x="133697" y="6450815"/>
                </a:lnTo>
                <a:lnTo>
                  <a:pt x="126963" y="6447630"/>
                </a:lnTo>
                <a:lnTo>
                  <a:pt x="120385" y="6444114"/>
                </a:lnTo>
                <a:lnTo>
                  <a:pt x="113806" y="6440598"/>
                </a:lnTo>
                <a:lnTo>
                  <a:pt x="107416" y="6436768"/>
                </a:lnTo>
                <a:lnTo>
                  <a:pt x="101215" y="6432624"/>
                </a:lnTo>
                <a:lnTo>
                  <a:pt x="95013" y="6428480"/>
                </a:lnTo>
                <a:lnTo>
                  <a:pt x="66704" y="6404302"/>
                </a:lnTo>
                <a:lnTo>
                  <a:pt x="61429" y="6399028"/>
                </a:lnTo>
                <a:lnTo>
                  <a:pt x="56426" y="6393508"/>
                </a:lnTo>
                <a:lnTo>
                  <a:pt x="51694" y="6387742"/>
                </a:lnTo>
                <a:lnTo>
                  <a:pt x="46963" y="6381976"/>
                </a:lnTo>
                <a:lnTo>
                  <a:pt x="42525" y="6375992"/>
                </a:lnTo>
                <a:lnTo>
                  <a:pt x="38381" y="6369790"/>
                </a:lnTo>
                <a:lnTo>
                  <a:pt x="34237" y="6363589"/>
                </a:lnTo>
                <a:lnTo>
                  <a:pt x="14481" y="6323526"/>
                </a:lnTo>
                <a:lnTo>
                  <a:pt x="4375" y="6287694"/>
                </a:lnTo>
                <a:lnTo>
                  <a:pt x="2920" y="6280379"/>
                </a:lnTo>
                <a:lnTo>
                  <a:pt x="1827" y="6273010"/>
                </a:lnTo>
                <a:lnTo>
                  <a:pt x="1096" y="6265587"/>
                </a:lnTo>
                <a:lnTo>
                  <a:pt x="365" y="6258165"/>
                </a:lnTo>
                <a:lnTo>
                  <a:pt x="0" y="6250724"/>
                </a:lnTo>
                <a:lnTo>
                  <a:pt x="0" y="6243264"/>
                </a:lnTo>
                <a:close/>
              </a:path>
            </a:pathLst>
          </a:custGeom>
          <a:ln w="15706">
            <a:solidFill>
              <a:srgbClr val="A7337D"/>
            </a:solidFill>
          </a:ln>
        </p:spPr>
        <p:txBody>
          <a:bodyPr wrap="square" lIns="0" tIns="0" rIns="0" bIns="0" rtlCol="0"/>
          <a:lstStyle/>
          <a:p>
            <a:endParaRPr/>
          </a:p>
        </p:txBody>
      </p:sp>
      <p:sp>
        <p:nvSpPr>
          <p:cNvPr id="58" name="object 58"/>
          <p:cNvSpPr txBox="1"/>
          <p:nvPr/>
        </p:nvSpPr>
        <p:spPr>
          <a:xfrm>
            <a:off x="8394848" y="1968238"/>
            <a:ext cx="10525125" cy="402590"/>
          </a:xfrm>
          <a:prstGeom prst="rect">
            <a:avLst/>
          </a:prstGeom>
        </p:spPr>
        <p:txBody>
          <a:bodyPr vert="horz" wrap="square" lIns="0" tIns="15240" rIns="0" bIns="0" rtlCol="0">
            <a:spAutoFit/>
          </a:bodyPr>
          <a:lstStyle/>
          <a:p>
            <a:pPr marL="12700">
              <a:lnSpc>
                <a:spcPct val="100000"/>
              </a:lnSpc>
              <a:spcBef>
                <a:spcPts val="120"/>
              </a:spcBef>
              <a:tabLst>
                <a:tab pos="6207760" algn="l"/>
              </a:tabLst>
            </a:pPr>
            <a:r>
              <a:rPr sz="2450" spc="-20" dirty="0">
                <a:solidFill>
                  <a:srgbClr val="FFFFFF"/>
                </a:solidFill>
                <a:latin typeface="Calibri"/>
                <a:cs typeface="Calibri"/>
              </a:rPr>
              <a:t>Income</a:t>
            </a:r>
            <a:r>
              <a:rPr sz="2450" spc="-40" dirty="0">
                <a:solidFill>
                  <a:srgbClr val="FFFFFF"/>
                </a:solidFill>
                <a:latin typeface="Calibri"/>
                <a:cs typeface="Calibri"/>
              </a:rPr>
              <a:t> </a:t>
            </a:r>
            <a:r>
              <a:rPr sz="2450" spc="-20" dirty="0">
                <a:solidFill>
                  <a:srgbClr val="FFFFFF"/>
                </a:solidFill>
                <a:latin typeface="Calibri"/>
                <a:cs typeface="Calibri"/>
              </a:rPr>
              <a:t>Utilization</a:t>
            </a:r>
            <a:r>
              <a:rPr sz="2450" spc="-40" dirty="0">
                <a:solidFill>
                  <a:srgbClr val="FFFFFF"/>
                </a:solidFill>
                <a:latin typeface="Calibri"/>
                <a:cs typeface="Calibri"/>
              </a:rPr>
              <a:t> </a:t>
            </a:r>
            <a:r>
              <a:rPr sz="2450" dirty="0">
                <a:solidFill>
                  <a:srgbClr val="FFFFFF"/>
                </a:solidFill>
                <a:latin typeface="Calibri"/>
                <a:cs typeface="Calibri"/>
              </a:rPr>
              <a:t>%</a:t>
            </a:r>
            <a:r>
              <a:rPr sz="2450" spc="-40" dirty="0">
                <a:solidFill>
                  <a:srgbClr val="FFFFFF"/>
                </a:solidFill>
                <a:latin typeface="Calibri"/>
                <a:cs typeface="Calibri"/>
              </a:rPr>
              <a:t> </a:t>
            </a:r>
            <a:r>
              <a:rPr sz="2450" dirty="0">
                <a:solidFill>
                  <a:srgbClr val="FFFFFF"/>
                </a:solidFill>
                <a:latin typeface="Calibri"/>
                <a:cs typeface="Calibri"/>
              </a:rPr>
              <a:t>by</a:t>
            </a:r>
            <a:r>
              <a:rPr sz="2450" spc="-40" dirty="0">
                <a:solidFill>
                  <a:srgbClr val="FFFFFF"/>
                </a:solidFill>
                <a:latin typeface="Calibri"/>
                <a:cs typeface="Calibri"/>
              </a:rPr>
              <a:t> </a:t>
            </a:r>
            <a:r>
              <a:rPr sz="2450" spc="-10" dirty="0">
                <a:solidFill>
                  <a:srgbClr val="FFFFFF"/>
                </a:solidFill>
                <a:latin typeface="Calibri"/>
                <a:cs typeface="Calibri"/>
              </a:rPr>
              <a:t>gender</a:t>
            </a:r>
            <a:r>
              <a:rPr sz="2450" dirty="0">
                <a:solidFill>
                  <a:srgbClr val="FFFFFF"/>
                </a:solidFill>
                <a:latin typeface="Calibri"/>
                <a:cs typeface="Calibri"/>
              </a:rPr>
              <a:t>	</a:t>
            </a:r>
            <a:r>
              <a:rPr sz="2450" spc="-20" dirty="0">
                <a:solidFill>
                  <a:srgbClr val="FFFFFF"/>
                </a:solidFill>
                <a:latin typeface="Calibri"/>
                <a:cs typeface="Calibri"/>
              </a:rPr>
              <a:t>Income</a:t>
            </a:r>
            <a:r>
              <a:rPr sz="2450" spc="-40" dirty="0">
                <a:solidFill>
                  <a:srgbClr val="FFFFFF"/>
                </a:solidFill>
                <a:latin typeface="Calibri"/>
                <a:cs typeface="Calibri"/>
              </a:rPr>
              <a:t> </a:t>
            </a:r>
            <a:r>
              <a:rPr sz="2450" spc="-20" dirty="0">
                <a:solidFill>
                  <a:srgbClr val="FFFFFF"/>
                </a:solidFill>
                <a:latin typeface="Calibri"/>
                <a:cs typeface="Calibri"/>
              </a:rPr>
              <a:t>Utilization</a:t>
            </a:r>
            <a:r>
              <a:rPr sz="2450" spc="-40" dirty="0">
                <a:solidFill>
                  <a:srgbClr val="FFFFFF"/>
                </a:solidFill>
                <a:latin typeface="Calibri"/>
                <a:cs typeface="Calibri"/>
              </a:rPr>
              <a:t> </a:t>
            </a:r>
            <a:r>
              <a:rPr sz="2450" dirty="0">
                <a:solidFill>
                  <a:srgbClr val="FFFFFF"/>
                </a:solidFill>
                <a:latin typeface="Calibri"/>
                <a:cs typeface="Calibri"/>
              </a:rPr>
              <a:t>%</a:t>
            </a:r>
            <a:r>
              <a:rPr sz="2450" spc="-40" dirty="0">
                <a:solidFill>
                  <a:srgbClr val="FFFFFF"/>
                </a:solidFill>
                <a:latin typeface="Calibri"/>
                <a:cs typeface="Calibri"/>
              </a:rPr>
              <a:t> </a:t>
            </a:r>
            <a:r>
              <a:rPr sz="2450" dirty="0">
                <a:solidFill>
                  <a:srgbClr val="FFFFFF"/>
                </a:solidFill>
                <a:latin typeface="Calibri"/>
                <a:cs typeface="Calibri"/>
              </a:rPr>
              <a:t>by</a:t>
            </a:r>
            <a:r>
              <a:rPr sz="2450" spc="-40" dirty="0">
                <a:solidFill>
                  <a:srgbClr val="FFFFFF"/>
                </a:solidFill>
                <a:latin typeface="Calibri"/>
                <a:cs typeface="Calibri"/>
              </a:rPr>
              <a:t> </a:t>
            </a:r>
            <a:r>
              <a:rPr sz="2450" spc="-25" dirty="0">
                <a:solidFill>
                  <a:srgbClr val="FFFFFF"/>
                </a:solidFill>
                <a:latin typeface="Calibri"/>
                <a:cs typeface="Calibri"/>
              </a:rPr>
              <a:t>age_group</a:t>
            </a:r>
            <a:endParaRPr sz="2450">
              <a:latin typeface="Calibri"/>
              <a:cs typeface="Calibri"/>
            </a:endParaRPr>
          </a:p>
        </p:txBody>
      </p:sp>
      <p:sp>
        <p:nvSpPr>
          <p:cNvPr id="59" name="object 59"/>
          <p:cNvSpPr txBox="1"/>
          <p:nvPr/>
        </p:nvSpPr>
        <p:spPr>
          <a:xfrm>
            <a:off x="13594097" y="3417593"/>
            <a:ext cx="507365"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35-</a:t>
            </a:r>
            <a:r>
              <a:rPr sz="1450" spc="-25" dirty="0">
                <a:solidFill>
                  <a:srgbClr val="FFFFFF"/>
                </a:solidFill>
                <a:latin typeface="Segoe UI"/>
                <a:cs typeface="Segoe UI"/>
              </a:rPr>
              <a:t>45</a:t>
            </a:r>
            <a:endParaRPr sz="1450">
              <a:latin typeface="Segoe UI"/>
              <a:cs typeface="Segoe UI"/>
            </a:endParaRPr>
          </a:p>
        </p:txBody>
      </p:sp>
      <p:sp>
        <p:nvSpPr>
          <p:cNvPr id="60" name="object 60"/>
          <p:cNvSpPr txBox="1"/>
          <p:nvPr/>
        </p:nvSpPr>
        <p:spPr>
          <a:xfrm>
            <a:off x="13594097" y="4662985"/>
            <a:ext cx="507365"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25-</a:t>
            </a:r>
            <a:r>
              <a:rPr sz="1450" spc="-25" dirty="0">
                <a:solidFill>
                  <a:srgbClr val="FFFFFF"/>
                </a:solidFill>
                <a:latin typeface="Segoe UI"/>
                <a:cs typeface="Segoe UI"/>
              </a:rPr>
              <a:t>34</a:t>
            </a:r>
            <a:endParaRPr sz="1450">
              <a:latin typeface="Segoe UI"/>
              <a:cs typeface="Segoe UI"/>
            </a:endParaRPr>
          </a:p>
        </p:txBody>
      </p:sp>
      <p:sp>
        <p:nvSpPr>
          <p:cNvPr id="61" name="object 61"/>
          <p:cNvSpPr txBox="1"/>
          <p:nvPr/>
        </p:nvSpPr>
        <p:spPr>
          <a:xfrm>
            <a:off x="13594097" y="5908378"/>
            <a:ext cx="507365"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21-</a:t>
            </a:r>
            <a:r>
              <a:rPr sz="1450" spc="-25" dirty="0">
                <a:solidFill>
                  <a:srgbClr val="FFFFFF"/>
                </a:solidFill>
                <a:latin typeface="Segoe UI"/>
                <a:cs typeface="Segoe UI"/>
              </a:rPr>
              <a:t>24</a:t>
            </a:r>
            <a:endParaRPr sz="1450">
              <a:latin typeface="Segoe UI"/>
              <a:cs typeface="Segoe UI"/>
            </a:endParaRPr>
          </a:p>
        </p:txBody>
      </p:sp>
      <p:sp>
        <p:nvSpPr>
          <p:cNvPr id="62" name="object 62"/>
          <p:cNvSpPr txBox="1"/>
          <p:nvPr/>
        </p:nvSpPr>
        <p:spPr>
          <a:xfrm>
            <a:off x="13743748" y="7153771"/>
            <a:ext cx="357505" cy="252095"/>
          </a:xfrm>
          <a:prstGeom prst="rect">
            <a:avLst/>
          </a:prstGeom>
        </p:spPr>
        <p:txBody>
          <a:bodyPr vert="horz" wrap="square" lIns="0" tIns="16510" rIns="0" bIns="0" rtlCol="0">
            <a:spAutoFit/>
          </a:bodyPr>
          <a:lstStyle/>
          <a:p>
            <a:pPr marL="12700">
              <a:lnSpc>
                <a:spcPct val="100000"/>
              </a:lnSpc>
              <a:spcBef>
                <a:spcPts val="130"/>
              </a:spcBef>
            </a:pPr>
            <a:r>
              <a:rPr sz="1450" spc="-25" dirty="0">
                <a:solidFill>
                  <a:srgbClr val="FFFFFF"/>
                </a:solidFill>
                <a:latin typeface="Segoe UI"/>
                <a:cs typeface="Segoe UI"/>
              </a:rPr>
              <a:t>45+</a:t>
            </a:r>
            <a:endParaRPr sz="1450">
              <a:latin typeface="Segoe UI"/>
              <a:cs typeface="Segoe UI"/>
            </a:endParaRPr>
          </a:p>
        </p:txBody>
      </p:sp>
      <p:grpSp>
        <p:nvGrpSpPr>
          <p:cNvPr id="63" name="object 63"/>
          <p:cNvGrpSpPr/>
          <p:nvPr/>
        </p:nvGrpSpPr>
        <p:grpSpPr>
          <a:xfrm>
            <a:off x="13381707" y="4305621"/>
            <a:ext cx="6722745" cy="7084059"/>
            <a:chOff x="13381707" y="4305621"/>
            <a:chExt cx="6722745" cy="7084059"/>
          </a:xfrm>
        </p:grpSpPr>
        <p:sp>
          <p:nvSpPr>
            <p:cNvPr id="64" name="object 64"/>
            <p:cNvSpPr/>
            <p:nvPr/>
          </p:nvSpPr>
          <p:spPr>
            <a:xfrm>
              <a:off x="14229933" y="4305621"/>
              <a:ext cx="4710430" cy="955040"/>
            </a:xfrm>
            <a:custGeom>
              <a:avLst/>
              <a:gdLst/>
              <a:ahLst/>
              <a:cxnLst/>
              <a:rect l="l" t="t" r="r" b="b"/>
              <a:pathLst>
                <a:path w="4710430" h="955039">
                  <a:moveTo>
                    <a:pt x="4710224" y="954800"/>
                  </a:moveTo>
                  <a:lnTo>
                    <a:pt x="0" y="954800"/>
                  </a:lnTo>
                  <a:lnTo>
                    <a:pt x="0" y="0"/>
                  </a:lnTo>
                  <a:lnTo>
                    <a:pt x="4710224" y="0"/>
                  </a:lnTo>
                  <a:lnTo>
                    <a:pt x="4710224" y="954800"/>
                  </a:lnTo>
                  <a:close/>
                </a:path>
              </a:pathLst>
            </a:custGeom>
            <a:solidFill>
              <a:srgbClr val="AC5029"/>
            </a:solidFill>
          </p:spPr>
          <p:txBody>
            <a:bodyPr wrap="square" lIns="0" tIns="0" rIns="0" bIns="0" rtlCol="0"/>
            <a:lstStyle/>
            <a:p>
              <a:endParaRPr/>
            </a:p>
          </p:txBody>
        </p:sp>
        <p:sp>
          <p:nvSpPr>
            <p:cNvPr id="65" name="object 65"/>
            <p:cNvSpPr/>
            <p:nvPr/>
          </p:nvSpPr>
          <p:spPr>
            <a:xfrm>
              <a:off x="14229933" y="5551013"/>
              <a:ext cx="4379595" cy="955040"/>
            </a:xfrm>
            <a:custGeom>
              <a:avLst/>
              <a:gdLst/>
              <a:ahLst/>
              <a:cxnLst/>
              <a:rect l="l" t="t" r="r" b="b"/>
              <a:pathLst>
                <a:path w="4379594" h="955040">
                  <a:moveTo>
                    <a:pt x="4379455" y="954800"/>
                  </a:moveTo>
                  <a:lnTo>
                    <a:pt x="0" y="954800"/>
                  </a:lnTo>
                  <a:lnTo>
                    <a:pt x="0" y="0"/>
                  </a:lnTo>
                  <a:lnTo>
                    <a:pt x="4379455" y="0"/>
                  </a:lnTo>
                  <a:lnTo>
                    <a:pt x="4379455" y="954800"/>
                  </a:lnTo>
                  <a:close/>
                </a:path>
              </a:pathLst>
            </a:custGeom>
            <a:solidFill>
              <a:srgbClr val="118CFF"/>
            </a:solidFill>
          </p:spPr>
          <p:txBody>
            <a:bodyPr wrap="square" lIns="0" tIns="0" rIns="0" bIns="0" rtlCol="0"/>
            <a:lstStyle/>
            <a:p>
              <a:endParaRPr/>
            </a:p>
          </p:txBody>
        </p:sp>
        <p:sp>
          <p:nvSpPr>
            <p:cNvPr id="66" name="object 66"/>
            <p:cNvSpPr/>
            <p:nvPr/>
          </p:nvSpPr>
          <p:spPr>
            <a:xfrm>
              <a:off x="14229933" y="6796406"/>
              <a:ext cx="3743960" cy="955040"/>
            </a:xfrm>
            <a:custGeom>
              <a:avLst/>
              <a:gdLst/>
              <a:ahLst/>
              <a:cxnLst/>
              <a:rect l="l" t="t" r="r" b="b"/>
              <a:pathLst>
                <a:path w="3743959" h="955040">
                  <a:moveTo>
                    <a:pt x="3743814" y="954800"/>
                  </a:moveTo>
                  <a:lnTo>
                    <a:pt x="0" y="954800"/>
                  </a:lnTo>
                  <a:lnTo>
                    <a:pt x="0" y="0"/>
                  </a:lnTo>
                  <a:lnTo>
                    <a:pt x="3743814" y="0"/>
                  </a:lnTo>
                  <a:lnTo>
                    <a:pt x="3743814" y="954800"/>
                  </a:lnTo>
                  <a:close/>
                </a:path>
              </a:pathLst>
            </a:custGeom>
            <a:solidFill>
              <a:srgbClr val="E1C233"/>
            </a:solidFill>
          </p:spPr>
          <p:txBody>
            <a:bodyPr wrap="square" lIns="0" tIns="0" rIns="0" bIns="0" rtlCol="0"/>
            <a:lstStyle/>
            <a:p>
              <a:endParaRPr/>
            </a:p>
          </p:txBody>
        </p:sp>
        <p:sp>
          <p:nvSpPr>
            <p:cNvPr id="67" name="object 67"/>
            <p:cNvSpPr/>
            <p:nvPr/>
          </p:nvSpPr>
          <p:spPr>
            <a:xfrm>
              <a:off x="13389644" y="8428385"/>
              <a:ext cx="6706870" cy="2953385"/>
            </a:xfrm>
            <a:custGeom>
              <a:avLst/>
              <a:gdLst/>
              <a:ahLst/>
              <a:cxnLst/>
              <a:rect l="l" t="t" r="r" b="b"/>
              <a:pathLst>
                <a:path w="6706869" h="2953384">
                  <a:moveTo>
                    <a:pt x="0" y="272504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6478859" y="0"/>
                  </a:lnTo>
                  <a:lnTo>
                    <a:pt x="6486318" y="0"/>
                  </a:lnTo>
                  <a:lnTo>
                    <a:pt x="6493759" y="365"/>
                  </a:lnTo>
                  <a:lnTo>
                    <a:pt x="6501182" y="1096"/>
                  </a:lnTo>
                  <a:lnTo>
                    <a:pt x="6508604" y="1827"/>
                  </a:lnTo>
                  <a:lnTo>
                    <a:pt x="6515974" y="2920"/>
                  </a:lnTo>
                  <a:lnTo>
                    <a:pt x="6523288" y="4375"/>
                  </a:lnTo>
                  <a:lnTo>
                    <a:pt x="6530604" y="5831"/>
                  </a:lnTo>
                  <a:lnTo>
                    <a:pt x="6566012" y="17335"/>
                  </a:lnTo>
                  <a:lnTo>
                    <a:pt x="6572903" y="20190"/>
                  </a:lnTo>
                  <a:lnTo>
                    <a:pt x="6579638" y="23375"/>
                  </a:lnTo>
                  <a:lnTo>
                    <a:pt x="6586216" y="26891"/>
                  </a:lnTo>
                  <a:lnTo>
                    <a:pt x="6592794" y="30407"/>
                  </a:lnTo>
                  <a:lnTo>
                    <a:pt x="6599184" y="34237"/>
                  </a:lnTo>
                  <a:lnTo>
                    <a:pt x="6605385" y="38381"/>
                  </a:lnTo>
                  <a:lnTo>
                    <a:pt x="6611587" y="42525"/>
                  </a:lnTo>
                  <a:lnTo>
                    <a:pt x="6639897" y="66704"/>
                  </a:lnTo>
                  <a:lnTo>
                    <a:pt x="6645172" y="71978"/>
                  </a:lnTo>
                  <a:lnTo>
                    <a:pt x="6650175" y="77498"/>
                  </a:lnTo>
                  <a:lnTo>
                    <a:pt x="6654906" y="83263"/>
                  </a:lnTo>
                  <a:lnTo>
                    <a:pt x="6659638" y="89029"/>
                  </a:lnTo>
                  <a:lnTo>
                    <a:pt x="6664076" y="95013"/>
                  </a:lnTo>
                  <a:lnTo>
                    <a:pt x="6668219" y="101215"/>
                  </a:lnTo>
                  <a:lnTo>
                    <a:pt x="6672363" y="107416"/>
                  </a:lnTo>
                  <a:lnTo>
                    <a:pt x="6692119" y="147479"/>
                  </a:lnTo>
                  <a:lnTo>
                    <a:pt x="6702224" y="183311"/>
                  </a:lnTo>
                  <a:lnTo>
                    <a:pt x="6703680" y="190627"/>
                  </a:lnTo>
                  <a:lnTo>
                    <a:pt x="6704774" y="197996"/>
                  </a:lnTo>
                  <a:lnTo>
                    <a:pt x="6705504" y="205419"/>
                  </a:lnTo>
                  <a:lnTo>
                    <a:pt x="6706235" y="212842"/>
                  </a:lnTo>
                  <a:lnTo>
                    <a:pt x="6706601" y="220282"/>
                  </a:lnTo>
                  <a:lnTo>
                    <a:pt x="6706601" y="227741"/>
                  </a:lnTo>
                  <a:lnTo>
                    <a:pt x="6706601" y="2725047"/>
                  </a:lnTo>
                  <a:lnTo>
                    <a:pt x="6706601" y="2732506"/>
                  </a:lnTo>
                  <a:lnTo>
                    <a:pt x="6706235" y="2739947"/>
                  </a:lnTo>
                  <a:lnTo>
                    <a:pt x="6705504" y="2747370"/>
                  </a:lnTo>
                  <a:lnTo>
                    <a:pt x="6704773" y="2754793"/>
                  </a:lnTo>
                  <a:lnTo>
                    <a:pt x="6703680" y="2762162"/>
                  </a:lnTo>
                  <a:lnTo>
                    <a:pt x="6702224" y="2769477"/>
                  </a:lnTo>
                  <a:lnTo>
                    <a:pt x="6700770" y="2776793"/>
                  </a:lnTo>
                  <a:lnTo>
                    <a:pt x="6689265" y="2812200"/>
                  </a:lnTo>
                  <a:lnTo>
                    <a:pt x="6686410" y="2819091"/>
                  </a:lnTo>
                  <a:lnTo>
                    <a:pt x="6668219" y="2851573"/>
                  </a:lnTo>
                  <a:lnTo>
                    <a:pt x="6664076" y="2857775"/>
                  </a:lnTo>
                  <a:lnTo>
                    <a:pt x="6659638" y="2863759"/>
                  </a:lnTo>
                  <a:lnTo>
                    <a:pt x="6654906" y="2869525"/>
                  </a:lnTo>
                  <a:lnTo>
                    <a:pt x="6650175" y="2875290"/>
                  </a:lnTo>
                  <a:lnTo>
                    <a:pt x="6645172" y="2880810"/>
                  </a:lnTo>
                  <a:lnTo>
                    <a:pt x="6639897" y="2886085"/>
                  </a:lnTo>
                  <a:lnTo>
                    <a:pt x="6634623" y="2891359"/>
                  </a:lnTo>
                  <a:lnTo>
                    <a:pt x="6629102" y="2896362"/>
                  </a:lnTo>
                  <a:lnTo>
                    <a:pt x="6623337" y="2901093"/>
                  </a:lnTo>
                  <a:lnTo>
                    <a:pt x="6617571" y="2905825"/>
                  </a:lnTo>
                  <a:lnTo>
                    <a:pt x="6611587" y="2910263"/>
                  </a:lnTo>
                  <a:lnTo>
                    <a:pt x="6605385" y="2914407"/>
                  </a:lnTo>
                  <a:lnTo>
                    <a:pt x="6599184" y="2918551"/>
                  </a:lnTo>
                  <a:lnTo>
                    <a:pt x="6592794" y="2922381"/>
                  </a:lnTo>
                  <a:lnTo>
                    <a:pt x="6586216" y="2925897"/>
                  </a:lnTo>
                  <a:lnTo>
                    <a:pt x="6579638" y="2929413"/>
                  </a:lnTo>
                  <a:lnTo>
                    <a:pt x="6572903" y="2932598"/>
                  </a:lnTo>
                  <a:lnTo>
                    <a:pt x="6566012" y="2935453"/>
                  </a:lnTo>
                  <a:lnTo>
                    <a:pt x="6559121" y="2938307"/>
                  </a:lnTo>
                  <a:lnTo>
                    <a:pt x="6523289" y="2948413"/>
                  </a:lnTo>
                  <a:lnTo>
                    <a:pt x="6515974" y="2949868"/>
                  </a:lnTo>
                  <a:lnTo>
                    <a:pt x="6508604" y="2950961"/>
                  </a:lnTo>
                  <a:lnTo>
                    <a:pt x="6501182" y="2951693"/>
                  </a:lnTo>
                  <a:lnTo>
                    <a:pt x="6493759" y="2952423"/>
                  </a:lnTo>
                  <a:lnTo>
                    <a:pt x="6486318" y="2952789"/>
                  </a:lnTo>
                  <a:lnTo>
                    <a:pt x="6478859" y="2952789"/>
                  </a:lnTo>
                  <a:lnTo>
                    <a:pt x="227741" y="2952789"/>
                  </a:lnTo>
                  <a:lnTo>
                    <a:pt x="220282" y="2952789"/>
                  </a:lnTo>
                  <a:lnTo>
                    <a:pt x="212842" y="2952423"/>
                  </a:lnTo>
                  <a:lnTo>
                    <a:pt x="205419" y="2951693"/>
                  </a:lnTo>
                  <a:lnTo>
                    <a:pt x="197996" y="2950961"/>
                  </a:lnTo>
                  <a:lnTo>
                    <a:pt x="190627" y="2949868"/>
                  </a:lnTo>
                  <a:lnTo>
                    <a:pt x="183311" y="2948413"/>
                  </a:lnTo>
                  <a:lnTo>
                    <a:pt x="175996" y="2946958"/>
                  </a:lnTo>
                  <a:lnTo>
                    <a:pt x="168769" y="2945148"/>
                  </a:lnTo>
                  <a:lnTo>
                    <a:pt x="161631" y="2942982"/>
                  </a:lnTo>
                  <a:lnTo>
                    <a:pt x="154494" y="2940817"/>
                  </a:lnTo>
                  <a:lnTo>
                    <a:pt x="113806" y="2922381"/>
                  </a:lnTo>
                  <a:lnTo>
                    <a:pt x="101215" y="2914407"/>
                  </a:lnTo>
                  <a:lnTo>
                    <a:pt x="95013" y="2910263"/>
                  </a:lnTo>
                  <a:lnTo>
                    <a:pt x="89029" y="2905825"/>
                  </a:lnTo>
                  <a:lnTo>
                    <a:pt x="83263" y="2901093"/>
                  </a:lnTo>
                  <a:lnTo>
                    <a:pt x="77498" y="2896362"/>
                  </a:lnTo>
                  <a:lnTo>
                    <a:pt x="71978" y="2891359"/>
                  </a:lnTo>
                  <a:lnTo>
                    <a:pt x="66704" y="2886085"/>
                  </a:lnTo>
                  <a:lnTo>
                    <a:pt x="61429" y="2880810"/>
                  </a:lnTo>
                  <a:lnTo>
                    <a:pt x="56426" y="2875290"/>
                  </a:lnTo>
                  <a:lnTo>
                    <a:pt x="51694" y="2869525"/>
                  </a:lnTo>
                  <a:lnTo>
                    <a:pt x="46963" y="2863759"/>
                  </a:lnTo>
                  <a:lnTo>
                    <a:pt x="26891" y="2832403"/>
                  </a:lnTo>
                  <a:lnTo>
                    <a:pt x="23375" y="2825825"/>
                  </a:lnTo>
                  <a:lnTo>
                    <a:pt x="20190" y="2819091"/>
                  </a:lnTo>
                  <a:lnTo>
                    <a:pt x="17335" y="2812200"/>
                  </a:lnTo>
                  <a:lnTo>
                    <a:pt x="14481" y="2805309"/>
                  </a:lnTo>
                  <a:lnTo>
                    <a:pt x="4375" y="2769477"/>
                  </a:lnTo>
                  <a:lnTo>
                    <a:pt x="2920" y="2762162"/>
                  </a:lnTo>
                  <a:lnTo>
                    <a:pt x="1827" y="2754793"/>
                  </a:lnTo>
                  <a:lnTo>
                    <a:pt x="1096" y="2747370"/>
                  </a:lnTo>
                  <a:lnTo>
                    <a:pt x="365" y="2739947"/>
                  </a:lnTo>
                  <a:lnTo>
                    <a:pt x="0" y="2732506"/>
                  </a:lnTo>
                  <a:lnTo>
                    <a:pt x="0" y="2725047"/>
                  </a:lnTo>
                  <a:close/>
                </a:path>
              </a:pathLst>
            </a:custGeom>
            <a:ln w="15706">
              <a:solidFill>
                <a:srgbClr val="A7337D"/>
              </a:solidFill>
            </a:ln>
          </p:spPr>
          <p:txBody>
            <a:bodyPr wrap="square" lIns="0" tIns="0" rIns="0" bIns="0" rtlCol="0"/>
            <a:lstStyle/>
            <a:p>
              <a:endParaRPr/>
            </a:p>
          </p:txBody>
        </p:sp>
      </p:grpSp>
      <p:sp>
        <p:nvSpPr>
          <p:cNvPr id="68" name="object 68"/>
          <p:cNvSpPr txBox="1"/>
          <p:nvPr/>
        </p:nvSpPr>
        <p:spPr>
          <a:xfrm>
            <a:off x="14229932" y="3060229"/>
            <a:ext cx="5040630" cy="955040"/>
          </a:xfrm>
          <a:prstGeom prst="rect">
            <a:avLst/>
          </a:prstGeom>
          <a:solidFill>
            <a:srgbClr val="A1333C"/>
          </a:solidFill>
        </p:spPr>
        <p:txBody>
          <a:bodyPr vert="horz" wrap="square" lIns="0" tIns="147320" rIns="0" bIns="0" rtlCol="0">
            <a:spAutoFit/>
          </a:bodyPr>
          <a:lstStyle/>
          <a:p>
            <a:pPr>
              <a:lnSpc>
                <a:spcPct val="100000"/>
              </a:lnSpc>
              <a:spcBef>
                <a:spcPts val="1160"/>
              </a:spcBef>
            </a:pPr>
            <a:endParaRPr sz="1450">
              <a:latin typeface="Times New Roman"/>
              <a:cs typeface="Times New Roman"/>
            </a:endParaRPr>
          </a:p>
          <a:p>
            <a:pPr marR="117475" algn="r">
              <a:lnSpc>
                <a:spcPct val="100000"/>
              </a:lnSpc>
            </a:pPr>
            <a:r>
              <a:rPr sz="1450" spc="-10" dirty="0">
                <a:solidFill>
                  <a:srgbClr val="FFFFFF"/>
                </a:solidFill>
                <a:latin typeface="Segoe UI"/>
                <a:cs typeface="Segoe UI"/>
              </a:rPr>
              <a:t>46.72%</a:t>
            </a:r>
            <a:endParaRPr sz="1450">
              <a:latin typeface="Segoe UI"/>
              <a:cs typeface="Segoe UI"/>
            </a:endParaRPr>
          </a:p>
        </p:txBody>
      </p:sp>
      <p:sp>
        <p:nvSpPr>
          <p:cNvPr id="69" name="object 69"/>
          <p:cNvSpPr txBox="1"/>
          <p:nvPr/>
        </p:nvSpPr>
        <p:spPr>
          <a:xfrm>
            <a:off x="19053145" y="4647876"/>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43.66%</a:t>
            </a:r>
            <a:endParaRPr sz="1450">
              <a:latin typeface="Segoe UI"/>
              <a:cs typeface="Segoe UI"/>
            </a:endParaRPr>
          </a:p>
        </p:txBody>
      </p:sp>
      <p:sp>
        <p:nvSpPr>
          <p:cNvPr id="70" name="object 70"/>
          <p:cNvSpPr txBox="1"/>
          <p:nvPr/>
        </p:nvSpPr>
        <p:spPr>
          <a:xfrm>
            <a:off x="18722376" y="5893268"/>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40.59%</a:t>
            </a:r>
            <a:endParaRPr sz="1450">
              <a:latin typeface="Segoe UI"/>
              <a:cs typeface="Segoe UI"/>
            </a:endParaRPr>
          </a:p>
        </p:txBody>
      </p:sp>
      <p:sp>
        <p:nvSpPr>
          <p:cNvPr id="71" name="object 71"/>
          <p:cNvSpPr txBox="1"/>
          <p:nvPr/>
        </p:nvSpPr>
        <p:spPr>
          <a:xfrm>
            <a:off x="18086736" y="7138661"/>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34.70%</a:t>
            </a:r>
            <a:endParaRPr sz="1450">
              <a:latin typeface="Segoe UI"/>
              <a:cs typeface="Segoe UI"/>
            </a:endParaRPr>
          </a:p>
        </p:txBody>
      </p:sp>
      <p:sp>
        <p:nvSpPr>
          <p:cNvPr id="72" name="object 72"/>
          <p:cNvSpPr txBox="1"/>
          <p:nvPr/>
        </p:nvSpPr>
        <p:spPr>
          <a:xfrm>
            <a:off x="15024144" y="8454951"/>
            <a:ext cx="3462020" cy="402590"/>
          </a:xfrm>
          <a:prstGeom prst="rect">
            <a:avLst/>
          </a:prstGeom>
        </p:spPr>
        <p:txBody>
          <a:bodyPr vert="horz" wrap="square" lIns="0" tIns="15240" rIns="0" bIns="0" rtlCol="0">
            <a:spAutoFit/>
          </a:bodyPr>
          <a:lstStyle/>
          <a:p>
            <a:pPr marL="12700">
              <a:lnSpc>
                <a:spcPct val="100000"/>
              </a:lnSpc>
              <a:spcBef>
                <a:spcPts val="120"/>
              </a:spcBef>
            </a:pPr>
            <a:r>
              <a:rPr sz="2450" spc="-20" dirty="0">
                <a:solidFill>
                  <a:srgbClr val="FFFFFF"/>
                </a:solidFill>
                <a:latin typeface="Calibri"/>
                <a:cs typeface="Calibri"/>
              </a:rPr>
              <a:t>Income</a:t>
            </a:r>
            <a:r>
              <a:rPr sz="2450" spc="-40" dirty="0">
                <a:solidFill>
                  <a:srgbClr val="FFFFFF"/>
                </a:solidFill>
                <a:latin typeface="Calibri"/>
                <a:cs typeface="Calibri"/>
              </a:rPr>
              <a:t> </a:t>
            </a:r>
            <a:r>
              <a:rPr sz="2450" spc="-20" dirty="0">
                <a:solidFill>
                  <a:srgbClr val="FFFFFF"/>
                </a:solidFill>
                <a:latin typeface="Calibri"/>
                <a:cs typeface="Calibri"/>
              </a:rPr>
              <a:t>Utilization</a:t>
            </a:r>
            <a:r>
              <a:rPr sz="2450" spc="-40" dirty="0">
                <a:solidFill>
                  <a:srgbClr val="FFFFFF"/>
                </a:solidFill>
                <a:latin typeface="Calibri"/>
                <a:cs typeface="Calibri"/>
              </a:rPr>
              <a:t> </a:t>
            </a:r>
            <a:r>
              <a:rPr sz="2450" dirty="0">
                <a:solidFill>
                  <a:srgbClr val="FFFFFF"/>
                </a:solidFill>
                <a:latin typeface="Calibri"/>
                <a:cs typeface="Calibri"/>
              </a:rPr>
              <a:t>%</a:t>
            </a:r>
            <a:r>
              <a:rPr sz="2450" spc="-40" dirty="0">
                <a:solidFill>
                  <a:srgbClr val="FFFFFF"/>
                </a:solidFill>
                <a:latin typeface="Calibri"/>
                <a:cs typeface="Calibri"/>
              </a:rPr>
              <a:t> </a:t>
            </a:r>
            <a:r>
              <a:rPr sz="2450" dirty="0">
                <a:solidFill>
                  <a:srgbClr val="FFFFFF"/>
                </a:solidFill>
                <a:latin typeface="Calibri"/>
                <a:cs typeface="Calibri"/>
              </a:rPr>
              <a:t>by</a:t>
            </a:r>
            <a:r>
              <a:rPr sz="2450" spc="-40" dirty="0">
                <a:solidFill>
                  <a:srgbClr val="FFFFFF"/>
                </a:solidFill>
                <a:latin typeface="Calibri"/>
                <a:cs typeface="Calibri"/>
              </a:rPr>
              <a:t> </a:t>
            </a:r>
            <a:r>
              <a:rPr sz="2450" spc="-20" dirty="0">
                <a:solidFill>
                  <a:srgbClr val="FFFFFF"/>
                </a:solidFill>
                <a:latin typeface="Calibri"/>
                <a:cs typeface="Calibri"/>
              </a:rPr>
              <a:t>city</a:t>
            </a:r>
            <a:endParaRPr sz="2450">
              <a:latin typeface="Calibri"/>
              <a:cs typeface="Calibri"/>
            </a:endParaRPr>
          </a:p>
        </p:txBody>
      </p:sp>
      <p:sp>
        <p:nvSpPr>
          <p:cNvPr id="73" name="object 73"/>
          <p:cNvSpPr txBox="1"/>
          <p:nvPr/>
        </p:nvSpPr>
        <p:spPr>
          <a:xfrm>
            <a:off x="14111030" y="10915204"/>
            <a:ext cx="7162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Mumbai</a:t>
            </a:r>
            <a:endParaRPr sz="1450">
              <a:latin typeface="Segoe UI"/>
              <a:cs typeface="Segoe UI"/>
            </a:endParaRPr>
          </a:p>
        </p:txBody>
      </p:sp>
      <p:sp>
        <p:nvSpPr>
          <p:cNvPr id="74" name="object 74"/>
          <p:cNvSpPr txBox="1"/>
          <p:nvPr/>
        </p:nvSpPr>
        <p:spPr>
          <a:xfrm>
            <a:off x="15174053" y="10915204"/>
            <a:ext cx="876300" cy="252095"/>
          </a:xfrm>
          <a:prstGeom prst="rect">
            <a:avLst/>
          </a:prstGeom>
        </p:spPr>
        <p:txBody>
          <a:bodyPr vert="horz" wrap="square" lIns="0" tIns="16510" rIns="0" bIns="0" rtlCol="0">
            <a:spAutoFit/>
          </a:bodyPr>
          <a:lstStyle/>
          <a:p>
            <a:pPr marL="12700">
              <a:lnSpc>
                <a:spcPct val="100000"/>
              </a:lnSpc>
              <a:spcBef>
                <a:spcPts val="130"/>
              </a:spcBef>
            </a:pPr>
            <a:r>
              <a:rPr sz="1450" dirty="0">
                <a:solidFill>
                  <a:srgbClr val="FFFFFF"/>
                </a:solidFill>
                <a:latin typeface="Segoe UI"/>
                <a:cs typeface="Segoe UI"/>
              </a:rPr>
              <a:t>Delhi</a:t>
            </a:r>
            <a:r>
              <a:rPr sz="1450" spc="55" dirty="0">
                <a:solidFill>
                  <a:srgbClr val="FFFFFF"/>
                </a:solidFill>
                <a:latin typeface="Segoe UI"/>
                <a:cs typeface="Segoe UI"/>
              </a:rPr>
              <a:t> </a:t>
            </a:r>
            <a:r>
              <a:rPr sz="1450" spc="-25" dirty="0">
                <a:solidFill>
                  <a:srgbClr val="FFFFFF"/>
                </a:solidFill>
                <a:latin typeface="Segoe UI"/>
                <a:cs typeface="Segoe UI"/>
              </a:rPr>
              <a:t>NCR</a:t>
            </a:r>
            <a:endParaRPr sz="1450">
              <a:latin typeface="Segoe UI"/>
              <a:cs typeface="Segoe UI"/>
            </a:endParaRPr>
          </a:p>
        </p:txBody>
      </p:sp>
      <p:sp>
        <p:nvSpPr>
          <p:cNvPr id="75" name="object 75"/>
          <p:cNvSpPr txBox="1"/>
          <p:nvPr/>
        </p:nvSpPr>
        <p:spPr>
          <a:xfrm>
            <a:off x="16320199" y="10915204"/>
            <a:ext cx="86995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Bengaluru</a:t>
            </a:r>
            <a:endParaRPr sz="1450">
              <a:latin typeface="Segoe UI"/>
              <a:cs typeface="Segoe UI"/>
            </a:endParaRPr>
          </a:p>
        </p:txBody>
      </p:sp>
      <p:sp>
        <p:nvSpPr>
          <p:cNvPr id="76" name="object 76"/>
          <p:cNvSpPr txBox="1"/>
          <p:nvPr/>
        </p:nvSpPr>
        <p:spPr>
          <a:xfrm>
            <a:off x="17428663" y="10915204"/>
            <a:ext cx="939165"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Hyderabad</a:t>
            </a:r>
            <a:endParaRPr sz="1450">
              <a:latin typeface="Segoe UI"/>
              <a:cs typeface="Segoe UI"/>
            </a:endParaRPr>
          </a:p>
        </p:txBody>
      </p:sp>
      <p:sp>
        <p:nvSpPr>
          <p:cNvPr id="77" name="object 77"/>
          <p:cNvSpPr txBox="1"/>
          <p:nvPr/>
        </p:nvSpPr>
        <p:spPr>
          <a:xfrm>
            <a:off x="18690221" y="10915204"/>
            <a:ext cx="70231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Chennai</a:t>
            </a:r>
            <a:endParaRPr sz="1450">
              <a:latin typeface="Segoe UI"/>
              <a:cs typeface="Segoe UI"/>
            </a:endParaRPr>
          </a:p>
        </p:txBody>
      </p:sp>
      <p:grpSp>
        <p:nvGrpSpPr>
          <p:cNvPr id="78" name="object 78"/>
          <p:cNvGrpSpPr/>
          <p:nvPr/>
        </p:nvGrpSpPr>
        <p:grpSpPr>
          <a:xfrm>
            <a:off x="7413302" y="8420448"/>
            <a:ext cx="12054205" cy="2969260"/>
            <a:chOff x="7413302" y="8420448"/>
            <a:chExt cx="12054205" cy="2969260"/>
          </a:xfrm>
        </p:grpSpPr>
        <p:sp>
          <p:nvSpPr>
            <p:cNvPr id="79" name="object 79"/>
            <p:cNvSpPr/>
            <p:nvPr/>
          </p:nvSpPr>
          <p:spPr>
            <a:xfrm>
              <a:off x="14011782" y="9417948"/>
              <a:ext cx="883285" cy="1447165"/>
            </a:xfrm>
            <a:custGeom>
              <a:avLst/>
              <a:gdLst/>
              <a:ahLst/>
              <a:cxnLst/>
              <a:rect l="l" t="t" r="r" b="b"/>
              <a:pathLst>
                <a:path w="883284" h="1447165">
                  <a:moveTo>
                    <a:pt x="882911" y="1447103"/>
                  </a:moveTo>
                  <a:lnTo>
                    <a:pt x="0" y="1447103"/>
                  </a:lnTo>
                  <a:lnTo>
                    <a:pt x="0" y="0"/>
                  </a:lnTo>
                  <a:lnTo>
                    <a:pt x="882911" y="0"/>
                  </a:lnTo>
                  <a:lnTo>
                    <a:pt x="882911" y="1447103"/>
                  </a:lnTo>
                  <a:close/>
                </a:path>
              </a:pathLst>
            </a:custGeom>
            <a:solidFill>
              <a:srgbClr val="118CFF"/>
            </a:solidFill>
          </p:spPr>
          <p:txBody>
            <a:bodyPr wrap="square" lIns="0" tIns="0" rIns="0" bIns="0" rtlCol="0"/>
            <a:lstStyle/>
            <a:p>
              <a:endParaRPr/>
            </a:p>
          </p:txBody>
        </p:sp>
        <p:sp>
          <p:nvSpPr>
            <p:cNvPr id="80" name="object 80"/>
            <p:cNvSpPr/>
            <p:nvPr/>
          </p:nvSpPr>
          <p:spPr>
            <a:xfrm>
              <a:off x="15154837" y="9513599"/>
              <a:ext cx="883285" cy="1351915"/>
            </a:xfrm>
            <a:custGeom>
              <a:avLst/>
              <a:gdLst/>
              <a:ahLst/>
              <a:cxnLst/>
              <a:rect l="l" t="t" r="r" b="b"/>
              <a:pathLst>
                <a:path w="883284" h="1351915">
                  <a:moveTo>
                    <a:pt x="882911" y="1351452"/>
                  </a:moveTo>
                  <a:lnTo>
                    <a:pt x="0" y="1351452"/>
                  </a:lnTo>
                  <a:lnTo>
                    <a:pt x="0" y="0"/>
                  </a:lnTo>
                  <a:lnTo>
                    <a:pt x="882911" y="0"/>
                  </a:lnTo>
                  <a:lnTo>
                    <a:pt x="882911" y="1351452"/>
                  </a:lnTo>
                  <a:close/>
                </a:path>
              </a:pathLst>
            </a:custGeom>
            <a:solidFill>
              <a:srgbClr val="73361B"/>
            </a:solidFill>
          </p:spPr>
          <p:txBody>
            <a:bodyPr wrap="square" lIns="0" tIns="0" rIns="0" bIns="0" rtlCol="0"/>
            <a:lstStyle/>
            <a:p>
              <a:endParaRPr/>
            </a:p>
          </p:txBody>
        </p:sp>
        <p:sp>
          <p:nvSpPr>
            <p:cNvPr id="81" name="object 81"/>
            <p:cNvSpPr/>
            <p:nvPr/>
          </p:nvSpPr>
          <p:spPr>
            <a:xfrm>
              <a:off x="16297892" y="9642129"/>
              <a:ext cx="883285" cy="1223010"/>
            </a:xfrm>
            <a:custGeom>
              <a:avLst/>
              <a:gdLst/>
              <a:ahLst/>
              <a:cxnLst/>
              <a:rect l="l" t="t" r="r" b="b"/>
              <a:pathLst>
                <a:path w="883284" h="1223009">
                  <a:moveTo>
                    <a:pt x="882911" y="1222921"/>
                  </a:moveTo>
                  <a:lnTo>
                    <a:pt x="0" y="1222921"/>
                  </a:lnTo>
                  <a:lnTo>
                    <a:pt x="0" y="0"/>
                  </a:lnTo>
                  <a:lnTo>
                    <a:pt x="882911" y="0"/>
                  </a:lnTo>
                  <a:lnTo>
                    <a:pt x="882911" y="1222921"/>
                  </a:lnTo>
                  <a:close/>
                </a:path>
              </a:pathLst>
            </a:custGeom>
            <a:solidFill>
              <a:srgbClr val="6D5900"/>
            </a:solidFill>
          </p:spPr>
          <p:txBody>
            <a:bodyPr wrap="square" lIns="0" tIns="0" rIns="0" bIns="0" rtlCol="0"/>
            <a:lstStyle/>
            <a:p>
              <a:endParaRPr/>
            </a:p>
          </p:txBody>
        </p:sp>
        <p:sp>
          <p:nvSpPr>
            <p:cNvPr id="82" name="object 82"/>
            <p:cNvSpPr/>
            <p:nvPr/>
          </p:nvSpPr>
          <p:spPr>
            <a:xfrm>
              <a:off x="17440947" y="9844913"/>
              <a:ext cx="883285" cy="1020444"/>
            </a:xfrm>
            <a:custGeom>
              <a:avLst/>
              <a:gdLst/>
              <a:ahLst/>
              <a:cxnLst/>
              <a:rect l="l" t="t" r="r" b="b"/>
              <a:pathLst>
                <a:path w="883284" h="1020445">
                  <a:moveTo>
                    <a:pt x="882911" y="1020138"/>
                  </a:moveTo>
                  <a:lnTo>
                    <a:pt x="0" y="1020138"/>
                  </a:lnTo>
                  <a:lnTo>
                    <a:pt x="0" y="0"/>
                  </a:lnTo>
                  <a:lnTo>
                    <a:pt x="882911" y="0"/>
                  </a:lnTo>
                  <a:lnTo>
                    <a:pt x="882911" y="1020138"/>
                  </a:lnTo>
                  <a:close/>
                </a:path>
              </a:pathLst>
            </a:custGeom>
            <a:solidFill>
              <a:srgbClr val="F0E199"/>
            </a:solidFill>
          </p:spPr>
          <p:txBody>
            <a:bodyPr wrap="square" lIns="0" tIns="0" rIns="0" bIns="0" rtlCol="0"/>
            <a:lstStyle/>
            <a:p>
              <a:endParaRPr/>
            </a:p>
          </p:txBody>
        </p:sp>
        <p:sp>
          <p:nvSpPr>
            <p:cNvPr id="83" name="object 83"/>
            <p:cNvSpPr/>
            <p:nvPr/>
          </p:nvSpPr>
          <p:spPr>
            <a:xfrm>
              <a:off x="18584002" y="9989903"/>
              <a:ext cx="883285" cy="875665"/>
            </a:xfrm>
            <a:custGeom>
              <a:avLst/>
              <a:gdLst/>
              <a:ahLst/>
              <a:cxnLst/>
              <a:rect l="l" t="t" r="r" b="b"/>
              <a:pathLst>
                <a:path w="883284" h="875665">
                  <a:moveTo>
                    <a:pt x="882911" y="875147"/>
                  </a:moveTo>
                  <a:lnTo>
                    <a:pt x="0" y="875147"/>
                  </a:lnTo>
                  <a:lnTo>
                    <a:pt x="0" y="0"/>
                  </a:lnTo>
                  <a:lnTo>
                    <a:pt x="882911" y="0"/>
                  </a:lnTo>
                  <a:lnTo>
                    <a:pt x="882911" y="875147"/>
                  </a:lnTo>
                  <a:close/>
                </a:path>
              </a:pathLst>
            </a:custGeom>
            <a:solidFill>
              <a:srgbClr val="EFB4B9"/>
            </a:solidFill>
          </p:spPr>
          <p:txBody>
            <a:bodyPr wrap="square" lIns="0" tIns="0" rIns="0" bIns="0" rtlCol="0"/>
            <a:lstStyle/>
            <a:p>
              <a:endParaRPr/>
            </a:p>
          </p:txBody>
        </p:sp>
        <p:sp>
          <p:nvSpPr>
            <p:cNvPr id="84" name="object 84"/>
            <p:cNvSpPr/>
            <p:nvPr/>
          </p:nvSpPr>
          <p:spPr>
            <a:xfrm>
              <a:off x="7421240" y="8428386"/>
              <a:ext cx="5953125" cy="2953385"/>
            </a:xfrm>
            <a:custGeom>
              <a:avLst/>
              <a:gdLst/>
              <a:ahLst/>
              <a:cxnLst/>
              <a:rect l="l" t="t" r="r" b="b"/>
              <a:pathLst>
                <a:path w="5953125" h="2953384">
                  <a:moveTo>
                    <a:pt x="0" y="2725047"/>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5724956" y="0"/>
                  </a:lnTo>
                  <a:lnTo>
                    <a:pt x="5732414" y="0"/>
                  </a:lnTo>
                  <a:lnTo>
                    <a:pt x="5739855" y="365"/>
                  </a:lnTo>
                  <a:lnTo>
                    <a:pt x="5747278" y="1096"/>
                  </a:lnTo>
                  <a:lnTo>
                    <a:pt x="5754701" y="1827"/>
                  </a:lnTo>
                  <a:lnTo>
                    <a:pt x="5762070" y="2920"/>
                  </a:lnTo>
                  <a:lnTo>
                    <a:pt x="5769385" y="4375"/>
                  </a:lnTo>
                  <a:lnTo>
                    <a:pt x="5776701" y="5831"/>
                  </a:lnTo>
                  <a:lnTo>
                    <a:pt x="5783927" y="7641"/>
                  </a:lnTo>
                  <a:lnTo>
                    <a:pt x="5791065" y="9806"/>
                  </a:lnTo>
                  <a:lnTo>
                    <a:pt x="5798203" y="11971"/>
                  </a:lnTo>
                  <a:lnTo>
                    <a:pt x="5805217" y="14481"/>
                  </a:lnTo>
                  <a:lnTo>
                    <a:pt x="5812108" y="17335"/>
                  </a:lnTo>
                  <a:lnTo>
                    <a:pt x="5818999" y="20190"/>
                  </a:lnTo>
                  <a:lnTo>
                    <a:pt x="5825734" y="23375"/>
                  </a:lnTo>
                  <a:lnTo>
                    <a:pt x="5832312" y="26891"/>
                  </a:lnTo>
                  <a:lnTo>
                    <a:pt x="5838890" y="30407"/>
                  </a:lnTo>
                  <a:lnTo>
                    <a:pt x="5875200" y="56426"/>
                  </a:lnTo>
                  <a:lnTo>
                    <a:pt x="5885993" y="66704"/>
                  </a:lnTo>
                  <a:lnTo>
                    <a:pt x="5891268" y="71978"/>
                  </a:lnTo>
                  <a:lnTo>
                    <a:pt x="5914315" y="101215"/>
                  </a:lnTo>
                  <a:lnTo>
                    <a:pt x="5918460" y="107416"/>
                  </a:lnTo>
                  <a:lnTo>
                    <a:pt x="5922290" y="113806"/>
                  </a:lnTo>
                  <a:lnTo>
                    <a:pt x="5925806" y="120385"/>
                  </a:lnTo>
                  <a:lnTo>
                    <a:pt x="5929322" y="126963"/>
                  </a:lnTo>
                  <a:lnTo>
                    <a:pt x="5945057" y="168769"/>
                  </a:lnTo>
                  <a:lnTo>
                    <a:pt x="5948321" y="183311"/>
                  </a:lnTo>
                  <a:lnTo>
                    <a:pt x="5949777" y="190627"/>
                  </a:lnTo>
                  <a:lnTo>
                    <a:pt x="5950870" y="197996"/>
                  </a:lnTo>
                  <a:lnTo>
                    <a:pt x="5951601" y="205419"/>
                  </a:lnTo>
                  <a:lnTo>
                    <a:pt x="5952332" y="212842"/>
                  </a:lnTo>
                  <a:lnTo>
                    <a:pt x="5952698" y="220282"/>
                  </a:lnTo>
                  <a:lnTo>
                    <a:pt x="5952697" y="227741"/>
                  </a:lnTo>
                  <a:lnTo>
                    <a:pt x="5952697" y="2725047"/>
                  </a:lnTo>
                  <a:lnTo>
                    <a:pt x="5952698" y="2732506"/>
                  </a:lnTo>
                  <a:lnTo>
                    <a:pt x="5952332" y="2739947"/>
                  </a:lnTo>
                  <a:lnTo>
                    <a:pt x="5951601" y="2747370"/>
                  </a:lnTo>
                  <a:lnTo>
                    <a:pt x="5950870" y="2754793"/>
                  </a:lnTo>
                  <a:lnTo>
                    <a:pt x="5949777" y="2762162"/>
                  </a:lnTo>
                  <a:lnTo>
                    <a:pt x="5948321" y="2769477"/>
                  </a:lnTo>
                  <a:lnTo>
                    <a:pt x="5946866" y="2776793"/>
                  </a:lnTo>
                  <a:lnTo>
                    <a:pt x="5935361" y="2812200"/>
                  </a:lnTo>
                  <a:lnTo>
                    <a:pt x="5932507" y="2819091"/>
                  </a:lnTo>
                  <a:lnTo>
                    <a:pt x="5914315" y="2851573"/>
                  </a:lnTo>
                  <a:lnTo>
                    <a:pt x="5910172" y="2857775"/>
                  </a:lnTo>
                  <a:lnTo>
                    <a:pt x="5885993" y="2886085"/>
                  </a:lnTo>
                  <a:lnTo>
                    <a:pt x="5880720" y="2891359"/>
                  </a:lnTo>
                  <a:lnTo>
                    <a:pt x="5851482" y="2914407"/>
                  </a:lnTo>
                  <a:lnTo>
                    <a:pt x="5845281" y="2918551"/>
                  </a:lnTo>
                  <a:lnTo>
                    <a:pt x="5812108" y="2935453"/>
                  </a:lnTo>
                  <a:lnTo>
                    <a:pt x="5805217" y="2938307"/>
                  </a:lnTo>
                  <a:lnTo>
                    <a:pt x="5769385" y="2948413"/>
                  </a:lnTo>
                  <a:lnTo>
                    <a:pt x="5762070" y="2949868"/>
                  </a:lnTo>
                  <a:lnTo>
                    <a:pt x="5754701" y="2950961"/>
                  </a:lnTo>
                  <a:lnTo>
                    <a:pt x="5747278" y="2951693"/>
                  </a:lnTo>
                  <a:lnTo>
                    <a:pt x="5739855" y="2952423"/>
                  </a:lnTo>
                  <a:lnTo>
                    <a:pt x="5732414" y="2952789"/>
                  </a:lnTo>
                  <a:lnTo>
                    <a:pt x="5724956" y="2952789"/>
                  </a:lnTo>
                  <a:lnTo>
                    <a:pt x="227741" y="2952789"/>
                  </a:lnTo>
                  <a:lnTo>
                    <a:pt x="220282" y="2952789"/>
                  </a:lnTo>
                  <a:lnTo>
                    <a:pt x="212842" y="2952423"/>
                  </a:lnTo>
                  <a:lnTo>
                    <a:pt x="205419" y="2951693"/>
                  </a:lnTo>
                  <a:lnTo>
                    <a:pt x="197996" y="2950961"/>
                  </a:lnTo>
                  <a:lnTo>
                    <a:pt x="190627" y="2949868"/>
                  </a:lnTo>
                  <a:lnTo>
                    <a:pt x="183311" y="2948413"/>
                  </a:lnTo>
                  <a:lnTo>
                    <a:pt x="175996" y="2946958"/>
                  </a:lnTo>
                  <a:lnTo>
                    <a:pt x="168769" y="2945148"/>
                  </a:lnTo>
                  <a:lnTo>
                    <a:pt x="161631" y="2942982"/>
                  </a:lnTo>
                  <a:lnTo>
                    <a:pt x="154494" y="2940817"/>
                  </a:lnTo>
                  <a:lnTo>
                    <a:pt x="113806" y="2922381"/>
                  </a:lnTo>
                  <a:lnTo>
                    <a:pt x="101215" y="2914407"/>
                  </a:lnTo>
                  <a:lnTo>
                    <a:pt x="95013" y="2910263"/>
                  </a:lnTo>
                  <a:lnTo>
                    <a:pt x="89029" y="2905825"/>
                  </a:lnTo>
                  <a:lnTo>
                    <a:pt x="83263" y="2901093"/>
                  </a:lnTo>
                  <a:lnTo>
                    <a:pt x="77498" y="2896362"/>
                  </a:lnTo>
                  <a:lnTo>
                    <a:pt x="71978" y="2891359"/>
                  </a:lnTo>
                  <a:lnTo>
                    <a:pt x="66704" y="2886085"/>
                  </a:lnTo>
                  <a:lnTo>
                    <a:pt x="61429" y="2880810"/>
                  </a:lnTo>
                  <a:lnTo>
                    <a:pt x="56426" y="2875290"/>
                  </a:lnTo>
                  <a:lnTo>
                    <a:pt x="51694" y="2869525"/>
                  </a:lnTo>
                  <a:lnTo>
                    <a:pt x="46963" y="2863759"/>
                  </a:lnTo>
                  <a:lnTo>
                    <a:pt x="26891" y="2832403"/>
                  </a:lnTo>
                  <a:lnTo>
                    <a:pt x="23375" y="2825825"/>
                  </a:lnTo>
                  <a:lnTo>
                    <a:pt x="20190" y="2819091"/>
                  </a:lnTo>
                  <a:lnTo>
                    <a:pt x="17335" y="2812200"/>
                  </a:lnTo>
                  <a:lnTo>
                    <a:pt x="14481" y="2805309"/>
                  </a:lnTo>
                  <a:lnTo>
                    <a:pt x="4375" y="2769477"/>
                  </a:lnTo>
                  <a:lnTo>
                    <a:pt x="2920" y="2762162"/>
                  </a:lnTo>
                  <a:lnTo>
                    <a:pt x="1827" y="2754793"/>
                  </a:lnTo>
                  <a:lnTo>
                    <a:pt x="1096" y="2747370"/>
                  </a:lnTo>
                  <a:lnTo>
                    <a:pt x="365" y="2739947"/>
                  </a:lnTo>
                  <a:lnTo>
                    <a:pt x="0" y="2732506"/>
                  </a:lnTo>
                  <a:lnTo>
                    <a:pt x="0" y="2725047"/>
                  </a:lnTo>
                  <a:close/>
                </a:path>
              </a:pathLst>
            </a:custGeom>
            <a:ln w="15706">
              <a:solidFill>
                <a:srgbClr val="A7337D"/>
              </a:solidFill>
            </a:ln>
          </p:spPr>
          <p:txBody>
            <a:bodyPr wrap="square" lIns="0" tIns="0" rIns="0" bIns="0" rtlCol="0"/>
            <a:lstStyle/>
            <a:p>
              <a:endParaRPr/>
            </a:p>
          </p:txBody>
        </p:sp>
      </p:grpSp>
      <p:sp>
        <p:nvSpPr>
          <p:cNvPr id="85" name="object 85"/>
          <p:cNvSpPr txBox="1"/>
          <p:nvPr/>
        </p:nvSpPr>
        <p:spPr>
          <a:xfrm>
            <a:off x="14139823" y="9069196"/>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51.43%</a:t>
            </a:r>
            <a:endParaRPr sz="1450">
              <a:latin typeface="Segoe UI"/>
              <a:cs typeface="Segoe UI"/>
            </a:endParaRPr>
          </a:p>
        </p:txBody>
      </p:sp>
      <p:sp>
        <p:nvSpPr>
          <p:cNvPr id="86" name="object 86"/>
          <p:cNvSpPr txBox="1"/>
          <p:nvPr/>
        </p:nvSpPr>
        <p:spPr>
          <a:xfrm>
            <a:off x="15282878" y="9164846"/>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48.03%</a:t>
            </a:r>
            <a:endParaRPr sz="1450">
              <a:latin typeface="Segoe UI"/>
              <a:cs typeface="Segoe UI"/>
            </a:endParaRPr>
          </a:p>
        </p:txBody>
      </p:sp>
      <p:sp>
        <p:nvSpPr>
          <p:cNvPr id="87" name="object 87"/>
          <p:cNvSpPr txBox="1"/>
          <p:nvPr/>
        </p:nvSpPr>
        <p:spPr>
          <a:xfrm>
            <a:off x="16425933" y="9293377"/>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43.46%</a:t>
            </a:r>
            <a:endParaRPr sz="1450">
              <a:latin typeface="Segoe UI"/>
              <a:cs typeface="Segoe UI"/>
            </a:endParaRPr>
          </a:p>
        </p:txBody>
      </p:sp>
      <p:sp>
        <p:nvSpPr>
          <p:cNvPr id="88" name="object 88"/>
          <p:cNvSpPr txBox="1"/>
          <p:nvPr/>
        </p:nvSpPr>
        <p:spPr>
          <a:xfrm>
            <a:off x="17568989" y="9496159"/>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36.25%</a:t>
            </a:r>
            <a:endParaRPr sz="1450">
              <a:latin typeface="Segoe UI"/>
              <a:cs typeface="Segoe UI"/>
            </a:endParaRPr>
          </a:p>
        </p:txBody>
      </p:sp>
      <p:sp>
        <p:nvSpPr>
          <p:cNvPr id="89" name="object 89"/>
          <p:cNvSpPr txBox="1"/>
          <p:nvPr/>
        </p:nvSpPr>
        <p:spPr>
          <a:xfrm>
            <a:off x="18712043" y="9641151"/>
            <a:ext cx="6273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31.10%</a:t>
            </a:r>
            <a:endParaRPr sz="1450">
              <a:latin typeface="Segoe UI"/>
              <a:cs typeface="Segoe UI"/>
            </a:endParaRPr>
          </a:p>
        </p:txBody>
      </p:sp>
      <p:sp>
        <p:nvSpPr>
          <p:cNvPr id="90" name="object 90"/>
          <p:cNvSpPr txBox="1"/>
          <p:nvPr/>
        </p:nvSpPr>
        <p:spPr>
          <a:xfrm>
            <a:off x="8501356" y="8454951"/>
            <a:ext cx="3822065" cy="402590"/>
          </a:xfrm>
          <a:prstGeom prst="rect">
            <a:avLst/>
          </a:prstGeom>
        </p:spPr>
        <p:txBody>
          <a:bodyPr vert="horz" wrap="square" lIns="0" tIns="15240" rIns="0" bIns="0" rtlCol="0">
            <a:spAutoFit/>
          </a:bodyPr>
          <a:lstStyle/>
          <a:p>
            <a:pPr marL="12700">
              <a:lnSpc>
                <a:spcPct val="100000"/>
              </a:lnSpc>
              <a:spcBef>
                <a:spcPts val="120"/>
              </a:spcBef>
            </a:pPr>
            <a:r>
              <a:rPr sz="2450" spc="-20" dirty="0">
                <a:solidFill>
                  <a:srgbClr val="FFFFFF"/>
                </a:solidFill>
                <a:latin typeface="Calibri"/>
                <a:cs typeface="Calibri"/>
              </a:rPr>
              <a:t>Income</a:t>
            </a:r>
            <a:r>
              <a:rPr sz="2450" spc="-40" dirty="0">
                <a:solidFill>
                  <a:srgbClr val="FFFFFF"/>
                </a:solidFill>
                <a:latin typeface="Calibri"/>
                <a:cs typeface="Calibri"/>
              </a:rPr>
              <a:t> </a:t>
            </a:r>
            <a:r>
              <a:rPr sz="2450" spc="-20" dirty="0">
                <a:solidFill>
                  <a:srgbClr val="FFFFFF"/>
                </a:solidFill>
                <a:latin typeface="Calibri"/>
                <a:cs typeface="Calibri"/>
              </a:rPr>
              <a:t>Utilization</a:t>
            </a:r>
            <a:r>
              <a:rPr sz="2450" spc="-40" dirty="0">
                <a:solidFill>
                  <a:srgbClr val="FFFFFF"/>
                </a:solidFill>
                <a:latin typeface="Calibri"/>
                <a:cs typeface="Calibri"/>
              </a:rPr>
              <a:t> </a:t>
            </a:r>
            <a:r>
              <a:rPr sz="2450" dirty="0">
                <a:solidFill>
                  <a:srgbClr val="FFFFFF"/>
                </a:solidFill>
                <a:latin typeface="Calibri"/>
                <a:cs typeface="Calibri"/>
              </a:rPr>
              <a:t>%</a:t>
            </a:r>
            <a:r>
              <a:rPr sz="2450" spc="-40" dirty="0">
                <a:solidFill>
                  <a:srgbClr val="FFFFFF"/>
                </a:solidFill>
                <a:latin typeface="Calibri"/>
                <a:cs typeface="Calibri"/>
              </a:rPr>
              <a:t> </a:t>
            </a:r>
            <a:r>
              <a:rPr sz="2450" dirty="0">
                <a:solidFill>
                  <a:srgbClr val="FFFFFF"/>
                </a:solidFill>
                <a:latin typeface="Calibri"/>
                <a:cs typeface="Calibri"/>
              </a:rPr>
              <a:t>by</a:t>
            </a:r>
            <a:r>
              <a:rPr sz="2450" spc="-40" dirty="0">
                <a:solidFill>
                  <a:srgbClr val="FFFFFF"/>
                </a:solidFill>
                <a:latin typeface="Calibri"/>
                <a:cs typeface="Calibri"/>
              </a:rPr>
              <a:t> month</a:t>
            </a:r>
            <a:endParaRPr sz="2450">
              <a:latin typeface="Calibri"/>
              <a:cs typeface="Calibri"/>
            </a:endParaRPr>
          </a:p>
        </p:txBody>
      </p:sp>
      <p:sp>
        <p:nvSpPr>
          <p:cNvPr id="91" name="object 91"/>
          <p:cNvSpPr txBox="1"/>
          <p:nvPr/>
        </p:nvSpPr>
        <p:spPr>
          <a:xfrm rot="19560000">
            <a:off x="7556626" y="10740329"/>
            <a:ext cx="907542"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Se</a:t>
            </a:r>
            <a:r>
              <a:rPr sz="2175" spc="-15" baseline="1915" dirty="0">
                <a:solidFill>
                  <a:srgbClr val="FFFFFF"/>
                </a:solidFill>
                <a:latin typeface="Segoe UI"/>
                <a:cs typeface="Segoe UI"/>
              </a:rPr>
              <a:t>ptem</a:t>
            </a:r>
            <a:r>
              <a:rPr sz="2175" spc="-15" baseline="3831" dirty="0">
                <a:solidFill>
                  <a:srgbClr val="FFFFFF"/>
                </a:solidFill>
                <a:latin typeface="Segoe UI"/>
                <a:cs typeface="Segoe UI"/>
              </a:rPr>
              <a:t>b…</a:t>
            </a:r>
            <a:endParaRPr sz="2175" baseline="3831">
              <a:latin typeface="Segoe UI"/>
              <a:cs typeface="Segoe UI"/>
            </a:endParaRPr>
          </a:p>
        </p:txBody>
      </p:sp>
      <p:sp>
        <p:nvSpPr>
          <p:cNvPr id="92" name="object 92"/>
          <p:cNvSpPr txBox="1"/>
          <p:nvPr/>
        </p:nvSpPr>
        <p:spPr>
          <a:xfrm rot="19560000">
            <a:off x="8697794" y="10655140"/>
            <a:ext cx="623563"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Au</a:t>
            </a:r>
            <a:r>
              <a:rPr sz="2175" spc="-15" baseline="1915" dirty="0">
                <a:solidFill>
                  <a:srgbClr val="FFFFFF"/>
                </a:solidFill>
                <a:latin typeface="Segoe UI"/>
                <a:cs typeface="Segoe UI"/>
              </a:rPr>
              <a:t>gust</a:t>
            </a:r>
            <a:endParaRPr sz="2175" baseline="1915">
              <a:latin typeface="Segoe UI"/>
              <a:cs typeface="Segoe UI"/>
            </a:endParaRPr>
          </a:p>
        </p:txBody>
      </p:sp>
      <p:sp>
        <p:nvSpPr>
          <p:cNvPr id="93" name="object 93"/>
          <p:cNvSpPr txBox="1"/>
          <p:nvPr/>
        </p:nvSpPr>
        <p:spPr>
          <a:xfrm rot="19560000">
            <a:off x="9498987" y="10680862"/>
            <a:ext cx="708198"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Oc</a:t>
            </a:r>
            <a:r>
              <a:rPr sz="2175" spc="-15" baseline="1915" dirty="0">
                <a:solidFill>
                  <a:srgbClr val="FFFFFF"/>
                </a:solidFill>
                <a:latin typeface="Segoe UI"/>
                <a:cs typeface="Segoe UI"/>
              </a:rPr>
              <a:t>tobe</a:t>
            </a:r>
            <a:r>
              <a:rPr sz="2175" spc="-15" baseline="3831" dirty="0">
                <a:solidFill>
                  <a:srgbClr val="FFFFFF"/>
                </a:solidFill>
                <a:latin typeface="Segoe UI"/>
                <a:cs typeface="Segoe UI"/>
              </a:rPr>
              <a:t>r</a:t>
            </a:r>
            <a:endParaRPr sz="2175" baseline="3831">
              <a:latin typeface="Segoe UI"/>
              <a:cs typeface="Segoe UI"/>
            </a:endParaRPr>
          </a:p>
        </p:txBody>
      </p:sp>
      <p:sp>
        <p:nvSpPr>
          <p:cNvPr id="94" name="object 94"/>
          <p:cNvSpPr txBox="1"/>
          <p:nvPr/>
        </p:nvSpPr>
        <p:spPr>
          <a:xfrm rot="19560000">
            <a:off x="10698837" y="10574134"/>
            <a:ext cx="367652" cy="188595"/>
          </a:xfrm>
          <a:prstGeom prst="rect">
            <a:avLst/>
          </a:prstGeom>
        </p:spPr>
        <p:txBody>
          <a:bodyPr vert="horz" wrap="square" lIns="0" tIns="0" rIns="0" bIns="0" rtlCol="0">
            <a:spAutoFit/>
          </a:bodyPr>
          <a:lstStyle/>
          <a:p>
            <a:pPr>
              <a:lnSpc>
                <a:spcPts val="1485"/>
              </a:lnSpc>
            </a:pPr>
            <a:r>
              <a:rPr sz="1450" spc="-20" dirty="0">
                <a:solidFill>
                  <a:srgbClr val="FFFFFF"/>
                </a:solidFill>
                <a:latin typeface="Segoe UI"/>
                <a:cs typeface="Segoe UI"/>
              </a:rPr>
              <a:t>Jul</a:t>
            </a:r>
            <a:r>
              <a:rPr sz="2175" spc="-30" baseline="1915" dirty="0">
                <a:solidFill>
                  <a:srgbClr val="FFFFFF"/>
                </a:solidFill>
                <a:latin typeface="Segoe UI"/>
                <a:cs typeface="Segoe UI"/>
              </a:rPr>
              <a:t>y</a:t>
            </a:r>
            <a:endParaRPr sz="2175" baseline="1915">
              <a:latin typeface="Segoe UI"/>
              <a:cs typeface="Segoe UI"/>
            </a:endParaRPr>
          </a:p>
        </p:txBody>
      </p:sp>
      <p:sp>
        <p:nvSpPr>
          <p:cNvPr id="95" name="object 95"/>
          <p:cNvSpPr txBox="1"/>
          <p:nvPr/>
        </p:nvSpPr>
        <p:spPr>
          <a:xfrm rot="19560000">
            <a:off x="11520645" y="10593998"/>
            <a:ext cx="427400" cy="188595"/>
          </a:xfrm>
          <a:prstGeom prst="rect">
            <a:avLst/>
          </a:prstGeom>
        </p:spPr>
        <p:txBody>
          <a:bodyPr vert="horz" wrap="square" lIns="0" tIns="0" rIns="0" bIns="0" rtlCol="0">
            <a:spAutoFit/>
          </a:bodyPr>
          <a:lstStyle/>
          <a:p>
            <a:pPr>
              <a:lnSpc>
                <a:spcPts val="1485"/>
              </a:lnSpc>
            </a:pPr>
            <a:r>
              <a:rPr sz="1450" spc="-20" dirty="0">
                <a:solidFill>
                  <a:srgbClr val="FFFFFF"/>
                </a:solidFill>
                <a:latin typeface="Segoe UI"/>
                <a:cs typeface="Segoe UI"/>
              </a:rPr>
              <a:t>Jun</a:t>
            </a:r>
            <a:r>
              <a:rPr sz="2175" spc="-30" baseline="1915" dirty="0">
                <a:solidFill>
                  <a:srgbClr val="FFFFFF"/>
                </a:solidFill>
                <a:latin typeface="Segoe UI"/>
                <a:cs typeface="Segoe UI"/>
              </a:rPr>
              <a:t>e</a:t>
            </a:r>
            <a:endParaRPr sz="2175" baseline="1915">
              <a:latin typeface="Segoe UI"/>
              <a:cs typeface="Segoe UI"/>
            </a:endParaRPr>
          </a:p>
        </p:txBody>
      </p:sp>
      <p:sp>
        <p:nvSpPr>
          <p:cNvPr id="96" name="object 96"/>
          <p:cNvSpPr txBox="1"/>
          <p:nvPr/>
        </p:nvSpPr>
        <p:spPr>
          <a:xfrm rot="19560000">
            <a:off x="12419874" y="10587352"/>
            <a:ext cx="407011" cy="188595"/>
          </a:xfrm>
          <a:prstGeom prst="rect">
            <a:avLst/>
          </a:prstGeom>
        </p:spPr>
        <p:txBody>
          <a:bodyPr vert="horz" wrap="square" lIns="0" tIns="0" rIns="0" bIns="0" rtlCol="0">
            <a:spAutoFit/>
          </a:bodyPr>
          <a:lstStyle/>
          <a:p>
            <a:pPr>
              <a:lnSpc>
                <a:spcPts val="1485"/>
              </a:lnSpc>
            </a:pPr>
            <a:r>
              <a:rPr sz="1450" spc="-25" dirty="0">
                <a:solidFill>
                  <a:srgbClr val="FFFFFF"/>
                </a:solidFill>
                <a:latin typeface="Segoe UI"/>
                <a:cs typeface="Segoe UI"/>
              </a:rPr>
              <a:t>Ma</a:t>
            </a:r>
            <a:r>
              <a:rPr sz="2175" spc="-37" baseline="1915" dirty="0">
                <a:solidFill>
                  <a:srgbClr val="FFFFFF"/>
                </a:solidFill>
                <a:latin typeface="Segoe UI"/>
                <a:cs typeface="Segoe UI"/>
              </a:rPr>
              <a:t>y</a:t>
            </a:r>
            <a:endParaRPr sz="2175" baseline="1915">
              <a:latin typeface="Segoe UI"/>
              <a:cs typeface="Segoe UI"/>
            </a:endParaRPr>
          </a:p>
        </p:txBody>
      </p:sp>
      <p:grpSp>
        <p:nvGrpSpPr>
          <p:cNvPr id="97" name="object 97"/>
          <p:cNvGrpSpPr/>
          <p:nvPr/>
        </p:nvGrpSpPr>
        <p:grpSpPr>
          <a:xfrm>
            <a:off x="8463960" y="9189591"/>
            <a:ext cx="4446905" cy="1267460"/>
            <a:chOff x="8463960" y="9189591"/>
            <a:chExt cx="4446905" cy="1267460"/>
          </a:xfrm>
        </p:grpSpPr>
        <p:sp>
          <p:nvSpPr>
            <p:cNvPr id="98" name="object 98"/>
            <p:cNvSpPr/>
            <p:nvPr/>
          </p:nvSpPr>
          <p:spPr>
            <a:xfrm>
              <a:off x="8487772" y="9213404"/>
              <a:ext cx="4399280" cy="1243330"/>
            </a:xfrm>
            <a:custGeom>
              <a:avLst/>
              <a:gdLst/>
              <a:ahLst/>
              <a:cxnLst/>
              <a:rect l="l" t="t" r="r" b="b"/>
              <a:pathLst>
                <a:path w="4399280" h="1243329">
                  <a:moveTo>
                    <a:pt x="4398686" y="1243281"/>
                  </a:moveTo>
                  <a:lnTo>
                    <a:pt x="0" y="1243281"/>
                  </a:lnTo>
                  <a:lnTo>
                    <a:pt x="0" y="0"/>
                  </a:lnTo>
                  <a:lnTo>
                    <a:pt x="1759474" y="553352"/>
                  </a:lnTo>
                  <a:lnTo>
                    <a:pt x="2639211" y="653302"/>
                  </a:lnTo>
                  <a:lnTo>
                    <a:pt x="3518948" y="677481"/>
                  </a:lnTo>
                  <a:lnTo>
                    <a:pt x="4398686" y="884331"/>
                  </a:lnTo>
                  <a:lnTo>
                    <a:pt x="4398686" y="1243281"/>
                  </a:lnTo>
                  <a:close/>
                </a:path>
              </a:pathLst>
            </a:custGeom>
            <a:solidFill>
              <a:srgbClr val="118CFF">
                <a:alpha val="39999"/>
              </a:srgbClr>
            </a:solidFill>
          </p:spPr>
          <p:txBody>
            <a:bodyPr wrap="square" lIns="0" tIns="0" rIns="0" bIns="0" rtlCol="0"/>
            <a:lstStyle/>
            <a:p>
              <a:endParaRPr/>
            </a:p>
          </p:txBody>
        </p:sp>
        <p:sp>
          <p:nvSpPr>
            <p:cNvPr id="99" name="object 99"/>
            <p:cNvSpPr/>
            <p:nvPr/>
          </p:nvSpPr>
          <p:spPr>
            <a:xfrm>
              <a:off x="8487772" y="9213404"/>
              <a:ext cx="4399280" cy="884555"/>
            </a:xfrm>
            <a:custGeom>
              <a:avLst/>
              <a:gdLst/>
              <a:ahLst/>
              <a:cxnLst/>
              <a:rect l="l" t="t" r="r" b="b"/>
              <a:pathLst>
                <a:path w="4399280" h="884554">
                  <a:moveTo>
                    <a:pt x="0" y="0"/>
                  </a:moveTo>
                  <a:lnTo>
                    <a:pt x="879737" y="278869"/>
                  </a:lnTo>
                  <a:lnTo>
                    <a:pt x="1759474" y="553352"/>
                  </a:lnTo>
                  <a:lnTo>
                    <a:pt x="2639211" y="653302"/>
                  </a:lnTo>
                  <a:lnTo>
                    <a:pt x="3518949" y="677481"/>
                  </a:lnTo>
                  <a:lnTo>
                    <a:pt x="4398686" y="884331"/>
                  </a:lnTo>
                </a:path>
              </a:pathLst>
            </a:custGeom>
            <a:ln w="47118">
              <a:solidFill>
                <a:srgbClr val="118CFF"/>
              </a:solidFill>
            </a:ln>
          </p:spPr>
          <p:txBody>
            <a:bodyPr wrap="square" lIns="0" tIns="0" rIns="0" bIns="0" rtlCol="0"/>
            <a:lstStyle/>
            <a:p>
              <a:endParaRPr/>
            </a:p>
          </p:txBody>
        </p:sp>
      </p:grpSp>
      <p:sp>
        <p:nvSpPr>
          <p:cNvPr id="100" name="object 100"/>
          <p:cNvSpPr txBox="1"/>
          <p:nvPr/>
        </p:nvSpPr>
        <p:spPr>
          <a:xfrm>
            <a:off x="8225183" y="9291865"/>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9.35%</a:t>
            </a:r>
            <a:endParaRPr sz="1450">
              <a:latin typeface="Segoe UI"/>
              <a:cs typeface="Segoe UI"/>
            </a:endParaRPr>
          </a:p>
        </p:txBody>
      </p:sp>
      <p:sp>
        <p:nvSpPr>
          <p:cNvPr id="101" name="object 101"/>
          <p:cNvSpPr txBox="1"/>
          <p:nvPr/>
        </p:nvSpPr>
        <p:spPr>
          <a:xfrm>
            <a:off x="12623869" y="10176195"/>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5.50%</a:t>
            </a:r>
            <a:endParaRPr sz="1450">
              <a:latin typeface="Segoe UI"/>
              <a:cs typeface="Segoe UI"/>
            </a:endParaRPr>
          </a:p>
        </p:txBody>
      </p:sp>
      <p:sp>
        <p:nvSpPr>
          <p:cNvPr id="102" name="object 102"/>
          <p:cNvSpPr txBox="1"/>
          <p:nvPr/>
        </p:nvSpPr>
        <p:spPr>
          <a:xfrm>
            <a:off x="10864394" y="9517955"/>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6.50%</a:t>
            </a:r>
            <a:endParaRPr sz="1450">
              <a:latin typeface="Segoe UI"/>
              <a:cs typeface="Segoe UI"/>
            </a:endParaRPr>
          </a:p>
        </p:txBody>
      </p:sp>
      <p:sp>
        <p:nvSpPr>
          <p:cNvPr id="103" name="object 103"/>
          <p:cNvSpPr txBox="1"/>
          <p:nvPr/>
        </p:nvSpPr>
        <p:spPr>
          <a:xfrm>
            <a:off x="9984657" y="9418004"/>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6.94%</a:t>
            </a:r>
            <a:endParaRPr sz="1450">
              <a:latin typeface="Segoe UI"/>
              <a:cs typeface="Segoe UI"/>
            </a:endParaRPr>
          </a:p>
        </p:txBody>
      </p:sp>
      <p:sp>
        <p:nvSpPr>
          <p:cNvPr id="104" name="object 104"/>
          <p:cNvSpPr txBox="1"/>
          <p:nvPr/>
        </p:nvSpPr>
        <p:spPr>
          <a:xfrm>
            <a:off x="11744131" y="9542134"/>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6.40%</a:t>
            </a:r>
            <a:endParaRPr sz="1450">
              <a:latin typeface="Segoe UI"/>
              <a:cs typeface="Segoe UI"/>
            </a:endParaRPr>
          </a:p>
        </p:txBody>
      </p:sp>
      <p:sp>
        <p:nvSpPr>
          <p:cNvPr id="105" name="object 105"/>
          <p:cNvSpPr txBox="1"/>
          <p:nvPr/>
        </p:nvSpPr>
        <p:spPr>
          <a:xfrm>
            <a:off x="9104920" y="9143521"/>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FFFFFF"/>
                </a:solidFill>
                <a:latin typeface="Segoe UI"/>
                <a:cs typeface="Segoe UI"/>
              </a:rPr>
              <a:t>8.14%</a:t>
            </a:r>
            <a:endParaRPr sz="1450">
              <a:latin typeface="Segoe UI"/>
              <a:cs typeface="Segoe UI"/>
            </a:endParaRPr>
          </a:p>
        </p:txBody>
      </p:sp>
      <p:sp>
        <p:nvSpPr>
          <p:cNvPr id="106" name="object 106"/>
          <p:cNvSpPr/>
          <p:nvPr/>
        </p:nvSpPr>
        <p:spPr>
          <a:xfrm>
            <a:off x="86384" y="1941672"/>
            <a:ext cx="7256780" cy="6455410"/>
          </a:xfrm>
          <a:custGeom>
            <a:avLst/>
            <a:gdLst/>
            <a:ahLst/>
            <a:cxnLst/>
            <a:rect l="l" t="t" r="r" b="b"/>
            <a:pathLst>
              <a:path w="7256780" h="6455409">
                <a:moveTo>
                  <a:pt x="0" y="6227558"/>
                </a:moveTo>
                <a:lnTo>
                  <a:pt x="0" y="227741"/>
                </a:lnTo>
                <a:lnTo>
                  <a:pt x="0" y="220282"/>
                </a:lnTo>
                <a:lnTo>
                  <a:pt x="365" y="212842"/>
                </a:lnTo>
                <a:lnTo>
                  <a:pt x="1096" y="205419"/>
                </a:lnTo>
                <a:lnTo>
                  <a:pt x="1827" y="197996"/>
                </a:lnTo>
                <a:lnTo>
                  <a:pt x="2920" y="190627"/>
                </a:lnTo>
                <a:lnTo>
                  <a:pt x="4375" y="183311"/>
                </a:lnTo>
                <a:lnTo>
                  <a:pt x="5831" y="175996"/>
                </a:lnTo>
                <a:lnTo>
                  <a:pt x="7641" y="168769"/>
                </a:lnTo>
                <a:lnTo>
                  <a:pt x="9806" y="161631"/>
                </a:lnTo>
                <a:lnTo>
                  <a:pt x="11971" y="154494"/>
                </a:lnTo>
                <a:lnTo>
                  <a:pt x="30407" y="113806"/>
                </a:lnTo>
                <a:lnTo>
                  <a:pt x="51694" y="83263"/>
                </a:lnTo>
                <a:lnTo>
                  <a:pt x="56426" y="77498"/>
                </a:lnTo>
                <a:lnTo>
                  <a:pt x="61429" y="71978"/>
                </a:lnTo>
                <a:lnTo>
                  <a:pt x="66704" y="66704"/>
                </a:lnTo>
                <a:lnTo>
                  <a:pt x="71978" y="61429"/>
                </a:lnTo>
                <a:lnTo>
                  <a:pt x="77498" y="56426"/>
                </a:lnTo>
                <a:lnTo>
                  <a:pt x="83263" y="51694"/>
                </a:lnTo>
                <a:lnTo>
                  <a:pt x="89029" y="46963"/>
                </a:lnTo>
                <a:lnTo>
                  <a:pt x="120385" y="26891"/>
                </a:lnTo>
                <a:lnTo>
                  <a:pt x="126963" y="23375"/>
                </a:lnTo>
                <a:lnTo>
                  <a:pt x="161631" y="9806"/>
                </a:lnTo>
                <a:lnTo>
                  <a:pt x="168769" y="7641"/>
                </a:lnTo>
                <a:lnTo>
                  <a:pt x="205419" y="1096"/>
                </a:lnTo>
                <a:lnTo>
                  <a:pt x="212842" y="365"/>
                </a:lnTo>
                <a:lnTo>
                  <a:pt x="220282" y="0"/>
                </a:lnTo>
                <a:lnTo>
                  <a:pt x="227741" y="0"/>
                </a:lnTo>
                <a:lnTo>
                  <a:pt x="7028581" y="0"/>
                </a:lnTo>
                <a:lnTo>
                  <a:pt x="7036039" y="0"/>
                </a:lnTo>
                <a:lnTo>
                  <a:pt x="7043480" y="365"/>
                </a:lnTo>
                <a:lnTo>
                  <a:pt x="7050903" y="1096"/>
                </a:lnTo>
                <a:lnTo>
                  <a:pt x="7058326" y="1827"/>
                </a:lnTo>
                <a:lnTo>
                  <a:pt x="7065695" y="2920"/>
                </a:lnTo>
                <a:lnTo>
                  <a:pt x="7073010" y="4375"/>
                </a:lnTo>
                <a:lnTo>
                  <a:pt x="7080326" y="5831"/>
                </a:lnTo>
                <a:lnTo>
                  <a:pt x="7087552" y="7641"/>
                </a:lnTo>
                <a:lnTo>
                  <a:pt x="7094690" y="9806"/>
                </a:lnTo>
                <a:lnTo>
                  <a:pt x="7101828" y="11971"/>
                </a:lnTo>
                <a:lnTo>
                  <a:pt x="7108842" y="14481"/>
                </a:lnTo>
                <a:lnTo>
                  <a:pt x="7115733" y="17335"/>
                </a:lnTo>
                <a:lnTo>
                  <a:pt x="7122624" y="20190"/>
                </a:lnTo>
                <a:lnTo>
                  <a:pt x="7129359" y="23375"/>
                </a:lnTo>
                <a:lnTo>
                  <a:pt x="7135937" y="26891"/>
                </a:lnTo>
                <a:lnTo>
                  <a:pt x="7142515" y="30407"/>
                </a:lnTo>
                <a:lnTo>
                  <a:pt x="7148905" y="34237"/>
                </a:lnTo>
                <a:lnTo>
                  <a:pt x="7155107" y="38381"/>
                </a:lnTo>
                <a:lnTo>
                  <a:pt x="7161309" y="42525"/>
                </a:lnTo>
                <a:lnTo>
                  <a:pt x="7167293" y="46963"/>
                </a:lnTo>
                <a:lnTo>
                  <a:pt x="7173059" y="51694"/>
                </a:lnTo>
                <a:lnTo>
                  <a:pt x="7178824" y="56426"/>
                </a:lnTo>
                <a:lnTo>
                  <a:pt x="7184344" y="61429"/>
                </a:lnTo>
                <a:lnTo>
                  <a:pt x="7189618" y="66704"/>
                </a:lnTo>
                <a:lnTo>
                  <a:pt x="7194892" y="71978"/>
                </a:lnTo>
                <a:lnTo>
                  <a:pt x="7217941" y="101215"/>
                </a:lnTo>
                <a:lnTo>
                  <a:pt x="7222085" y="107416"/>
                </a:lnTo>
                <a:lnTo>
                  <a:pt x="7225915" y="113806"/>
                </a:lnTo>
                <a:lnTo>
                  <a:pt x="7229431" y="120385"/>
                </a:lnTo>
                <a:lnTo>
                  <a:pt x="7232947" y="126963"/>
                </a:lnTo>
                <a:lnTo>
                  <a:pt x="7236132" y="133697"/>
                </a:lnTo>
                <a:lnTo>
                  <a:pt x="7238986" y="140588"/>
                </a:lnTo>
                <a:lnTo>
                  <a:pt x="7241841" y="147479"/>
                </a:lnTo>
                <a:lnTo>
                  <a:pt x="7251946" y="183311"/>
                </a:lnTo>
                <a:lnTo>
                  <a:pt x="7253402" y="190627"/>
                </a:lnTo>
                <a:lnTo>
                  <a:pt x="7254495" y="197996"/>
                </a:lnTo>
                <a:lnTo>
                  <a:pt x="7255226" y="205419"/>
                </a:lnTo>
                <a:lnTo>
                  <a:pt x="7255957" y="212842"/>
                </a:lnTo>
                <a:lnTo>
                  <a:pt x="7256323" y="220282"/>
                </a:lnTo>
                <a:lnTo>
                  <a:pt x="7256323" y="227741"/>
                </a:lnTo>
                <a:lnTo>
                  <a:pt x="7256323" y="6227558"/>
                </a:lnTo>
                <a:lnTo>
                  <a:pt x="7256323" y="6235017"/>
                </a:lnTo>
                <a:lnTo>
                  <a:pt x="7255957" y="6242458"/>
                </a:lnTo>
                <a:lnTo>
                  <a:pt x="7255226" y="6249880"/>
                </a:lnTo>
                <a:lnTo>
                  <a:pt x="7254495" y="6257304"/>
                </a:lnTo>
                <a:lnTo>
                  <a:pt x="7253402" y="6264673"/>
                </a:lnTo>
                <a:lnTo>
                  <a:pt x="7251946" y="6271988"/>
                </a:lnTo>
                <a:lnTo>
                  <a:pt x="7250491" y="6279304"/>
                </a:lnTo>
                <a:lnTo>
                  <a:pt x="7238987" y="6314711"/>
                </a:lnTo>
                <a:lnTo>
                  <a:pt x="7236133" y="6321602"/>
                </a:lnTo>
                <a:lnTo>
                  <a:pt x="7232948" y="6328336"/>
                </a:lnTo>
                <a:lnTo>
                  <a:pt x="7229431" y="6334915"/>
                </a:lnTo>
                <a:lnTo>
                  <a:pt x="7225916" y="6341492"/>
                </a:lnTo>
                <a:lnTo>
                  <a:pt x="7222085" y="6347882"/>
                </a:lnTo>
                <a:lnTo>
                  <a:pt x="7217941" y="6354084"/>
                </a:lnTo>
                <a:lnTo>
                  <a:pt x="7213797" y="6360286"/>
                </a:lnTo>
                <a:lnTo>
                  <a:pt x="7189618" y="6388595"/>
                </a:lnTo>
                <a:lnTo>
                  <a:pt x="7184344" y="6393869"/>
                </a:lnTo>
                <a:lnTo>
                  <a:pt x="7155106" y="6416917"/>
                </a:lnTo>
                <a:lnTo>
                  <a:pt x="7148905" y="6421062"/>
                </a:lnTo>
                <a:lnTo>
                  <a:pt x="7142515" y="6424892"/>
                </a:lnTo>
                <a:lnTo>
                  <a:pt x="7135937" y="6428408"/>
                </a:lnTo>
                <a:lnTo>
                  <a:pt x="7129359" y="6431924"/>
                </a:lnTo>
                <a:lnTo>
                  <a:pt x="7122624" y="6435109"/>
                </a:lnTo>
                <a:lnTo>
                  <a:pt x="7115733" y="6437963"/>
                </a:lnTo>
                <a:lnTo>
                  <a:pt x="7108842" y="6440818"/>
                </a:lnTo>
                <a:lnTo>
                  <a:pt x="7101828" y="6443328"/>
                </a:lnTo>
                <a:lnTo>
                  <a:pt x="7094690" y="6445493"/>
                </a:lnTo>
                <a:lnTo>
                  <a:pt x="7087552" y="6447659"/>
                </a:lnTo>
                <a:lnTo>
                  <a:pt x="7080326" y="6449468"/>
                </a:lnTo>
                <a:lnTo>
                  <a:pt x="7073010" y="6450923"/>
                </a:lnTo>
                <a:lnTo>
                  <a:pt x="7065695" y="6452379"/>
                </a:lnTo>
                <a:lnTo>
                  <a:pt x="7058326" y="6453472"/>
                </a:lnTo>
                <a:lnTo>
                  <a:pt x="7050903" y="6454204"/>
                </a:lnTo>
                <a:lnTo>
                  <a:pt x="7043480" y="6454935"/>
                </a:lnTo>
                <a:lnTo>
                  <a:pt x="7036039" y="6455300"/>
                </a:lnTo>
                <a:lnTo>
                  <a:pt x="7028581" y="6455300"/>
                </a:lnTo>
                <a:lnTo>
                  <a:pt x="227741" y="6455300"/>
                </a:lnTo>
                <a:lnTo>
                  <a:pt x="220282" y="6455300"/>
                </a:lnTo>
                <a:lnTo>
                  <a:pt x="212842" y="6454935"/>
                </a:lnTo>
                <a:lnTo>
                  <a:pt x="205419" y="6454204"/>
                </a:lnTo>
                <a:lnTo>
                  <a:pt x="197996" y="6453472"/>
                </a:lnTo>
                <a:lnTo>
                  <a:pt x="190627" y="6452379"/>
                </a:lnTo>
                <a:lnTo>
                  <a:pt x="183311" y="6450924"/>
                </a:lnTo>
                <a:lnTo>
                  <a:pt x="175996" y="6449469"/>
                </a:lnTo>
                <a:lnTo>
                  <a:pt x="168769" y="6447659"/>
                </a:lnTo>
                <a:lnTo>
                  <a:pt x="161631" y="6445493"/>
                </a:lnTo>
                <a:lnTo>
                  <a:pt x="154494" y="6443328"/>
                </a:lnTo>
                <a:lnTo>
                  <a:pt x="120385" y="6428408"/>
                </a:lnTo>
                <a:lnTo>
                  <a:pt x="113806" y="6424892"/>
                </a:lnTo>
                <a:lnTo>
                  <a:pt x="107416" y="6421062"/>
                </a:lnTo>
                <a:lnTo>
                  <a:pt x="101215" y="6416917"/>
                </a:lnTo>
                <a:lnTo>
                  <a:pt x="95013" y="6412774"/>
                </a:lnTo>
                <a:lnTo>
                  <a:pt x="66704" y="6388595"/>
                </a:lnTo>
                <a:lnTo>
                  <a:pt x="61429" y="6383322"/>
                </a:lnTo>
                <a:lnTo>
                  <a:pt x="56426" y="6377802"/>
                </a:lnTo>
                <a:lnTo>
                  <a:pt x="51694" y="6372036"/>
                </a:lnTo>
                <a:lnTo>
                  <a:pt x="46963" y="6366270"/>
                </a:lnTo>
                <a:lnTo>
                  <a:pt x="42525" y="6360286"/>
                </a:lnTo>
                <a:lnTo>
                  <a:pt x="38381" y="6354084"/>
                </a:lnTo>
                <a:lnTo>
                  <a:pt x="34237" y="6347882"/>
                </a:lnTo>
                <a:lnTo>
                  <a:pt x="14481" y="6307819"/>
                </a:lnTo>
                <a:lnTo>
                  <a:pt x="4375" y="6271988"/>
                </a:lnTo>
                <a:lnTo>
                  <a:pt x="2920" y="6264673"/>
                </a:lnTo>
                <a:lnTo>
                  <a:pt x="1827" y="6257304"/>
                </a:lnTo>
                <a:lnTo>
                  <a:pt x="1096" y="6249881"/>
                </a:lnTo>
                <a:lnTo>
                  <a:pt x="365" y="6242458"/>
                </a:lnTo>
                <a:lnTo>
                  <a:pt x="0" y="6235017"/>
                </a:lnTo>
                <a:lnTo>
                  <a:pt x="0" y="6227558"/>
                </a:lnTo>
                <a:close/>
              </a:path>
            </a:pathLst>
          </a:custGeom>
          <a:ln w="15706">
            <a:solidFill>
              <a:srgbClr val="A7337D"/>
            </a:solidFill>
          </a:ln>
        </p:spPr>
        <p:txBody>
          <a:bodyPr wrap="square" lIns="0" tIns="0" rIns="0" bIns="0" rtlCol="0"/>
          <a:lstStyle/>
          <a:p>
            <a:endParaRPr/>
          </a:p>
        </p:txBody>
      </p:sp>
      <p:sp>
        <p:nvSpPr>
          <p:cNvPr id="107" name="object 107"/>
          <p:cNvSpPr txBox="1"/>
          <p:nvPr/>
        </p:nvSpPr>
        <p:spPr>
          <a:xfrm>
            <a:off x="238601" y="1973578"/>
            <a:ext cx="3841750" cy="377190"/>
          </a:xfrm>
          <a:prstGeom prst="rect">
            <a:avLst/>
          </a:prstGeom>
        </p:spPr>
        <p:txBody>
          <a:bodyPr vert="horz" wrap="square" lIns="0" tIns="13335" rIns="0" bIns="0" rtlCol="0">
            <a:spAutoFit/>
          </a:bodyPr>
          <a:lstStyle/>
          <a:p>
            <a:pPr marL="12700">
              <a:lnSpc>
                <a:spcPct val="100000"/>
              </a:lnSpc>
              <a:spcBef>
                <a:spcPts val="105"/>
              </a:spcBef>
            </a:pPr>
            <a:r>
              <a:rPr sz="2300" spc="-30" dirty="0">
                <a:solidFill>
                  <a:srgbClr val="FFFFFF"/>
                </a:solidFill>
                <a:latin typeface="Calibri"/>
                <a:cs typeface="Calibri"/>
              </a:rPr>
              <a:t>Income</a:t>
            </a:r>
            <a:r>
              <a:rPr sz="2300" spc="-55" dirty="0">
                <a:solidFill>
                  <a:srgbClr val="FFFFFF"/>
                </a:solidFill>
                <a:latin typeface="Calibri"/>
                <a:cs typeface="Calibri"/>
              </a:rPr>
              <a:t> </a:t>
            </a:r>
            <a:r>
              <a:rPr sz="2300" spc="-25" dirty="0">
                <a:solidFill>
                  <a:srgbClr val="FFFFFF"/>
                </a:solidFill>
                <a:latin typeface="Calibri"/>
                <a:cs typeface="Calibri"/>
              </a:rPr>
              <a:t>Utilization</a:t>
            </a:r>
            <a:r>
              <a:rPr sz="2300" spc="-50" dirty="0">
                <a:solidFill>
                  <a:srgbClr val="FFFFFF"/>
                </a:solidFill>
                <a:latin typeface="Calibri"/>
                <a:cs typeface="Calibri"/>
              </a:rPr>
              <a:t> </a:t>
            </a:r>
            <a:r>
              <a:rPr sz="2300" dirty="0">
                <a:solidFill>
                  <a:srgbClr val="FFFFFF"/>
                </a:solidFill>
                <a:latin typeface="Calibri"/>
                <a:cs typeface="Calibri"/>
              </a:rPr>
              <a:t>%</a:t>
            </a:r>
            <a:r>
              <a:rPr sz="2300" spc="-50" dirty="0">
                <a:solidFill>
                  <a:srgbClr val="FFFFFF"/>
                </a:solidFill>
                <a:latin typeface="Calibri"/>
                <a:cs typeface="Calibri"/>
              </a:rPr>
              <a:t> </a:t>
            </a:r>
            <a:r>
              <a:rPr sz="2300" dirty="0">
                <a:solidFill>
                  <a:srgbClr val="FFFFFF"/>
                </a:solidFill>
                <a:latin typeface="Calibri"/>
                <a:cs typeface="Calibri"/>
              </a:rPr>
              <a:t>by</a:t>
            </a:r>
            <a:r>
              <a:rPr sz="2300" spc="-50" dirty="0">
                <a:solidFill>
                  <a:srgbClr val="FFFFFF"/>
                </a:solidFill>
                <a:latin typeface="Calibri"/>
                <a:cs typeface="Calibri"/>
              </a:rPr>
              <a:t> </a:t>
            </a:r>
            <a:r>
              <a:rPr sz="2300" spc="-10" dirty="0">
                <a:solidFill>
                  <a:srgbClr val="FFFFFF"/>
                </a:solidFill>
                <a:latin typeface="Calibri"/>
                <a:cs typeface="Calibri"/>
              </a:rPr>
              <a:t>category</a:t>
            </a:r>
            <a:endParaRPr sz="2300">
              <a:latin typeface="Calibri"/>
              <a:cs typeface="Calibri"/>
            </a:endParaRPr>
          </a:p>
        </p:txBody>
      </p:sp>
      <p:sp>
        <p:nvSpPr>
          <p:cNvPr id="108" name="object 108"/>
          <p:cNvSpPr txBox="1"/>
          <p:nvPr/>
        </p:nvSpPr>
        <p:spPr>
          <a:xfrm rot="19560000">
            <a:off x="390418" y="7028900"/>
            <a:ext cx="379711"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Bil</a:t>
            </a:r>
            <a:r>
              <a:rPr sz="2175" spc="-15" baseline="1915" dirty="0">
                <a:solidFill>
                  <a:srgbClr val="FFFFFF"/>
                </a:solidFill>
                <a:latin typeface="Segoe UI"/>
                <a:cs typeface="Segoe UI"/>
              </a:rPr>
              <a:t>ls</a:t>
            </a:r>
            <a:endParaRPr sz="2175" baseline="1915">
              <a:latin typeface="Segoe UI"/>
              <a:cs typeface="Segoe UI"/>
            </a:endParaRPr>
          </a:p>
        </p:txBody>
      </p:sp>
      <p:sp>
        <p:nvSpPr>
          <p:cNvPr id="109" name="object 109"/>
          <p:cNvSpPr txBox="1"/>
          <p:nvPr/>
        </p:nvSpPr>
        <p:spPr>
          <a:xfrm rot="19560000">
            <a:off x="715081" y="7161202"/>
            <a:ext cx="807200"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Gr</a:t>
            </a:r>
            <a:r>
              <a:rPr sz="2175" spc="-15" baseline="1915" dirty="0">
                <a:solidFill>
                  <a:srgbClr val="FFFFFF"/>
                </a:solidFill>
                <a:latin typeface="Segoe UI"/>
                <a:cs typeface="Segoe UI"/>
              </a:rPr>
              <a:t>ocer</a:t>
            </a:r>
            <a:r>
              <a:rPr sz="2175" spc="-15" baseline="3831" dirty="0">
                <a:solidFill>
                  <a:srgbClr val="FFFFFF"/>
                </a:solidFill>
                <a:latin typeface="Segoe UI"/>
                <a:cs typeface="Segoe UI"/>
              </a:rPr>
              <a:t>ies</a:t>
            </a:r>
            <a:endParaRPr sz="2175" baseline="3831">
              <a:latin typeface="Segoe UI"/>
              <a:cs typeface="Segoe UI"/>
            </a:endParaRPr>
          </a:p>
        </p:txBody>
      </p:sp>
      <p:sp>
        <p:nvSpPr>
          <p:cNvPr id="110" name="object 110"/>
          <p:cNvSpPr txBox="1"/>
          <p:nvPr/>
        </p:nvSpPr>
        <p:spPr>
          <a:xfrm rot="19560000">
            <a:off x="1344960" y="7191748"/>
            <a:ext cx="910026"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Ele</a:t>
            </a:r>
            <a:r>
              <a:rPr sz="2175" spc="-15" baseline="1915" dirty="0">
                <a:solidFill>
                  <a:srgbClr val="FFFFFF"/>
                </a:solidFill>
                <a:latin typeface="Segoe UI"/>
                <a:cs typeface="Segoe UI"/>
              </a:rPr>
              <a:t>ctron</a:t>
            </a:r>
            <a:r>
              <a:rPr sz="2175" spc="-15" baseline="3831" dirty="0">
                <a:solidFill>
                  <a:srgbClr val="FFFFFF"/>
                </a:solidFill>
                <a:latin typeface="Segoe UI"/>
                <a:cs typeface="Segoe UI"/>
              </a:rPr>
              <a:t>ics</a:t>
            </a:r>
            <a:endParaRPr sz="2175" baseline="3831">
              <a:latin typeface="Segoe UI"/>
              <a:cs typeface="Segoe UI"/>
            </a:endParaRPr>
          </a:p>
        </p:txBody>
      </p:sp>
      <p:sp>
        <p:nvSpPr>
          <p:cNvPr id="111" name="object 111"/>
          <p:cNvSpPr txBox="1"/>
          <p:nvPr/>
        </p:nvSpPr>
        <p:spPr>
          <a:xfrm rot="19560000">
            <a:off x="1495799" y="7377822"/>
            <a:ext cx="1538145" cy="186055"/>
          </a:xfrm>
          <a:prstGeom prst="rect">
            <a:avLst/>
          </a:prstGeom>
        </p:spPr>
        <p:txBody>
          <a:bodyPr vert="horz" wrap="square" lIns="0" tIns="0" rIns="0" bIns="0" rtlCol="0">
            <a:spAutoFit/>
          </a:bodyPr>
          <a:lstStyle/>
          <a:p>
            <a:pPr>
              <a:lnSpc>
                <a:spcPts val="1465"/>
              </a:lnSpc>
            </a:pPr>
            <a:r>
              <a:rPr sz="2175" spc="-15" baseline="-3831" dirty="0">
                <a:solidFill>
                  <a:srgbClr val="FFFFFF"/>
                </a:solidFill>
                <a:latin typeface="Segoe UI"/>
                <a:cs typeface="Segoe UI"/>
              </a:rPr>
              <a:t>Hea</a:t>
            </a:r>
            <a:r>
              <a:rPr sz="2175" spc="-15" baseline="-1915" dirty="0">
                <a:solidFill>
                  <a:srgbClr val="FFFFFF"/>
                </a:solidFill>
                <a:latin typeface="Segoe UI"/>
                <a:cs typeface="Segoe UI"/>
              </a:rPr>
              <a:t>lth</a:t>
            </a:r>
            <a:r>
              <a:rPr sz="2175" spc="-60" baseline="-1915" dirty="0">
                <a:solidFill>
                  <a:srgbClr val="FFFFFF"/>
                </a:solidFill>
                <a:latin typeface="Segoe UI"/>
                <a:cs typeface="Segoe UI"/>
              </a:rPr>
              <a:t> </a:t>
            </a:r>
            <a:r>
              <a:rPr sz="2175" baseline="-1915" dirty="0">
                <a:solidFill>
                  <a:srgbClr val="FFFFFF"/>
                </a:solidFill>
                <a:latin typeface="Segoe UI"/>
                <a:cs typeface="Segoe UI"/>
              </a:rPr>
              <a:t>&amp;</a:t>
            </a:r>
            <a:r>
              <a:rPr sz="2175" spc="-60" baseline="-1915" dirty="0">
                <a:solidFill>
                  <a:srgbClr val="FFFFFF"/>
                </a:solidFill>
                <a:latin typeface="Segoe UI"/>
                <a:cs typeface="Segoe UI"/>
              </a:rPr>
              <a:t> </a:t>
            </a:r>
            <a:r>
              <a:rPr sz="1450" spc="-10" dirty="0">
                <a:solidFill>
                  <a:srgbClr val="FFFFFF"/>
                </a:solidFill>
                <a:latin typeface="Segoe UI"/>
                <a:cs typeface="Segoe UI"/>
              </a:rPr>
              <a:t>We</a:t>
            </a:r>
            <a:r>
              <a:rPr sz="2175" spc="-15" baseline="1915" dirty="0">
                <a:solidFill>
                  <a:srgbClr val="FFFFFF"/>
                </a:solidFill>
                <a:latin typeface="Segoe UI"/>
                <a:cs typeface="Segoe UI"/>
              </a:rPr>
              <a:t>llne</a:t>
            </a:r>
            <a:r>
              <a:rPr sz="2175" spc="-15" baseline="3831" dirty="0">
                <a:solidFill>
                  <a:srgbClr val="FFFFFF"/>
                </a:solidFill>
                <a:latin typeface="Segoe UI"/>
                <a:cs typeface="Segoe UI"/>
              </a:rPr>
              <a:t>ss</a:t>
            </a:r>
            <a:endParaRPr sz="2175" baseline="3831">
              <a:latin typeface="Segoe UI"/>
              <a:cs typeface="Segoe UI"/>
            </a:endParaRPr>
          </a:p>
        </p:txBody>
      </p:sp>
      <p:sp>
        <p:nvSpPr>
          <p:cNvPr id="112" name="object 112"/>
          <p:cNvSpPr txBox="1"/>
          <p:nvPr/>
        </p:nvSpPr>
        <p:spPr>
          <a:xfrm rot="19560000">
            <a:off x="3154657" y="7073402"/>
            <a:ext cx="518141" cy="188595"/>
          </a:xfrm>
          <a:prstGeom prst="rect">
            <a:avLst/>
          </a:prstGeom>
        </p:spPr>
        <p:txBody>
          <a:bodyPr vert="horz" wrap="square" lIns="0" tIns="0" rIns="0" bIns="0" rtlCol="0">
            <a:spAutoFit/>
          </a:bodyPr>
          <a:lstStyle/>
          <a:p>
            <a:pPr>
              <a:lnSpc>
                <a:spcPts val="1485"/>
              </a:lnSpc>
            </a:pPr>
            <a:r>
              <a:rPr sz="1450" spc="-20" dirty="0">
                <a:solidFill>
                  <a:srgbClr val="FFFFFF"/>
                </a:solidFill>
                <a:latin typeface="Segoe UI"/>
                <a:cs typeface="Segoe UI"/>
              </a:rPr>
              <a:t>Tra</a:t>
            </a:r>
            <a:r>
              <a:rPr sz="2175" spc="-30" baseline="1915" dirty="0">
                <a:solidFill>
                  <a:srgbClr val="FFFFFF"/>
                </a:solidFill>
                <a:latin typeface="Segoe UI"/>
                <a:cs typeface="Segoe UI"/>
              </a:rPr>
              <a:t>vel</a:t>
            </a:r>
            <a:endParaRPr sz="2175" baseline="1915">
              <a:latin typeface="Segoe UI"/>
              <a:cs typeface="Segoe UI"/>
            </a:endParaRPr>
          </a:p>
        </p:txBody>
      </p:sp>
      <p:sp>
        <p:nvSpPr>
          <p:cNvPr id="113" name="object 113"/>
          <p:cNvSpPr txBox="1"/>
          <p:nvPr/>
        </p:nvSpPr>
        <p:spPr>
          <a:xfrm rot="19560000">
            <a:off x="3925895" y="7057625"/>
            <a:ext cx="468281" cy="188595"/>
          </a:xfrm>
          <a:prstGeom prst="rect">
            <a:avLst/>
          </a:prstGeom>
        </p:spPr>
        <p:txBody>
          <a:bodyPr vert="horz" wrap="square" lIns="0" tIns="0" rIns="0" bIns="0" rtlCol="0">
            <a:spAutoFit/>
          </a:bodyPr>
          <a:lstStyle/>
          <a:p>
            <a:pPr>
              <a:lnSpc>
                <a:spcPts val="1485"/>
              </a:lnSpc>
            </a:pPr>
            <a:r>
              <a:rPr sz="1450" spc="-20" dirty="0">
                <a:solidFill>
                  <a:srgbClr val="FFFFFF"/>
                </a:solidFill>
                <a:latin typeface="Segoe UI"/>
                <a:cs typeface="Segoe UI"/>
              </a:rPr>
              <a:t>Food</a:t>
            </a:r>
            <a:endParaRPr sz="1450">
              <a:latin typeface="Segoe UI"/>
              <a:cs typeface="Segoe UI"/>
            </a:endParaRPr>
          </a:p>
        </p:txBody>
      </p:sp>
      <p:sp>
        <p:nvSpPr>
          <p:cNvPr id="114" name="object 114"/>
          <p:cNvSpPr txBox="1"/>
          <p:nvPr/>
        </p:nvSpPr>
        <p:spPr>
          <a:xfrm rot="19560000">
            <a:off x="3982453" y="7275238"/>
            <a:ext cx="1192927"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En</a:t>
            </a:r>
            <a:r>
              <a:rPr sz="2175" spc="-15" baseline="1915" dirty="0">
                <a:solidFill>
                  <a:srgbClr val="FFFFFF"/>
                </a:solidFill>
                <a:latin typeface="Segoe UI"/>
                <a:cs typeface="Segoe UI"/>
              </a:rPr>
              <a:t>terta</a:t>
            </a:r>
            <a:r>
              <a:rPr sz="2175" spc="-15" baseline="3831" dirty="0">
                <a:solidFill>
                  <a:srgbClr val="FFFFFF"/>
                </a:solidFill>
                <a:latin typeface="Segoe UI"/>
                <a:cs typeface="Segoe UI"/>
              </a:rPr>
              <a:t>inme</a:t>
            </a:r>
            <a:r>
              <a:rPr sz="2175" spc="-15" baseline="5747" dirty="0">
                <a:solidFill>
                  <a:srgbClr val="FFFFFF"/>
                </a:solidFill>
                <a:latin typeface="Segoe UI"/>
                <a:cs typeface="Segoe UI"/>
              </a:rPr>
              <a:t>nt</a:t>
            </a:r>
            <a:endParaRPr sz="2175" baseline="5747">
              <a:latin typeface="Segoe UI"/>
              <a:cs typeface="Segoe UI"/>
            </a:endParaRPr>
          </a:p>
        </p:txBody>
      </p:sp>
      <p:sp>
        <p:nvSpPr>
          <p:cNvPr id="115" name="object 115"/>
          <p:cNvSpPr txBox="1"/>
          <p:nvPr/>
        </p:nvSpPr>
        <p:spPr>
          <a:xfrm rot="19560000">
            <a:off x="5176429" y="7122900"/>
            <a:ext cx="680087"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Ap</a:t>
            </a:r>
            <a:r>
              <a:rPr sz="2175" spc="-15" baseline="1915" dirty="0">
                <a:solidFill>
                  <a:srgbClr val="FFFFFF"/>
                </a:solidFill>
                <a:latin typeface="Segoe UI"/>
                <a:cs typeface="Segoe UI"/>
              </a:rPr>
              <a:t>pare</a:t>
            </a:r>
            <a:r>
              <a:rPr sz="2175" spc="-15" baseline="3831" dirty="0">
                <a:solidFill>
                  <a:srgbClr val="FFFFFF"/>
                </a:solidFill>
                <a:latin typeface="Segoe UI"/>
                <a:cs typeface="Segoe UI"/>
              </a:rPr>
              <a:t>l</a:t>
            </a:r>
            <a:endParaRPr sz="2175" baseline="3831">
              <a:latin typeface="Segoe UI"/>
              <a:cs typeface="Segoe UI"/>
            </a:endParaRPr>
          </a:p>
        </p:txBody>
      </p:sp>
      <p:sp>
        <p:nvSpPr>
          <p:cNvPr id="116" name="object 116"/>
          <p:cNvSpPr txBox="1"/>
          <p:nvPr/>
        </p:nvSpPr>
        <p:spPr>
          <a:xfrm rot="19560000">
            <a:off x="5981896" y="7096145"/>
            <a:ext cx="592174" cy="188595"/>
          </a:xfrm>
          <a:prstGeom prst="rect">
            <a:avLst/>
          </a:prstGeom>
        </p:spPr>
        <p:txBody>
          <a:bodyPr vert="horz" wrap="square" lIns="0" tIns="0" rIns="0" bIns="0" rtlCol="0">
            <a:spAutoFit/>
          </a:bodyPr>
          <a:lstStyle/>
          <a:p>
            <a:pPr>
              <a:lnSpc>
                <a:spcPts val="1485"/>
              </a:lnSpc>
            </a:pPr>
            <a:r>
              <a:rPr sz="1450" spc="-10" dirty="0">
                <a:solidFill>
                  <a:srgbClr val="FFFFFF"/>
                </a:solidFill>
                <a:latin typeface="Segoe UI"/>
                <a:cs typeface="Segoe UI"/>
              </a:rPr>
              <a:t>Ot</a:t>
            </a:r>
            <a:r>
              <a:rPr sz="2175" spc="-15" baseline="1915" dirty="0">
                <a:solidFill>
                  <a:srgbClr val="FFFFFF"/>
                </a:solidFill>
                <a:latin typeface="Segoe UI"/>
                <a:cs typeface="Segoe UI"/>
              </a:rPr>
              <a:t>hers</a:t>
            </a:r>
            <a:endParaRPr sz="2175" baseline="1915">
              <a:latin typeface="Segoe UI"/>
              <a:cs typeface="Segoe UI"/>
            </a:endParaRPr>
          </a:p>
        </p:txBody>
      </p:sp>
      <p:grpSp>
        <p:nvGrpSpPr>
          <p:cNvPr id="117" name="object 117"/>
          <p:cNvGrpSpPr/>
          <p:nvPr/>
        </p:nvGrpSpPr>
        <p:grpSpPr>
          <a:xfrm>
            <a:off x="448981" y="2818741"/>
            <a:ext cx="6451600" cy="4072890"/>
            <a:chOff x="448981" y="2818741"/>
            <a:chExt cx="6451600" cy="4072890"/>
          </a:xfrm>
        </p:grpSpPr>
        <p:sp>
          <p:nvSpPr>
            <p:cNvPr id="118" name="object 118"/>
            <p:cNvSpPr/>
            <p:nvPr/>
          </p:nvSpPr>
          <p:spPr>
            <a:xfrm>
              <a:off x="540897" y="3214540"/>
              <a:ext cx="567690" cy="3677285"/>
            </a:xfrm>
            <a:custGeom>
              <a:avLst/>
              <a:gdLst/>
              <a:ahLst/>
              <a:cxnLst/>
              <a:rect l="l" t="t" r="r" b="b"/>
              <a:pathLst>
                <a:path w="567690" h="3677284">
                  <a:moveTo>
                    <a:pt x="567372" y="3677069"/>
                  </a:moveTo>
                  <a:lnTo>
                    <a:pt x="0" y="3677069"/>
                  </a:lnTo>
                  <a:lnTo>
                    <a:pt x="0" y="0"/>
                  </a:lnTo>
                  <a:lnTo>
                    <a:pt x="567372" y="0"/>
                  </a:lnTo>
                  <a:lnTo>
                    <a:pt x="567372" y="3677069"/>
                  </a:lnTo>
                  <a:close/>
                </a:path>
              </a:pathLst>
            </a:custGeom>
            <a:solidFill>
              <a:srgbClr val="6D5900"/>
            </a:solidFill>
          </p:spPr>
          <p:txBody>
            <a:bodyPr wrap="square" lIns="0" tIns="0" rIns="0" bIns="0" rtlCol="0"/>
            <a:lstStyle/>
            <a:p>
              <a:endParaRPr/>
            </a:p>
          </p:txBody>
        </p:sp>
        <p:sp>
          <p:nvSpPr>
            <p:cNvPr id="119" name="object 119"/>
            <p:cNvSpPr/>
            <p:nvPr/>
          </p:nvSpPr>
          <p:spPr>
            <a:xfrm>
              <a:off x="1264888" y="3866764"/>
              <a:ext cx="567690" cy="3025140"/>
            </a:xfrm>
            <a:custGeom>
              <a:avLst/>
              <a:gdLst/>
              <a:ahLst/>
              <a:cxnLst/>
              <a:rect l="l" t="t" r="r" b="b"/>
              <a:pathLst>
                <a:path w="567689" h="3025140">
                  <a:moveTo>
                    <a:pt x="567372" y="3024845"/>
                  </a:moveTo>
                  <a:lnTo>
                    <a:pt x="0" y="3024845"/>
                  </a:lnTo>
                  <a:lnTo>
                    <a:pt x="0" y="0"/>
                  </a:lnTo>
                  <a:lnTo>
                    <a:pt x="567372" y="0"/>
                  </a:lnTo>
                  <a:lnTo>
                    <a:pt x="567372" y="3024845"/>
                  </a:lnTo>
                  <a:close/>
                </a:path>
              </a:pathLst>
            </a:custGeom>
            <a:solidFill>
              <a:srgbClr val="8F70CD"/>
            </a:solidFill>
          </p:spPr>
          <p:txBody>
            <a:bodyPr wrap="square" lIns="0" tIns="0" rIns="0" bIns="0" rtlCol="0"/>
            <a:lstStyle/>
            <a:p>
              <a:endParaRPr/>
            </a:p>
          </p:txBody>
        </p:sp>
        <p:sp>
          <p:nvSpPr>
            <p:cNvPr id="120" name="object 120"/>
            <p:cNvSpPr/>
            <p:nvPr/>
          </p:nvSpPr>
          <p:spPr>
            <a:xfrm>
              <a:off x="1988878" y="4103047"/>
              <a:ext cx="567690" cy="2788920"/>
            </a:xfrm>
            <a:custGeom>
              <a:avLst/>
              <a:gdLst/>
              <a:ahLst/>
              <a:cxnLst/>
              <a:rect l="l" t="t" r="r" b="b"/>
              <a:pathLst>
                <a:path w="567689" h="2788920">
                  <a:moveTo>
                    <a:pt x="567372" y="2788562"/>
                  </a:moveTo>
                  <a:lnTo>
                    <a:pt x="0" y="2788562"/>
                  </a:lnTo>
                  <a:lnTo>
                    <a:pt x="0" y="0"/>
                  </a:lnTo>
                  <a:lnTo>
                    <a:pt x="567372" y="0"/>
                  </a:lnTo>
                  <a:lnTo>
                    <a:pt x="567372" y="2788562"/>
                  </a:lnTo>
                  <a:close/>
                </a:path>
              </a:pathLst>
            </a:custGeom>
            <a:solidFill>
              <a:srgbClr val="F2B4DB"/>
            </a:solidFill>
          </p:spPr>
          <p:txBody>
            <a:bodyPr wrap="square" lIns="0" tIns="0" rIns="0" bIns="0" rtlCol="0"/>
            <a:lstStyle/>
            <a:p>
              <a:endParaRPr/>
            </a:p>
          </p:txBody>
        </p:sp>
        <p:sp>
          <p:nvSpPr>
            <p:cNvPr id="121" name="object 121"/>
            <p:cNvSpPr/>
            <p:nvPr/>
          </p:nvSpPr>
          <p:spPr>
            <a:xfrm>
              <a:off x="2712869" y="4592411"/>
              <a:ext cx="567690" cy="2299335"/>
            </a:xfrm>
            <a:custGeom>
              <a:avLst/>
              <a:gdLst/>
              <a:ahLst/>
              <a:cxnLst/>
              <a:rect l="l" t="t" r="r" b="b"/>
              <a:pathLst>
                <a:path w="567689" h="2299334">
                  <a:moveTo>
                    <a:pt x="567372" y="2299198"/>
                  </a:moveTo>
                  <a:lnTo>
                    <a:pt x="0" y="2299198"/>
                  </a:lnTo>
                  <a:lnTo>
                    <a:pt x="0" y="0"/>
                  </a:lnTo>
                  <a:lnTo>
                    <a:pt x="567372" y="0"/>
                  </a:lnTo>
                  <a:lnTo>
                    <a:pt x="567372" y="2299198"/>
                  </a:lnTo>
                  <a:close/>
                </a:path>
              </a:pathLst>
            </a:custGeom>
            <a:solidFill>
              <a:srgbClr val="666666"/>
            </a:solidFill>
          </p:spPr>
          <p:txBody>
            <a:bodyPr wrap="square" lIns="0" tIns="0" rIns="0" bIns="0" rtlCol="0"/>
            <a:lstStyle/>
            <a:p>
              <a:endParaRPr/>
            </a:p>
          </p:txBody>
        </p:sp>
        <p:sp>
          <p:nvSpPr>
            <p:cNvPr id="122" name="object 122"/>
            <p:cNvSpPr/>
            <p:nvPr/>
          </p:nvSpPr>
          <p:spPr>
            <a:xfrm>
              <a:off x="3436859" y="4815902"/>
              <a:ext cx="567690" cy="2075814"/>
            </a:xfrm>
            <a:custGeom>
              <a:avLst/>
              <a:gdLst/>
              <a:ahLst/>
              <a:cxnLst/>
              <a:rect l="l" t="t" r="r" b="b"/>
              <a:pathLst>
                <a:path w="567689" h="2075815">
                  <a:moveTo>
                    <a:pt x="567372" y="2075707"/>
                  </a:moveTo>
                  <a:lnTo>
                    <a:pt x="0" y="2075707"/>
                  </a:lnTo>
                  <a:lnTo>
                    <a:pt x="0" y="0"/>
                  </a:lnTo>
                  <a:lnTo>
                    <a:pt x="567372" y="0"/>
                  </a:lnTo>
                  <a:lnTo>
                    <a:pt x="567372" y="2075707"/>
                  </a:lnTo>
                  <a:close/>
                </a:path>
              </a:pathLst>
            </a:custGeom>
            <a:solidFill>
              <a:srgbClr val="E6E6E6"/>
            </a:solidFill>
          </p:spPr>
          <p:txBody>
            <a:bodyPr wrap="square" lIns="0" tIns="0" rIns="0" bIns="0" rtlCol="0"/>
            <a:lstStyle/>
            <a:p>
              <a:endParaRPr/>
            </a:p>
          </p:txBody>
        </p:sp>
        <p:sp>
          <p:nvSpPr>
            <p:cNvPr id="123" name="object 123"/>
            <p:cNvSpPr/>
            <p:nvPr/>
          </p:nvSpPr>
          <p:spPr>
            <a:xfrm>
              <a:off x="4160850" y="5348989"/>
              <a:ext cx="567690" cy="1543050"/>
            </a:xfrm>
            <a:custGeom>
              <a:avLst/>
              <a:gdLst/>
              <a:ahLst/>
              <a:cxnLst/>
              <a:rect l="l" t="t" r="r" b="b"/>
              <a:pathLst>
                <a:path w="567689" h="1543050">
                  <a:moveTo>
                    <a:pt x="567372" y="1542620"/>
                  </a:moveTo>
                  <a:lnTo>
                    <a:pt x="0" y="1542620"/>
                  </a:lnTo>
                  <a:lnTo>
                    <a:pt x="0" y="0"/>
                  </a:lnTo>
                  <a:lnTo>
                    <a:pt x="567372" y="0"/>
                  </a:lnTo>
                  <a:lnTo>
                    <a:pt x="567372" y="1542620"/>
                  </a:lnTo>
                  <a:close/>
                </a:path>
              </a:pathLst>
            </a:custGeom>
            <a:solidFill>
              <a:srgbClr val="73361B"/>
            </a:solidFill>
          </p:spPr>
          <p:txBody>
            <a:bodyPr wrap="square" lIns="0" tIns="0" rIns="0" bIns="0" rtlCol="0"/>
            <a:lstStyle/>
            <a:p>
              <a:endParaRPr/>
            </a:p>
          </p:txBody>
        </p:sp>
        <p:sp>
          <p:nvSpPr>
            <p:cNvPr id="124" name="object 124"/>
            <p:cNvSpPr/>
            <p:nvPr/>
          </p:nvSpPr>
          <p:spPr>
            <a:xfrm>
              <a:off x="4884841" y="5444473"/>
              <a:ext cx="567690" cy="1447165"/>
            </a:xfrm>
            <a:custGeom>
              <a:avLst/>
              <a:gdLst/>
              <a:ahLst/>
              <a:cxnLst/>
              <a:rect l="l" t="t" r="r" b="b"/>
              <a:pathLst>
                <a:path w="567689" h="1447165">
                  <a:moveTo>
                    <a:pt x="567372" y="1447136"/>
                  </a:moveTo>
                  <a:lnTo>
                    <a:pt x="0" y="1447136"/>
                  </a:lnTo>
                  <a:lnTo>
                    <a:pt x="0" y="0"/>
                  </a:lnTo>
                  <a:lnTo>
                    <a:pt x="567372" y="0"/>
                  </a:lnTo>
                  <a:lnTo>
                    <a:pt x="567372" y="1447136"/>
                  </a:lnTo>
                  <a:close/>
                </a:path>
              </a:pathLst>
            </a:custGeom>
            <a:solidFill>
              <a:srgbClr val="118CFF"/>
            </a:solidFill>
          </p:spPr>
          <p:txBody>
            <a:bodyPr wrap="square" lIns="0" tIns="0" rIns="0" bIns="0" rtlCol="0"/>
            <a:lstStyle/>
            <a:p>
              <a:endParaRPr/>
            </a:p>
          </p:txBody>
        </p:sp>
        <p:sp>
          <p:nvSpPr>
            <p:cNvPr id="125" name="object 125"/>
            <p:cNvSpPr/>
            <p:nvPr/>
          </p:nvSpPr>
          <p:spPr>
            <a:xfrm>
              <a:off x="5608831" y="5698688"/>
              <a:ext cx="567690" cy="1193165"/>
            </a:xfrm>
            <a:custGeom>
              <a:avLst/>
              <a:gdLst/>
              <a:ahLst/>
              <a:cxnLst/>
              <a:rect l="l" t="t" r="r" b="b"/>
              <a:pathLst>
                <a:path w="567689" h="1193165">
                  <a:moveTo>
                    <a:pt x="567372" y="1192922"/>
                  </a:moveTo>
                  <a:lnTo>
                    <a:pt x="0" y="1192922"/>
                  </a:lnTo>
                  <a:lnTo>
                    <a:pt x="0" y="0"/>
                  </a:lnTo>
                  <a:lnTo>
                    <a:pt x="567372" y="0"/>
                  </a:lnTo>
                  <a:lnTo>
                    <a:pt x="567372" y="1192922"/>
                  </a:lnTo>
                  <a:close/>
                </a:path>
              </a:pathLst>
            </a:custGeom>
            <a:solidFill>
              <a:srgbClr val="A0A6D8"/>
            </a:solidFill>
          </p:spPr>
          <p:txBody>
            <a:bodyPr wrap="square" lIns="0" tIns="0" rIns="0" bIns="0" rtlCol="0"/>
            <a:lstStyle/>
            <a:p>
              <a:endParaRPr/>
            </a:p>
          </p:txBody>
        </p:sp>
        <p:sp>
          <p:nvSpPr>
            <p:cNvPr id="126" name="object 126"/>
            <p:cNvSpPr/>
            <p:nvPr/>
          </p:nvSpPr>
          <p:spPr>
            <a:xfrm>
              <a:off x="6332822" y="6332329"/>
              <a:ext cx="567690" cy="559435"/>
            </a:xfrm>
            <a:custGeom>
              <a:avLst/>
              <a:gdLst/>
              <a:ahLst/>
              <a:cxnLst/>
              <a:rect l="l" t="t" r="r" b="b"/>
              <a:pathLst>
                <a:path w="567690" h="559434">
                  <a:moveTo>
                    <a:pt x="567372" y="559280"/>
                  </a:moveTo>
                  <a:lnTo>
                    <a:pt x="0" y="559280"/>
                  </a:lnTo>
                  <a:lnTo>
                    <a:pt x="0" y="0"/>
                  </a:lnTo>
                  <a:lnTo>
                    <a:pt x="567372" y="0"/>
                  </a:lnTo>
                  <a:lnTo>
                    <a:pt x="567372" y="559280"/>
                  </a:lnTo>
                  <a:close/>
                </a:path>
              </a:pathLst>
            </a:custGeom>
            <a:solidFill>
              <a:srgbClr val="A1333C"/>
            </a:solidFill>
          </p:spPr>
          <p:txBody>
            <a:bodyPr wrap="square" lIns="0" tIns="0" rIns="0" bIns="0" rtlCol="0"/>
            <a:lstStyle/>
            <a:p>
              <a:endParaRPr/>
            </a:p>
          </p:txBody>
        </p:sp>
        <p:sp>
          <p:nvSpPr>
            <p:cNvPr id="127" name="object 127"/>
            <p:cNvSpPr/>
            <p:nvPr/>
          </p:nvSpPr>
          <p:spPr>
            <a:xfrm>
              <a:off x="448981" y="2818741"/>
              <a:ext cx="751205" cy="301625"/>
            </a:xfrm>
            <a:custGeom>
              <a:avLst/>
              <a:gdLst/>
              <a:ahLst/>
              <a:cxnLst/>
              <a:rect l="l" t="t" r="r" b="b"/>
              <a:pathLst>
                <a:path w="751205"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grpSp>
      <p:sp>
        <p:nvSpPr>
          <p:cNvPr id="128" name="object 128"/>
          <p:cNvSpPr txBox="1"/>
          <p:nvPr/>
        </p:nvSpPr>
        <p:spPr>
          <a:xfrm>
            <a:off x="561994" y="2834376"/>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8.46%</a:t>
            </a:r>
            <a:endParaRPr sz="1450">
              <a:latin typeface="Segoe UI"/>
              <a:cs typeface="Segoe UI"/>
            </a:endParaRPr>
          </a:p>
        </p:txBody>
      </p:sp>
      <p:sp>
        <p:nvSpPr>
          <p:cNvPr id="129" name="object 129"/>
          <p:cNvSpPr/>
          <p:nvPr/>
        </p:nvSpPr>
        <p:spPr>
          <a:xfrm>
            <a:off x="1172972" y="3470965"/>
            <a:ext cx="751205" cy="301625"/>
          </a:xfrm>
          <a:custGeom>
            <a:avLst/>
            <a:gdLst/>
            <a:ahLst/>
            <a:cxnLst/>
            <a:rect l="l" t="t" r="r" b="b"/>
            <a:pathLst>
              <a:path w="751205"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30" name="object 130"/>
          <p:cNvSpPr txBox="1"/>
          <p:nvPr/>
        </p:nvSpPr>
        <p:spPr>
          <a:xfrm>
            <a:off x="1285984" y="3486599"/>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6.96%</a:t>
            </a:r>
            <a:endParaRPr sz="1450">
              <a:latin typeface="Segoe UI"/>
              <a:cs typeface="Segoe UI"/>
            </a:endParaRPr>
          </a:p>
        </p:txBody>
      </p:sp>
      <p:sp>
        <p:nvSpPr>
          <p:cNvPr id="131" name="object 131"/>
          <p:cNvSpPr/>
          <p:nvPr/>
        </p:nvSpPr>
        <p:spPr>
          <a:xfrm>
            <a:off x="1896962" y="3707248"/>
            <a:ext cx="751205" cy="301625"/>
          </a:xfrm>
          <a:custGeom>
            <a:avLst/>
            <a:gdLst/>
            <a:ahLst/>
            <a:cxnLst/>
            <a:rect l="l" t="t" r="r" b="b"/>
            <a:pathLst>
              <a:path w="751205"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32" name="object 132"/>
          <p:cNvSpPr txBox="1"/>
          <p:nvPr/>
        </p:nvSpPr>
        <p:spPr>
          <a:xfrm>
            <a:off x="2009975" y="3722883"/>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6.42%</a:t>
            </a:r>
            <a:endParaRPr sz="1450">
              <a:latin typeface="Segoe UI"/>
              <a:cs typeface="Segoe UI"/>
            </a:endParaRPr>
          </a:p>
        </p:txBody>
      </p:sp>
      <p:sp>
        <p:nvSpPr>
          <p:cNvPr id="133" name="object 133"/>
          <p:cNvSpPr/>
          <p:nvPr/>
        </p:nvSpPr>
        <p:spPr>
          <a:xfrm>
            <a:off x="2620953" y="4196612"/>
            <a:ext cx="751205" cy="301625"/>
          </a:xfrm>
          <a:custGeom>
            <a:avLst/>
            <a:gdLst/>
            <a:ahLst/>
            <a:cxnLst/>
            <a:rect l="l" t="t" r="r" b="b"/>
            <a:pathLst>
              <a:path w="751204"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34" name="object 134"/>
          <p:cNvSpPr txBox="1"/>
          <p:nvPr/>
        </p:nvSpPr>
        <p:spPr>
          <a:xfrm>
            <a:off x="2733966" y="4212247"/>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5.29%</a:t>
            </a:r>
            <a:endParaRPr sz="1450">
              <a:latin typeface="Segoe UI"/>
              <a:cs typeface="Segoe UI"/>
            </a:endParaRPr>
          </a:p>
        </p:txBody>
      </p:sp>
      <p:sp>
        <p:nvSpPr>
          <p:cNvPr id="135" name="object 135"/>
          <p:cNvSpPr/>
          <p:nvPr/>
        </p:nvSpPr>
        <p:spPr>
          <a:xfrm>
            <a:off x="3344943" y="4420102"/>
            <a:ext cx="751205" cy="301625"/>
          </a:xfrm>
          <a:custGeom>
            <a:avLst/>
            <a:gdLst/>
            <a:ahLst/>
            <a:cxnLst/>
            <a:rect l="l" t="t" r="r" b="b"/>
            <a:pathLst>
              <a:path w="751204"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36" name="object 136"/>
          <p:cNvSpPr txBox="1"/>
          <p:nvPr/>
        </p:nvSpPr>
        <p:spPr>
          <a:xfrm>
            <a:off x="3457956" y="4435737"/>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4.78%</a:t>
            </a:r>
            <a:endParaRPr sz="1450">
              <a:latin typeface="Segoe UI"/>
              <a:cs typeface="Segoe UI"/>
            </a:endParaRPr>
          </a:p>
        </p:txBody>
      </p:sp>
      <p:sp>
        <p:nvSpPr>
          <p:cNvPr id="137" name="object 137"/>
          <p:cNvSpPr/>
          <p:nvPr/>
        </p:nvSpPr>
        <p:spPr>
          <a:xfrm>
            <a:off x="4068934" y="4953190"/>
            <a:ext cx="751205" cy="301625"/>
          </a:xfrm>
          <a:custGeom>
            <a:avLst/>
            <a:gdLst/>
            <a:ahLst/>
            <a:cxnLst/>
            <a:rect l="l" t="t" r="r" b="b"/>
            <a:pathLst>
              <a:path w="751204"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38" name="object 138"/>
          <p:cNvSpPr txBox="1"/>
          <p:nvPr/>
        </p:nvSpPr>
        <p:spPr>
          <a:xfrm>
            <a:off x="4181947" y="4968825"/>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3.55%</a:t>
            </a:r>
            <a:endParaRPr sz="1450">
              <a:latin typeface="Segoe UI"/>
              <a:cs typeface="Segoe UI"/>
            </a:endParaRPr>
          </a:p>
        </p:txBody>
      </p:sp>
      <p:sp>
        <p:nvSpPr>
          <p:cNvPr id="139" name="object 139"/>
          <p:cNvSpPr/>
          <p:nvPr/>
        </p:nvSpPr>
        <p:spPr>
          <a:xfrm>
            <a:off x="4792925" y="5048673"/>
            <a:ext cx="751205" cy="301625"/>
          </a:xfrm>
          <a:custGeom>
            <a:avLst/>
            <a:gdLst/>
            <a:ahLst/>
            <a:cxnLst/>
            <a:rect l="l" t="t" r="r" b="b"/>
            <a:pathLst>
              <a:path w="751204"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40" name="object 140"/>
          <p:cNvSpPr txBox="1"/>
          <p:nvPr/>
        </p:nvSpPr>
        <p:spPr>
          <a:xfrm>
            <a:off x="4905937" y="5064308"/>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3.33%</a:t>
            </a:r>
            <a:endParaRPr sz="1450">
              <a:latin typeface="Segoe UI"/>
              <a:cs typeface="Segoe UI"/>
            </a:endParaRPr>
          </a:p>
        </p:txBody>
      </p:sp>
      <p:sp>
        <p:nvSpPr>
          <p:cNvPr id="141" name="object 141"/>
          <p:cNvSpPr/>
          <p:nvPr/>
        </p:nvSpPr>
        <p:spPr>
          <a:xfrm>
            <a:off x="5516916" y="5302888"/>
            <a:ext cx="751205" cy="301625"/>
          </a:xfrm>
          <a:custGeom>
            <a:avLst/>
            <a:gdLst/>
            <a:ahLst/>
            <a:cxnLst/>
            <a:rect l="l" t="t" r="r" b="b"/>
            <a:pathLst>
              <a:path w="751204"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42" name="object 142"/>
          <p:cNvSpPr txBox="1"/>
          <p:nvPr/>
        </p:nvSpPr>
        <p:spPr>
          <a:xfrm>
            <a:off x="5629928" y="5318523"/>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2.75%</a:t>
            </a:r>
            <a:endParaRPr sz="1450">
              <a:latin typeface="Segoe UI"/>
              <a:cs typeface="Segoe UI"/>
            </a:endParaRPr>
          </a:p>
        </p:txBody>
      </p:sp>
      <p:sp>
        <p:nvSpPr>
          <p:cNvPr id="143" name="object 143"/>
          <p:cNvSpPr/>
          <p:nvPr/>
        </p:nvSpPr>
        <p:spPr>
          <a:xfrm>
            <a:off x="6240906" y="5936530"/>
            <a:ext cx="751205" cy="301625"/>
          </a:xfrm>
          <a:custGeom>
            <a:avLst/>
            <a:gdLst/>
            <a:ahLst/>
            <a:cxnLst/>
            <a:rect l="l" t="t" r="r" b="b"/>
            <a:pathLst>
              <a:path w="751204" h="301625">
                <a:moveTo>
                  <a:pt x="692504" y="301561"/>
                </a:moveTo>
                <a:lnTo>
                  <a:pt x="58700" y="301561"/>
                </a:lnTo>
                <a:lnTo>
                  <a:pt x="54614" y="301159"/>
                </a:lnTo>
                <a:lnTo>
                  <a:pt x="15484" y="280243"/>
                </a:lnTo>
                <a:lnTo>
                  <a:pt x="0" y="242861"/>
                </a:lnTo>
                <a:lnTo>
                  <a:pt x="0" y="58700"/>
                </a:lnTo>
                <a:lnTo>
                  <a:pt x="15484" y="21318"/>
                </a:lnTo>
                <a:lnTo>
                  <a:pt x="54614" y="402"/>
                </a:lnTo>
                <a:lnTo>
                  <a:pt x="58700" y="0"/>
                </a:lnTo>
                <a:lnTo>
                  <a:pt x="62825" y="0"/>
                </a:lnTo>
                <a:lnTo>
                  <a:pt x="692504" y="0"/>
                </a:lnTo>
                <a:lnTo>
                  <a:pt x="729886" y="15484"/>
                </a:lnTo>
                <a:lnTo>
                  <a:pt x="750801" y="54614"/>
                </a:lnTo>
                <a:lnTo>
                  <a:pt x="751204" y="58700"/>
                </a:lnTo>
                <a:lnTo>
                  <a:pt x="751204" y="242861"/>
                </a:lnTo>
                <a:lnTo>
                  <a:pt x="735719" y="280243"/>
                </a:lnTo>
                <a:lnTo>
                  <a:pt x="696589" y="301159"/>
                </a:lnTo>
                <a:lnTo>
                  <a:pt x="692504" y="301561"/>
                </a:lnTo>
                <a:close/>
              </a:path>
            </a:pathLst>
          </a:custGeom>
          <a:solidFill>
            <a:srgbClr val="FFFFFF">
              <a:alpha val="69999"/>
            </a:srgbClr>
          </a:solidFill>
        </p:spPr>
        <p:txBody>
          <a:bodyPr wrap="square" lIns="0" tIns="0" rIns="0" bIns="0" rtlCol="0"/>
          <a:lstStyle/>
          <a:p>
            <a:endParaRPr/>
          </a:p>
        </p:txBody>
      </p:sp>
      <p:sp>
        <p:nvSpPr>
          <p:cNvPr id="144" name="object 144"/>
          <p:cNvSpPr txBox="1"/>
          <p:nvPr/>
        </p:nvSpPr>
        <p:spPr>
          <a:xfrm>
            <a:off x="6353918" y="5952165"/>
            <a:ext cx="525780" cy="252095"/>
          </a:xfrm>
          <a:prstGeom prst="rect">
            <a:avLst/>
          </a:prstGeom>
        </p:spPr>
        <p:txBody>
          <a:bodyPr vert="horz" wrap="square" lIns="0" tIns="16510" rIns="0" bIns="0" rtlCol="0">
            <a:spAutoFit/>
          </a:bodyPr>
          <a:lstStyle/>
          <a:p>
            <a:pPr marL="12700">
              <a:lnSpc>
                <a:spcPct val="100000"/>
              </a:lnSpc>
              <a:spcBef>
                <a:spcPts val="130"/>
              </a:spcBef>
            </a:pPr>
            <a:r>
              <a:rPr sz="1450" spc="-10" dirty="0">
                <a:solidFill>
                  <a:srgbClr val="605D5C"/>
                </a:solidFill>
                <a:latin typeface="Segoe UI"/>
                <a:cs typeface="Segoe UI"/>
              </a:rPr>
              <a:t>1.29%</a:t>
            </a:r>
            <a:endParaRPr sz="1450">
              <a:latin typeface="Segoe UI"/>
              <a:cs typeface="Segoe U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2432</Words>
  <Application>Microsoft Office PowerPoint</Application>
  <PresentationFormat>Custom</PresentationFormat>
  <Paragraphs>434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Lucida Sans Unicode</vt:lpstr>
      <vt:lpstr>Segoe UI</vt:lpstr>
      <vt:lpstr>Segoe UI Symbol</vt:lpstr>
      <vt:lpstr>Söhne</vt:lpstr>
      <vt:lpstr>Times New Roman</vt:lpstr>
      <vt:lpstr>Trebuchet MS</vt:lpstr>
      <vt:lpstr>Office Theme</vt:lpstr>
      <vt:lpstr>PowerPoint Presentation</vt:lpstr>
      <vt:lpstr>                      Table of Contents</vt:lpstr>
      <vt:lpstr>Introduction</vt:lpstr>
      <vt:lpstr>Insights Ideas from Tony </vt:lpstr>
      <vt:lpstr>Tools Used</vt:lpstr>
      <vt:lpstr>Demographic classification</vt:lpstr>
      <vt:lpstr>4000 2597 1403 Total Customers Male Customers Female Customers</vt:lpstr>
      <vt:lpstr>Avg income utilisation %</vt:lpstr>
      <vt:lpstr>PowerPoint Presentation</vt:lpstr>
      <vt:lpstr>Spending Insights</vt:lpstr>
      <vt:lpstr>$429M Total Spend by Marrieds</vt:lpstr>
      <vt:lpstr>$531M Total Spend</vt:lpstr>
      <vt:lpstr>PowerPoint Presentation</vt:lpstr>
      <vt:lpstr>Key Customer Segments</vt:lpstr>
      <vt:lpstr>Credit Card Feature Recommendations</vt:lpstr>
      <vt:lpstr>Additional Thoughts</vt:lpstr>
      <vt:lpstr>Additional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classification</dc:title>
  <dc:creator>Ranjeev Pandey</dc:creator>
  <cp:lastModifiedBy>ranjeevpandey21@outlook.com</cp:lastModifiedBy>
  <cp:revision>8</cp:revision>
  <dcterms:created xsi:type="dcterms:W3CDTF">2024-01-01T19:20:38Z</dcterms:created>
  <dcterms:modified xsi:type="dcterms:W3CDTF">2024-01-01T22:11:11Z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2024-01-01T00:00:00Z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2024-01-01T00:00:00Z</vt:filetime>
  </property>
</Properties>
</file>