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40"/>
  </p:notesMasterIdLst>
  <p:sldIdLst>
    <p:sldId id="298" r:id="rId2"/>
    <p:sldId id="296" r:id="rId3"/>
    <p:sldId id="315" r:id="rId4"/>
    <p:sldId id="300" r:id="rId5"/>
    <p:sldId id="301" r:id="rId6"/>
    <p:sldId id="302" r:id="rId7"/>
    <p:sldId id="304"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2" r:id="rId24"/>
    <p:sldId id="333" r:id="rId25"/>
    <p:sldId id="334" r:id="rId26"/>
    <p:sldId id="335" r:id="rId27"/>
    <p:sldId id="336" r:id="rId28"/>
    <p:sldId id="337" r:id="rId29"/>
    <p:sldId id="338" r:id="rId30"/>
    <p:sldId id="313" r:id="rId31"/>
    <p:sldId id="339" r:id="rId32"/>
    <p:sldId id="340" r:id="rId33"/>
    <p:sldId id="341" r:id="rId34"/>
    <p:sldId id="342" r:id="rId35"/>
    <p:sldId id="343" r:id="rId36"/>
    <p:sldId id="344" r:id="rId37"/>
    <p:sldId id="314" r:id="rId38"/>
    <p:sldId id="27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62" autoAdjust="0"/>
    <p:restoredTop sz="94660"/>
  </p:normalViewPr>
  <p:slideViewPr>
    <p:cSldViewPr snapToGrid="0">
      <p:cViewPr varScale="1">
        <p:scale>
          <a:sx n="73" d="100"/>
          <a:sy n="73" d="100"/>
        </p:scale>
        <p:origin x="-58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Office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Office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Office_Excel_Worksheet4.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
  <c:clrMapOvr bg1="lt1" tx1="dk1" bg2="lt2" tx2="dk2" accent1="accent1" accent2="accent2" accent3="accent3" accent4="accent4" accent5="accent5" accent6="accent6" hlink="hlink" folHlink="folHlink"/>
  <c:chart>
    <c:plotArea>
      <c:layout>
        <c:manualLayout>
          <c:layoutTarget val="inner"/>
          <c:xMode val="edge"/>
          <c:yMode val="edge"/>
          <c:x val="0.10676126421697439"/>
          <c:y val="9.1577615298088264E-2"/>
          <c:w val="0.86546095800524936"/>
          <c:h val="0.72486407949006371"/>
        </c:manualLayout>
      </c:layout>
      <c:lineChart>
        <c:grouping val="standard"/>
        <c:ser>
          <c:idx val="0"/>
          <c:order val="0"/>
          <c:tx>
            <c:strRef>
              <c:f>Sheet1!$B$1</c:f>
              <c:strCache>
                <c:ptCount val="1"/>
                <c:pt idx="0">
                  <c:v>Series 1</c:v>
                </c:pt>
              </c:strCache>
            </c:strRef>
          </c:tx>
          <c:dLbls>
            <c:dLbl>
              <c:idx val="0"/>
              <c:layout>
                <c:manualLayout>
                  <c:x val="-2.7777777777778408E-2"/>
                  <c:y val="-2.7777777777778408E-2"/>
                </c:manualLayout>
              </c:layout>
              <c:spPr/>
              <c:txPr>
                <a:bodyPr/>
                <a:lstStyle/>
                <a:p>
                  <a:pPr>
                    <a:defRPr/>
                  </a:pPr>
                  <a:endParaRPr lang="en-US"/>
                </a:p>
              </c:txPr>
              <c:dLblPos val="r"/>
              <c:showVal val="1"/>
            </c:dLbl>
            <c:dLbl>
              <c:idx val="1"/>
              <c:layout>
                <c:manualLayout>
                  <c:x val="-1.157407407407408E-2"/>
                  <c:y val="-2.7777777777778383E-2"/>
                </c:manualLayout>
              </c:layout>
              <c:spPr/>
              <c:txPr>
                <a:bodyPr/>
                <a:lstStyle/>
                <a:p>
                  <a:pPr>
                    <a:defRPr/>
                  </a:pPr>
                  <a:endParaRPr lang="en-US"/>
                </a:p>
              </c:txPr>
              <c:dLblPos val="r"/>
              <c:showVal val="1"/>
            </c:dLbl>
            <c:dLbl>
              <c:idx val="2"/>
              <c:layout>
                <c:manualLayout>
                  <c:x val="-3.2407407407407933E-2"/>
                  <c:y val="-2.7777777777778408E-2"/>
                </c:manualLayout>
              </c:layout>
              <c:spPr/>
              <c:txPr>
                <a:bodyPr/>
                <a:lstStyle/>
                <a:p>
                  <a:pPr>
                    <a:defRPr/>
                  </a:pPr>
                  <a:endParaRPr lang="en-US"/>
                </a:p>
              </c:txPr>
              <c:dLblPos val="r"/>
              <c:showVal val="1"/>
            </c:dLbl>
            <c:dLbl>
              <c:idx val="3"/>
              <c:layout>
                <c:manualLayout>
                  <c:x val="-2.314814814814815E-2"/>
                  <c:y val="-3.1746031746031744E-2"/>
                </c:manualLayout>
              </c:layout>
              <c:spPr/>
              <c:txPr>
                <a:bodyPr/>
                <a:lstStyle/>
                <a:p>
                  <a:pPr>
                    <a:defRPr/>
                  </a:pPr>
                  <a:endParaRPr lang="en-US"/>
                </a:p>
              </c:txPr>
              <c:dLblPos val="r"/>
              <c:showVal val="1"/>
            </c:dLbl>
            <c:dLbl>
              <c:idx val="4"/>
              <c:layout>
                <c:manualLayout>
                  <c:x val="-1.620370370370381E-2"/>
                  <c:y val="-3.1746031746031744E-2"/>
                </c:manualLayout>
              </c:layout>
              <c:spPr/>
              <c:txPr>
                <a:bodyPr/>
                <a:lstStyle/>
                <a:p>
                  <a:pPr>
                    <a:defRPr/>
                  </a:pPr>
                  <a:endParaRPr lang="en-US"/>
                </a:p>
              </c:txPr>
              <c:dLblPos val="r"/>
              <c:showVal val="1"/>
            </c:dLbl>
            <c:dLbl>
              <c:idx val="5"/>
              <c:layout>
                <c:manualLayout>
                  <c:x val="-1.3888888888889089E-2"/>
                  <c:y val="-2.3809523809524009E-2"/>
                </c:manualLayout>
              </c:layout>
              <c:spPr/>
              <c:txPr>
                <a:bodyPr/>
                <a:lstStyle/>
                <a:p>
                  <a:pPr>
                    <a:defRPr/>
                  </a:pPr>
                  <a:endParaRPr lang="en-US"/>
                </a:p>
              </c:txPr>
              <c:dLblPos val="r"/>
              <c:showVal val="1"/>
            </c:dLbl>
            <c:showVal val="1"/>
          </c:dLbls>
          <c:cat>
            <c:numRef>
              <c:f>Sheet1!$A$2:$A$13</c:f>
              <c:numCache>
                <c:formatCode>General</c:formatCode>
                <c:ptCount val="12"/>
                <c:pt idx="0">
                  <c:v>0</c:v>
                </c:pt>
                <c:pt idx="1">
                  <c:v>10</c:v>
                </c:pt>
                <c:pt idx="2">
                  <c:v>20</c:v>
                </c:pt>
                <c:pt idx="3">
                  <c:v>30</c:v>
                </c:pt>
                <c:pt idx="4">
                  <c:v>40</c:v>
                </c:pt>
                <c:pt idx="5">
                  <c:v>50</c:v>
                </c:pt>
                <c:pt idx="6">
                  <c:v>60</c:v>
                </c:pt>
                <c:pt idx="7">
                  <c:v>70</c:v>
                </c:pt>
                <c:pt idx="8">
                  <c:v>80</c:v>
                </c:pt>
                <c:pt idx="9">
                  <c:v>90</c:v>
                </c:pt>
                <c:pt idx="10">
                  <c:v>100</c:v>
                </c:pt>
              </c:numCache>
            </c:numRef>
          </c:cat>
          <c:val>
            <c:numRef>
              <c:f>Sheet1!$B$2:$B$13</c:f>
              <c:numCache>
                <c:formatCode>General</c:formatCode>
                <c:ptCount val="12"/>
                <c:pt idx="0">
                  <c:v>29</c:v>
                </c:pt>
                <c:pt idx="1">
                  <c:v>28</c:v>
                </c:pt>
                <c:pt idx="2">
                  <c:v>26</c:v>
                </c:pt>
                <c:pt idx="3">
                  <c:v>23</c:v>
                </c:pt>
                <c:pt idx="4">
                  <c:v>23</c:v>
                </c:pt>
                <c:pt idx="5">
                  <c:v>24</c:v>
                </c:pt>
                <c:pt idx="6">
                  <c:v>24</c:v>
                </c:pt>
                <c:pt idx="7">
                  <c:v>22</c:v>
                </c:pt>
                <c:pt idx="8">
                  <c:v>21</c:v>
                </c:pt>
                <c:pt idx="9">
                  <c:v>21</c:v>
                </c:pt>
                <c:pt idx="10">
                  <c:v>20</c:v>
                </c:pt>
              </c:numCache>
            </c:numRef>
          </c:val>
        </c:ser>
        <c:ser>
          <c:idx val="1"/>
          <c:order val="1"/>
          <c:tx>
            <c:strRef>
              <c:f>Sheet1!$C$1</c:f>
              <c:strCache>
                <c:ptCount val="1"/>
                <c:pt idx="0">
                  <c:v>Column1</c:v>
                </c:pt>
              </c:strCache>
            </c:strRef>
          </c:tx>
          <c:marker>
            <c:symbol val="none"/>
          </c:marker>
          <c:cat>
            <c:numRef>
              <c:f>Sheet1!$A$2:$A$13</c:f>
              <c:numCache>
                <c:formatCode>General</c:formatCode>
                <c:ptCount val="12"/>
                <c:pt idx="0">
                  <c:v>0</c:v>
                </c:pt>
                <c:pt idx="1">
                  <c:v>10</c:v>
                </c:pt>
                <c:pt idx="2">
                  <c:v>20</c:v>
                </c:pt>
                <c:pt idx="3">
                  <c:v>30</c:v>
                </c:pt>
                <c:pt idx="4">
                  <c:v>40</c:v>
                </c:pt>
                <c:pt idx="5">
                  <c:v>50</c:v>
                </c:pt>
                <c:pt idx="6">
                  <c:v>60</c:v>
                </c:pt>
                <c:pt idx="7">
                  <c:v>70</c:v>
                </c:pt>
                <c:pt idx="8">
                  <c:v>80</c:v>
                </c:pt>
                <c:pt idx="9">
                  <c:v>90</c:v>
                </c:pt>
                <c:pt idx="10">
                  <c:v>100</c:v>
                </c:pt>
              </c:numCache>
            </c:numRef>
          </c:cat>
          <c:val>
            <c:numRef>
              <c:f>Sheet1!$C$2:$C$13</c:f>
              <c:numCache>
                <c:formatCode>General</c:formatCode>
                <c:ptCount val="12"/>
              </c:numCache>
            </c:numRef>
          </c:val>
        </c:ser>
        <c:ser>
          <c:idx val="2"/>
          <c:order val="2"/>
          <c:tx>
            <c:strRef>
              <c:f>Sheet1!$D$1</c:f>
              <c:strCache>
                <c:ptCount val="1"/>
                <c:pt idx="0">
                  <c:v>Column2</c:v>
                </c:pt>
              </c:strCache>
            </c:strRef>
          </c:tx>
          <c:marker>
            <c:symbol val="none"/>
          </c:marker>
          <c:cat>
            <c:numRef>
              <c:f>Sheet1!$A$2:$A$13</c:f>
              <c:numCache>
                <c:formatCode>General</c:formatCode>
                <c:ptCount val="12"/>
                <c:pt idx="0">
                  <c:v>0</c:v>
                </c:pt>
                <c:pt idx="1">
                  <c:v>10</c:v>
                </c:pt>
                <c:pt idx="2">
                  <c:v>20</c:v>
                </c:pt>
                <c:pt idx="3">
                  <c:v>30</c:v>
                </c:pt>
                <c:pt idx="4">
                  <c:v>40</c:v>
                </c:pt>
                <c:pt idx="5">
                  <c:v>50</c:v>
                </c:pt>
                <c:pt idx="6">
                  <c:v>60</c:v>
                </c:pt>
                <c:pt idx="7">
                  <c:v>70</c:v>
                </c:pt>
                <c:pt idx="8">
                  <c:v>80</c:v>
                </c:pt>
                <c:pt idx="9">
                  <c:v>90</c:v>
                </c:pt>
                <c:pt idx="10">
                  <c:v>100</c:v>
                </c:pt>
              </c:numCache>
            </c:numRef>
          </c:cat>
          <c:val>
            <c:numRef>
              <c:f>Sheet1!$D$2:$D$13</c:f>
              <c:numCache>
                <c:formatCode>General</c:formatCode>
                <c:ptCount val="12"/>
              </c:numCache>
            </c:numRef>
          </c:val>
        </c:ser>
        <c:marker val="1"/>
        <c:axId val="113465600"/>
        <c:axId val="113480064"/>
      </c:lineChart>
      <c:catAx>
        <c:axId val="113465600"/>
        <c:scaling>
          <c:orientation val="minMax"/>
        </c:scaling>
        <c:axPos val="b"/>
        <c:title>
          <c:tx>
            <c:rich>
              <a:bodyPr/>
              <a:lstStyle/>
              <a:p>
                <a:pPr>
                  <a:defRPr sz="997" b="1" i="0" u="none" strike="noStrike" baseline="0">
                    <a:solidFill>
                      <a:srgbClr val="000000"/>
                    </a:solidFill>
                    <a:latin typeface="Calibri"/>
                    <a:ea typeface="Calibri"/>
                    <a:cs typeface="Calibri"/>
                  </a:defRPr>
                </a:pPr>
                <a:r>
                  <a:rPr lang="en-US"/>
                  <a:t>COPPER</a:t>
                </a:r>
                <a:r>
                  <a:rPr lang="en-US" baseline="0"/>
                  <a:t> SLAG</a:t>
                </a:r>
                <a:r>
                  <a:rPr lang="en-US"/>
                  <a:t>(%)</a:t>
                </a:r>
              </a:p>
            </c:rich>
          </c:tx>
        </c:title>
        <c:numFmt formatCode="General" sourceLinked="1"/>
        <c:majorTickMark val="none"/>
        <c:tickLblPos val="nextTo"/>
        <c:crossAx val="113480064"/>
        <c:crosses val="autoZero"/>
        <c:auto val="1"/>
        <c:lblAlgn val="ctr"/>
        <c:lblOffset val="100"/>
      </c:catAx>
      <c:valAx>
        <c:axId val="113480064"/>
        <c:scaling>
          <c:orientation val="minMax"/>
        </c:scaling>
        <c:axPos val="l"/>
        <c:majorGridlines/>
        <c:title>
          <c:tx>
            <c:rich>
              <a:bodyPr/>
              <a:lstStyle/>
              <a:p>
                <a:pPr>
                  <a:defRPr sz="997" b="1" i="0" u="none" strike="noStrike" baseline="0">
                    <a:solidFill>
                      <a:srgbClr val="000000"/>
                    </a:solidFill>
                    <a:latin typeface="Calibri"/>
                    <a:ea typeface="Calibri"/>
                    <a:cs typeface="Calibri"/>
                  </a:defRPr>
                </a:pPr>
                <a:r>
                  <a:rPr lang="en-IN"/>
                  <a:t>SLUMP VALUE (mm)</a:t>
                </a:r>
              </a:p>
            </c:rich>
          </c:tx>
        </c:title>
        <c:numFmt formatCode="General" sourceLinked="1"/>
        <c:tickLblPos val="nextTo"/>
        <c:crossAx val="113465600"/>
        <c:crosses val="autoZero"/>
        <c:crossBetween val="between"/>
      </c:valAx>
    </c:plotArea>
    <c:plotVisOnly val="1"/>
    <c:dispBlanksAs val="gap"/>
  </c:chart>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0"/>
  <c:clrMapOvr bg1="lt1" tx1="dk1" bg2="lt2" tx2="dk2" accent1="accent1" accent2="accent2" accent3="accent3" accent4="accent4" accent5="accent5" accent6="accent6" hlink="hlink" folHlink="folHlink"/>
  <c:chart>
    <c:plotArea>
      <c:layout/>
      <c:barChart>
        <c:barDir val="col"/>
        <c:grouping val="stacked"/>
        <c:ser>
          <c:idx val="0"/>
          <c:order val="0"/>
          <c:tx>
            <c:strRef>
              <c:f>Sheet1!$B$1</c:f>
              <c:strCache>
                <c:ptCount val="1"/>
                <c:pt idx="0">
                  <c:v>Series 1</c:v>
                </c:pt>
              </c:strCache>
            </c:strRef>
          </c:tx>
          <c:dPt>
            <c:idx val="0"/>
            <c:spPr>
              <a:solidFill>
                <a:srgbClr val="FFC000"/>
              </a:solidFill>
            </c:spPr>
          </c:dPt>
          <c:dLbls>
            <c:dLbl>
              <c:idx val="0"/>
              <c:layout>
                <c:manualLayout>
                  <c:x val="0"/>
                  <c:y val="-0.29365079365079388"/>
                </c:manualLayout>
              </c:layout>
              <c:spPr/>
              <c:txPr>
                <a:bodyPr/>
                <a:lstStyle/>
                <a:p>
                  <a:pPr>
                    <a:defRPr/>
                  </a:pPr>
                  <a:endParaRPr lang="en-US"/>
                </a:p>
              </c:txPr>
              <c:dLblPos val="ctr"/>
              <c:showVal val="1"/>
            </c:dLbl>
            <c:dLbl>
              <c:idx val="1"/>
              <c:layout>
                <c:manualLayout>
                  <c:x val="0"/>
                  <c:y val="-0.30158730158730346"/>
                </c:manualLayout>
              </c:layout>
              <c:spPr/>
              <c:txPr>
                <a:bodyPr/>
                <a:lstStyle/>
                <a:p>
                  <a:pPr>
                    <a:defRPr/>
                  </a:pPr>
                  <a:endParaRPr lang="en-US"/>
                </a:p>
              </c:txPr>
              <c:dLblPos val="ctr"/>
              <c:showVal val="1"/>
            </c:dLbl>
            <c:dLbl>
              <c:idx val="2"/>
              <c:layout>
                <c:manualLayout>
                  <c:x val="0"/>
                  <c:y val="-0.32142857142857462"/>
                </c:manualLayout>
              </c:layout>
              <c:spPr/>
              <c:txPr>
                <a:bodyPr/>
                <a:lstStyle/>
                <a:p>
                  <a:pPr>
                    <a:defRPr/>
                  </a:pPr>
                  <a:endParaRPr lang="en-US"/>
                </a:p>
              </c:txPr>
              <c:dLblPos val="ctr"/>
              <c:showVal val="1"/>
            </c:dLbl>
            <c:dLbl>
              <c:idx val="3"/>
              <c:layout>
                <c:manualLayout>
                  <c:x val="4.2437781360067714E-17"/>
                  <c:y val="-0.33333333333333331"/>
                </c:manualLayout>
              </c:layout>
              <c:spPr/>
              <c:txPr>
                <a:bodyPr/>
                <a:lstStyle/>
                <a:p>
                  <a:pPr>
                    <a:defRPr/>
                  </a:pPr>
                  <a:endParaRPr lang="en-US"/>
                </a:p>
              </c:txPr>
              <c:dLblPos val="ctr"/>
              <c:showVal val="1"/>
            </c:dLbl>
            <c:dLbl>
              <c:idx val="4"/>
              <c:layout>
                <c:manualLayout>
                  <c:x val="0"/>
                  <c:y val="-0.34523809523809534"/>
                </c:manualLayout>
              </c:layout>
              <c:spPr/>
              <c:txPr>
                <a:bodyPr/>
                <a:lstStyle/>
                <a:p>
                  <a:pPr>
                    <a:defRPr/>
                  </a:pPr>
                  <a:endParaRPr lang="en-US"/>
                </a:p>
              </c:txPr>
              <c:dLblPos val="ctr"/>
              <c:showVal val="1"/>
            </c:dLbl>
            <c:dLbl>
              <c:idx val="5"/>
              <c:layout>
                <c:manualLayout>
                  <c:x val="0"/>
                  <c:y val="-0.34523809523809534"/>
                </c:manualLayout>
              </c:layout>
              <c:spPr/>
              <c:txPr>
                <a:bodyPr/>
                <a:lstStyle/>
                <a:p>
                  <a:pPr>
                    <a:defRPr/>
                  </a:pPr>
                  <a:endParaRPr lang="en-US"/>
                </a:p>
              </c:txPr>
              <c:dLblPos val="ctr"/>
              <c:showVal val="1"/>
            </c:dLbl>
            <c:dLbl>
              <c:idx val="6"/>
              <c:layout>
                <c:manualLayout>
                  <c:x val="6.9444444444444805E-3"/>
                  <c:y val="-0.33333333333333331"/>
                </c:manualLayout>
              </c:layout>
              <c:spPr/>
              <c:txPr>
                <a:bodyPr/>
                <a:lstStyle/>
                <a:p>
                  <a:pPr>
                    <a:defRPr/>
                  </a:pPr>
                  <a:endParaRPr lang="en-US"/>
                </a:p>
              </c:txPr>
              <c:dLblPos val="ctr"/>
              <c:showVal val="1"/>
            </c:dLbl>
            <c:dLbl>
              <c:idx val="7"/>
              <c:layout>
                <c:manualLayout>
                  <c:x val="2.3148148148147301E-3"/>
                  <c:y val="-0.32539682539682868"/>
                </c:manualLayout>
              </c:layout>
              <c:spPr/>
              <c:txPr>
                <a:bodyPr/>
                <a:lstStyle/>
                <a:p>
                  <a:pPr>
                    <a:defRPr/>
                  </a:pPr>
                  <a:endParaRPr lang="en-US"/>
                </a:p>
              </c:txPr>
              <c:dLblPos val="ctr"/>
              <c:showVal val="1"/>
            </c:dLbl>
            <c:dLbl>
              <c:idx val="8"/>
              <c:layout>
                <c:manualLayout>
                  <c:x val="0"/>
                  <c:y val="-0.31746031746031894"/>
                </c:manualLayout>
              </c:layout>
              <c:spPr/>
              <c:txPr>
                <a:bodyPr/>
                <a:lstStyle/>
                <a:p>
                  <a:pPr>
                    <a:defRPr/>
                  </a:pPr>
                  <a:endParaRPr lang="en-US"/>
                </a:p>
              </c:txPr>
              <c:dLblPos val="ctr"/>
              <c:showVal val="1"/>
            </c:dLbl>
            <c:dLbl>
              <c:idx val="9"/>
              <c:layout>
                <c:manualLayout>
                  <c:x val="-2.3148148148148147E-3"/>
                  <c:y val="-0.31746031746031894"/>
                </c:manualLayout>
              </c:layout>
              <c:spPr/>
              <c:txPr>
                <a:bodyPr/>
                <a:lstStyle/>
                <a:p>
                  <a:pPr>
                    <a:defRPr/>
                  </a:pPr>
                  <a:endParaRPr lang="en-US"/>
                </a:p>
              </c:txPr>
              <c:dLblPos val="ctr"/>
              <c:showVal val="1"/>
            </c:dLbl>
            <c:dLbl>
              <c:idx val="10"/>
              <c:layout>
                <c:manualLayout>
                  <c:x val="0"/>
                  <c:y val="-0.30952380952381175"/>
                </c:manualLayout>
              </c:layout>
              <c:spPr/>
              <c:txPr>
                <a:bodyPr/>
                <a:lstStyle/>
                <a:p>
                  <a:pPr>
                    <a:defRPr/>
                  </a:pPr>
                  <a:endParaRPr lang="en-US"/>
                </a:p>
              </c:txPr>
              <c:dLblPos val="ctr"/>
              <c:showVal val="1"/>
            </c:dLbl>
            <c:showVal val="1"/>
          </c:dLbls>
          <c:cat>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cat>
          <c:val>
            <c:numRef>
              <c:f>Sheet1!$B$2:$B$12</c:f>
              <c:numCache>
                <c:formatCode>General</c:formatCode>
                <c:ptCount val="11"/>
                <c:pt idx="0">
                  <c:v>19.626999999999999</c:v>
                </c:pt>
                <c:pt idx="1">
                  <c:v>20.870999999999999</c:v>
                </c:pt>
                <c:pt idx="2">
                  <c:v>22.018000000000001</c:v>
                </c:pt>
                <c:pt idx="3">
                  <c:v>22.88</c:v>
                </c:pt>
                <c:pt idx="4">
                  <c:v>23.847000000000001</c:v>
                </c:pt>
                <c:pt idx="5">
                  <c:v>23.655000000000001</c:v>
                </c:pt>
                <c:pt idx="6">
                  <c:v>23.291</c:v>
                </c:pt>
                <c:pt idx="7">
                  <c:v>22.562999999999924</c:v>
                </c:pt>
                <c:pt idx="8">
                  <c:v>21.5</c:v>
                </c:pt>
                <c:pt idx="9">
                  <c:v>21</c:v>
                </c:pt>
                <c:pt idx="10">
                  <c:v>19.57</c:v>
                </c:pt>
              </c:numCache>
            </c:numRef>
          </c:val>
        </c:ser>
        <c:ser>
          <c:idx val="1"/>
          <c:order val="1"/>
          <c:tx>
            <c:strRef>
              <c:f>Sheet1!$C$1</c:f>
              <c:strCache>
                <c:ptCount val="1"/>
                <c:pt idx="0">
                  <c:v>normal concrete</c:v>
                </c:pt>
              </c:strCache>
            </c:strRef>
          </c:tx>
          <c:cat>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cat>
          <c:val>
            <c:numRef>
              <c:f>Sheet1!$C$2:$C$12</c:f>
              <c:numCache>
                <c:formatCode>General</c:formatCode>
                <c:ptCount val="11"/>
              </c:numCache>
            </c:numRef>
          </c:val>
        </c:ser>
        <c:gapWidth val="75"/>
        <c:overlap val="100"/>
        <c:axId val="113852800"/>
        <c:axId val="113854720"/>
      </c:barChart>
      <c:catAx>
        <c:axId val="113852800"/>
        <c:scaling>
          <c:orientation val="minMax"/>
        </c:scaling>
        <c:axPos val="b"/>
        <c:title>
          <c:tx>
            <c:rich>
              <a:bodyPr/>
              <a:lstStyle/>
              <a:p>
                <a:pPr>
                  <a:defRPr sz="997" b="1" i="0" u="none" strike="noStrike" baseline="0">
                    <a:solidFill>
                      <a:srgbClr val="000000"/>
                    </a:solidFill>
                    <a:latin typeface="Calibri"/>
                    <a:ea typeface="Calibri"/>
                    <a:cs typeface="Calibri"/>
                  </a:defRPr>
                </a:pPr>
                <a:r>
                  <a:rPr lang="en-IN"/>
                  <a:t>Percentage Of Replaced Copper Slag</a:t>
                </a:r>
              </a:p>
            </c:rich>
          </c:tx>
        </c:title>
        <c:numFmt formatCode="General" sourceLinked="1"/>
        <c:majorTickMark val="none"/>
        <c:tickLblPos val="nextTo"/>
        <c:crossAx val="113854720"/>
        <c:crosses val="autoZero"/>
        <c:auto val="1"/>
        <c:lblAlgn val="ctr"/>
        <c:lblOffset val="100"/>
      </c:catAx>
      <c:valAx>
        <c:axId val="113854720"/>
        <c:scaling>
          <c:orientation val="minMax"/>
        </c:scaling>
        <c:axPos val="l"/>
        <c:majorGridlines/>
        <c:title>
          <c:tx>
            <c:rich>
              <a:bodyPr/>
              <a:lstStyle/>
              <a:p>
                <a:pPr>
                  <a:defRPr sz="997" b="1" i="0" u="none" strike="noStrike" baseline="0">
                    <a:solidFill>
                      <a:srgbClr val="000000"/>
                    </a:solidFill>
                    <a:latin typeface="Calibri"/>
                    <a:ea typeface="Calibri"/>
                    <a:cs typeface="Calibri"/>
                  </a:defRPr>
                </a:pPr>
                <a:r>
                  <a:rPr lang="en-IN"/>
                  <a:t>Compressive Strength N/mm </a:t>
                </a:r>
              </a:p>
            </c:rich>
          </c:tx>
        </c:title>
        <c:numFmt formatCode="General" sourceLinked="1"/>
        <c:tickLblPos val="nextTo"/>
        <c:crossAx val="113852800"/>
        <c:crosses val="autoZero"/>
        <c:crossBetween val="between"/>
      </c:valAx>
    </c:plotArea>
    <c:plotVisOnly val="1"/>
    <c:dispBlanksAs val="gap"/>
  </c:chart>
  <c:externalData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29"/>
  <c:clrMapOvr bg1="lt1" tx1="dk1" bg2="lt2" tx2="dk2" accent1="accent1" accent2="accent2" accent3="accent3" accent4="accent4" accent5="accent5" accent6="accent6" hlink="hlink" folHlink="folHlink"/>
  <c:chart>
    <c:plotArea>
      <c:layout/>
      <c:barChart>
        <c:barDir val="col"/>
        <c:grouping val="stacked"/>
        <c:ser>
          <c:idx val="0"/>
          <c:order val="0"/>
          <c:tx>
            <c:strRef>
              <c:f>Sheet1!$B$1</c:f>
              <c:strCache>
                <c:ptCount val="1"/>
                <c:pt idx="0">
                  <c:v>Series 1</c:v>
                </c:pt>
              </c:strCache>
            </c:strRef>
          </c:tx>
          <c:dPt>
            <c:idx val="0"/>
            <c:spPr>
              <a:solidFill>
                <a:srgbClr val="0070C0"/>
              </a:solidFill>
            </c:spPr>
          </c:dPt>
          <c:dLbls>
            <c:dLbl>
              <c:idx val="0"/>
              <c:layout>
                <c:manualLayout>
                  <c:x val="2.3148148148148147E-3"/>
                  <c:y val="-0.32142857142857439"/>
                </c:manualLayout>
              </c:layout>
              <c:spPr/>
              <c:txPr>
                <a:bodyPr/>
                <a:lstStyle/>
                <a:p>
                  <a:pPr>
                    <a:defRPr/>
                  </a:pPr>
                  <a:endParaRPr lang="en-US"/>
                </a:p>
              </c:txPr>
              <c:dLblPos val="ctr"/>
              <c:showVal val="1"/>
            </c:dLbl>
            <c:dLbl>
              <c:idx val="1"/>
              <c:layout>
                <c:manualLayout>
                  <c:x val="0"/>
                  <c:y val="-0.33333333333333337"/>
                </c:manualLayout>
              </c:layout>
              <c:spPr/>
              <c:txPr>
                <a:bodyPr/>
                <a:lstStyle/>
                <a:p>
                  <a:pPr>
                    <a:defRPr/>
                  </a:pPr>
                  <a:endParaRPr lang="en-US"/>
                </a:p>
              </c:txPr>
              <c:dLblPos val="ctr"/>
              <c:showVal val="1"/>
            </c:dLbl>
            <c:dLbl>
              <c:idx val="2"/>
              <c:layout>
                <c:manualLayout>
                  <c:x val="0"/>
                  <c:y val="-0.35714285714285954"/>
                </c:manualLayout>
              </c:layout>
              <c:spPr/>
              <c:txPr>
                <a:bodyPr/>
                <a:lstStyle/>
                <a:p>
                  <a:pPr>
                    <a:defRPr/>
                  </a:pPr>
                  <a:endParaRPr lang="en-US"/>
                </a:p>
              </c:txPr>
              <c:dLblPos val="ctr"/>
              <c:showVal val="1"/>
            </c:dLbl>
            <c:dLbl>
              <c:idx val="3"/>
              <c:layout>
                <c:manualLayout>
                  <c:x val="-4.629629629629658E-3"/>
                  <c:y val="-0.36507936507936778"/>
                </c:manualLayout>
              </c:layout>
              <c:spPr/>
              <c:txPr>
                <a:bodyPr/>
                <a:lstStyle/>
                <a:p>
                  <a:pPr>
                    <a:defRPr/>
                  </a:pPr>
                  <a:endParaRPr lang="en-US"/>
                </a:p>
              </c:txPr>
              <c:dLblPos val="ctr"/>
              <c:showVal val="1"/>
            </c:dLbl>
            <c:dLbl>
              <c:idx val="4"/>
              <c:layout>
                <c:manualLayout>
                  <c:x val="0"/>
                  <c:y val="-0.38095238095238337"/>
                </c:manualLayout>
              </c:layout>
              <c:spPr/>
              <c:txPr>
                <a:bodyPr/>
                <a:lstStyle/>
                <a:p>
                  <a:pPr>
                    <a:defRPr/>
                  </a:pPr>
                  <a:endParaRPr lang="en-US"/>
                </a:p>
              </c:txPr>
              <c:dLblPos val="ctr"/>
              <c:showVal val="1"/>
            </c:dLbl>
            <c:dLbl>
              <c:idx val="5"/>
              <c:layout>
                <c:manualLayout>
                  <c:x val="0"/>
                  <c:y val="-0.38095238095238337"/>
                </c:manualLayout>
              </c:layout>
              <c:spPr/>
              <c:txPr>
                <a:bodyPr/>
                <a:lstStyle/>
                <a:p>
                  <a:pPr>
                    <a:defRPr/>
                  </a:pPr>
                  <a:endParaRPr lang="en-US"/>
                </a:p>
              </c:txPr>
              <c:dLblPos val="ctr"/>
              <c:showVal val="1"/>
            </c:dLbl>
            <c:dLbl>
              <c:idx val="6"/>
              <c:layout>
                <c:manualLayout>
                  <c:x val="0"/>
                  <c:y val="-0.38492063492063738"/>
                </c:manualLayout>
              </c:layout>
              <c:spPr/>
              <c:txPr>
                <a:bodyPr/>
                <a:lstStyle/>
                <a:p>
                  <a:pPr>
                    <a:defRPr/>
                  </a:pPr>
                  <a:endParaRPr lang="en-US"/>
                </a:p>
              </c:txPr>
              <c:dLblPos val="ctr"/>
              <c:showVal val="1"/>
            </c:dLbl>
            <c:dLbl>
              <c:idx val="7"/>
              <c:layout>
                <c:manualLayout>
                  <c:x val="-8.4875562720135613E-17"/>
                  <c:y val="-0.3611111111111111"/>
                </c:manualLayout>
              </c:layout>
              <c:spPr/>
              <c:txPr>
                <a:bodyPr/>
                <a:lstStyle/>
                <a:p>
                  <a:pPr>
                    <a:defRPr/>
                  </a:pPr>
                  <a:endParaRPr lang="en-US"/>
                </a:p>
              </c:txPr>
              <c:dLblPos val="ctr"/>
              <c:showVal val="1"/>
            </c:dLbl>
            <c:dLbl>
              <c:idx val="8"/>
              <c:layout>
                <c:manualLayout>
                  <c:x val="2.3148148148148147E-3"/>
                  <c:y val="-0.33730158730158966"/>
                </c:manualLayout>
              </c:layout>
              <c:spPr/>
              <c:txPr>
                <a:bodyPr/>
                <a:lstStyle/>
                <a:p>
                  <a:pPr>
                    <a:defRPr/>
                  </a:pPr>
                  <a:endParaRPr lang="en-US"/>
                </a:p>
              </c:txPr>
              <c:dLblPos val="ctr"/>
              <c:showVal val="1"/>
            </c:dLbl>
            <c:dLbl>
              <c:idx val="9"/>
              <c:layout>
                <c:manualLayout>
                  <c:x val="4.629629629629658E-3"/>
                  <c:y val="-0.32936507936508236"/>
                </c:manualLayout>
              </c:layout>
              <c:spPr/>
              <c:txPr>
                <a:bodyPr/>
                <a:lstStyle/>
                <a:p>
                  <a:pPr>
                    <a:defRPr/>
                  </a:pPr>
                  <a:endParaRPr lang="en-US"/>
                </a:p>
              </c:txPr>
              <c:dLblPos val="ctr"/>
              <c:showVal val="1"/>
            </c:dLbl>
            <c:dLbl>
              <c:idx val="10"/>
              <c:layout>
                <c:manualLayout>
                  <c:x val="6.9444444444444718E-3"/>
                  <c:y val="-0.30952380952381126"/>
                </c:manualLayout>
              </c:layout>
              <c:spPr/>
              <c:txPr>
                <a:bodyPr/>
                <a:lstStyle/>
                <a:p>
                  <a:pPr>
                    <a:defRPr/>
                  </a:pPr>
                  <a:endParaRPr lang="en-US"/>
                </a:p>
              </c:txPr>
              <c:dLblPos val="ctr"/>
              <c:showVal val="1"/>
            </c:dLbl>
            <c:showVal val="1"/>
          </c:dLbls>
          <c:cat>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cat>
          <c:val>
            <c:numRef>
              <c:f>Sheet1!$B$2:$B$12</c:f>
              <c:numCache>
                <c:formatCode>General</c:formatCode>
                <c:ptCount val="11"/>
                <c:pt idx="0">
                  <c:v>29.687999999999999</c:v>
                </c:pt>
                <c:pt idx="1">
                  <c:v>31.233000000000001</c:v>
                </c:pt>
                <c:pt idx="2">
                  <c:v>32.462000000000003</c:v>
                </c:pt>
                <c:pt idx="3">
                  <c:v>34.456000000000003</c:v>
                </c:pt>
                <c:pt idx="4">
                  <c:v>35.753</c:v>
                </c:pt>
                <c:pt idx="5">
                  <c:v>35.806000000000004</c:v>
                </c:pt>
                <c:pt idx="6">
                  <c:v>34.678000000000011</c:v>
                </c:pt>
                <c:pt idx="7">
                  <c:v>32.799000000000063</c:v>
                </c:pt>
                <c:pt idx="8">
                  <c:v>31.292000000000002</c:v>
                </c:pt>
                <c:pt idx="9">
                  <c:v>30.404</c:v>
                </c:pt>
                <c:pt idx="10">
                  <c:v>29.021000000000001</c:v>
                </c:pt>
              </c:numCache>
            </c:numRef>
          </c:val>
        </c:ser>
        <c:ser>
          <c:idx val="1"/>
          <c:order val="1"/>
          <c:tx>
            <c:strRef>
              <c:f>Sheet1!$C$1</c:f>
              <c:strCache>
                <c:ptCount val="1"/>
                <c:pt idx="0">
                  <c:v>Column1</c:v>
                </c:pt>
              </c:strCache>
            </c:strRef>
          </c:tx>
          <c:cat>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cat>
          <c:val>
            <c:numRef>
              <c:f>Sheet1!$C$2:$C$12</c:f>
              <c:numCache>
                <c:formatCode>General</c:formatCode>
                <c:ptCount val="11"/>
              </c:numCache>
            </c:numRef>
          </c:val>
        </c:ser>
        <c:ser>
          <c:idx val="2"/>
          <c:order val="2"/>
          <c:tx>
            <c:strRef>
              <c:f>Sheet1!$D$1</c:f>
              <c:strCache>
                <c:ptCount val="1"/>
                <c:pt idx="0">
                  <c:v>Column2</c:v>
                </c:pt>
              </c:strCache>
            </c:strRef>
          </c:tx>
          <c:cat>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cat>
          <c:val>
            <c:numRef>
              <c:f>Sheet1!$D$2:$D$12</c:f>
              <c:numCache>
                <c:formatCode>General</c:formatCode>
                <c:ptCount val="11"/>
              </c:numCache>
            </c:numRef>
          </c:val>
        </c:ser>
        <c:gapWidth val="75"/>
        <c:overlap val="100"/>
        <c:axId val="113738496"/>
        <c:axId val="113740416"/>
      </c:barChart>
      <c:catAx>
        <c:axId val="113738496"/>
        <c:scaling>
          <c:orientation val="minMax"/>
        </c:scaling>
        <c:axPos val="b"/>
        <c:title>
          <c:tx>
            <c:rich>
              <a:bodyPr/>
              <a:lstStyle/>
              <a:p>
                <a:pPr>
                  <a:defRPr sz="1000" b="1" i="0" u="none" strike="noStrike" baseline="0">
                    <a:solidFill>
                      <a:srgbClr val="000000"/>
                    </a:solidFill>
                    <a:latin typeface="Calibri"/>
                    <a:ea typeface="Calibri"/>
                    <a:cs typeface="Calibri"/>
                  </a:defRPr>
                </a:pPr>
                <a:r>
                  <a:rPr lang="en-IN"/>
                  <a:t>Percentage Of Replaced Copper Slag</a:t>
                </a:r>
              </a:p>
            </c:rich>
          </c:tx>
        </c:title>
        <c:numFmt formatCode="General" sourceLinked="1"/>
        <c:majorTickMark val="none"/>
        <c:tickLblPos val="nextTo"/>
        <c:crossAx val="113740416"/>
        <c:crosses val="autoZero"/>
        <c:auto val="1"/>
        <c:lblAlgn val="ctr"/>
        <c:lblOffset val="100"/>
      </c:catAx>
      <c:valAx>
        <c:axId val="113740416"/>
        <c:scaling>
          <c:orientation val="minMax"/>
        </c:scaling>
        <c:axPos val="l"/>
        <c:majorGridlines/>
        <c:title>
          <c:tx>
            <c:rich>
              <a:bodyPr/>
              <a:lstStyle/>
              <a:p>
                <a:pPr>
                  <a:defRPr sz="1000" b="1" i="0" u="none" strike="noStrike" baseline="0">
                    <a:solidFill>
                      <a:srgbClr val="000000"/>
                    </a:solidFill>
                    <a:latin typeface="Calibri"/>
                    <a:ea typeface="Calibri"/>
                    <a:cs typeface="Calibri"/>
                  </a:defRPr>
                </a:pPr>
                <a:r>
                  <a:rPr lang="en-IN"/>
                  <a:t>Compressive Strength N/mm</a:t>
                </a:r>
              </a:p>
            </c:rich>
          </c:tx>
        </c:title>
        <c:numFmt formatCode="General" sourceLinked="1"/>
        <c:tickLblPos val="nextTo"/>
        <c:crossAx val="113738496"/>
        <c:crosses val="autoZero"/>
        <c:crossBetween val="between"/>
      </c:valAx>
    </c:plotArea>
    <c:plotVisOnly val="1"/>
    <c:dispBlanksAs val="gap"/>
  </c:chart>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plotArea>
      <c:layout/>
      <c:barChart>
        <c:barDir val="col"/>
        <c:grouping val="clustered"/>
        <c:ser>
          <c:idx val="2"/>
          <c:order val="2"/>
          <c:tx>
            <c:strRef>
              <c:f>Sheet1!$D$1</c:f>
              <c:strCache>
                <c:ptCount val="1"/>
                <c:pt idx="0">
                  <c:v>Column1</c:v>
                </c:pt>
              </c:strCache>
            </c:strRef>
          </c:tx>
          <c:cat>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cat>
          <c:val>
            <c:numRef>
              <c:f>Sheet1!$D$2:$D$12</c:f>
              <c:numCache>
                <c:formatCode>General</c:formatCode>
                <c:ptCount val="11"/>
              </c:numCache>
            </c:numRef>
          </c:val>
        </c:ser>
        <c:gapWidth val="300"/>
        <c:axId val="114235264"/>
        <c:axId val="114245632"/>
      </c:barChart>
      <c:lineChart>
        <c:grouping val="stacked"/>
        <c:ser>
          <c:idx val="0"/>
          <c:order val="0"/>
          <c:tx>
            <c:strRef>
              <c:f>Sheet1!$B$1</c:f>
              <c:strCache>
                <c:ptCount val="1"/>
                <c:pt idx="0">
                  <c:v>7 DAYS</c:v>
                </c:pt>
              </c:strCache>
            </c:strRef>
          </c:tx>
          <c:marker>
            <c:symbol val="square"/>
            <c:size val="5"/>
          </c:marker>
          <c:dLbls>
            <c:dLbl>
              <c:idx val="0"/>
              <c:layout>
                <c:manualLayout>
                  <c:x val="-3.0092592592592581E-2"/>
                  <c:y val="-3.5714285714285643E-2"/>
                </c:manualLayout>
              </c:layout>
              <c:spPr/>
              <c:txPr>
                <a:bodyPr/>
                <a:lstStyle/>
                <a:p>
                  <a:pPr>
                    <a:defRPr/>
                  </a:pPr>
                  <a:endParaRPr lang="en-US"/>
                </a:p>
              </c:txPr>
              <c:dLblPos val="r"/>
              <c:showVal val="1"/>
            </c:dLbl>
            <c:dLbl>
              <c:idx val="1"/>
              <c:layout>
                <c:manualLayout>
                  <c:x val="-3.9351851851851853E-2"/>
                  <c:y val="5.5555555555555455E-2"/>
                </c:manualLayout>
              </c:layout>
              <c:spPr/>
              <c:txPr>
                <a:bodyPr/>
                <a:lstStyle/>
                <a:p>
                  <a:pPr>
                    <a:defRPr/>
                  </a:pPr>
                  <a:endParaRPr lang="en-US"/>
                </a:p>
              </c:txPr>
              <c:dLblPos val="r"/>
              <c:showVal val="1"/>
            </c:dLbl>
            <c:dLbl>
              <c:idx val="2"/>
              <c:layout>
                <c:manualLayout>
                  <c:x val="-4.6296296296296523E-2"/>
                  <c:y val="-4.7619047619047623E-2"/>
                </c:manualLayout>
              </c:layout>
              <c:spPr/>
              <c:txPr>
                <a:bodyPr/>
                <a:lstStyle/>
                <a:p>
                  <a:pPr>
                    <a:defRPr/>
                  </a:pPr>
                  <a:endParaRPr lang="en-US"/>
                </a:p>
              </c:txPr>
              <c:dLblPos val="r"/>
              <c:showVal val="1"/>
            </c:dLbl>
            <c:dLbl>
              <c:idx val="3"/>
              <c:layout>
                <c:manualLayout>
                  <c:x val="-4.1666666666666713E-2"/>
                  <c:y val="5.1587301587301577E-2"/>
                </c:manualLayout>
              </c:layout>
              <c:spPr/>
              <c:txPr>
                <a:bodyPr/>
                <a:lstStyle/>
                <a:p>
                  <a:pPr>
                    <a:defRPr/>
                  </a:pPr>
                  <a:endParaRPr lang="en-US"/>
                </a:p>
              </c:txPr>
              <c:dLblPos val="r"/>
              <c:showVal val="1"/>
            </c:dLbl>
            <c:dLbl>
              <c:idx val="4"/>
              <c:layout>
                <c:manualLayout>
                  <c:x val="-4.3981481481481483E-2"/>
                  <c:y val="-5.1587301587301577E-2"/>
                </c:manualLayout>
              </c:layout>
              <c:spPr/>
              <c:txPr>
                <a:bodyPr/>
                <a:lstStyle/>
                <a:p>
                  <a:pPr>
                    <a:defRPr/>
                  </a:pPr>
                  <a:endParaRPr lang="en-US"/>
                </a:p>
              </c:txPr>
              <c:dLblPos val="r"/>
              <c:showVal val="1"/>
            </c:dLbl>
            <c:dLbl>
              <c:idx val="5"/>
              <c:layout>
                <c:manualLayout>
                  <c:x val="-3.9351851851851853E-2"/>
                  <c:y val="5.9523809523809507E-2"/>
                </c:manualLayout>
              </c:layout>
              <c:spPr/>
              <c:txPr>
                <a:bodyPr/>
                <a:lstStyle/>
                <a:p>
                  <a:pPr>
                    <a:defRPr/>
                  </a:pPr>
                  <a:endParaRPr lang="en-US"/>
                </a:p>
              </c:txPr>
              <c:dLblPos val="r"/>
              <c:showVal val="1"/>
            </c:dLbl>
            <c:dLbl>
              <c:idx val="6"/>
              <c:layout>
                <c:manualLayout>
                  <c:x val="-4.1666666666666664E-2"/>
                  <c:y val="-4.7619047619047554E-2"/>
                </c:manualLayout>
              </c:layout>
              <c:spPr/>
              <c:txPr>
                <a:bodyPr/>
                <a:lstStyle/>
                <a:p>
                  <a:pPr>
                    <a:defRPr/>
                  </a:pPr>
                  <a:endParaRPr lang="en-US"/>
                </a:p>
              </c:txPr>
              <c:dLblPos val="r"/>
              <c:showVal val="1"/>
            </c:dLbl>
            <c:dLbl>
              <c:idx val="7"/>
              <c:layout>
                <c:manualLayout>
                  <c:x val="-4.3981481481481483E-2"/>
                  <c:y val="5.9523809523809597E-2"/>
                </c:manualLayout>
              </c:layout>
              <c:spPr/>
              <c:txPr>
                <a:bodyPr/>
                <a:lstStyle/>
                <a:p>
                  <a:pPr>
                    <a:defRPr/>
                  </a:pPr>
                  <a:endParaRPr lang="en-US"/>
                </a:p>
              </c:txPr>
              <c:dLblPos val="r"/>
              <c:showVal val="1"/>
            </c:dLbl>
            <c:dLbl>
              <c:idx val="8"/>
              <c:layout>
                <c:manualLayout>
                  <c:x val="-4.1666666666666664E-2"/>
                  <c:y val="-5.5555555555555455E-2"/>
                </c:manualLayout>
              </c:layout>
              <c:spPr/>
              <c:txPr>
                <a:bodyPr/>
                <a:lstStyle/>
                <a:p>
                  <a:pPr>
                    <a:defRPr/>
                  </a:pPr>
                  <a:endParaRPr lang="en-US"/>
                </a:p>
              </c:txPr>
              <c:dLblPos val="r"/>
              <c:showVal val="1"/>
            </c:dLbl>
            <c:dLbl>
              <c:idx val="9"/>
              <c:layout>
                <c:manualLayout>
                  <c:x val="-2.7777777777778054E-2"/>
                  <c:y val="5.1587301587301577E-2"/>
                </c:manualLayout>
              </c:layout>
              <c:spPr/>
              <c:txPr>
                <a:bodyPr/>
                <a:lstStyle/>
                <a:p>
                  <a:pPr>
                    <a:defRPr/>
                  </a:pPr>
                  <a:endParaRPr lang="en-US"/>
                </a:p>
              </c:txPr>
              <c:dLblPos val="r"/>
              <c:showVal val="1"/>
            </c:dLbl>
            <c:dLbl>
              <c:idx val="10"/>
              <c:layout>
                <c:manualLayout>
                  <c:x val="-3.4722222222222224E-2"/>
                  <c:y val="-5.9523809523809597E-2"/>
                </c:manualLayout>
              </c:layout>
              <c:spPr/>
              <c:txPr>
                <a:bodyPr/>
                <a:lstStyle/>
                <a:p>
                  <a:pPr>
                    <a:defRPr/>
                  </a:pPr>
                  <a:endParaRPr lang="en-US"/>
                </a:p>
              </c:txPr>
              <c:dLblPos val="r"/>
              <c:showVal val="1"/>
            </c:dLbl>
            <c:showVal val="1"/>
          </c:dLbls>
          <c:cat>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cat>
          <c:val>
            <c:numRef>
              <c:f>Sheet1!$B$2:$B$12</c:f>
              <c:numCache>
                <c:formatCode>General</c:formatCode>
                <c:ptCount val="11"/>
                <c:pt idx="0">
                  <c:v>19.626999999999999</c:v>
                </c:pt>
                <c:pt idx="1">
                  <c:v>20.870999999999999</c:v>
                </c:pt>
                <c:pt idx="2">
                  <c:v>22.018000000000001</c:v>
                </c:pt>
                <c:pt idx="3">
                  <c:v>22.88</c:v>
                </c:pt>
                <c:pt idx="4">
                  <c:v>23.847000000000001</c:v>
                </c:pt>
                <c:pt idx="5">
                  <c:v>23.655000000000001</c:v>
                </c:pt>
                <c:pt idx="6">
                  <c:v>23.291</c:v>
                </c:pt>
                <c:pt idx="7">
                  <c:v>22.562999999999924</c:v>
                </c:pt>
                <c:pt idx="8">
                  <c:v>21.5</c:v>
                </c:pt>
                <c:pt idx="9">
                  <c:v>21</c:v>
                </c:pt>
                <c:pt idx="10">
                  <c:v>19.57</c:v>
                </c:pt>
              </c:numCache>
            </c:numRef>
          </c:val>
        </c:ser>
        <c:ser>
          <c:idx val="1"/>
          <c:order val="1"/>
          <c:tx>
            <c:strRef>
              <c:f>Sheet1!$C$1</c:f>
              <c:strCache>
                <c:ptCount val="1"/>
                <c:pt idx="0">
                  <c:v>28 DAYS</c:v>
                </c:pt>
              </c:strCache>
            </c:strRef>
          </c:tx>
          <c:marker>
            <c:symbol val="square"/>
            <c:size val="5"/>
          </c:marker>
          <c:dLbls>
            <c:dLbl>
              <c:idx val="0"/>
              <c:layout>
                <c:manualLayout>
                  <c:x val="-4.1666666666666664E-2"/>
                  <c:y val="-4.7619047619047623E-2"/>
                </c:manualLayout>
              </c:layout>
              <c:spPr/>
              <c:txPr>
                <a:bodyPr/>
                <a:lstStyle/>
                <a:p>
                  <a:pPr>
                    <a:defRPr/>
                  </a:pPr>
                  <a:endParaRPr lang="en-US"/>
                </a:p>
              </c:txPr>
              <c:dLblPos val="r"/>
              <c:showVal val="1"/>
            </c:dLbl>
            <c:dLbl>
              <c:idx val="1"/>
              <c:layout>
                <c:manualLayout>
                  <c:x val="-3.4722222222222224E-2"/>
                  <c:y val="3.968253968253968E-2"/>
                </c:manualLayout>
              </c:layout>
              <c:spPr/>
              <c:txPr>
                <a:bodyPr/>
                <a:lstStyle/>
                <a:p>
                  <a:pPr>
                    <a:defRPr/>
                  </a:pPr>
                  <a:endParaRPr lang="en-US"/>
                </a:p>
              </c:txPr>
              <c:dLblPos val="r"/>
              <c:showVal val="1"/>
            </c:dLbl>
            <c:dLbl>
              <c:idx val="2"/>
              <c:layout>
                <c:manualLayout>
                  <c:x val="-5.5555555555555455E-2"/>
                  <c:y val="-3.1746031746031744E-2"/>
                </c:manualLayout>
              </c:layout>
              <c:spPr/>
              <c:txPr>
                <a:bodyPr/>
                <a:lstStyle/>
                <a:p>
                  <a:pPr>
                    <a:defRPr/>
                  </a:pPr>
                  <a:endParaRPr lang="en-US"/>
                </a:p>
              </c:txPr>
              <c:dLblPos val="r"/>
              <c:showVal val="1"/>
            </c:dLbl>
            <c:dLbl>
              <c:idx val="3"/>
              <c:layout>
                <c:manualLayout>
                  <c:x val="-3.7037037037037056E-2"/>
                  <c:y val="3.968253968253968E-2"/>
                </c:manualLayout>
              </c:layout>
              <c:spPr/>
              <c:txPr>
                <a:bodyPr/>
                <a:lstStyle/>
                <a:p>
                  <a:pPr>
                    <a:defRPr/>
                  </a:pPr>
                  <a:endParaRPr lang="en-US"/>
                </a:p>
              </c:txPr>
              <c:dLblPos val="r"/>
              <c:showVal val="1"/>
            </c:dLbl>
            <c:dLbl>
              <c:idx val="4"/>
              <c:layout>
                <c:manualLayout>
                  <c:x val="-4.1666666666666713E-2"/>
                  <c:y val="-3.5714285714285712E-2"/>
                </c:manualLayout>
              </c:layout>
              <c:spPr/>
              <c:txPr>
                <a:bodyPr/>
                <a:lstStyle/>
                <a:p>
                  <a:pPr>
                    <a:defRPr/>
                  </a:pPr>
                  <a:endParaRPr lang="en-US"/>
                </a:p>
              </c:txPr>
              <c:dLblPos val="r"/>
              <c:showVal val="1"/>
            </c:dLbl>
            <c:dLbl>
              <c:idx val="5"/>
              <c:layout>
                <c:manualLayout>
                  <c:x val="-3.4722222222222224E-2"/>
                  <c:y val="3.968253968253968E-2"/>
                </c:manualLayout>
              </c:layout>
              <c:spPr/>
              <c:txPr>
                <a:bodyPr/>
                <a:lstStyle/>
                <a:p>
                  <a:pPr>
                    <a:defRPr/>
                  </a:pPr>
                  <a:endParaRPr lang="en-US"/>
                </a:p>
              </c:txPr>
              <c:dLblPos val="r"/>
              <c:showVal val="1"/>
            </c:dLbl>
            <c:dLbl>
              <c:idx val="6"/>
              <c:layout>
                <c:manualLayout>
                  <c:x val="-4.1666666666666664E-2"/>
                  <c:y val="-3.5714285714285712E-2"/>
                </c:manualLayout>
              </c:layout>
              <c:spPr/>
              <c:txPr>
                <a:bodyPr/>
                <a:lstStyle/>
                <a:p>
                  <a:pPr>
                    <a:defRPr/>
                  </a:pPr>
                  <a:endParaRPr lang="en-US"/>
                </a:p>
              </c:txPr>
              <c:dLblPos val="r"/>
              <c:showVal val="1"/>
            </c:dLbl>
            <c:dLbl>
              <c:idx val="7"/>
              <c:layout>
                <c:manualLayout>
                  <c:x val="-4.3981481481481483E-2"/>
                  <c:y val="5.5555555555555455E-2"/>
                </c:manualLayout>
              </c:layout>
              <c:spPr/>
              <c:txPr>
                <a:bodyPr/>
                <a:lstStyle/>
                <a:p>
                  <a:pPr>
                    <a:defRPr/>
                  </a:pPr>
                  <a:endParaRPr lang="en-US"/>
                </a:p>
              </c:txPr>
              <c:dLblPos val="r"/>
              <c:showVal val="1"/>
            </c:dLbl>
            <c:dLbl>
              <c:idx val="8"/>
              <c:layout>
                <c:manualLayout>
                  <c:x val="-5.3240740740740741E-2"/>
                  <c:y val="-3.5714285714285698E-2"/>
                </c:manualLayout>
              </c:layout>
              <c:spPr/>
              <c:txPr>
                <a:bodyPr/>
                <a:lstStyle/>
                <a:p>
                  <a:pPr>
                    <a:defRPr/>
                  </a:pPr>
                  <a:endParaRPr lang="en-US"/>
                </a:p>
              </c:txPr>
              <c:dLblPos val="r"/>
              <c:showVal val="1"/>
            </c:dLbl>
            <c:dLbl>
              <c:idx val="9"/>
              <c:layout>
                <c:manualLayout>
                  <c:x val="-5.5555555555555643E-2"/>
                  <c:y val="4.7619047619047693E-2"/>
                </c:manualLayout>
              </c:layout>
              <c:spPr/>
              <c:txPr>
                <a:bodyPr/>
                <a:lstStyle/>
                <a:p>
                  <a:pPr>
                    <a:defRPr/>
                  </a:pPr>
                  <a:endParaRPr lang="en-US"/>
                </a:p>
              </c:txPr>
              <c:dLblPos val="r"/>
              <c:showVal val="1"/>
            </c:dLbl>
            <c:dLbl>
              <c:idx val="10"/>
              <c:layout>
                <c:manualLayout>
                  <c:x val="-4.6296296296296523E-2"/>
                  <c:y val="-3.5714285714285712E-2"/>
                </c:manualLayout>
              </c:layout>
              <c:spPr/>
              <c:txPr>
                <a:bodyPr/>
                <a:lstStyle/>
                <a:p>
                  <a:pPr>
                    <a:defRPr/>
                  </a:pPr>
                  <a:endParaRPr lang="en-US"/>
                </a:p>
              </c:txPr>
              <c:dLblPos val="r"/>
              <c:showVal val="1"/>
            </c:dLbl>
            <c:showVal val="1"/>
          </c:dLbls>
          <c:cat>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cat>
          <c:val>
            <c:numRef>
              <c:f>Sheet1!$C$2:$C$12</c:f>
              <c:numCache>
                <c:formatCode>General</c:formatCode>
                <c:ptCount val="11"/>
                <c:pt idx="0">
                  <c:v>29.687999999999999</c:v>
                </c:pt>
                <c:pt idx="1">
                  <c:v>31.233000000000001</c:v>
                </c:pt>
                <c:pt idx="2">
                  <c:v>32.462000000000003</c:v>
                </c:pt>
                <c:pt idx="3">
                  <c:v>34.456000000000003</c:v>
                </c:pt>
                <c:pt idx="4">
                  <c:v>35.753</c:v>
                </c:pt>
                <c:pt idx="5">
                  <c:v>35.806000000000004</c:v>
                </c:pt>
                <c:pt idx="6">
                  <c:v>34.678000000000011</c:v>
                </c:pt>
                <c:pt idx="7">
                  <c:v>32.799000000000063</c:v>
                </c:pt>
                <c:pt idx="8">
                  <c:v>31.292000000000002</c:v>
                </c:pt>
                <c:pt idx="9">
                  <c:v>30.404</c:v>
                </c:pt>
                <c:pt idx="10">
                  <c:v>29.021000000000001</c:v>
                </c:pt>
              </c:numCache>
            </c:numRef>
          </c:val>
        </c:ser>
        <c:marker val="1"/>
        <c:axId val="114235264"/>
        <c:axId val="114245632"/>
      </c:lineChart>
      <c:catAx>
        <c:axId val="114235264"/>
        <c:scaling>
          <c:orientation val="minMax"/>
        </c:scaling>
        <c:axPos val="b"/>
        <c:title>
          <c:tx>
            <c:rich>
              <a:bodyPr/>
              <a:lstStyle/>
              <a:p>
                <a:pPr>
                  <a:defRPr sz="1000" b="1" i="0" u="none" strike="noStrike" baseline="0">
                    <a:solidFill>
                      <a:srgbClr val="000000"/>
                    </a:solidFill>
                    <a:latin typeface="Calibri"/>
                    <a:ea typeface="Calibri"/>
                    <a:cs typeface="Calibri"/>
                  </a:defRPr>
                </a:pPr>
                <a:r>
                  <a:rPr lang="en-IN"/>
                  <a:t>Percentage Of Replaced Copper Slag</a:t>
                </a:r>
              </a:p>
            </c:rich>
          </c:tx>
        </c:title>
        <c:numFmt formatCode="General" sourceLinked="1"/>
        <c:majorTickMark val="none"/>
        <c:tickLblPos val="nextTo"/>
        <c:crossAx val="114245632"/>
        <c:crosses val="autoZero"/>
        <c:auto val="1"/>
        <c:lblAlgn val="ctr"/>
        <c:lblOffset val="100"/>
      </c:catAx>
      <c:valAx>
        <c:axId val="114245632"/>
        <c:scaling>
          <c:orientation val="minMax"/>
        </c:scaling>
        <c:axPos val="l"/>
        <c:majorGridlines/>
        <c:title>
          <c:tx>
            <c:rich>
              <a:bodyPr/>
              <a:lstStyle/>
              <a:p>
                <a:pPr>
                  <a:defRPr sz="1100" b="0" i="0" u="none" strike="noStrike" baseline="0">
                    <a:solidFill>
                      <a:srgbClr val="000000"/>
                    </a:solidFill>
                    <a:latin typeface="Calibri"/>
                    <a:ea typeface="Calibri"/>
                    <a:cs typeface="Calibri"/>
                  </a:defRPr>
                </a:pPr>
                <a:r>
                  <a:rPr lang="en-IN" sz="1000" b="1" i="0" strike="noStrike">
                    <a:solidFill>
                      <a:srgbClr val="000000"/>
                    </a:solidFill>
                    <a:latin typeface="Calibri"/>
                    <a:cs typeface="Calibri"/>
                  </a:rPr>
                  <a:t>Compressive Strength N/Mm</a:t>
                </a:r>
                <a:r>
                  <a:rPr lang="en-IN" sz="1000" b="1" i="0" strike="noStrike" baseline="30000">
                    <a:solidFill>
                      <a:srgbClr val="000000"/>
                    </a:solidFill>
                    <a:latin typeface="Calibri"/>
                    <a:cs typeface="Calibri"/>
                  </a:rPr>
                  <a:t>2</a:t>
                </a:r>
                <a:r>
                  <a:rPr lang="en-IN" sz="1000" b="1" i="0" strike="noStrike">
                    <a:solidFill>
                      <a:srgbClr val="000000"/>
                    </a:solidFill>
                    <a:latin typeface="Calibri"/>
                    <a:cs typeface="Calibri"/>
                  </a:rPr>
                  <a:t>  </a:t>
                </a:r>
              </a:p>
            </c:rich>
          </c:tx>
        </c:title>
        <c:numFmt formatCode="General" sourceLinked="1"/>
        <c:tickLblPos val="nextTo"/>
        <c:crossAx val="114235264"/>
        <c:crosses val="autoZero"/>
        <c:crossBetween val="between"/>
      </c:valAx>
    </c:plotArea>
    <c:legend>
      <c:legendPos val="r"/>
      <c:legendEntry>
        <c:idx val="1"/>
        <c:delete val="1"/>
      </c:legendEntry>
    </c:legend>
    <c:plotVisOnly val="1"/>
    <c:dispBlanksAs val="zero"/>
  </c:chart>
  <c:externalData r:id="rId2"/>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 xmlns:p14="http://schemas.microsoft.com/office/powerpoint/2010/main" val="5283174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923F103-BC34-4FE4-A40E-EDDEECFDA5D0}" type="datetimeFigureOut">
              <a:rPr lang="en-US" smtClean="0"/>
              <a:pPr/>
              <a:t>12/13/2017</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
              </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transition spd="slow">
    <p:split orient="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86D93-FCAC-47E0-A2EE-787E62CA814C}" type="datetimeFigureOut">
              <a:rPr lang="en-US" smtClean="0"/>
              <a:pPr/>
              <a:t>12/13/2017</a:t>
            </a:fld>
            <a:endParaRPr lang="en-US" dirty="0"/>
          </a:p>
        </p:txBody>
      </p:sp>
      <p:sp>
        <p:nvSpPr>
          <p:cNvPr id="5" name="Footer Placeholder 4"/>
          <p:cNvSpPr>
            <a:spLocks noGrp="1"/>
          </p:cNvSpPr>
          <p:nvPr>
            <p:ph type="ftr" sz="quarter" idx="11"/>
          </p:nvPr>
        </p:nvSpPr>
        <p:spPr/>
        <p:txBody>
          <a:bodyPr/>
          <a:lstStyle>
            <a:extLst/>
          </a:lstStyle>
          <a:p>
            <a:r>
              <a:rPr lang="en-US" smtClean="0"/>
              <a:t>
              </a:t>
            </a:r>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transition spd="slow">
    <p:split orient="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A879A6-0FD0-4734-A311-86BFCA472E6E}" type="datetimeFigureOut">
              <a:rPr lang="en-US" smtClean="0"/>
              <a:pPr/>
              <a:t>12/13/2017</a:t>
            </a:fld>
            <a:endParaRPr lang="en-US" dirty="0"/>
          </a:p>
        </p:txBody>
      </p:sp>
      <p:sp>
        <p:nvSpPr>
          <p:cNvPr id="5" name="Footer Placeholder 4"/>
          <p:cNvSpPr>
            <a:spLocks noGrp="1"/>
          </p:cNvSpPr>
          <p:nvPr>
            <p:ph type="ftr" sz="quarter" idx="11"/>
          </p:nvPr>
        </p:nvSpPr>
        <p:spPr/>
        <p:txBody>
          <a:bodyPr/>
          <a:lstStyle>
            <a:extLst/>
          </a:lstStyle>
          <a:p>
            <a:r>
              <a:rPr lang="en-US" smtClean="0"/>
              <a:t>
              </a:t>
            </a:r>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transition spd="slow">
    <p:split orient="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C9CA7B-DFD4-44B5-8C60-D14B8CD1FB59}" type="datetimeFigureOut">
              <a:rPr lang="en-US" smtClean="0"/>
              <a:pPr/>
              <a:t>12/13/2017</a:t>
            </a:fld>
            <a:endParaRPr lang="en-US" dirty="0"/>
          </a:p>
        </p:txBody>
      </p:sp>
      <p:sp>
        <p:nvSpPr>
          <p:cNvPr id="5" name="Footer Placeholder 4"/>
          <p:cNvSpPr>
            <a:spLocks noGrp="1"/>
          </p:cNvSpPr>
          <p:nvPr>
            <p:ph type="ftr" sz="quarter" idx="11"/>
          </p:nvPr>
        </p:nvSpPr>
        <p:spPr/>
        <p:txBody>
          <a:bodyPr/>
          <a:lstStyle>
            <a:extLst/>
          </a:lstStyle>
          <a:p>
            <a:r>
              <a:rPr lang="en-US" smtClean="0"/>
              <a:t>
              </a:t>
            </a:r>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34E6425-0181-43F2-84FC-787E803FD2F8}" type="datetimeFigureOut">
              <a:rPr lang="en-US" smtClean="0"/>
              <a:pPr/>
              <a:t>12/13/2017</a:t>
            </a:fld>
            <a:endParaRPr lang="en-US" dirty="0"/>
          </a:p>
        </p:txBody>
      </p:sp>
      <p:sp>
        <p:nvSpPr>
          <p:cNvPr id="5" name="Footer Placeholder 4"/>
          <p:cNvSpPr>
            <a:spLocks noGrp="1"/>
          </p:cNvSpPr>
          <p:nvPr>
            <p:ph type="ftr" sz="quarter" idx="11"/>
          </p:nvPr>
        </p:nvSpPr>
        <p:spPr/>
        <p:txBody>
          <a:bodyPr/>
          <a:lstStyle>
            <a:extLst/>
          </a:lstStyle>
          <a:p>
            <a:r>
              <a:rPr lang="en-US" smtClean="0"/>
              <a:t>
              </a:t>
            </a:r>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split orient="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DB8791-F1B0-41E7-B7FD-A781E65C4266}" type="datetimeFigureOut">
              <a:rPr lang="en-US" smtClean="0"/>
              <a:pPr/>
              <a:t>12/13/2017</a:t>
            </a:fld>
            <a:endParaRPr lang="en-US" dirty="0"/>
          </a:p>
        </p:txBody>
      </p:sp>
      <p:sp>
        <p:nvSpPr>
          <p:cNvPr id="6" name="Footer Placeholder 5"/>
          <p:cNvSpPr>
            <a:spLocks noGrp="1"/>
          </p:cNvSpPr>
          <p:nvPr>
            <p:ph type="ftr" sz="quarter" idx="11"/>
          </p:nvPr>
        </p:nvSpPr>
        <p:spPr/>
        <p:txBody>
          <a:bodyPr/>
          <a:lstStyle>
            <a:extLst/>
          </a:lstStyle>
          <a:p>
            <a:r>
              <a:rPr lang="en-US" smtClean="0"/>
              <a:t>
              </a:t>
            </a:r>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split orient="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FDD63B2-E120-4ED8-B27B-C685F510A5FE}" type="datetimeFigureOut">
              <a:rPr lang="en-US" smtClean="0"/>
              <a:pPr/>
              <a:t>12/13/2017</a:t>
            </a:fld>
            <a:endParaRPr lang="en-US" dirty="0"/>
          </a:p>
        </p:txBody>
      </p:sp>
      <p:sp>
        <p:nvSpPr>
          <p:cNvPr id="8" name="Footer Placeholder 7"/>
          <p:cNvSpPr>
            <a:spLocks noGrp="1"/>
          </p:cNvSpPr>
          <p:nvPr>
            <p:ph type="ftr" sz="quarter" idx="11"/>
          </p:nvPr>
        </p:nvSpPr>
        <p:spPr/>
        <p:txBody>
          <a:bodyPr/>
          <a:lstStyle>
            <a:extLst/>
          </a:lstStyle>
          <a:p>
            <a:r>
              <a:rPr lang="en-US" smtClean="0"/>
              <a:t>
              </a:t>
            </a:r>
            <a:endParaRPr lang="en-US" dirty="0"/>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plit orient="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AA18ACC-A947-437B-A130-35BD54FDF1E9}" type="datetimeFigureOut">
              <a:rPr lang="en-US" smtClean="0"/>
              <a:pPr/>
              <a:t>12/13/2017</a:t>
            </a:fld>
            <a:endParaRPr lang="en-US" dirty="0"/>
          </a:p>
        </p:txBody>
      </p:sp>
      <p:sp>
        <p:nvSpPr>
          <p:cNvPr id="4" name="Footer Placeholder 3"/>
          <p:cNvSpPr>
            <a:spLocks noGrp="1"/>
          </p:cNvSpPr>
          <p:nvPr>
            <p:ph type="ftr" sz="quarter" idx="11"/>
          </p:nvPr>
        </p:nvSpPr>
        <p:spPr/>
        <p:txBody>
          <a:bodyPr/>
          <a:lstStyle>
            <a:extLst/>
          </a:lstStyle>
          <a:p>
            <a:r>
              <a:rPr lang="en-US" smtClean="0"/>
              <a:t>
              </a:t>
            </a:r>
            <a:endParaRPr lang="en-US" dirty="0"/>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split orient="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C8D7E02-BCB8-4D50-A234-369438C08659}" type="datetimeFigureOut">
              <a:rPr lang="en-US" smtClean="0"/>
              <a:pPr/>
              <a:t>12/13/2017</a:t>
            </a:fld>
            <a:endParaRPr lang="en-US" dirty="0"/>
          </a:p>
        </p:txBody>
      </p:sp>
      <p:sp>
        <p:nvSpPr>
          <p:cNvPr id="3" name="Footer Placeholder 2"/>
          <p:cNvSpPr>
            <a:spLocks noGrp="1"/>
          </p:cNvSpPr>
          <p:nvPr>
            <p:ph type="ftr" sz="quarter" idx="11"/>
          </p:nvPr>
        </p:nvSpPr>
        <p:spPr/>
        <p:txBody>
          <a:bodyPr/>
          <a:lstStyle>
            <a:extLst/>
          </a:lstStyle>
          <a:p>
            <a:r>
              <a:rPr lang="en-US" smtClean="0"/>
              <a:t>
              </a:t>
            </a:r>
            <a:endParaRPr lang="en-US" dirty="0"/>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transition spd="slow">
    <p:split orient="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76E86A4C-8E40-4F87-A4F0-01A0687C5742}" type="datetimeFigureOut">
              <a:rPr lang="en-US" smtClean="0"/>
              <a:pPr/>
              <a:t>12/13/2017</a:t>
            </a:fld>
            <a:endParaRPr lang="en-US" dirty="0"/>
          </a:p>
        </p:txBody>
      </p:sp>
      <p:sp>
        <p:nvSpPr>
          <p:cNvPr id="6" name="Footer Placeholder 5"/>
          <p:cNvSpPr>
            <a:spLocks noGrp="1"/>
          </p:cNvSpPr>
          <p:nvPr>
            <p:ph type="ftr" sz="quarter" idx="11"/>
          </p:nvPr>
        </p:nvSpPr>
        <p:spPr/>
        <p:txBody>
          <a:bodyPr/>
          <a:lstStyle>
            <a:extLst/>
          </a:lstStyle>
          <a:p>
            <a:r>
              <a:rPr lang="en-US" smtClean="0"/>
              <a:t>
              </a:t>
            </a:r>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plit orient="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5E72C73-2D91-4E12-BA25-F0AA0C03599B}" type="datetimeFigureOut">
              <a:rPr lang="en-US" smtClean="0"/>
              <a:pPr/>
              <a:t>12/13/2017</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smtClean="0"/>
              <a:t>
              </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split orient="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2BE451C3-0FF4-47C4-B829-773ADF60F88C}" type="datetimeFigureOut">
              <a:rPr lang="en-US" smtClean="0"/>
              <a:pPr/>
              <a:t>12/13/2017</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
              </a:t>
            </a:r>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spd="slow">
    <p:split orient="vert"/>
  </p:transition>
  <p:timing>
    <p:tnLst>
      <p:par>
        <p:cTn id="1" dur="indefinite" restart="never" nodeType="tmRoot"/>
      </p:par>
    </p:tnLst>
  </p:timing>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88721"/>
            <a:ext cx="10363200" cy="1711234"/>
          </a:xfrm>
        </p:spPr>
        <p:txBody>
          <a:bodyPr>
            <a:normAutofit fontScale="90000"/>
          </a:bodyPr>
          <a:lstStyle/>
          <a:p>
            <a:r>
              <a:rPr lang="en-US"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EXPERIMENTAL STUDY OF BEHAVIOUR OF CONCRETE MADE USING COPPER SLAG AS FINE AGGREGATE</a:t>
            </a:r>
            <a:endParaRPr lang="en-US" dirty="0">
              <a:solidFill>
                <a:srgbClr val="FF0000"/>
              </a:solidFill>
            </a:endParaRPr>
          </a:p>
        </p:txBody>
      </p:sp>
      <p:sp>
        <p:nvSpPr>
          <p:cNvPr id="4" name="TextBox 6"/>
          <p:cNvSpPr txBox="1">
            <a:spLocks noGrp="1"/>
          </p:cNvSpPr>
          <p:nvPr>
            <p:ph type="subTitle" idx="1"/>
          </p:nvPr>
        </p:nvSpPr>
        <p:spPr>
          <a:xfrm>
            <a:off x="522514" y="4827494"/>
            <a:ext cx="5617029" cy="1877437"/>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000" b="1" dirty="0" smtClean="0">
                <a:solidFill>
                  <a:srgbClr val="7030A0"/>
                </a:solidFill>
                <a:latin typeface="Times New Roman" panose="02020603050405020304" pitchFamily="18" charset="0"/>
                <a:cs typeface="Times New Roman" panose="02020603050405020304" pitchFamily="18" charset="0"/>
              </a:rPr>
              <a:t>Under esteemed Guidance of</a:t>
            </a:r>
          </a:p>
          <a:p>
            <a:r>
              <a:rPr lang="en-US" sz="2000" b="1" dirty="0" err="1" smtClean="0">
                <a:solidFill>
                  <a:srgbClr val="7030A0"/>
                </a:solidFill>
                <a:latin typeface="Times New Roman" panose="02020603050405020304" pitchFamily="18" charset="0"/>
                <a:cs typeface="Times New Roman" panose="02020603050405020304" pitchFamily="18" charset="0"/>
              </a:rPr>
              <a:t>Mr.M.Jeilani</a:t>
            </a:r>
            <a:r>
              <a:rPr lang="en-US" sz="2000" b="1" dirty="0" smtClean="0">
                <a:solidFill>
                  <a:srgbClr val="7030A0"/>
                </a:solidFill>
                <a:latin typeface="Times New Roman" panose="02020603050405020304" pitchFamily="18" charset="0"/>
                <a:cs typeface="Times New Roman" panose="02020603050405020304" pitchFamily="18" charset="0"/>
              </a:rPr>
              <a:t>, </a:t>
            </a:r>
            <a:r>
              <a:rPr lang="en-US" sz="2000" b="1" dirty="0" err="1" smtClean="0">
                <a:solidFill>
                  <a:srgbClr val="7030A0"/>
                </a:solidFill>
                <a:latin typeface="Times New Roman" panose="02020603050405020304" pitchFamily="18" charset="0"/>
                <a:cs typeface="Times New Roman" panose="02020603050405020304" pitchFamily="18" charset="0"/>
              </a:rPr>
              <a:t>M.Tech</a:t>
            </a:r>
            <a:endParaRPr lang="en-US" sz="2000" b="1" dirty="0" smtClean="0">
              <a:solidFill>
                <a:srgbClr val="7030A0"/>
              </a:solidFill>
              <a:latin typeface="Times New Roman" panose="02020603050405020304" pitchFamily="18" charset="0"/>
              <a:cs typeface="Times New Roman" panose="02020603050405020304" pitchFamily="18" charset="0"/>
            </a:endParaRPr>
          </a:p>
          <a:p>
            <a:r>
              <a:rPr lang="en-US" sz="2000" b="1" dirty="0" smtClean="0">
                <a:solidFill>
                  <a:srgbClr val="7030A0"/>
                </a:solidFill>
                <a:latin typeface="Times New Roman" panose="02020603050405020304" pitchFamily="18" charset="0"/>
                <a:cs typeface="Times New Roman" panose="02020603050405020304" pitchFamily="18" charset="0"/>
              </a:rPr>
              <a:t>Area of specialization: </a:t>
            </a:r>
            <a:r>
              <a:rPr lang="en-US" sz="2000" b="1" dirty="0" err="1" smtClean="0">
                <a:solidFill>
                  <a:srgbClr val="7030A0"/>
                </a:solidFill>
                <a:latin typeface="Times New Roman" panose="02020603050405020304" pitchFamily="18" charset="0"/>
                <a:cs typeface="Times New Roman" panose="02020603050405020304" pitchFamily="18" charset="0"/>
              </a:rPr>
              <a:t>Rs&amp;Gis</a:t>
            </a:r>
            <a:endParaRPr lang="en-US" sz="2000" b="1" dirty="0" smtClean="0">
              <a:solidFill>
                <a:srgbClr val="7030A0"/>
              </a:solidFill>
              <a:latin typeface="Times New Roman" panose="02020603050405020304" pitchFamily="18" charset="0"/>
              <a:cs typeface="Times New Roman" panose="02020603050405020304" pitchFamily="18" charset="0"/>
            </a:endParaRPr>
          </a:p>
          <a:p>
            <a:r>
              <a:rPr lang="en-US" sz="2000" b="1" dirty="0" err="1" smtClean="0">
                <a:solidFill>
                  <a:srgbClr val="7030A0"/>
                </a:solidFill>
                <a:latin typeface="Times New Roman" panose="02020603050405020304" pitchFamily="18" charset="0"/>
                <a:cs typeface="Times New Roman" panose="02020603050405020304" pitchFamily="18" charset="0"/>
              </a:rPr>
              <a:t>Designation:Assistant</a:t>
            </a:r>
            <a:r>
              <a:rPr lang="en-US" sz="2000" b="1" dirty="0" smtClean="0">
                <a:solidFill>
                  <a:srgbClr val="7030A0"/>
                </a:solidFill>
                <a:latin typeface="Times New Roman" panose="02020603050405020304" pitchFamily="18" charset="0"/>
                <a:cs typeface="Times New Roman" panose="02020603050405020304" pitchFamily="18" charset="0"/>
              </a:rPr>
              <a:t> Professor</a:t>
            </a:r>
            <a:endParaRPr lang="en-IN" sz="2000" b="1" dirty="0" smtClean="0">
              <a:solidFill>
                <a:srgbClr val="7030A0"/>
              </a:solidFill>
              <a:latin typeface="Times New Roman" panose="02020603050405020304" pitchFamily="18" charset="0"/>
              <a:cs typeface="Times New Roman" panose="02020603050405020304" pitchFamily="18" charset="0"/>
            </a:endParaRPr>
          </a:p>
          <a:p>
            <a:endParaRPr lang="en-IN" sz="2000" b="1" dirty="0">
              <a:solidFill>
                <a:srgbClr val="7030A0"/>
              </a:solidFill>
              <a:latin typeface="Times New Roman" panose="02020603050405020304" pitchFamily="18" charset="0"/>
              <a:cs typeface="Times New Roman" panose="02020603050405020304" pitchFamily="18" charset="0"/>
            </a:endParaRPr>
          </a:p>
        </p:txBody>
      </p:sp>
      <p:sp>
        <p:nvSpPr>
          <p:cNvPr id="5" name="Rectangle 4"/>
          <p:cNvSpPr/>
          <p:nvPr/>
        </p:nvSpPr>
        <p:spPr>
          <a:xfrm>
            <a:off x="8098971" y="5229493"/>
            <a:ext cx="3827417" cy="1200329"/>
          </a:xfrm>
          <a:prstGeom prst="rect">
            <a:avLst/>
          </a:prstGeom>
        </p:spPr>
        <p:txBody>
          <a:bodyPr wrap="square">
            <a:spAutoFit/>
          </a:bodyPr>
          <a:lstStyle/>
          <a:p>
            <a:r>
              <a:rPr lang="en-US" b="1" dirty="0" smtClean="0">
                <a:solidFill>
                  <a:srgbClr val="7030A0"/>
                </a:solidFill>
                <a:latin typeface="Times New Roman" panose="02020603050405020304" pitchFamily="18" charset="0"/>
                <a:cs typeface="Times New Roman" panose="02020603050405020304" pitchFamily="18" charset="0"/>
              </a:rPr>
              <a:t>                  PRESENTED BY</a:t>
            </a:r>
          </a:p>
          <a:p>
            <a:endParaRPr lang="en-US" b="1" dirty="0" smtClean="0">
              <a:solidFill>
                <a:srgbClr val="7030A0"/>
              </a:solidFill>
              <a:latin typeface="Times New Roman" panose="02020603050405020304" pitchFamily="18" charset="0"/>
              <a:cs typeface="Times New Roman" panose="02020603050405020304" pitchFamily="18" charset="0"/>
            </a:endParaRPr>
          </a:p>
          <a:p>
            <a:r>
              <a:rPr lang="en-US" b="1" dirty="0" smtClean="0">
                <a:solidFill>
                  <a:srgbClr val="7030A0"/>
                </a:solidFill>
                <a:latin typeface="Times New Roman" panose="02020603050405020304" pitchFamily="18" charset="0"/>
                <a:cs typeface="Times New Roman" panose="02020603050405020304" pitchFamily="18" charset="0"/>
              </a:rPr>
              <a:t>                    E.SOWMYA </a:t>
            </a:r>
          </a:p>
          <a:p>
            <a:r>
              <a:rPr lang="en-US" b="1" dirty="0" smtClean="0">
                <a:solidFill>
                  <a:srgbClr val="7030A0"/>
                </a:solidFill>
                <a:latin typeface="Times New Roman" panose="02020603050405020304" pitchFamily="18" charset="0"/>
                <a:cs typeface="Times New Roman" panose="02020603050405020304" pitchFamily="18" charset="0"/>
              </a:rPr>
              <a:t>                    ROLL.NO-15TK1D2004</a:t>
            </a:r>
            <a:endParaRPr lang="en-US" dirty="0">
              <a:solidFill>
                <a:srgbClr val="7030A0"/>
              </a:solidFill>
            </a:endParaRPr>
          </a:p>
        </p:txBody>
      </p: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latin typeface="Times New Roman" pitchFamily="18" charset="0"/>
                <a:cs typeface="Times New Roman" pitchFamily="18" charset="0"/>
              </a:rPr>
              <a:t>Aggregate of size is less than 4.75mm are usually called as fine aggregate. It is the natural material that fills voids in between the course aggregate.</a:t>
            </a:r>
          </a:p>
          <a:p>
            <a:pPr lvl="0"/>
            <a:r>
              <a:rPr lang="en-US" sz="2400" dirty="0" smtClean="0">
                <a:latin typeface="Times New Roman" pitchFamily="18" charset="0"/>
                <a:cs typeface="Times New Roman" pitchFamily="18" charset="0"/>
              </a:rPr>
              <a:t>To produce workability and uniformity for concrete.</a:t>
            </a:r>
          </a:p>
          <a:p>
            <a:pPr lvl="0"/>
            <a:r>
              <a:rPr lang="en-US" sz="2400" dirty="0" smtClean="0">
                <a:latin typeface="Times New Roman" pitchFamily="18" charset="0"/>
                <a:cs typeface="Times New Roman" pitchFamily="18" charset="0"/>
              </a:rPr>
              <a:t>To assist the cement paste to hold the particles of coarse aggregate suspension and to prevent paste to hold to the possibility of segregation.</a:t>
            </a:r>
          </a:p>
          <a:p>
            <a:endParaRPr lang="en-US" dirty="0"/>
          </a:p>
        </p:txBody>
      </p:sp>
      <p:sp>
        <p:nvSpPr>
          <p:cNvPr id="3" name="Title 2"/>
          <p:cNvSpPr>
            <a:spLocks noGrp="1"/>
          </p:cNvSpPr>
          <p:nvPr>
            <p:ph type="title"/>
          </p:nvPr>
        </p:nvSpPr>
        <p:spPr/>
        <p:txBody>
          <a:bodyPr/>
          <a:lstStyle/>
          <a:p>
            <a:r>
              <a:rPr lang="en-US" sz="2800" dirty="0" smtClean="0">
                <a:latin typeface="Times New Roman" pitchFamily="18" charset="0"/>
                <a:cs typeface="Times New Roman" pitchFamily="18" charset="0"/>
              </a:rPr>
              <a:t>FINE AGGREGATE</a:t>
            </a:r>
            <a:endParaRPr lang="en-US" sz="28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3674609" y="3579222"/>
            <a:ext cx="3667125" cy="2220686"/>
          </a:xfrm>
          <a:prstGeom prst="rect">
            <a:avLst/>
          </a:prstGeom>
          <a:noFill/>
          <a:ln w="9525">
            <a:noFill/>
            <a:miter lim="800000"/>
            <a:headEnd/>
            <a:tailEnd/>
          </a:ln>
        </p:spPr>
      </p:pic>
    </p:spTree>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latin typeface="Times New Roman" pitchFamily="18" charset="0"/>
                <a:cs typeface="Times New Roman" pitchFamily="18" charset="0"/>
              </a:rPr>
              <a:t>The size of aggregate bigger than 4.75 mm is considered as coarse aggregate crushed stone obtained by crushing of granite that could pass through 20mm sieve and retained on 10mm </a:t>
            </a:r>
            <a:r>
              <a:rPr lang="en-US" sz="2000" dirty="0" err="1" smtClean="0">
                <a:latin typeface="Times New Roman" pitchFamily="18" charset="0"/>
                <a:cs typeface="Times New Roman" pitchFamily="18" charset="0"/>
              </a:rPr>
              <a:t>zIS</a:t>
            </a:r>
            <a:r>
              <a:rPr lang="en-US" sz="2000" dirty="0" smtClean="0">
                <a:latin typeface="Times New Roman" pitchFamily="18" charset="0"/>
                <a:cs typeface="Times New Roman" pitchFamily="18" charset="0"/>
              </a:rPr>
              <a:t> sieve and contained only so much of  five materials as is permitted by specification along were procured</a:t>
            </a:r>
          </a:p>
          <a:p>
            <a:r>
              <a:rPr lang="en-US" sz="2000" dirty="0" smtClean="0">
                <a:latin typeface="Times New Roman" pitchFamily="18" charset="0"/>
                <a:cs typeface="Times New Roman" pitchFamily="18" charset="0"/>
              </a:rPr>
              <a:t> It should be had strong, dense durable, rough and free from salt and organic matters. Well graded aggregate provided denser concrete with less voids.</a:t>
            </a:r>
          </a:p>
          <a:p>
            <a:endParaRPr lang="en-US" dirty="0"/>
          </a:p>
        </p:txBody>
      </p:sp>
      <p:sp>
        <p:nvSpPr>
          <p:cNvPr id="3" name="Title 2"/>
          <p:cNvSpPr>
            <a:spLocks noGrp="1"/>
          </p:cNvSpPr>
          <p:nvPr>
            <p:ph type="title"/>
          </p:nvPr>
        </p:nvSpPr>
        <p:spPr/>
        <p:txBody>
          <a:bodyPr/>
          <a:lstStyle/>
          <a:p>
            <a:r>
              <a:rPr lang="en-US" sz="2800" dirty="0" smtClean="0">
                <a:latin typeface="Times New Roman" pitchFamily="18" charset="0"/>
                <a:cs typeface="Times New Roman" pitchFamily="18" charset="0"/>
              </a:rPr>
              <a:t> COURSE AGGREGATE</a:t>
            </a:r>
            <a:endParaRPr lang="en-US" sz="2800" dirty="0">
              <a:latin typeface="Times New Roman" pitchFamily="18" charset="0"/>
              <a:cs typeface="Times New Roman" pitchFamily="18" charset="0"/>
            </a:endParaRPr>
          </a:p>
        </p:txBody>
      </p:sp>
      <p:pic>
        <p:nvPicPr>
          <p:cNvPr id="4" name="Picture 3" descr="50"/>
          <p:cNvPicPr/>
          <p:nvPr/>
        </p:nvPicPr>
        <p:blipFill>
          <a:blip r:embed="rId2" cstate="print"/>
          <a:srcRect/>
          <a:stretch>
            <a:fillRect/>
          </a:stretch>
        </p:blipFill>
        <p:spPr bwMode="auto">
          <a:xfrm>
            <a:off x="4188279" y="3383279"/>
            <a:ext cx="3162300" cy="1828800"/>
          </a:xfrm>
          <a:prstGeom prst="rect">
            <a:avLst/>
          </a:prstGeom>
          <a:noFill/>
          <a:ln w="9525">
            <a:noFill/>
            <a:miter lim="800000"/>
            <a:headEnd/>
            <a:tailEnd/>
          </a:ln>
        </p:spPr>
      </p:pic>
    </p:spTree>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latin typeface="Times New Roman" pitchFamily="18" charset="0"/>
                <a:cs typeface="Times New Roman" pitchFamily="18" charset="0"/>
              </a:rPr>
              <a:t>Prepare a neat 300grams of Cement paste by gauging the cement with 0.85times the water required to give a paste of standard consistency. Portable or distilled water shall be used in preparing the paste.</a:t>
            </a:r>
          </a:p>
          <a:p>
            <a:endParaRPr lang="en-US" dirty="0"/>
          </a:p>
        </p:txBody>
      </p:sp>
      <p:sp>
        <p:nvSpPr>
          <p:cNvPr id="3" name="Title 2"/>
          <p:cNvSpPr>
            <a:spLocks noGrp="1"/>
          </p:cNvSpPr>
          <p:nvPr>
            <p:ph type="title"/>
          </p:nvPr>
        </p:nvSpPr>
        <p:spPr>
          <a:xfrm>
            <a:off x="740230" y="274638"/>
            <a:ext cx="10972800" cy="1143000"/>
          </a:xfrm>
        </p:spPr>
        <p:txBody>
          <a:bodyPr>
            <a:normAutofit fontScale="90000"/>
          </a:bodyPr>
          <a:lstStyle/>
          <a:p>
            <a:r>
              <a:rPr lang="en-US" sz="3100" dirty="0" smtClean="0">
                <a:latin typeface="Times New Roman" pitchFamily="18" charset="0"/>
                <a:cs typeface="Times New Roman" pitchFamily="18" charset="0"/>
              </a:rPr>
              <a:t>INITIAL SETTING TIME</a:t>
            </a:r>
            <a:r>
              <a:rPr lang="en-US" dirty="0" smtClean="0"/>
              <a:t/>
            </a:r>
            <a:br>
              <a:rPr lang="en-US" dirty="0" smtClean="0"/>
            </a:br>
            <a:endParaRPr lang="en-US" dirty="0"/>
          </a:p>
        </p:txBody>
      </p:sp>
      <p:pic>
        <p:nvPicPr>
          <p:cNvPr id="4" name="Picture 3"/>
          <p:cNvPicPr/>
          <p:nvPr/>
        </p:nvPicPr>
        <p:blipFill>
          <a:blip r:embed="rId2"/>
          <a:srcRect/>
          <a:stretch>
            <a:fillRect/>
          </a:stretch>
        </p:blipFill>
        <p:spPr bwMode="auto">
          <a:xfrm>
            <a:off x="4508454" y="2699929"/>
            <a:ext cx="3514725" cy="3857625"/>
          </a:xfrm>
          <a:prstGeom prst="rect">
            <a:avLst/>
          </a:prstGeom>
          <a:noFill/>
          <a:ln w="9525">
            <a:noFill/>
            <a:miter lim="800000"/>
            <a:headEnd/>
            <a:tailEnd/>
          </a:ln>
        </p:spPr>
      </p:pic>
    </p:spTree>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err="1" smtClean="0">
                <a:latin typeface="Times New Roman" pitchFamily="18" charset="0"/>
                <a:cs typeface="Times New Roman" pitchFamily="18" charset="0"/>
              </a:rPr>
              <a:t>Pycnometer</a:t>
            </a:r>
            <a:r>
              <a:rPr lang="en-US" sz="2400" dirty="0" smtClean="0">
                <a:latin typeface="Times New Roman" pitchFamily="18" charset="0"/>
                <a:cs typeface="Times New Roman" pitchFamily="18" charset="0"/>
              </a:rPr>
              <a:t> (W</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0.670kg</a:t>
            </a:r>
          </a:p>
          <a:p>
            <a:pPr lvl="0"/>
            <a:r>
              <a:rPr lang="en-US" sz="2400" dirty="0" err="1" smtClean="0">
                <a:latin typeface="Times New Roman" pitchFamily="18" charset="0"/>
                <a:cs typeface="Times New Roman" pitchFamily="18" charset="0"/>
              </a:rPr>
              <a:t>Pycnometer</a:t>
            </a:r>
            <a:r>
              <a:rPr lang="en-US" sz="2400" dirty="0" smtClean="0">
                <a:latin typeface="Times New Roman" pitchFamily="18" charset="0"/>
                <a:cs typeface="Times New Roman" pitchFamily="18" charset="0"/>
              </a:rPr>
              <a:t> + cement (W</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0.954kg</a:t>
            </a:r>
          </a:p>
          <a:p>
            <a:pPr lvl="0"/>
            <a:r>
              <a:rPr lang="en-US" sz="2400" dirty="0" err="1" smtClean="0">
                <a:latin typeface="Times New Roman" pitchFamily="18" charset="0"/>
                <a:cs typeface="Times New Roman" pitchFamily="18" charset="0"/>
              </a:rPr>
              <a:t>Pycnometer</a:t>
            </a:r>
            <a:r>
              <a:rPr lang="en-US" sz="2400" dirty="0" smtClean="0">
                <a:latin typeface="Times New Roman" pitchFamily="18" charset="0"/>
                <a:cs typeface="Times New Roman" pitchFamily="18" charset="0"/>
              </a:rPr>
              <a:t> + cement + kerosene (W</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 1.524kg</a:t>
            </a:r>
          </a:p>
          <a:p>
            <a:pPr lvl="0"/>
            <a:r>
              <a:rPr lang="en-US" sz="2400" dirty="0" err="1" smtClean="0">
                <a:latin typeface="Times New Roman" pitchFamily="18" charset="0"/>
                <a:cs typeface="Times New Roman" pitchFamily="18" charset="0"/>
              </a:rPr>
              <a:t>Pycnometer</a:t>
            </a:r>
            <a:r>
              <a:rPr lang="en-US" sz="2400" dirty="0" smtClean="0">
                <a:latin typeface="Times New Roman" pitchFamily="18" charset="0"/>
                <a:cs typeface="Times New Roman" pitchFamily="18" charset="0"/>
              </a:rPr>
              <a:t> + kerosene (W</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=1.33kg</a:t>
            </a:r>
          </a:p>
          <a:p>
            <a:pPr>
              <a:buNone/>
            </a:pPr>
            <a:r>
              <a:rPr lang="en-US" sz="2400" dirty="0" smtClean="0">
                <a:latin typeface="Times New Roman" pitchFamily="18" charset="0"/>
                <a:cs typeface="Times New Roman" pitchFamily="18" charset="0"/>
              </a:rPr>
              <a:t>    Specific gravity of cement	  	= 3.15</a:t>
            </a:r>
          </a:p>
          <a:p>
            <a:pPr>
              <a:buNone/>
            </a:pPr>
            <a:endParaRPr lang="en-US" dirty="0"/>
          </a:p>
        </p:txBody>
      </p:sp>
      <p:sp>
        <p:nvSpPr>
          <p:cNvPr id="3" name="Title 2"/>
          <p:cNvSpPr>
            <a:spLocks noGrp="1"/>
          </p:cNvSpPr>
          <p:nvPr>
            <p:ph type="title"/>
          </p:nvPr>
        </p:nvSpPr>
        <p:spPr/>
        <p:txBody>
          <a:bodyPr>
            <a:normAutofit fontScale="90000"/>
          </a:bodyPr>
          <a:lstStyle/>
          <a:p>
            <a:r>
              <a:rPr lang="en-US" sz="3100" dirty="0" smtClean="0">
                <a:effectLst/>
                <a:latin typeface="Times New Roman" pitchFamily="18" charset="0"/>
                <a:cs typeface="Times New Roman" pitchFamily="18" charset="0"/>
              </a:rPr>
              <a:t> SPECIFIC GRAVITY</a:t>
            </a:r>
            <a:r>
              <a:rPr lang="en-US" dirty="0" smtClean="0"/>
              <a:t/>
            </a:r>
            <a:br>
              <a:rPr lang="en-US" dirty="0" smtClean="0"/>
            </a:br>
            <a:endParaRPr lang="en-US" dirty="0"/>
          </a:p>
        </p:txBody>
      </p:sp>
      <p:pic>
        <p:nvPicPr>
          <p:cNvPr id="10" name="Picture 9" descr="C:\Users\hai\Downloads\_20170904_011824.jpg"/>
          <p:cNvPicPr/>
          <p:nvPr/>
        </p:nvPicPr>
        <p:blipFill>
          <a:blip r:embed="rId2"/>
          <a:srcRect/>
          <a:stretch>
            <a:fillRect/>
          </a:stretch>
        </p:blipFill>
        <p:spPr bwMode="auto">
          <a:xfrm>
            <a:off x="7504312" y="4389121"/>
            <a:ext cx="2617525" cy="2468879"/>
          </a:xfrm>
          <a:prstGeom prst="rect">
            <a:avLst/>
          </a:prstGeom>
          <a:noFill/>
          <a:ln w="9525">
            <a:noFill/>
            <a:miter lim="800000"/>
            <a:headEnd/>
            <a:tailEnd/>
          </a:ln>
        </p:spPr>
      </p:pic>
    </p:spTree>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100" dirty="0" smtClean="0">
                <a:latin typeface="Times New Roman" pitchFamily="18" charset="0"/>
                <a:cs typeface="Times New Roman" pitchFamily="18" charset="0"/>
              </a:rPr>
              <a:t>Tests For Fine Aggregate and </a:t>
            </a:r>
            <a:r>
              <a:rPr lang="en-US" sz="3100" dirty="0" err="1" smtClean="0">
                <a:latin typeface="Times New Roman" pitchFamily="18" charset="0"/>
                <a:cs typeface="Times New Roman" pitchFamily="18" charset="0"/>
              </a:rPr>
              <a:t>coarce</a:t>
            </a:r>
            <a:r>
              <a:rPr lang="en-US" sz="3100" dirty="0" smtClean="0">
                <a:latin typeface="Times New Roman" pitchFamily="18" charset="0"/>
                <a:cs typeface="Times New Roman" pitchFamily="18" charset="0"/>
              </a:rPr>
              <a:t> aggregate</a:t>
            </a:r>
            <a:r>
              <a:rPr lang="en-US" dirty="0" smtClean="0"/>
              <a:t/>
            </a:r>
            <a:br>
              <a:rPr lang="en-US" dirty="0" smtClean="0"/>
            </a:br>
            <a:endParaRPr lang="en-US" dirty="0"/>
          </a:p>
        </p:txBody>
      </p:sp>
      <p:pic>
        <p:nvPicPr>
          <p:cNvPr id="4" name="Content Placeholder 3" descr="C:\Users\hai\Downloads\_20170904_080526.jpg"/>
          <p:cNvPicPr>
            <a:picLocks noGrp="1"/>
          </p:cNvPicPr>
          <p:nvPr>
            <p:ph idx="1"/>
          </p:nvPr>
        </p:nvPicPr>
        <p:blipFill>
          <a:blip r:embed="rId2"/>
          <a:srcRect/>
          <a:stretch>
            <a:fillRect/>
          </a:stretch>
        </p:blipFill>
        <p:spPr bwMode="auto">
          <a:xfrm>
            <a:off x="1454876" y="1752305"/>
            <a:ext cx="2933700" cy="3905250"/>
          </a:xfrm>
          <a:prstGeom prst="rect">
            <a:avLst/>
          </a:prstGeom>
          <a:noFill/>
          <a:ln w="9525">
            <a:noFill/>
            <a:miter lim="800000"/>
            <a:headEnd/>
            <a:tailEnd/>
          </a:ln>
        </p:spPr>
      </p:pic>
      <p:pic>
        <p:nvPicPr>
          <p:cNvPr id="5" name="Picture 4" descr="C:\Users\hai\Downloads\_20170904_080448.jpg"/>
          <p:cNvPicPr/>
          <p:nvPr/>
        </p:nvPicPr>
        <p:blipFill>
          <a:blip r:embed="rId3"/>
          <a:srcRect/>
          <a:stretch>
            <a:fillRect/>
          </a:stretch>
        </p:blipFill>
        <p:spPr bwMode="auto">
          <a:xfrm>
            <a:off x="6782616" y="1567543"/>
            <a:ext cx="3486150" cy="3709852"/>
          </a:xfrm>
          <a:prstGeom prst="rect">
            <a:avLst/>
          </a:prstGeom>
          <a:noFill/>
          <a:ln w="9525">
            <a:noFill/>
            <a:miter lim="800000"/>
            <a:headEnd/>
            <a:tailEnd/>
          </a:ln>
        </p:spPr>
      </p:pic>
    </p:spTree>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13955" y="1481136"/>
          <a:ext cx="10968445" cy="4567755"/>
        </p:xfrm>
        <a:graphic>
          <a:graphicData uri="http://schemas.openxmlformats.org/drawingml/2006/table">
            <a:tbl>
              <a:tblPr firstRow="1" bandRow="1">
                <a:tableStyleId>{5C22544A-7EE6-4342-B048-85BDC9FD1C3A}</a:tableStyleId>
              </a:tblPr>
              <a:tblGrid>
                <a:gridCol w="2193689"/>
                <a:gridCol w="2193689"/>
                <a:gridCol w="2193689"/>
                <a:gridCol w="2193689"/>
                <a:gridCol w="2193689"/>
              </a:tblGrid>
              <a:tr h="727653">
                <a:tc>
                  <a:txBody>
                    <a:bodyPr/>
                    <a:lstStyle/>
                    <a:p>
                      <a:pPr marL="0" marR="0" algn="ctr">
                        <a:lnSpc>
                          <a:spcPct val="150000"/>
                        </a:lnSpc>
                        <a:spcBef>
                          <a:spcPts val="0"/>
                        </a:spcBef>
                        <a:spcAft>
                          <a:spcPts val="0"/>
                        </a:spcAft>
                      </a:pPr>
                      <a:r>
                        <a:rPr kumimoji="0" lang="en-US" sz="2000" b="1" kern="1200" dirty="0" smtClean="0">
                          <a:solidFill>
                            <a:schemeClr val="lt1"/>
                          </a:solidFill>
                          <a:latin typeface="Times New Roman" pitchFamily="18" charset="0"/>
                          <a:ea typeface="+mn-ea"/>
                          <a:cs typeface="Times New Roman" pitchFamily="18" charset="0"/>
                        </a:rPr>
                        <a:t>Sieve Designation</a:t>
                      </a:r>
                      <a:endParaRPr lang="en-US" sz="2000" b="1" dirty="0" smtClean="0">
                        <a:latin typeface="Times New Roman" pitchFamily="18" charset="0"/>
                        <a:ea typeface="Times New Roman"/>
                        <a:cs typeface="Times New Roman" pitchFamily="18" charset="0"/>
                      </a:endParaRPr>
                    </a:p>
                  </a:txBody>
                  <a:tcPr marL="68580" marR="68580" marT="0" marB="0"/>
                </a:tc>
                <a:tc>
                  <a:txBody>
                    <a:bodyPr/>
                    <a:lstStyle/>
                    <a:p>
                      <a:pPr marL="0" marR="0" algn="ctr">
                        <a:lnSpc>
                          <a:spcPct val="150000"/>
                        </a:lnSpc>
                        <a:spcBef>
                          <a:spcPts val="0"/>
                        </a:spcBef>
                        <a:spcAft>
                          <a:spcPts val="0"/>
                        </a:spcAft>
                      </a:pPr>
                      <a:r>
                        <a:rPr kumimoji="0" lang="en-US" sz="2000" b="1" kern="1200" dirty="0" smtClean="0">
                          <a:solidFill>
                            <a:schemeClr val="lt1"/>
                          </a:solidFill>
                          <a:latin typeface="Times New Roman" pitchFamily="18" charset="0"/>
                          <a:ea typeface="+mn-ea"/>
                          <a:cs typeface="Times New Roman" pitchFamily="18" charset="0"/>
                        </a:rPr>
                        <a:t>Weight Of Residue</a:t>
                      </a:r>
                      <a:endParaRPr lang="en-US" sz="2000" dirty="0">
                        <a:latin typeface="Times New Roman" pitchFamily="18" charset="0"/>
                        <a:ea typeface="Calibri"/>
                        <a:cs typeface="Times New Roman" pitchFamily="18" charset="0"/>
                      </a:endParaRPr>
                    </a:p>
                  </a:txBody>
                  <a:tcPr marL="68580" marR="68580" marT="0" marB="0"/>
                </a:tc>
                <a:tc>
                  <a:txBody>
                    <a:bodyPr/>
                    <a:lstStyle/>
                    <a:p>
                      <a:pPr algn="ctr"/>
                      <a:r>
                        <a:rPr kumimoji="0" lang="en-US" sz="2000" b="1" kern="1200" dirty="0" smtClean="0">
                          <a:solidFill>
                            <a:schemeClr val="lt1"/>
                          </a:solidFill>
                          <a:latin typeface="Times New Roman" pitchFamily="18" charset="0"/>
                          <a:ea typeface="+mn-ea"/>
                          <a:cs typeface="Times New Roman" pitchFamily="18" charset="0"/>
                        </a:rPr>
                        <a:t>% Of Weight Retained</a:t>
                      </a:r>
                      <a:endParaRPr lang="en-US" sz="2000" dirty="0">
                        <a:latin typeface="Times New Roman" pitchFamily="18" charset="0"/>
                        <a:cs typeface="Times New Roman" pitchFamily="18" charset="0"/>
                      </a:endParaRPr>
                    </a:p>
                  </a:txBody>
                  <a:tcPr/>
                </a:tc>
                <a:tc>
                  <a:txBody>
                    <a:bodyPr/>
                    <a:lstStyle/>
                    <a:p>
                      <a:pPr algn="ctr"/>
                      <a:r>
                        <a:rPr kumimoji="0" lang="en-US" sz="2000" b="1" kern="1200" dirty="0" smtClean="0">
                          <a:solidFill>
                            <a:schemeClr val="lt1"/>
                          </a:solidFill>
                          <a:latin typeface="Times New Roman" pitchFamily="18" charset="0"/>
                          <a:ea typeface="+mn-ea"/>
                          <a:cs typeface="Times New Roman" pitchFamily="18" charset="0"/>
                        </a:rPr>
                        <a:t>Cumulative % of weight Retained</a:t>
                      </a:r>
                      <a:endParaRPr lang="en-US" sz="2000" dirty="0">
                        <a:latin typeface="Times New Roman" pitchFamily="18" charset="0"/>
                        <a:cs typeface="Times New Roman" pitchFamily="18" charset="0"/>
                      </a:endParaRPr>
                    </a:p>
                  </a:txBody>
                  <a:tcPr/>
                </a:tc>
                <a:tc>
                  <a:txBody>
                    <a:bodyPr/>
                    <a:lstStyle/>
                    <a:p>
                      <a:pPr marL="0" marR="0" algn="ctr">
                        <a:lnSpc>
                          <a:spcPct val="150000"/>
                        </a:lnSpc>
                        <a:spcBef>
                          <a:spcPts val="0"/>
                        </a:spcBef>
                        <a:spcAft>
                          <a:spcPts val="0"/>
                        </a:spcAft>
                      </a:pPr>
                      <a:r>
                        <a:rPr kumimoji="0" lang="en-US" sz="2000" b="1" kern="1200" dirty="0" smtClean="0">
                          <a:solidFill>
                            <a:schemeClr val="lt1"/>
                          </a:solidFill>
                          <a:latin typeface="Times New Roman" pitchFamily="18" charset="0"/>
                          <a:ea typeface="+mn-ea"/>
                          <a:cs typeface="Times New Roman" pitchFamily="18" charset="0"/>
                        </a:rPr>
                        <a:t>% Of Passing</a:t>
                      </a:r>
                      <a:endParaRPr lang="en-US" sz="2000" dirty="0">
                        <a:latin typeface="Times New Roman" pitchFamily="18" charset="0"/>
                        <a:ea typeface="Calibri"/>
                        <a:cs typeface="Times New Roman" pitchFamily="18" charset="0"/>
                      </a:endParaRPr>
                    </a:p>
                  </a:txBody>
                  <a:tcPr marL="68580" marR="68580" marT="0" marB="0"/>
                </a:tc>
              </a:tr>
              <a:tr h="421577">
                <a:tc>
                  <a:txBody>
                    <a:bodyPr/>
                    <a:lstStyle/>
                    <a:p>
                      <a:pPr algn="ctr"/>
                      <a:r>
                        <a:rPr lang="en-US" sz="2000" dirty="0" smtClean="0">
                          <a:latin typeface="Times New Roman" pitchFamily="18" charset="0"/>
                          <a:cs typeface="Times New Roman" pitchFamily="18" charset="0"/>
                        </a:rPr>
                        <a:t>4.75</a:t>
                      </a:r>
                    </a:p>
                  </a:txBody>
                  <a:tcPr/>
                </a:tc>
                <a:tc>
                  <a:txBody>
                    <a:bodyPr/>
                    <a:lstStyle/>
                    <a:p>
                      <a:pPr algn="ctr"/>
                      <a:r>
                        <a:rPr lang="en-US" sz="2000" dirty="0" smtClean="0">
                          <a:latin typeface="Times New Roman" pitchFamily="18" charset="0"/>
                          <a:cs typeface="Times New Roman" pitchFamily="18" charset="0"/>
                        </a:rPr>
                        <a:t>0.024</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2.4</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2.4</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97.6</a:t>
                      </a:r>
                      <a:endParaRPr lang="en-US" sz="2000" dirty="0">
                        <a:latin typeface="Times New Roman" pitchFamily="18" charset="0"/>
                        <a:cs typeface="Times New Roman" pitchFamily="18" charset="0"/>
                      </a:endParaRPr>
                    </a:p>
                  </a:txBody>
                  <a:tcPr/>
                </a:tc>
              </a:tr>
              <a:tr h="421577">
                <a:tc>
                  <a:txBody>
                    <a:bodyPr/>
                    <a:lstStyle/>
                    <a:p>
                      <a:pPr algn="ctr"/>
                      <a:r>
                        <a:rPr lang="en-US" sz="2000" dirty="0" smtClean="0">
                          <a:latin typeface="Times New Roman" pitchFamily="18" charset="0"/>
                          <a:cs typeface="Times New Roman" pitchFamily="18" charset="0"/>
                        </a:rPr>
                        <a:t>2.36</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0.052</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5.2</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7.6</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97.2</a:t>
                      </a:r>
                      <a:endParaRPr lang="en-US" sz="2000" dirty="0">
                        <a:latin typeface="Times New Roman" pitchFamily="18" charset="0"/>
                        <a:cs typeface="Times New Roman" pitchFamily="18" charset="0"/>
                      </a:endParaRPr>
                    </a:p>
                  </a:txBody>
                  <a:tcPr/>
                </a:tc>
              </a:tr>
              <a:tr h="421577">
                <a:tc>
                  <a:txBody>
                    <a:bodyPr/>
                    <a:lstStyle/>
                    <a:p>
                      <a:pPr algn="ctr"/>
                      <a:r>
                        <a:rPr lang="en-US" sz="2000" dirty="0" smtClean="0">
                          <a:latin typeface="Times New Roman" pitchFamily="18" charset="0"/>
                          <a:cs typeface="Times New Roman" pitchFamily="18" charset="0"/>
                        </a:rPr>
                        <a:t>1.18</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0.105</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10.5</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18.1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92.3</a:t>
                      </a:r>
                      <a:endParaRPr lang="en-US" sz="2000" dirty="0">
                        <a:latin typeface="Times New Roman" pitchFamily="18" charset="0"/>
                        <a:cs typeface="Times New Roman" pitchFamily="18" charset="0"/>
                      </a:endParaRPr>
                    </a:p>
                  </a:txBody>
                  <a:tcPr/>
                </a:tc>
              </a:tr>
              <a:tr h="421577">
                <a:tc>
                  <a:txBody>
                    <a:bodyPr/>
                    <a:lstStyle/>
                    <a:p>
                      <a:pPr algn="ctr"/>
                      <a:r>
                        <a:rPr lang="en-US" sz="2000" dirty="0" smtClean="0">
                          <a:latin typeface="Times New Roman" pitchFamily="18" charset="0"/>
                          <a:cs typeface="Times New Roman" pitchFamily="18" charset="0"/>
                        </a:rPr>
                        <a:t>600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0.184</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18.4</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36.5</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89.3</a:t>
                      </a:r>
                      <a:endParaRPr lang="en-US" sz="2000" dirty="0">
                        <a:latin typeface="Times New Roman" pitchFamily="18" charset="0"/>
                        <a:cs typeface="Times New Roman" pitchFamily="18" charset="0"/>
                      </a:endParaRPr>
                    </a:p>
                  </a:txBody>
                  <a:tcPr/>
                </a:tc>
              </a:tr>
              <a:tr h="421577">
                <a:tc>
                  <a:txBody>
                    <a:bodyPr/>
                    <a:lstStyle/>
                    <a:p>
                      <a:pPr algn="ctr"/>
                      <a:r>
                        <a:rPr lang="en-US" sz="2000" dirty="0" smtClean="0">
                          <a:latin typeface="Times New Roman" pitchFamily="18" charset="0"/>
                          <a:cs typeface="Times New Roman" pitchFamily="18" charset="0"/>
                        </a:rPr>
                        <a:t>425</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0.281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28.1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64.5</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82.6</a:t>
                      </a:r>
                      <a:endParaRPr lang="en-US" sz="2000" dirty="0">
                        <a:latin typeface="Times New Roman" pitchFamily="18" charset="0"/>
                        <a:cs typeface="Times New Roman" pitchFamily="18" charset="0"/>
                      </a:endParaRPr>
                    </a:p>
                  </a:txBody>
                  <a:tcPr/>
                </a:tc>
              </a:tr>
              <a:tr h="421577">
                <a:tc>
                  <a:txBody>
                    <a:bodyPr/>
                    <a:lstStyle/>
                    <a:p>
                      <a:pPr algn="ctr"/>
                      <a:r>
                        <a:rPr lang="en-US" sz="2000" dirty="0" smtClean="0">
                          <a:latin typeface="Times New Roman" pitchFamily="18" charset="0"/>
                          <a:cs typeface="Times New Roman" pitchFamily="18" charset="0"/>
                        </a:rPr>
                        <a:t>300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0.077</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7.7</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72.3</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90.3</a:t>
                      </a:r>
                      <a:endParaRPr lang="en-US" sz="2000" dirty="0">
                        <a:latin typeface="Times New Roman" pitchFamily="18" charset="0"/>
                        <a:cs typeface="Times New Roman" pitchFamily="18" charset="0"/>
                      </a:endParaRPr>
                    </a:p>
                  </a:txBody>
                  <a:tcPr/>
                </a:tc>
              </a:tr>
              <a:tr h="421577">
                <a:tc>
                  <a:txBody>
                    <a:bodyPr/>
                    <a:lstStyle/>
                    <a:p>
                      <a:pPr algn="ctr"/>
                      <a:r>
                        <a:rPr lang="en-US" sz="2000" dirty="0" smtClean="0">
                          <a:latin typeface="Times New Roman" pitchFamily="18" charset="0"/>
                          <a:cs typeface="Times New Roman" pitchFamily="18" charset="0"/>
                        </a:rPr>
                        <a:t>150</a:t>
                      </a:r>
                    </a:p>
                    <a:p>
                      <a:pPr algn="ctr"/>
                      <a:r>
                        <a:rPr lang="en-US" sz="2000" dirty="0" smtClean="0">
                          <a:latin typeface="Times New Roman" pitchFamily="18" charset="0"/>
                          <a:cs typeface="Times New Roman" pitchFamily="18" charset="0"/>
                        </a:rPr>
                        <a:t>90</a:t>
                      </a:r>
                    </a:p>
                    <a:p>
                      <a:pPr algn="ctr"/>
                      <a:r>
                        <a:rPr lang="en-US" sz="2000" dirty="0" smtClean="0">
                          <a:latin typeface="Times New Roman" pitchFamily="18" charset="0"/>
                          <a:cs typeface="Times New Roman" pitchFamily="18" charset="0"/>
                        </a:rPr>
                        <a:t>75</a:t>
                      </a:r>
                    </a:p>
                    <a:p>
                      <a:pPr algn="ct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0.294</a:t>
                      </a:r>
                    </a:p>
                    <a:p>
                      <a:pPr algn="ctr"/>
                      <a:r>
                        <a:rPr lang="en-US" sz="2000" dirty="0" smtClean="0">
                          <a:latin typeface="Times New Roman" pitchFamily="18" charset="0"/>
                          <a:cs typeface="Times New Roman" pitchFamily="18" charset="0"/>
                        </a:rPr>
                        <a:t>0.028</a:t>
                      </a:r>
                    </a:p>
                    <a:p>
                      <a:pPr algn="ctr"/>
                      <a:r>
                        <a:rPr lang="en-US" sz="2000" dirty="0" smtClean="0">
                          <a:latin typeface="Times New Roman" pitchFamily="18" charset="0"/>
                          <a:cs typeface="Times New Roman" pitchFamily="18" charset="0"/>
                        </a:rPr>
                        <a:t>0.013</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24.9</a:t>
                      </a:r>
                    </a:p>
                    <a:p>
                      <a:pPr algn="ctr"/>
                      <a:r>
                        <a:rPr lang="en-US" sz="2000" dirty="0" smtClean="0">
                          <a:latin typeface="Times New Roman" pitchFamily="18" charset="0"/>
                          <a:cs typeface="Times New Roman" pitchFamily="18" charset="0"/>
                        </a:rPr>
                        <a:t>2.8</a:t>
                      </a:r>
                    </a:p>
                    <a:p>
                      <a:pPr algn="ctr"/>
                      <a:r>
                        <a:rPr lang="en-US" sz="2000" dirty="0" smtClean="0">
                          <a:latin typeface="Times New Roman" pitchFamily="18" charset="0"/>
                          <a:cs typeface="Times New Roman" pitchFamily="18" charset="0"/>
                        </a:rPr>
                        <a:t>1.3</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97.2</a:t>
                      </a:r>
                    </a:p>
                    <a:p>
                      <a:pPr algn="ctr"/>
                      <a:r>
                        <a:rPr lang="en-US" sz="2000" dirty="0" smtClean="0">
                          <a:latin typeface="Times New Roman" pitchFamily="18" charset="0"/>
                          <a:cs typeface="Times New Roman" pitchFamily="18" charset="0"/>
                        </a:rPr>
                        <a:t>100</a:t>
                      </a:r>
                    </a:p>
                    <a:p>
                      <a:pPr algn="ctr"/>
                      <a:r>
                        <a:rPr lang="en-US" sz="2000" dirty="0" smtClean="0">
                          <a:latin typeface="Times New Roman" pitchFamily="18" charset="0"/>
                          <a:cs typeface="Times New Roman" pitchFamily="18" charset="0"/>
                        </a:rPr>
                        <a:t>101.3</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84.8</a:t>
                      </a:r>
                    </a:p>
                    <a:p>
                      <a:pPr algn="ctr"/>
                      <a:r>
                        <a:rPr lang="en-US" sz="2000" dirty="0" smtClean="0">
                          <a:latin typeface="Times New Roman" pitchFamily="18" charset="0"/>
                          <a:cs typeface="Times New Roman" pitchFamily="18" charset="0"/>
                        </a:rPr>
                        <a:t>87.6</a:t>
                      </a:r>
                    </a:p>
                    <a:p>
                      <a:pPr algn="ctr"/>
                      <a:r>
                        <a:rPr lang="en-US" sz="2000" dirty="0" smtClean="0">
                          <a:latin typeface="Times New Roman" pitchFamily="18" charset="0"/>
                          <a:cs typeface="Times New Roman" pitchFamily="18" charset="0"/>
                        </a:rPr>
                        <a:t>88.9</a:t>
                      </a:r>
                      <a:endParaRPr lang="en-US" sz="2000" dirty="0">
                        <a:latin typeface="Times New Roman" pitchFamily="18" charset="0"/>
                        <a:cs typeface="Times New Roman" pitchFamily="18" charset="0"/>
                      </a:endParaRPr>
                    </a:p>
                  </a:txBody>
                  <a:tcPr/>
                </a:tc>
              </a:tr>
            </a:tbl>
          </a:graphicData>
        </a:graphic>
      </p:graphicFrame>
      <p:sp>
        <p:nvSpPr>
          <p:cNvPr id="3" name="Title 2"/>
          <p:cNvSpPr>
            <a:spLocks noGrp="1"/>
          </p:cNvSpPr>
          <p:nvPr>
            <p:ph type="title"/>
          </p:nvPr>
        </p:nvSpPr>
        <p:spPr/>
        <p:txBody>
          <a:bodyPr/>
          <a:lstStyle/>
          <a:p>
            <a:endParaRPr lang="en-US" dirty="0"/>
          </a:p>
        </p:txBody>
      </p:sp>
    </p:spTree>
  </p:cSld>
  <p:clrMapOvr>
    <a:masterClrMapping/>
  </p:clrMapOvr>
  <p:transition spd="slow">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SPECIFIC GRAVITY </a:t>
            </a:r>
            <a:endParaRPr lang="en-US" dirty="0"/>
          </a:p>
        </p:txBody>
      </p:sp>
      <p:pic>
        <p:nvPicPr>
          <p:cNvPr id="4" name="Content Placeholder 3" descr="C:\Users\Jegan\Desktop\Pycnometer-Bottles.jpg"/>
          <p:cNvPicPr>
            <a:picLocks noGrp="1"/>
          </p:cNvPicPr>
          <p:nvPr>
            <p:ph idx="1"/>
          </p:nvPr>
        </p:nvPicPr>
        <p:blipFill>
          <a:blip r:embed="rId2" cstate="print"/>
          <a:srcRect/>
          <a:stretch>
            <a:fillRect/>
          </a:stretch>
        </p:blipFill>
        <p:spPr bwMode="auto">
          <a:xfrm>
            <a:off x="561704" y="1738971"/>
            <a:ext cx="4062548" cy="4114800"/>
          </a:xfrm>
          <a:prstGeom prst="rect">
            <a:avLst/>
          </a:prstGeom>
          <a:noFill/>
          <a:ln w="9525">
            <a:noFill/>
            <a:miter lim="800000"/>
            <a:headEnd/>
            <a:tailEnd/>
          </a:ln>
        </p:spPr>
      </p:pic>
      <p:pic>
        <p:nvPicPr>
          <p:cNvPr id="5" name="Picture 4" descr="_20170904_012633.jpg"/>
          <p:cNvPicPr/>
          <p:nvPr/>
        </p:nvPicPr>
        <p:blipFill>
          <a:blip r:embed="rId3"/>
          <a:stretch>
            <a:fillRect/>
          </a:stretch>
        </p:blipFill>
        <p:spPr>
          <a:xfrm>
            <a:off x="7485017" y="1764303"/>
            <a:ext cx="4023359" cy="3486150"/>
          </a:xfrm>
          <a:prstGeom prst="rect">
            <a:avLst/>
          </a:prstGeom>
        </p:spPr>
      </p:pic>
    </p:spTree>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Specific gravity of fine aggregate  	      = 2.45</a:t>
            </a:r>
          </a:p>
          <a:p>
            <a:endParaRPr lang="en-US" dirty="0" smtClean="0"/>
          </a:p>
          <a:p>
            <a:r>
              <a:rPr lang="en-US" dirty="0" smtClean="0"/>
              <a:t>Specific gravity of coarse aggregate       = 2.7</a:t>
            </a:r>
          </a:p>
          <a:p>
            <a:endParaRPr lang="en-US" dirty="0" smtClean="0"/>
          </a:p>
          <a:p>
            <a:r>
              <a:rPr lang="en-US" dirty="0" smtClean="0"/>
              <a:t>Specific gravity of copper slag	              = 3.75</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sz="2400" b="1" dirty="0" smtClean="0">
                <a:latin typeface="Times New Roman" pitchFamily="18" charset="0"/>
                <a:cs typeface="Times New Roman" pitchFamily="18" charset="0"/>
              </a:rPr>
              <a:t>Proportioning</a:t>
            </a:r>
          </a:p>
          <a:p>
            <a:pPr marL="624078" indent="-514350">
              <a:buNone/>
            </a:pPr>
            <a:r>
              <a:rPr lang="en-US" sz="2400" dirty="0" smtClean="0">
                <a:latin typeface="Times New Roman" pitchFamily="18" charset="0"/>
                <a:cs typeface="Times New Roman" pitchFamily="18" charset="0"/>
              </a:rPr>
              <a:t>     The proportions of the materials, including water, in concrete mixes used for determining the suitability of the materials available</a:t>
            </a:r>
          </a:p>
          <a:p>
            <a:pPr marL="624078" indent="-514350">
              <a:buNone/>
            </a:pPr>
            <a:r>
              <a:rPr lang="en-US" sz="2400" b="1" dirty="0" smtClean="0">
                <a:latin typeface="Times New Roman" pitchFamily="18" charset="0"/>
                <a:cs typeface="Times New Roman" pitchFamily="18" charset="0"/>
              </a:rPr>
              <a:t>2. Weighing</a:t>
            </a:r>
          </a:p>
          <a:p>
            <a:pPr marL="624078" indent="-514350">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he quantities of cement, each size of aggregate, and water for each batch shall be determined by weight, to an accuracy of 0.1 percent of the total weight of the batch.</a:t>
            </a:r>
            <a:endParaRPr lang="en-US" sz="2400" b="1" dirty="0" smtClean="0">
              <a:latin typeface="Times New Roman" pitchFamily="18" charset="0"/>
              <a:cs typeface="Times New Roman" pitchFamily="18" charset="0"/>
            </a:endParaRPr>
          </a:p>
          <a:p>
            <a:pPr marL="624078" indent="-514350">
              <a:buNone/>
            </a:pPr>
            <a:endParaRPr lang="en-US" sz="2400" dirty="0" smtClean="0">
              <a:latin typeface="Times New Roman" pitchFamily="18" charset="0"/>
              <a:cs typeface="Times New Roman" pitchFamily="18" charset="0"/>
            </a:endParaRPr>
          </a:p>
          <a:p>
            <a:pPr marL="624078" indent="-514350">
              <a:buNone/>
            </a:pPr>
            <a:endParaRPr lang="en-US" dirty="0" smtClean="0"/>
          </a:p>
          <a:p>
            <a:endParaRPr lang="en-US" dirty="0"/>
          </a:p>
        </p:txBody>
      </p:sp>
      <p:sp>
        <p:nvSpPr>
          <p:cNvPr id="3" name="Title 2"/>
          <p:cNvSpPr>
            <a:spLocks noGrp="1"/>
          </p:cNvSpPr>
          <p:nvPr>
            <p:ph type="title"/>
          </p:nvPr>
        </p:nvSpPr>
        <p:spPr/>
        <p:txBody>
          <a:bodyPr/>
          <a:lstStyle/>
          <a:p>
            <a:r>
              <a:rPr lang="en-US" sz="2800" dirty="0" smtClean="0">
                <a:latin typeface="Times New Roman" pitchFamily="18" charset="0"/>
                <a:cs typeface="Times New Roman" pitchFamily="18" charset="0"/>
              </a:rPr>
              <a:t>PREPARATION OF SPECIMENS</a:t>
            </a:r>
            <a:endParaRPr lang="en-US" sz="2800" dirty="0">
              <a:latin typeface="Times New Roman" pitchFamily="18" charset="0"/>
              <a:cs typeface="Times New Roman" pitchFamily="18" charset="0"/>
            </a:endParaRPr>
          </a:p>
        </p:txBody>
      </p:sp>
    </p:spTree>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smtClean="0">
                <a:latin typeface="Times New Roman" pitchFamily="18" charset="0"/>
                <a:cs typeface="Times New Roman" pitchFamily="18" charset="0"/>
              </a:rPr>
              <a:t>Cube Moulds</a:t>
            </a:r>
          </a:p>
          <a:p>
            <a:pPr>
              <a:buNone/>
            </a:pPr>
            <a:r>
              <a:rPr lang="en-US" dirty="0" smtClean="0"/>
              <a:t>  </a:t>
            </a:r>
            <a:r>
              <a:rPr lang="en-US" sz="2000" dirty="0" smtClean="0">
                <a:latin typeface="Times New Roman" pitchFamily="18" charset="0"/>
                <a:cs typeface="Times New Roman" pitchFamily="18" charset="0"/>
              </a:rPr>
              <a:t> The mould shall be of 150mm size conforming to IS: 10086-1982.</a:t>
            </a:r>
          </a:p>
          <a:p>
            <a:endParaRPr lang="en-US" dirty="0" smtClean="0"/>
          </a:p>
          <a:p>
            <a:endParaRPr lang="en-US" dirty="0"/>
          </a:p>
        </p:txBody>
      </p:sp>
      <p:sp>
        <p:nvSpPr>
          <p:cNvPr id="3" name="Title 2"/>
          <p:cNvSpPr>
            <a:spLocks noGrp="1"/>
          </p:cNvSpPr>
          <p:nvPr>
            <p:ph type="title"/>
          </p:nvPr>
        </p:nvSpPr>
        <p:spPr/>
        <p:txBody>
          <a:bodyPr/>
          <a:lstStyle/>
          <a:p>
            <a:endParaRPr lang="en-US"/>
          </a:p>
        </p:txBody>
      </p:sp>
      <p:pic>
        <p:nvPicPr>
          <p:cNvPr id="4" name="Picture 3" descr="C:\Users\Jegan\Desktop\images (1).jpg"/>
          <p:cNvPicPr/>
          <p:nvPr/>
        </p:nvPicPr>
        <p:blipFill>
          <a:blip r:embed="rId2" cstate="print"/>
          <a:srcRect/>
          <a:stretch>
            <a:fillRect/>
          </a:stretch>
        </p:blipFill>
        <p:spPr bwMode="auto">
          <a:xfrm>
            <a:off x="4400549" y="3226526"/>
            <a:ext cx="2901587" cy="2707006"/>
          </a:xfrm>
          <a:prstGeom prst="rect">
            <a:avLst/>
          </a:prstGeom>
          <a:noFill/>
          <a:ln w="9525">
            <a:noFill/>
            <a:miter lim="800000"/>
            <a:headEnd/>
            <a:tailEnd/>
          </a:ln>
        </p:spPr>
      </p:pic>
    </p:spTree>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r>
              <a:rPr lang="en-US" dirty="0" smtClean="0"/>
              <a:t>     </a:t>
            </a:r>
            <a:r>
              <a:rPr lang="en-US" sz="3800" dirty="0" smtClean="0">
                <a:latin typeface="Times New Roman" pitchFamily="18" charset="0"/>
                <a:cs typeface="Times New Roman" pitchFamily="18" charset="0"/>
              </a:rPr>
              <a:t>   concrete are being widely used in the construction activities. When compared to western countries, the usage of steel is far less is our country .concrete also has the advantage of easy handling and proficiency in design not expected as in the case of steel.   </a:t>
            </a:r>
          </a:p>
          <a:p>
            <a:endParaRPr lang="en-US" sz="3800" dirty="0" smtClean="0">
              <a:latin typeface="Times New Roman" pitchFamily="18" charset="0"/>
              <a:cs typeface="Times New Roman" pitchFamily="18" charset="0"/>
            </a:endParaRPr>
          </a:p>
          <a:p>
            <a:r>
              <a:rPr lang="en-US" sz="3800" dirty="0" smtClean="0">
                <a:latin typeface="Times New Roman" pitchFamily="18" charset="0"/>
                <a:cs typeface="Times New Roman" pitchFamily="18" charset="0"/>
              </a:rPr>
              <a:t>	Nowadays due to the boom in the infrastructure development, the volume of concrete being used in the construction has rise to a large level. Recently, composites have been fast replacing conventional materials in concrete. Newer materials are used in the concrete, so that deficient properties of concrete can be enhanced to our convenience of making concrete a versatile material. Some of the composite materials are fibers, slag, fly-ash etc. </a:t>
            </a:r>
          </a:p>
          <a:p>
            <a:endParaRPr lang="en-US" sz="3800" dirty="0" smtClean="0">
              <a:latin typeface="Times New Roman" pitchFamily="18" charset="0"/>
              <a:cs typeface="Times New Roman" pitchFamily="18" charset="0"/>
            </a:endParaRPr>
          </a:p>
          <a:p>
            <a:r>
              <a:rPr lang="en-US" sz="3800" dirty="0" smtClean="0">
                <a:latin typeface="Times New Roman" pitchFamily="18" charset="0"/>
                <a:cs typeface="Times New Roman" pitchFamily="18" charset="0"/>
              </a:rPr>
              <a:t>       With many major developments in the concrete industry, the waste materials utilization in the manufacturing of concrete being used as ingredients of replacement or reused materials.</a:t>
            </a:r>
          </a:p>
          <a:p>
            <a:endParaRPr lang="en-US" sz="3800" dirty="0" smtClean="0">
              <a:latin typeface="Times New Roman" pitchFamily="18" charset="0"/>
              <a:cs typeface="Times New Roman" pitchFamily="18" charset="0"/>
            </a:endParaRPr>
          </a:p>
          <a:p>
            <a:r>
              <a:rPr lang="en-US" sz="3800" dirty="0" smtClean="0">
                <a:latin typeface="Times New Roman" pitchFamily="18" charset="0"/>
                <a:cs typeface="Times New Roman" pitchFamily="18" charset="0"/>
              </a:rPr>
              <a:t>	In the past few decades, due to the globalization being extensively propagated, the growth of industries in our country has increased. As the industries are growing consequently with their production wastage which leads to increased in many folds. These kinds of wastage products are from some of the industries which may leads to environmental hazards, if it is not disposed appropriately. As the construction activities increase, the use of concrete is also gaining demand.</a:t>
            </a:r>
          </a:p>
          <a:p>
            <a:endParaRPr lang="en-US" dirty="0"/>
          </a:p>
        </p:txBody>
      </p:sp>
      <p:sp>
        <p:nvSpPr>
          <p:cNvPr id="2" name="Title 1"/>
          <p:cNvSpPr>
            <a:spLocks noGrp="1"/>
          </p:cNvSpPr>
          <p:nvPr>
            <p:ph type="title"/>
          </p:nvPr>
        </p:nvSpPr>
        <p:spPr/>
        <p:txBody>
          <a:bodyPr/>
          <a:lstStyle/>
          <a:p>
            <a:r>
              <a:rPr lang="en-US" sz="2800" b="0" dirty="0" smtClean="0">
                <a:solidFill>
                  <a:srgbClr val="00B0F0"/>
                </a:solidFill>
                <a:latin typeface="Times New Roman" pitchFamily="18" charset="0"/>
                <a:cs typeface="Times New Roman" pitchFamily="18" charset="0"/>
              </a:rPr>
              <a:t>INTRODUCTION</a:t>
            </a:r>
            <a:endParaRPr lang="en-US" sz="2800" b="0" dirty="0">
              <a:solidFill>
                <a:srgbClr val="00B0F0"/>
              </a:solidFill>
              <a:latin typeface="Times New Roman" pitchFamily="18" charset="0"/>
              <a:cs typeface="Times New Roman" pitchFamily="18" charset="0"/>
            </a:endParaRP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latin typeface="Times New Roman" pitchFamily="18" charset="0"/>
                <a:cs typeface="Times New Roman" pitchFamily="18" charset="0"/>
              </a:rPr>
              <a:t> Cylinders:</a:t>
            </a: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cylindrical mould shall be of 150mm diameter and 300mm height conforming to IS: 10086-1982.</a:t>
            </a:r>
          </a:p>
          <a:p>
            <a:pPr>
              <a:buNone/>
            </a:pPr>
            <a:endParaRPr lang="en-US" dirty="0"/>
          </a:p>
        </p:txBody>
      </p:sp>
      <p:sp>
        <p:nvSpPr>
          <p:cNvPr id="3" name="Title 2"/>
          <p:cNvSpPr>
            <a:spLocks noGrp="1"/>
          </p:cNvSpPr>
          <p:nvPr>
            <p:ph type="title"/>
          </p:nvPr>
        </p:nvSpPr>
        <p:spPr/>
        <p:txBody>
          <a:bodyPr/>
          <a:lstStyle/>
          <a:p>
            <a:endParaRPr lang="en-US" dirty="0"/>
          </a:p>
        </p:txBody>
      </p:sp>
      <p:pic>
        <p:nvPicPr>
          <p:cNvPr id="5" name="Picture 4" descr="C:\Users\Jegan\Desktop\zi2017.jpg"/>
          <p:cNvPicPr/>
          <p:nvPr/>
        </p:nvPicPr>
        <p:blipFill>
          <a:blip r:embed="rId2" cstate="print"/>
          <a:srcRect/>
          <a:stretch>
            <a:fillRect/>
          </a:stretch>
        </p:blipFill>
        <p:spPr bwMode="auto">
          <a:xfrm>
            <a:off x="3905794" y="3138080"/>
            <a:ext cx="2787151" cy="3001464"/>
          </a:xfrm>
          <a:prstGeom prst="rect">
            <a:avLst/>
          </a:prstGeom>
          <a:noFill/>
          <a:ln w="9525">
            <a:noFill/>
            <a:miter lim="800000"/>
            <a:headEnd/>
            <a:tailEnd/>
          </a:ln>
        </p:spPr>
      </p:pic>
    </p:spTree>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smtClean="0">
                <a:latin typeface="Times New Roman" pitchFamily="18" charset="0"/>
                <a:cs typeface="Times New Roman" pitchFamily="18" charset="0"/>
              </a:rPr>
              <a:t>Compacting:</a:t>
            </a:r>
            <a:endParaRPr lang="en-US" sz="2800" dirty="0" smtClean="0">
              <a:latin typeface="Times New Roman" pitchFamily="18" charset="0"/>
              <a:cs typeface="Times New Roman" pitchFamily="18" charset="0"/>
            </a:endParaRPr>
          </a:p>
          <a:p>
            <a:pPr>
              <a:buNone/>
            </a:pPr>
            <a:r>
              <a:rPr lang="en-US" dirty="0" smtClean="0"/>
              <a:t>     </a:t>
            </a:r>
            <a:endParaRPr lang="en-US" dirty="0"/>
          </a:p>
        </p:txBody>
      </p:sp>
      <p:sp>
        <p:nvSpPr>
          <p:cNvPr id="3" name="Title 2"/>
          <p:cNvSpPr>
            <a:spLocks noGrp="1"/>
          </p:cNvSpPr>
          <p:nvPr>
            <p:ph type="title"/>
          </p:nvPr>
        </p:nvSpPr>
        <p:spPr/>
        <p:txBody>
          <a:bodyPr/>
          <a:lstStyle/>
          <a:p>
            <a:endParaRPr lang="en-US"/>
          </a:p>
        </p:txBody>
      </p:sp>
      <p:pic>
        <p:nvPicPr>
          <p:cNvPr id="4" name="Picture 3" descr="C:\Users\Jegan\Desktop\IMG_5442.JPG"/>
          <p:cNvPicPr/>
          <p:nvPr/>
        </p:nvPicPr>
        <p:blipFill>
          <a:blip r:embed="rId2" cstate="print"/>
          <a:srcRect/>
          <a:stretch>
            <a:fillRect/>
          </a:stretch>
        </p:blipFill>
        <p:spPr bwMode="auto">
          <a:xfrm>
            <a:off x="1419768" y="2272937"/>
            <a:ext cx="3857625" cy="3409406"/>
          </a:xfrm>
          <a:prstGeom prst="rect">
            <a:avLst/>
          </a:prstGeom>
          <a:noFill/>
          <a:ln w="9525">
            <a:noFill/>
            <a:miter lim="800000"/>
            <a:headEnd/>
            <a:tailEnd/>
          </a:ln>
        </p:spPr>
      </p:pic>
      <p:pic>
        <p:nvPicPr>
          <p:cNvPr id="5" name="Content Placeholder 3"/>
          <p:cNvPicPr>
            <a:picLocks/>
          </p:cNvPicPr>
          <p:nvPr/>
        </p:nvPicPr>
        <p:blipFill>
          <a:blip r:embed="rId3" cstate="print"/>
          <a:srcRect/>
          <a:stretch>
            <a:fillRect/>
          </a:stretch>
        </p:blipFill>
        <p:spPr bwMode="auto">
          <a:xfrm>
            <a:off x="6139543" y="2246811"/>
            <a:ext cx="4754879" cy="3474720"/>
          </a:xfrm>
          <a:prstGeom prst="rect">
            <a:avLst/>
          </a:prstGeom>
          <a:noFill/>
          <a:ln w="9525">
            <a:noFill/>
            <a:miter lim="800000"/>
            <a:headEnd/>
            <a:tailEnd/>
          </a:ln>
        </p:spPr>
      </p:pic>
    </p:spTree>
  </p:cSld>
  <p:clrMapOvr>
    <a:masterClrMapping/>
  </p:clrMapOvr>
  <p:transition spd="slow">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Curing:       </a:t>
            </a:r>
          </a:p>
          <a:p>
            <a:pPr>
              <a:buNone/>
            </a:pPr>
            <a:r>
              <a:rPr lang="en-US" b="1" dirty="0" smtClean="0"/>
              <a:t>                  </a:t>
            </a:r>
          </a:p>
        </p:txBody>
      </p:sp>
      <p:sp>
        <p:nvSpPr>
          <p:cNvPr id="3" name="Title 2"/>
          <p:cNvSpPr>
            <a:spLocks noGrp="1"/>
          </p:cNvSpPr>
          <p:nvPr>
            <p:ph type="title"/>
          </p:nvPr>
        </p:nvSpPr>
        <p:spPr/>
        <p:txBody>
          <a:bodyPr/>
          <a:lstStyle/>
          <a:p>
            <a:endParaRPr lang="en-US"/>
          </a:p>
        </p:txBody>
      </p:sp>
      <p:pic>
        <p:nvPicPr>
          <p:cNvPr id="4" name="Picture 3" descr="_20170904_013204.jpg"/>
          <p:cNvPicPr/>
          <p:nvPr/>
        </p:nvPicPr>
        <p:blipFill>
          <a:blip r:embed="rId2"/>
          <a:stretch>
            <a:fillRect/>
          </a:stretch>
        </p:blipFill>
        <p:spPr>
          <a:xfrm>
            <a:off x="2090057" y="1894114"/>
            <a:ext cx="6975565" cy="3944982"/>
          </a:xfrm>
          <a:prstGeom prst="rect">
            <a:avLst/>
          </a:prstGeom>
        </p:spPr>
      </p:pic>
    </p:spTree>
  </p:cSld>
  <p:clrMapOvr>
    <a:masterClrMapping/>
  </p:clrMapOvr>
  <p:transition spd="slow">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00B0F0"/>
                </a:solidFill>
              </a:rPr>
              <a:t>MIXING	                               MIXTURE </a:t>
            </a:r>
            <a:endParaRPr lang="en-US" dirty="0">
              <a:solidFill>
                <a:srgbClr val="00B0F0"/>
              </a:solidFill>
            </a:endParaRPr>
          </a:p>
        </p:txBody>
      </p:sp>
      <p:pic>
        <p:nvPicPr>
          <p:cNvPr id="4" name="Content Placeholder 3"/>
          <p:cNvPicPr>
            <a:picLocks noGrp="1"/>
          </p:cNvPicPr>
          <p:nvPr>
            <p:ph idx="1"/>
          </p:nvPr>
        </p:nvPicPr>
        <p:blipFill>
          <a:blip r:embed="rId2" cstate="print"/>
          <a:srcRect/>
          <a:stretch>
            <a:fillRect/>
          </a:stretch>
        </p:blipFill>
        <p:spPr bwMode="auto">
          <a:xfrm>
            <a:off x="561703" y="1985554"/>
            <a:ext cx="5055326" cy="4545875"/>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7420518" y="2050869"/>
            <a:ext cx="4375241" cy="4036421"/>
          </a:xfrm>
          <a:prstGeom prst="rect">
            <a:avLst/>
          </a:prstGeom>
          <a:noFill/>
          <a:ln w="9525">
            <a:noFill/>
            <a:miter lim="800000"/>
            <a:headEnd/>
            <a:tailEnd/>
          </a:ln>
        </p:spPr>
      </p:pic>
    </p:spTree>
  </p:cSld>
  <p:clrMapOvr>
    <a:masterClrMapping/>
  </p:clrMapOvr>
  <p:transition spd="slow">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sz="9600" b="1" dirty="0" smtClean="0">
                <a:latin typeface="Times New Roman" pitchFamily="18" charset="0"/>
                <a:cs typeface="Times New Roman" pitchFamily="18" charset="0"/>
              </a:rPr>
              <a:t>DESIGN OF M20 GRADE CONCRETE</a:t>
            </a:r>
          </a:p>
          <a:p>
            <a:pPr>
              <a:buNone/>
            </a:pPr>
            <a:r>
              <a:rPr lang="en-US" sz="9600" b="1" dirty="0" smtClean="0">
                <a:latin typeface="Times New Roman" pitchFamily="18" charset="0"/>
                <a:cs typeface="Times New Roman" pitchFamily="18" charset="0"/>
              </a:rPr>
              <a:t>     Step: 1</a:t>
            </a:r>
            <a:endParaRPr lang="en-US" sz="9600" dirty="0" smtClean="0">
              <a:latin typeface="Times New Roman" pitchFamily="18" charset="0"/>
              <a:cs typeface="Times New Roman" pitchFamily="18" charset="0"/>
            </a:endParaRPr>
          </a:p>
          <a:p>
            <a:pPr>
              <a:buNone/>
            </a:pP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Fck</a:t>
            </a:r>
            <a:r>
              <a:rPr lang="en-US" sz="9600" dirty="0" smtClean="0">
                <a:latin typeface="Times New Roman" pitchFamily="18" charset="0"/>
                <a:cs typeface="Times New Roman" pitchFamily="18" charset="0"/>
              </a:rPr>
              <a:t>’ = </a:t>
            </a:r>
            <a:r>
              <a:rPr lang="en-US" sz="9600" dirty="0" err="1" smtClean="0">
                <a:latin typeface="Times New Roman" pitchFamily="18" charset="0"/>
                <a:cs typeface="Times New Roman" pitchFamily="18" charset="0"/>
              </a:rPr>
              <a:t>fck</a:t>
            </a:r>
            <a:r>
              <a:rPr lang="en-US" sz="9600" dirty="0" smtClean="0">
                <a:latin typeface="Times New Roman" pitchFamily="18" charset="0"/>
                <a:cs typeface="Times New Roman" pitchFamily="18" charset="0"/>
              </a:rPr>
              <a:t> + </a:t>
            </a:r>
            <a:r>
              <a:rPr lang="en-US" sz="9600" dirty="0" err="1" smtClean="0">
                <a:latin typeface="Times New Roman" pitchFamily="18" charset="0"/>
                <a:cs typeface="Times New Roman" pitchFamily="18" charset="0"/>
              </a:rPr>
              <a:t>t.s</a:t>
            </a:r>
            <a:endParaRPr lang="en-US" sz="9600" dirty="0" smtClean="0">
              <a:latin typeface="Times New Roman" pitchFamily="18" charset="0"/>
              <a:cs typeface="Times New Roman" pitchFamily="18" charset="0"/>
            </a:endParaRPr>
          </a:p>
          <a:p>
            <a:pPr>
              <a:buNone/>
            </a:pPr>
            <a:endParaRPr lang="en-US" sz="9600" dirty="0" smtClean="0">
              <a:latin typeface="Times New Roman" pitchFamily="18" charset="0"/>
              <a:cs typeface="Times New Roman" pitchFamily="18" charset="0"/>
            </a:endParaRPr>
          </a:p>
          <a:p>
            <a:pPr>
              <a:buNone/>
            </a:pPr>
            <a:r>
              <a:rPr lang="en-US" sz="9600" dirty="0" smtClean="0">
                <a:latin typeface="Times New Roman" pitchFamily="18" charset="0"/>
                <a:cs typeface="Times New Roman" pitchFamily="18" charset="0"/>
              </a:rPr>
              <a:t>     </a:t>
            </a:r>
            <a:r>
              <a:rPr lang="en-US" sz="9600" b="1" dirty="0" smtClean="0">
                <a:latin typeface="Times New Roman" pitchFamily="18" charset="0"/>
                <a:cs typeface="Times New Roman" pitchFamily="18" charset="0"/>
              </a:rPr>
              <a:t>Step: 2 </a:t>
            </a:r>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   Selection of W/C Ratio</a:t>
            </a:r>
          </a:p>
          <a:p>
            <a:pPr>
              <a:buNone/>
            </a:pPr>
            <a:r>
              <a:rPr lang="en-US" sz="9600" b="1"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 Targeted Mean strength (</a:t>
            </a:r>
            <a:r>
              <a:rPr lang="en-US" sz="9600" dirty="0" err="1" smtClean="0">
                <a:latin typeface="Times New Roman" pitchFamily="18" charset="0"/>
                <a:cs typeface="Times New Roman" pitchFamily="18" charset="0"/>
              </a:rPr>
              <a:t>fck</a:t>
            </a:r>
            <a:r>
              <a:rPr lang="en-US" sz="9600" baseline="30000"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26.6N/mm</a:t>
            </a:r>
            <a:r>
              <a:rPr lang="en-US" sz="9600" baseline="30000" dirty="0" smtClean="0">
                <a:latin typeface="Times New Roman" pitchFamily="18" charset="0"/>
                <a:cs typeface="Times New Roman" pitchFamily="18" charset="0"/>
              </a:rPr>
              <a:t>2</a:t>
            </a:r>
            <a:endParaRPr lang="en-US" sz="9600" dirty="0" smtClean="0">
              <a:latin typeface="Times New Roman" pitchFamily="18" charset="0"/>
              <a:cs typeface="Times New Roman" pitchFamily="18" charset="0"/>
            </a:endParaRPr>
          </a:p>
          <a:p>
            <a:pPr>
              <a:buNone/>
            </a:pPr>
            <a:r>
              <a:rPr lang="en-US" sz="9600" dirty="0" smtClean="0">
                <a:latin typeface="Times New Roman" pitchFamily="18" charset="0"/>
                <a:cs typeface="Times New Roman" pitchFamily="18" charset="0"/>
              </a:rPr>
              <a:t>      W/C Ratio                                 0.53</a:t>
            </a:r>
          </a:p>
          <a:p>
            <a:pPr>
              <a:buNone/>
            </a:pPr>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Estimation of Air content</a:t>
            </a:r>
          </a:p>
          <a:p>
            <a:pPr>
              <a:buNone/>
            </a:pPr>
            <a:r>
              <a:rPr lang="en-US" sz="9600" b="1"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 Nominal maximum size of aggregate     20mm</a:t>
            </a:r>
          </a:p>
          <a:p>
            <a:pPr>
              <a:buNone/>
            </a:pPr>
            <a:r>
              <a:rPr lang="en-US" sz="9600" dirty="0" smtClean="0">
                <a:latin typeface="Times New Roman" pitchFamily="18" charset="0"/>
                <a:cs typeface="Times New Roman" pitchFamily="18" charset="0"/>
              </a:rPr>
              <a:t>      Entrapped Air                                          2.0</a:t>
            </a:r>
          </a:p>
          <a:p>
            <a:pPr>
              <a:buNone/>
            </a:pPr>
            <a:r>
              <a:rPr lang="en-US" sz="9600" dirty="0" smtClean="0">
                <a:latin typeface="Times New Roman" pitchFamily="18" charset="0"/>
                <a:cs typeface="Times New Roman" pitchFamily="18" charset="0"/>
              </a:rPr>
              <a:t>                           </a:t>
            </a:r>
          </a:p>
          <a:p>
            <a:pPr>
              <a:buNone/>
            </a:pPr>
            <a:r>
              <a:rPr lang="en-US" sz="9600" dirty="0" smtClean="0">
                <a:latin typeface="Times New Roman" pitchFamily="18" charset="0"/>
                <a:cs typeface="Times New Roman" pitchFamily="18" charset="0"/>
              </a:rPr>
              <a:t>    </a:t>
            </a:r>
            <a:r>
              <a:rPr lang="en-US" dirty="0" smtClean="0"/>
              <a:t>                      </a:t>
            </a:r>
          </a:p>
          <a:p>
            <a:pPr>
              <a:buNone/>
            </a:pPr>
            <a:endParaRPr lang="en-US" dirty="0" smtClean="0"/>
          </a:p>
          <a:p>
            <a:pPr>
              <a:buNone/>
            </a:pPr>
            <a:r>
              <a:rPr lang="en-US" dirty="0" smtClean="0"/>
              <a:t>                    </a:t>
            </a:r>
          </a:p>
          <a:p>
            <a:pPr>
              <a:buNone/>
            </a:pPr>
            <a:r>
              <a:rPr lang="en-US" dirty="0" smtClean="0"/>
              <a:t>                         </a:t>
            </a:r>
          </a:p>
          <a:p>
            <a:pPr>
              <a:buNone/>
            </a:pPr>
            <a:endParaRPr lang="en-US" dirty="0" smtClean="0"/>
          </a:p>
          <a:p>
            <a:pPr>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transition spd="slow">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Selection of sand &amp; water content</a:t>
            </a:r>
          </a:p>
          <a:p>
            <a:pPr>
              <a:buNone/>
            </a:pPr>
            <a:r>
              <a:rPr lang="en-US" b="1" dirty="0" smtClean="0"/>
              <a:t>  </a:t>
            </a:r>
            <a:r>
              <a:rPr lang="en-US" sz="2400" dirty="0" smtClean="0">
                <a:latin typeface="Times New Roman" pitchFamily="18" charset="0"/>
                <a:cs typeface="Times New Roman" pitchFamily="18" charset="0"/>
              </a:rPr>
              <a:t>Nominal Maximum size of aggregate    20mm</a:t>
            </a:r>
          </a:p>
          <a:p>
            <a:pPr>
              <a:buNone/>
            </a:pPr>
            <a:r>
              <a:rPr lang="en-US" sz="2400" dirty="0" smtClean="0">
                <a:latin typeface="Times New Roman" pitchFamily="18" charset="0"/>
                <a:cs typeface="Times New Roman" pitchFamily="18" charset="0"/>
              </a:rPr>
              <a:t>   Water content                                         186kg</a:t>
            </a:r>
          </a:p>
          <a:p>
            <a:pPr>
              <a:buNone/>
            </a:pPr>
            <a:r>
              <a:rPr lang="en-US" sz="2400" dirty="0" smtClean="0">
                <a:latin typeface="Times New Roman" pitchFamily="18" charset="0"/>
                <a:cs typeface="Times New Roman" pitchFamily="18" charset="0"/>
              </a:rPr>
              <a:t>   Sand                                                       35%</a:t>
            </a:r>
          </a:p>
          <a:p>
            <a:r>
              <a:rPr lang="en-US" dirty="0" smtClean="0">
                <a:latin typeface="Times New Roman" pitchFamily="18" charset="0"/>
                <a:cs typeface="Times New Roman" pitchFamily="18" charset="0"/>
              </a:rPr>
              <a:t>Step: 5</a:t>
            </a:r>
          </a:p>
          <a:p>
            <a:r>
              <a:rPr lang="en-US" dirty="0" smtClean="0">
                <a:latin typeface="Times New Roman" pitchFamily="18" charset="0"/>
                <a:cs typeface="Times New Roman" pitchFamily="18" charset="0"/>
              </a:rPr>
              <a:t>Determination of fine aggregate (Sand)</a:t>
            </a:r>
          </a:p>
          <a:p>
            <a:pPr>
              <a:buNone/>
            </a:pPr>
            <a:r>
              <a:rPr lang="en-US" dirty="0" smtClean="0">
                <a:latin typeface="Times New Roman" pitchFamily="18" charset="0"/>
                <a:cs typeface="Times New Roman" pitchFamily="18" charset="0"/>
              </a:rPr>
              <a:t> 	        V  	= [W +(C/S</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fa</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Sfa</a:t>
            </a:r>
            <a:r>
              <a:rPr lang="en-US" dirty="0" smtClean="0">
                <a:latin typeface="Times New Roman" pitchFamily="18" charset="0"/>
                <a:cs typeface="Times New Roman" pitchFamily="18" charset="0"/>
              </a:rPr>
              <a:t>) (1/P)] X (1/1000)</a:t>
            </a:r>
          </a:p>
          <a:p>
            <a:pPr>
              <a:buNone/>
            </a:pPr>
            <a:r>
              <a:rPr lang="en-US" dirty="0" smtClean="0">
                <a:latin typeface="Times New Roman" pitchFamily="18" charset="0"/>
                <a:cs typeface="Times New Roman" pitchFamily="18" charset="0"/>
              </a:rPr>
              <a:t>   Determination of fine aggregate (Copper Slag)</a:t>
            </a:r>
          </a:p>
          <a:p>
            <a:pPr>
              <a:buNone/>
            </a:pPr>
            <a:r>
              <a:rPr lang="en-US" dirty="0" smtClean="0">
                <a:latin typeface="Times New Roman" pitchFamily="18" charset="0"/>
                <a:cs typeface="Times New Roman" pitchFamily="18" charset="0"/>
              </a:rPr>
              <a:t> 	        V    = [W +(C/S</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fa</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Sfa</a:t>
            </a:r>
            <a:r>
              <a:rPr lang="en-US" dirty="0" smtClean="0">
                <a:latin typeface="Times New Roman" pitchFamily="18" charset="0"/>
                <a:cs typeface="Times New Roman" pitchFamily="18" charset="0"/>
              </a:rPr>
              <a:t>) (1/P)] X (1/1000)</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ransition spd="slow">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itchFamily="18" charset="0"/>
                <a:cs typeface="Times New Roman" pitchFamily="18" charset="0"/>
              </a:rPr>
              <a:t>Determination of coarse aggregate</a:t>
            </a:r>
          </a:p>
          <a:p>
            <a:pPr>
              <a:buNone/>
            </a:pPr>
            <a:r>
              <a:rPr lang="en-US" sz="2400" dirty="0" smtClean="0">
                <a:latin typeface="Times New Roman" pitchFamily="18" charset="0"/>
                <a:cs typeface="Times New Roman" pitchFamily="18" charset="0"/>
              </a:rPr>
              <a:t> 	    V   = [W +(C/S</a:t>
            </a:r>
            <a:r>
              <a:rPr lang="en-US" sz="2400" baseline="-25000"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 (ca/</a:t>
            </a:r>
            <a:r>
              <a:rPr lang="en-US" sz="2400" dirty="0" err="1" smtClean="0">
                <a:latin typeface="Times New Roman" pitchFamily="18" charset="0"/>
                <a:cs typeface="Times New Roman" pitchFamily="18" charset="0"/>
              </a:rPr>
              <a:t>Sca</a:t>
            </a:r>
            <a:r>
              <a:rPr lang="en-US" sz="2400" dirty="0" smtClean="0">
                <a:latin typeface="Times New Roman" pitchFamily="18" charset="0"/>
                <a:cs typeface="Times New Roman" pitchFamily="18" charset="0"/>
              </a:rPr>
              <a:t>) (1/1-P)] X (1/1000)</a:t>
            </a:r>
          </a:p>
          <a:p>
            <a:pPr>
              <a:buNone/>
            </a:pPr>
            <a:r>
              <a:rPr lang="en-US" sz="2400" dirty="0" smtClean="0">
                <a:latin typeface="Times New Roman" pitchFamily="18" charset="0"/>
                <a:cs typeface="Times New Roman" pitchFamily="18" charset="0"/>
              </a:rPr>
              <a:t>   Mix proportion of M</a:t>
            </a:r>
            <a:r>
              <a:rPr lang="en-US" sz="2400" baseline="-25000" dirty="0" smtClean="0">
                <a:latin typeface="Times New Roman" pitchFamily="18" charset="0"/>
                <a:cs typeface="Times New Roman" pitchFamily="18" charset="0"/>
              </a:rPr>
              <a:t>20</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p>
          <a:p>
            <a:pPr>
              <a:buNone/>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graphicFrame>
        <p:nvGraphicFramePr>
          <p:cNvPr id="8" name="Table 7"/>
          <p:cNvGraphicFramePr>
            <a:graphicFrameLocks noGrp="1"/>
          </p:cNvGraphicFramePr>
          <p:nvPr/>
        </p:nvGraphicFramePr>
        <p:xfrm>
          <a:off x="1705428" y="3520923"/>
          <a:ext cx="8128000" cy="1381760"/>
        </p:xfrm>
        <a:graphic>
          <a:graphicData uri="http://schemas.openxmlformats.org/drawingml/2006/table">
            <a:tbl>
              <a:tblPr firstRow="1" bandRow="1">
                <a:tableStyleId>{5C22544A-7EE6-4342-B048-85BDC9FD1C3A}</a:tableStyleId>
              </a:tblPr>
              <a:tblGrid>
                <a:gridCol w="2032000"/>
                <a:gridCol w="2049417"/>
                <a:gridCol w="2014583"/>
                <a:gridCol w="2032000"/>
              </a:tblGrid>
              <a:tr h="0">
                <a:tc>
                  <a:txBody>
                    <a:bodyPr/>
                    <a:lstStyle/>
                    <a:p>
                      <a:r>
                        <a:rPr kumimoji="0" lang="en-US" sz="1800" b="1" kern="1200" dirty="0" smtClean="0">
                          <a:solidFill>
                            <a:schemeClr val="lt1"/>
                          </a:solidFill>
                          <a:latin typeface="+mn-lt"/>
                          <a:ea typeface="+mn-ea"/>
                          <a:cs typeface="+mn-cs"/>
                        </a:rPr>
                        <a:t>Cement (Kg/m</a:t>
                      </a:r>
                      <a:r>
                        <a:rPr kumimoji="0" lang="en-US" sz="1800" b="1" kern="1200" baseline="30000" dirty="0" smtClean="0">
                          <a:solidFill>
                            <a:schemeClr val="lt1"/>
                          </a:solidFill>
                          <a:latin typeface="+mn-lt"/>
                          <a:ea typeface="+mn-ea"/>
                          <a:cs typeface="+mn-cs"/>
                        </a:rPr>
                        <a:t>3</a:t>
                      </a:r>
                      <a:r>
                        <a:rPr kumimoji="0" lang="en-US" sz="1800" b="1" kern="1200" dirty="0" smtClean="0">
                          <a:solidFill>
                            <a:schemeClr val="lt1"/>
                          </a:solidFill>
                          <a:latin typeface="+mn-lt"/>
                          <a:ea typeface="+mn-ea"/>
                          <a:cs typeface="+mn-cs"/>
                        </a:rPr>
                        <a:t>)</a:t>
                      </a:r>
                      <a:endParaRPr lang="en-US" dirty="0"/>
                    </a:p>
                  </a:txBody>
                  <a:tcPr/>
                </a:tc>
                <a:tc>
                  <a:txBody>
                    <a:bodyPr/>
                    <a:lstStyle/>
                    <a:p>
                      <a:r>
                        <a:rPr kumimoji="0" lang="en-US" sz="1800" b="1" kern="1200" dirty="0" smtClean="0">
                          <a:solidFill>
                            <a:schemeClr val="lt1"/>
                          </a:solidFill>
                          <a:latin typeface="+mn-lt"/>
                          <a:ea typeface="+mn-ea"/>
                          <a:cs typeface="+mn-cs"/>
                        </a:rPr>
                        <a:t>F.A (Kg/m</a:t>
                      </a:r>
                      <a:r>
                        <a:rPr kumimoji="0" lang="en-US" sz="1800" b="1" kern="1200" baseline="30000" dirty="0" smtClean="0">
                          <a:solidFill>
                            <a:schemeClr val="lt1"/>
                          </a:solidFill>
                          <a:latin typeface="+mn-lt"/>
                          <a:ea typeface="+mn-ea"/>
                          <a:cs typeface="+mn-cs"/>
                        </a:rPr>
                        <a:t>3</a:t>
                      </a:r>
                      <a:r>
                        <a:rPr kumimoji="0" lang="en-US" sz="1800" b="1" kern="1200" dirty="0" smtClean="0">
                          <a:solidFill>
                            <a:schemeClr val="lt1"/>
                          </a:solidFill>
                          <a:latin typeface="+mn-lt"/>
                          <a:ea typeface="+mn-ea"/>
                          <a:cs typeface="+mn-cs"/>
                        </a:rPr>
                        <a:t>)</a:t>
                      </a:r>
                      <a:endParaRPr lang="en-US" dirty="0"/>
                    </a:p>
                  </a:txBody>
                  <a:tcPr/>
                </a:tc>
                <a:tc>
                  <a:txBody>
                    <a:bodyPr/>
                    <a:lstStyle/>
                    <a:p>
                      <a:r>
                        <a:rPr kumimoji="0" lang="en-US" sz="1800" b="1" kern="1200" dirty="0" smtClean="0">
                          <a:solidFill>
                            <a:schemeClr val="lt1"/>
                          </a:solidFill>
                          <a:latin typeface="+mn-lt"/>
                          <a:ea typeface="+mn-ea"/>
                          <a:cs typeface="+mn-cs"/>
                        </a:rPr>
                        <a:t>C.A (Kg/m</a:t>
                      </a:r>
                      <a:r>
                        <a:rPr kumimoji="0" lang="en-US" sz="1800" b="1" kern="1200" baseline="30000" dirty="0" smtClean="0">
                          <a:solidFill>
                            <a:schemeClr val="lt1"/>
                          </a:solidFill>
                          <a:latin typeface="+mn-lt"/>
                          <a:ea typeface="+mn-ea"/>
                          <a:cs typeface="+mn-cs"/>
                        </a:rPr>
                        <a:t>3</a:t>
                      </a:r>
                      <a:r>
                        <a:rPr kumimoji="0" lang="en-US" sz="1800" b="1" kern="1200" dirty="0" smtClean="0">
                          <a:solidFill>
                            <a:schemeClr val="lt1"/>
                          </a:solidFill>
                          <a:latin typeface="+mn-lt"/>
                          <a:ea typeface="+mn-ea"/>
                          <a:cs typeface="+mn-cs"/>
                        </a:rPr>
                        <a:t>)</a:t>
                      </a:r>
                      <a:endParaRPr lang="en-US" dirty="0"/>
                    </a:p>
                  </a:txBody>
                  <a:tcPr/>
                </a:tc>
                <a:tc>
                  <a:txBody>
                    <a:bodyPr/>
                    <a:lstStyle/>
                    <a:p>
                      <a:r>
                        <a:rPr kumimoji="0" lang="en-US" sz="1800" b="1" kern="1200" dirty="0" smtClean="0">
                          <a:solidFill>
                            <a:schemeClr val="lt1"/>
                          </a:solidFill>
                          <a:latin typeface="+mn-lt"/>
                          <a:ea typeface="+mn-ea"/>
                          <a:cs typeface="+mn-cs"/>
                        </a:rPr>
                        <a:t>Water content (Kg/m</a:t>
                      </a:r>
                      <a:r>
                        <a:rPr kumimoji="0" lang="en-US" sz="1800" b="1" kern="1200" baseline="30000" dirty="0" smtClean="0">
                          <a:solidFill>
                            <a:schemeClr val="lt1"/>
                          </a:solidFill>
                          <a:latin typeface="+mn-lt"/>
                          <a:ea typeface="+mn-ea"/>
                          <a:cs typeface="+mn-cs"/>
                        </a:rPr>
                        <a:t>3</a:t>
                      </a:r>
                      <a:r>
                        <a:rPr kumimoji="0" lang="en-US" sz="1800" b="1" kern="1200" dirty="0" smtClean="0">
                          <a:solidFill>
                            <a:schemeClr val="lt1"/>
                          </a:solidFill>
                          <a:latin typeface="+mn-lt"/>
                          <a:ea typeface="+mn-ea"/>
                          <a:cs typeface="+mn-cs"/>
                        </a:rPr>
                        <a:t>)</a:t>
                      </a:r>
                      <a:endParaRPr lang="en-US" dirty="0"/>
                    </a:p>
                  </a:txBody>
                  <a:tcPr/>
                </a:tc>
              </a:tr>
              <a:tr h="370840">
                <a:tc>
                  <a:txBody>
                    <a:bodyPr/>
                    <a:lstStyle/>
                    <a:p>
                      <a:r>
                        <a:rPr lang="en-US" dirty="0" smtClean="0"/>
                        <a:t>350</a:t>
                      </a:r>
                      <a:endParaRPr lang="en-US" dirty="0"/>
                    </a:p>
                  </a:txBody>
                  <a:tcPr/>
                </a:tc>
                <a:tc>
                  <a:txBody>
                    <a:bodyPr/>
                    <a:lstStyle/>
                    <a:p>
                      <a:r>
                        <a:rPr lang="en-US" dirty="0" smtClean="0"/>
                        <a:t>585.66</a:t>
                      </a:r>
                      <a:endParaRPr lang="en-US" dirty="0"/>
                    </a:p>
                  </a:txBody>
                  <a:tcPr/>
                </a:tc>
                <a:tc>
                  <a:txBody>
                    <a:bodyPr/>
                    <a:lstStyle/>
                    <a:p>
                      <a:r>
                        <a:rPr lang="en-US" dirty="0" smtClean="0"/>
                        <a:t>1200.15</a:t>
                      </a:r>
                      <a:endParaRPr lang="en-US" dirty="0"/>
                    </a:p>
                  </a:txBody>
                  <a:tcPr/>
                </a:tc>
                <a:tc>
                  <a:txBody>
                    <a:bodyPr/>
                    <a:lstStyle/>
                    <a:p>
                      <a:r>
                        <a:rPr lang="en-US" dirty="0" smtClean="0"/>
                        <a:t>186</a:t>
                      </a:r>
                      <a:endParaRPr lang="en-US" dirty="0"/>
                    </a:p>
                  </a:txBody>
                  <a:tcPr/>
                </a:tc>
              </a:tr>
              <a:tr h="370840">
                <a:tc>
                  <a:txBody>
                    <a:bodyPr/>
                    <a:lstStyle/>
                    <a:p>
                      <a:r>
                        <a:rPr lang="en-US" dirty="0" smtClean="0"/>
                        <a:t>1</a:t>
                      </a:r>
                      <a:endParaRPr lang="en-US" dirty="0"/>
                    </a:p>
                  </a:txBody>
                  <a:tcPr/>
                </a:tc>
                <a:tc>
                  <a:txBody>
                    <a:bodyPr/>
                    <a:lstStyle/>
                    <a:p>
                      <a:r>
                        <a:rPr lang="en-US" dirty="0" smtClean="0"/>
                        <a:t>1.65</a:t>
                      </a:r>
                      <a:endParaRPr lang="en-US" dirty="0"/>
                    </a:p>
                  </a:txBody>
                  <a:tcPr/>
                </a:tc>
                <a:tc>
                  <a:txBody>
                    <a:bodyPr/>
                    <a:lstStyle/>
                    <a:p>
                      <a:r>
                        <a:rPr lang="en-US" dirty="0" smtClean="0"/>
                        <a:t>3.42</a:t>
                      </a:r>
                      <a:endParaRPr lang="en-US" dirty="0"/>
                    </a:p>
                  </a:txBody>
                  <a:tcPr/>
                </a:tc>
                <a:tc>
                  <a:txBody>
                    <a:bodyPr/>
                    <a:lstStyle/>
                    <a:p>
                      <a:r>
                        <a:rPr lang="en-US" dirty="0" smtClean="0"/>
                        <a:t>0.53</a:t>
                      </a:r>
                      <a:endParaRPr lang="en-US" dirty="0"/>
                    </a:p>
                  </a:txBody>
                  <a:tcPr/>
                </a:tc>
              </a:tr>
            </a:tbl>
          </a:graphicData>
        </a:graphic>
      </p:graphicFrame>
    </p:spTree>
  </p:cSld>
  <p:clrMapOvr>
    <a:masterClrMapping/>
  </p:clrMapOvr>
  <p:transition spd="slow">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SLUMP TEST</a:t>
            </a:r>
            <a:endParaRPr lang="en-US" dirty="0" smtClean="0"/>
          </a:p>
          <a:p>
            <a:endParaRPr lang="en-US" dirty="0"/>
          </a:p>
        </p:txBody>
      </p:sp>
      <p:sp>
        <p:nvSpPr>
          <p:cNvPr id="3" name="Title 2"/>
          <p:cNvSpPr>
            <a:spLocks noGrp="1"/>
          </p:cNvSpPr>
          <p:nvPr>
            <p:ph type="title"/>
          </p:nvPr>
        </p:nvSpPr>
        <p:spPr/>
        <p:txBody>
          <a:bodyPr/>
          <a:lstStyle/>
          <a:p>
            <a:endParaRPr lang="en-US"/>
          </a:p>
        </p:txBody>
      </p:sp>
      <p:pic>
        <p:nvPicPr>
          <p:cNvPr id="4" name="Picture 3" descr="_20170904_015021.jpg"/>
          <p:cNvPicPr/>
          <p:nvPr/>
        </p:nvPicPr>
        <p:blipFill>
          <a:blip r:embed="rId2"/>
          <a:stretch>
            <a:fillRect/>
          </a:stretch>
        </p:blipFill>
        <p:spPr>
          <a:xfrm>
            <a:off x="3697750" y="2207622"/>
            <a:ext cx="3359587" cy="3553097"/>
          </a:xfrm>
          <a:prstGeom prst="rect">
            <a:avLst/>
          </a:prstGeom>
        </p:spPr>
      </p:pic>
    </p:spTree>
  </p:cSld>
  <p:clrMapOvr>
    <a:masterClrMapping/>
  </p:clrMapOvr>
  <p:transition spd="slow">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a:xfrm>
            <a:off x="714104" y="274638"/>
            <a:ext cx="10972800" cy="1143000"/>
          </a:xfrm>
        </p:spPr>
        <p:txBody>
          <a:bodyPr>
            <a:normAutofit/>
          </a:bodyPr>
          <a:lstStyle/>
          <a:p>
            <a:r>
              <a:rPr lang="en-US" sz="2400" b="0" dirty="0" smtClean="0">
                <a:latin typeface="Times New Roman" pitchFamily="18" charset="0"/>
                <a:cs typeface="Times New Roman" pitchFamily="18" charset="0"/>
              </a:rPr>
              <a:t>Slump Test on Fresh Concrete</a:t>
            </a:r>
            <a:br>
              <a:rPr lang="en-US" sz="2400" b="0" dirty="0" smtClean="0">
                <a:latin typeface="Times New Roman" pitchFamily="18" charset="0"/>
                <a:cs typeface="Times New Roman" pitchFamily="18" charset="0"/>
              </a:rPr>
            </a:br>
            <a:endParaRPr lang="en-US" sz="2400" b="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699572" y="1332407"/>
          <a:ext cx="7307943" cy="4425389"/>
        </p:xfrm>
        <a:graphic>
          <a:graphicData uri="http://schemas.openxmlformats.org/drawingml/2006/table">
            <a:tbl>
              <a:tblPr firstRow="1" bandRow="1">
                <a:tableStyleId>{5C22544A-7EE6-4342-B048-85BDC9FD1C3A}</a:tableStyleId>
              </a:tblPr>
              <a:tblGrid>
                <a:gridCol w="1403007"/>
                <a:gridCol w="4064525"/>
                <a:gridCol w="1840411"/>
              </a:tblGrid>
              <a:tr h="402029">
                <a:tc>
                  <a:txBody>
                    <a:bodyPr/>
                    <a:lstStyle/>
                    <a:p>
                      <a:pPr algn="ctr"/>
                      <a:r>
                        <a:rPr kumimoji="0" lang="en-US" sz="1800" b="1" kern="1200" dirty="0" smtClean="0">
                          <a:solidFill>
                            <a:schemeClr val="lt1"/>
                          </a:solidFill>
                          <a:latin typeface="+mn-lt"/>
                          <a:ea typeface="+mn-ea"/>
                          <a:cs typeface="+mn-cs"/>
                        </a:rPr>
                        <a:t>SL.NO</a:t>
                      </a:r>
                      <a:endParaRPr lang="en-US" dirty="0"/>
                    </a:p>
                  </a:txBody>
                  <a:tcPr/>
                </a:tc>
                <a:tc>
                  <a:txBody>
                    <a:bodyPr/>
                    <a:lstStyle/>
                    <a:p>
                      <a:pPr algn="ctr"/>
                      <a:r>
                        <a:rPr kumimoji="0" lang="en-US" sz="1800" b="1" kern="1200" dirty="0" smtClean="0">
                          <a:solidFill>
                            <a:schemeClr val="lt1"/>
                          </a:solidFill>
                          <a:latin typeface="+mn-lt"/>
                          <a:ea typeface="+mn-ea"/>
                          <a:cs typeface="+mn-cs"/>
                        </a:rPr>
                        <a:t>Percentage of Copper Slag (%)</a:t>
                      </a:r>
                      <a:endParaRPr lang="en-US" dirty="0"/>
                    </a:p>
                  </a:txBody>
                  <a:tcPr/>
                </a:tc>
                <a:tc>
                  <a:txBody>
                    <a:bodyPr/>
                    <a:lstStyle/>
                    <a:p>
                      <a:pPr algn="ctr"/>
                      <a:r>
                        <a:rPr kumimoji="0" lang="en-US" sz="1800" b="1" kern="1200" dirty="0" smtClean="0">
                          <a:solidFill>
                            <a:schemeClr val="lt1"/>
                          </a:solidFill>
                          <a:latin typeface="+mn-lt"/>
                          <a:ea typeface="+mn-ea"/>
                          <a:cs typeface="+mn-cs"/>
                        </a:rPr>
                        <a:t>Slump (mm)</a:t>
                      </a:r>
                      <a:endParaRPr lang="en-US" dirty="0"/>
                    </a:p>
                  </a:txBody>
                  <a:tcPr/>
                </a:tc>
              </a:tr>
              <a:tr h="351775">
                <a:tc>
                  <a:txBody>
                    <a:bodyPr/>
                    <a:lstStyle/>
                    <a:p>
                      <a:pPr algn="ctr"/>
                      <a:r>
                        <a:rPr lang="en-US" dirty="0" smtClean="0"/>
                        <a:t>1</a:t>
                      </a:r>
                      <a:endParaRPr lang="en-US" dirty="0"/>
                    </a:p>
                  </a:txBody>
                  <a:tcPr/>
                </a:tc>
                <a:tc>
                  <a:txBody>
                    <a:bodyPr/>
                    <a:lstStyle/>
                    <a:p>
                      <a:pPr algn="ctr"/>
                      <a:r>
                        <a:rPr lang="en-US" dirty="0" smtClean="0"/>
                        <a:t>0%</a:t>
                      </a:r>
                      <a:r>
                        <a:rPr lang="en-US" baseline="0" dirty="0" smtClean="0"/>
                        <a:t> </a:t>
                      </a:r>
                      <a:endParaRPr lang="en-US" dirty="0"/>
                    </a:p>
                  </a:txBody>
                  <a:tcPr/>
                </a:tc>
                <a:tc>
                  <a:txBody>
                    <a:bodyPr/>
                    <a:lstStyle/>
                    <a:p>
                      <a:pPr algn="ctr"/>
                      <a:r>
                        <a:rPr lang="en-US" dirty="0" smtClean="0"/>
                        <a:t>29</a:t>
                      </a:r>
                      <a:endParaRPr lang="en-US" dirty="0"/>
                    </a:p>
                  </a:txBody>
                  <a:tcPr/>
                </a:tc>
              </a:tr>
              <a:tr h="351775">
                <a:tc>
                  <a:txBody>
                    <a:bodyPr/>
                    <a:lstStyle/>
                    <a:p>
                      <a:pPr algn="ctr"/>
                      <a:r>
                        <a:rPr lang="en-US" dirty="0" smtClean="0"/>
                        <a:t>2</a:t>
                      </a:r>
                      <a:endParaRPr lang="en-US" dirty="0"/>
                    </a:p>
                  </a:txBody>
                  <a:tcPr/>
                </a:tc>
                <a:tc>
                  <a:txBody>
                    <a:bodyPr/>
                    <a:lstStyle/>
                    <a:p>
                      <a:pPr algn="ctr"/>
                      <a:r>
                        <a:rPr lang="en-US" dirty="0" smtClean="0"/>
                        <a:t>10% </a:t>
                      </a:r>
                      <a:endParaRPr lang="en-US" dirty="0"/>
                    </a:p>
                  </a:txBody>
                  <a:tcPr/>
                </a:tc>
                <a:tc>
                  <a:txBody>
                    <a:bodyPr/>
                    <a:lstStyle/>
                    <a:p>
                      <a:pPr algn="ctr"/>
                      <a:r>
                        <a:rPr lang="en-US" dirty="0" smtClean="0"/>
                        <a:t>28</a:t>
                      </a:r>
                      <a:endParaRPr lang="en-US" dirty="0"/>
                    </a:p>
                  </a:txBody>
                  <a:tcPr/>
                </a:tc>
              </a:tr>
              <a:tr h="351775">
                <a:tc>
                  <a:txBody>
                    <a:bodyPr/>
                    <a:lstStyle/>
                    <a:p>
                      <a:pPr algn="ctr"/>
                      <a:r>
                        <a:rPr lang="en-US" dirty="0" smtClean="0"/>
                        <a:t>3</a:t>
                      </a:r>
                      <a:endParaRPr lang="en-US" dirty="0"/>
                    </a:p>
                  </a:txBody>
                  <a:tcPr/>
                </a:tc>
                <a:tc>
                  <a:txBody>
                    <a:bodyPr/>
                    <a:lstStyle/>
                    <a:p>
                      <a:pPr algn="ctr"/>
                      <a:r>
                        <a:rPr lang="en-US" dirty="0" smtClean="0"/>
                        <a:t>20%</a:t>
                      </a:r>
                      <a:r>
                        <a:rPr lang="en-US" baseline="0" dirty="0" smtClean="0"/>
                        <a:t> </a:t>
                      </a:r>
                      <a:endParaRPr lang="en-US" dirty="0"/>
                    </a:p>
                  </a:txBody>
                  <a:tcPr/>
                </a:tc>
                <a:tc>
                  <a:txBody>
                    <a:bodyPr/>
                    <a:lstStyle/>
                    <a:p>
                      <a:pPr algn="ctr"/>
                      <a:r>
                        <a:rPr lang="en-US" dirty="0" smtClean="0"/>
                        <a:t>26</a:t>
                      </a:r>
                      <a:endParaRPr lang="en-US" dirty="0"/>
                    </a:p>
                  </a:txBody>
                  <a:tcPr/>
                </a:tc>
              </a:tr>
              <a:tr h="351775">
                <a:tc>
                  <a:txBody>
                    <a:bodyPr/>
                    <a:lstStyle/>
                    <a:p>
                      <a:pPr algn="ctr"/>
                      <a:r>
                        <a:rPr lang="en-US" dirty="0" smtClean="0"/>
                        <a:t>4</a:t>
                      </a:r>
                      <a:endParaRPr lang="en-US" dirty="0"/>
                    </a:p>
                  </a:txBody>
                  <a:tcPr/>
                </a:tc>
                <a:tc>
                  <a:txBody>
                    <a:bodyPr/>
                    <a:lstStyle/>
                    <a:p>
                      <a:pPr algn="ctr"/>
                      <a:r>
                        <a:rPr lang="en-US" dirty="0" smtClean="0"/>
                        <a:t>30%</a:t>
                      </a:r>
                      <a:r>
                        <a:rPr lang="en-US" baseline="0" dirty="0" smtClean="0"/>
                        <a:t> </a:t>
                      </a:r>
                      <a:endParaRPr lang="en-US" dirty="0"/>
                    </a:p>
                  </a:txBody>
                  <a:tcPr/>
                </a:tc>
                <a:tc>
                  <a:txBody>
                    <a:bodyPr/>
                    <a:lstStyle/>
                    <a:p>
                      <a:pPr algn="ctr"/>
                      <a:r>
                        <a:rPr lang="en-US" dirty="0" smtClean="0"/>
                        <a:t>23</a:t>
                      </a:r>
                      <a:endParaRPr lang="en-US" dirty="0"/>
                    </a:p>
                  </a:txBody>
                  <a:tcPr/>
                </a:tc>
              </a:tr>
              <a:tr h="351775">
                <a:tc>
                  <a:txBody>
                    <a:bodyPr/>
                    <a:lstStyle/>
                    <a:p>
                      <a:pPr algn="ctr"/>
                      <a:r>
                        <a:rPr lang="en-US" dirty="0" smtClean="0"/>
                        <a:t>5</a:t>
                      </a:r>
                      <a:endParaRPr lang="en-US" dirty="0"/>
                    </a:p>
                  </a:txBody>
                  <a:tcPr/>
                </a:tc>
                <a:tc>
                  <a:txBody>
                    <a:bodyPr/>
                    <a:lstStyle/>
                    <a:p>
                      <a:pPr algn="ctr"/>
                      <a:r>
                        <a:rPr lang="en-US" dirty="0" smtClean="0"/>
                        <a:t>40% </a:t>
                      </a:r>
                      <a:endParaRPr lang="en-US" dirty="0"/>
                    </a:p>
                  </a:txBody>
                  <a:tcPr/>
                </a:tc>
                <a:tc>
                  <a:txBody>
                    <a:bodyPr/>
                    <a:lstStyle/>
                    <a:p>
                      <a:pPr algn="ctr"/>
                      <a:r>
                        <a:rPr lang="en-US" dirty="0" smtClean="0"/>
                        <a:t>23</a:t>
                      </a:r>
                      <a:endParaRPr lang="en-US" dirty="0"/>
                    </a:p>
                  </a:txBody>
                  <a:tcPr/>
                </a:tc>
              </a:tr>
              <a:tr h="351775">
                <a:tc>
                  <a:txBody>
                    <a:bodyPr/>
                    <a:lstStyle/>
                    <a:p>
                      <a:pPr algn="ctr"/>
                      <a:r>
                        <a:rPr lang="en-US" dirty="0" smtClean="0"/>
                        <a:t>6</a:t>
                      </a:r>
                      <a:endParaRPr lang="en-US" dirty="0"/>
                    </a:p>
                  </a:txBody>
                  <a:tcPr/>
                </a:tc>
                <a:tc>
                  <a:txBody>
                    <a:bodyPr/>
                    <a:lstStyle/>
                    <a:p>
                      <a:pPr algn="ctr"/>
                      <a:r>
                        <a:rPr lang="en-US" dirty="0" smtClean="0"/>
                        <a:t>50%</a:t>
                      </a:r>
                      <a:endParaRPr lang="en-US" dirty="0"/>
                    </a:p>
                  </a:txBody>
                  <a:tcPr/>
                </a:tc>
                <a:tc>
                  <a:txBody>
                    <a:bodyPr/>
                    <a:lstStyle/>
                    <a:p>
                      <a:pPr algn="ctr"/>
                      <a:r>
                        <a:rPr lang="en-US" dirty="0" smtClean="0"/>
                        <a:t>24</a:t>
                      </a:r>
                      <a:endParaRPr lang="en-US" dirty="0"/>
                    </a:p>
                  </a:txBody>
                  <a:tcPr/>
                </a:tc>
              </a:tr>
              <a:tr h="351775">
                <a:tc>
                  <a:txBody>
                    <a:bodyPr/>
                    <a:lstStyle/>
                    <a:p>
                      <a:pPr algn="ctr"/>
                      <a:r>
                        <a:rPr lang="en-US" dirty="0" smtClean="0"/>
                        <a:t>7</a:t>
                      </a:r>
                      <a:endParaRPr lang="en-US" dirty="0"/>
                    </a:p>
                  </a:txBody>
                  <a:tcPr/>
                </a:tc>
                <a:tc>
                  <a:txBody>
                    <a:bodyPr/>
                    <a:lstStyle/>
                    <a:p>
                      <a:pPr algn="ctr"/>
                      <a:r>
                        <a:rPr lang="en-US" dirty="0" smtClean="0"/>
                        <a:t>60% </a:t>
                      </a:r>
                      <a:endParaRPr lang="en-US" dirty="0"/>
                    </a:p>
                  </a:txBody>
                  <a:tcPr/>
                </a:tc>
                <a:tc>
                  <a:txBody>
                    <a:bodyPr/>
                    <a:lstStyle/>
                    <a:p>
                      <a:pPr algn="ctr"/>
                      <a:r>
                        <a:rPr lang="en-US" dirty="0" smtClean="0"/>
                        <a:t>24</a:t>
                      </a:r>
                      <a:endParaRPr lang="en-US" dirty="0"/>
                    </a:p>
                  </a:txBody>
                  <a:tcPr/>
                </a:tc>
              </a:tr>
              <a:tr h="351775">
                <a:tc>
                  <a:txBody>
                    <a:bodyPr/>
                    <a:lstStyle/>
                    <a:p>
                      <a:pPr algn="ctr"/>
                      <a:r>
                        <a:rPr lang="en-US" dirty="0" smtClean="0"/>
                        <a:t>8</a:t>
                      </a:r>
                      <a:endParaRPr lang="en-US" dirty="0"/>
                    </a:p>
                  </a:txBody>
                  <a:tcPr/>
                </a:tc>
                <a:tc>
                  <a:txBody>
                    <a:bodyPr/>
                    <a:lstStyle/>
                    <a:p>
                      <a:pPr algn="ctr"/>
                      <a:r>
                        <a:rPr lang="en-US" dirty="0" smtClean="0"/>
                        <a:t>70%</a:t>
                      </a:r>
                      <a:endParaRPr lang="en-US" dirty="0"/>
                    </a:p>
                  </a:txBody>
                  <a:tcPr/>
                </a:tc>
                <a:tc>
                  <a:txBody>
                    <a:bodyPr/>
                    <a:lstStyle/>
                    <a:p>
                      <a:pPr algn="ctr"/>
                      <a:r>
                        <a:rPr lang="en-US" dirty="0" smtClean="0"/>
                        <a:t>22</a:t>
                      </a:r>
                      <a:endParaRPr lang="en-US" dirty="0"/>
                    </a:p>
                  </a:txBody>
                  <a:tcPr/>
                </a:tc>
              </a:tr>
              <a:tr h="351775">
                <a:tc>
                  <a:txBody>
                    <a:bodyPr/>
                    <a:lstStyle/>
                    <a:p>
                      <a:pPr algn="ctr"/>
                      <a:r>
                        <a:rPr lang="en-US" dirty="0" smtClean="0"/>
                        <a:t>9</a:t>
                      </a:r>
                      <a:endParaRPr lang="en-US" dirty="0"/>
                    </a:p>
                  </a:txBody>
                  <a:tcPr/>
                </a:tc>
                <a:tc>
                  <a:txBody>
                    <a:bodyPr/>
                    <a:lstStyle/>
                    <a:p>
                      <a:pPr algn="ctr"/>
                      <a:r>
                        <a:rPr lang="en-US" dirty="0" smtClean="0"/>
                        <a:t>80%</a:t>
                      </a:r>
                      <a:endParaRPr lang="en-US" dirty="0"/>
                    </a:p>
                  </a:txBody>
                  <a:tcPr/>
                </a:tc>
                <a:tc>
                  <a:txBody>
                    <a:bodyPr/>
                    <a:lstStyle/>
                    <a:p>
                      <a:pPr algn="ctr"/>
                      <a:r>
                        <a:rPr lang="en-US" dirty="0" smtClean="0"/>
                        <a:t>21</a:t>
                      </a:r>
                      <a:endParaRPr lang="en-US" dirty="0"/>
                    </a:p>
                  </a:txBody>
                  <a:tcPr/>
                </a:tc>
              </a:tr>
              <a:tr h="351775">
                <a:tc>
                  <a:txBody>
                    <a:bodyPr/>
                    <a:lstStyle/>
                    <a:p>
                      <a:pPr algn="ctr"/>
                      <a:r>
                        <a:rPr lang="en-US" dirty="0" smtClean="0"/>
                        <a:t>10</a:t>
                      </a:r>
                      <a:endParaRPr lang="en-US" dirty="0"/>
                    </a:p>
                  </a:txBody>
                  <a:tcPr/>
                </a:tc>
                <a:tc>
                  <a:txBody>
                    <a:bodyPr/>
                    <a:lstStyle/>
                    <a:p>
                      <a:pPr algn="ctr"/>
                      <a:r>
                        <a:rPr lang="en-US" dirty="0" smtClean="0"/>
                        <a:t>90%</a:t>
                      </a:r>
                      <a:endParaRPr lang="en-US" dirty="0"/>
                    </a:p>
                  </a:txBody>
                  <a:tcPr/>
                </a:tc>
                <a:tc>
                  <a:txBody>
                    <a:bodyPr/>
                    <a:lstStyle/>
                    <a:p>
                      <a:pPr algn="ctr"/>
                      <a:r>
                        <a:rPr lang="en-US" dirty="0" smtClean="0"/>
                        <a:t>21</a:t>
                      </a:r>
                      <a:endParaRPr lang="en-US" dirty="0"/>
                    </a:p>
                  </a:txBody>
                  <a:tcPr/>
                </a:tc>
              </a:tr>
              <a:tr h="351775">
                <a:tc>
                  <a:txBody>
                    <a:bodyPr/>
                    <a:lstStyle/>
                    <a:p>
                      <a:pPr algn="ctr"/>
                      <a:r>
                        <a:rPr lang="en-US" dirty="0" smtClean="0"/>
                        <a:t>11</a:t>
                      </a:r>
                      <a:endParaRPr lang="en-US" dirty="0"/>
                    </a:p>
                  </a:txBody>
                  <a:tcPr/>
                </a:tc>
                <a:tc>
                  <a:txBody>
                    <a:bodyPr/>
                    <a:lstStyle/>
                    <a:p>
                      <a:pPr algn="ctr"/>
                      <a:r>
                        <a:rPr lang="en-US" dirty="0" smtClean="0"/>
                        <a:t>100%</a:t>
                      </a:r>
                      <a:endParaRPr lang="en-US" dirty="0"/>
                    </a:p>
                  </a:txBody>
                  <a:tcPr/>
                </a:tc>
                <a:tc>
                  <a:txBody>
                    <a:bodyPr/>
                    <a:lstStyle/>
                    <a:p>
                      <a:pPr algn="ctr"/>
                      <a:r>
                        <a:rPr lang="en-US" dirty="0" smtClean="0"/>
                        <a:t>20</a:t>
                      </a:r>
                      <a:endParaRPr lang="en-US" dirty="0"/>
                    </a:p>
                  </a:txBody>
                  <a:tcPr/>
                </a:tc>
              </a:tr>
            </a:tbl>
          </a:graphicData>
        </a:graphic>
      </p:graphicFrame>
    </p:spTree>
  </p:cSld>
  <p:clrMapOvr>
    <a:masterClrMapping/>
  </p:clrMapOvr>
  <p:transition spd="slow">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graphicFrame>
        <p:nvGraphicFramePr>
          <p:cNvPr id="4" name="Object 27"/>
          <p:cNvGraphicFramePr>
            <a:graphicFrameLocks noGrp="1"/>
          </p:cNvGraphicFramePr>
          <p:nvPr>
            <p:ph idx="1"/>
          </p:nvPr>
        </p:nvGraphicFramePr>
        <p:xfrm>
          <a:off x="544286" y="1585641"/>
          <a:ext cx="109728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itchFamily="18" charset="0"/>
                <a:cs typeface="Times New Roman" pitchFamily="18" charset="0"/>
              </a:rPr>
              <a:t>Copper slag is a by-product of copper production from copper ores contains materials like </a:t>
            </a:r>
            <a:r>
              <a:rPr lang="en-US" sz="2400" dirty="0" err="1" smtClean="0">
                <a:latin typeface="Times New Roman" pitchFamily="18" charset="0"/>
                <a:cs typeface="Times New Roman" pitchFamily="18" charset="0"/>
              </a:rPr>
              <a:t>iron,alumina,calcium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oxide,silica</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For every </a:t>
            </a:r>
            <a:r>
              <a:rPr lang="en-US" sz="2400" dirty="0" err="1" smtClean="0">
                <a:latin typeface="Times New Roman" pitchFamily="18" charset="0"/>
                <a:cs typeface="Times New Roman" pitchFamily="18" charset="0"/>
              </a:rPr>
              <a:t>tonne</a:t>
            </a:r>
            <a:r>
              <a:rPr lang="en-US" sz="2400" dirty="0" smtClean="0">
                <a:latin typeface="Times New Roman" pitchFamily="18" charset="0"/>
                <a:cs typeface="Times New Roman" pitchFamily="18" charset="0"/>
              </a:rPr>
              <a:t> of metal production about 2.2 to 3.0 </a:t>
            </a:r>
            <a:r>
              <a:rPr lang="en-US" sz="2400" dirty="0" err="1" smtClean="0">
                <a:latin typeface="Times New Roman" pitchFamily="18" charset="0"/>
                <a:cs typeface="Times New Roman" pitchFamily="18" charset="0"/>
              </a:rPr>
              <a:t>tonne</a:t>
            </a:r>
            <a:r>
              <a:rPr lang="en-US" sz="2400" dirty="0" smtClean="0">
                <a:latin typeface="Times New Roman" pitchFamily="18" charset="0"/>
                <a:cs typeface="Times New Roman" pitchFamily="18" charset="0"/>
              </a:rPr>
              <a:t> of slag is generated and in each year approximately 24.6million tone of slag is generated from world copper production </a:t>
            </a:r>
          </a:p>
          <a:p>
            <a:r>
              <a:rPr lang="en-US" sz="2400" dirty="0" smtClean="0">
                <a:latin typeface="Times New Roman" pitchFamily="18" charset="0"/>
                <a:cs typeface="Times New Roman" pitchFamily="18" charset="0"/>
              </a:rPr>
              <a:t>Dumping or slag cause environmental and space problems </a:t>
            </a:r>
          </a:p>
          <a:p>
            <a:r>
              <a:rPr lang="en-US" sz="2400" dirty="0" smtClean="0">
                <a:latin typeface="Times New Roman" pitchFamily="18" charset="0"/>
                <a:cs typeface="Times New Roman" pitchFamily="18" charset="0"/>
              </a:rPr>
              <a:t>During the past two decades attempts have been made by several investigators and copper producing units all over the world to explore the possible utilization of copper slag </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2800" dirty="0" smtClean="0">
                <a:latin typeface="Times New Roman" pitchFamily="18" charset="0"/>
                <a:cs typeface="Times New Roman" pitchFamily="18" charset="0"/>
              </a:rPr>
              <a:t>Copper slag </a:t>
            </a:r>
            <a:endParaRPr lang="en-US" sz="2800" dirty="0">
              <a:latin typeface="Times New Roman" pitchFamily="18" charset="0"/>
              <a:cs typeface="Times New Roman" pitchFamily="18" charset="0"/>
            </a:endParaRPr>
          </a:p>
        </p:txBody>
      </p:sp>
    </p:spTree>
  </p:cSld>
  <p:clrMapOvr>
    <a:masterClrMapping/>
  </p:clrMapOvr>
  <p:transition spd="slow">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COMPRESSION TEST</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561704" y="1789611"/>
            <a:ext cx="4794068" cy="4127863"/>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6648994" y="2103119"/>
            <a:ext cx="4297681" cy="4062549"/>
          </a:xfrm>
          <a:prstGeom prst="rect">
            <a:avLst/>
          </a:prstGeom>
          <a:noFill/>
          <a:ln w="9525">
            <a:noFill/>
            <a:miter lim="800000"/>
            <a:headEnd/>
            <a:tailEnd/>
          </a:ln>
        </p:spPr>
      </p:pic>
    </p:spTree>
  </p:cSld>
  <p:clrMapOvr>
    <a:masterClrMapping/>
  </p:clrMapOvr>
  <p:transition spd="slow">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1481138"/>
          <a:ext cx="10972800" cy="5005324"/>
        </p:xfrm>
        <a:graphic>
          <a:graphicData uri="http://schemas.openxmlformats.org/drawingml/2006/table">
            <a:tbl>
              <a:tblPr firstRow="1" bandRow="1">
                <a:tableStyleId>{5C22544A-7EE6-4342-B048-85BDC9FD1C3A}</a:tableStyleId>
              </a:tblPr>
              <a:tblGrid>
                <a:gridCol w="622663"/>
                <a:gridCol w="3034937"/>
                <a:gridCol w="1828800"/>
                <a:gridCol w="1828800"/>
                <a:gridCol w="1828800"/>
                <a:gridCol w="1828800"/>
              </a:tblGrid>
              <a:tr h="370840">
                <a:tc>
                  <a:txBody>
                    <a:bodyPr/>
                    <a:lstStyle/>
                    <a:p>
                      <a:pPr algn="ctr"/>
                      <a:r>
                        <a:rPr lang="en-US" dirty="0" err="1" smtClean="0">
                          <a:latin typeface="Times New Roman" pitchFamily="18" charset="0"/>
                          <a:cs typeface="Times New Roman" pitchFamily="18" charset="0"/>
                        </a:rPr>
                        <a:t>Sl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noc</a:t>
                      </a:r>
                      <a:endParaRPr lang="en-US" dirty="0">
                        <a:latin typeface="Times New Roman" pitchFamily="18" charset="0"/>
                        <a:cs typeface="Times New Roman" pitchFamily="18" charset="0"/>
                      </a:endParaRPr>
                    </a:p>
                  </a:txBody>
                  <a:tcPr/>
                </a:tc>
                <a:tc>
                  <a:txBody>
                    <a:bodyPr/>
                    <a:lstStyle/>
                    <a:p>
                      <a:pPr algn="ctr"/>
                      <a:r>
                        <a:rPr kumimoji="0" lang="en-US" sz="1800" b="1" kern="1200" dirty="0" smtClean="0">
                          <a:solidFill>
                            <a:schemeClr val="lt1"/>
                          </a:solidFill>
                          <a:latin typeface="Times New Roman" pitchFamily="18" charset="0"/>
                          <a:ea typeface="+mn-ea"/>
                          <a:cs typeface="Times New Roman" pitchFamily="18" charset="0"/>
                        </a:rPr>
                        <a:t>Percentage Of Replaced copper slag as fine Aggregate</a:t>
                      </a:r>
                    </a:p>
                    <a:p>
                      <a:pPr algn="ctr"/>
                      <a:r>
                        <a:rPr kumimoji="0" lang="en-US" sz="1800" b="1" kern="1200" dirty="0" smtClean="0">
                          <a:solidFill>
                            <a:schemeClr val="lt1"/>
                          </a:solidFill>
                          <a:latin typeface="Times New Roman" pitchFamily="18" charset="0"/>
                          <a:ea typeface="+mn-ea"/>
                          <a:cs typeface="Times New Roman" pitchFamily="18" charset="0"/>
                        </a:rPr>
                        <a:t>(%)</a:t>
                      </a:r>
                      <a:endParaRPr lang="en-US" dirty="0">
                        <a:latin typeface="Times New Roman" pitchFamily="18" charset="0"/>
                        <a:cs typeface="Times New Roman" pitchFamily="18" charset="0"/>
                      </a:endParaRPr>
                    </a:p>
                  </a:txBody>
                  <a:tcPr/>
                </a:tc>
                <a:tc gridSpan="4">
                  <a:txBody>
                    <a:bodyPr/>
                    <a:lstStyle/>
                    <a:p>
                      <a:pPr marL="0" marR="0" algn="ctr">
                        <a:lnSpc>
                          <a:spcPct val="150000"/>
                        </a:lnSpc>
                        <a:spcBef>
                          <a:spcPts val="0"/>
                        </a:spcBef>
                        <a:spcAft>
                          <a:spcPts val="1200"/>
                        </a:spcAft>
                      </a:pPr>
                      <a:endParaRPr lang="en-US" sz="1800" dirty="0">
                        <a:latin typeface="Times New Roman" pitchFamily="18" charset="0"/>
                        <a:ea typeface="Calibri"/>
                        <a:cs typeface="Times New Roman" pitchFamily="18" charset="0"/>
                      </a:endParaRPr>
                    </a:p>
                    <a:p>
                      <a:pPr marL="0" marR="0" algn="ctr">
                        <a:lnSpc>
                          <a:spcPct val="150000"/>
                        </a:lnSpc>
                        <a:spcBef>
                          <a:spcPts val="0"/>
                        </a:spcBef>
                        <a:spcAft>
                          <a:spcPts val="1200"/>
                        </a:spcAft>
                      </a:pPr>
                      <a:r>
                        <a:rPr lang="en-US" sz="1800" b="1" dirty="0">
                          <a:latin typeface="Times New Roman" pitchFamily="18" charset="0"/>
                          <a:ea typeface="Times New Roman"/>
                          <a:cs typeface="Times New Roman" pitchFamily="18" charset="0"/>
                        </a:rPr>
                        <a:t>Compressive Strength N/mm</a:t>
                      </a:r>
                      <a:r>
                        <a:rPr lang="en-US" sz="1800" b="1" baseline="30000" dirty="0">
                          <a:latin typeface="Times New Roman" pitchFamily="18" charset="0"/>
                          <a:ea typeface="Times New Roman"/>
                          <a:cs typeface="Times New Roman" pitchFamily="18" charset="0"/>
                        </a:rPr>
                        <a:t>2</a:t>
                      </a:r>
                      <a:endParaRPr lang="en-US" sz="1800" dirty="0">
                        <a:latin typeface="Times New Roman" pitchFamily="18" charset="0"/>
                        <a:ea typeface="Calibri"/>
                        <a:cs typeface="Times New Roman"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pPr marL="0" marR="0" algn="ctr">
                        <a:lnSpc>
                          <a:spcPct val="150000"/>
                        </a:lnSpc>
                        <a:spcBef>
                          <a:spcPts val="0"/>
                        </a:spcBef>
                        <a:spcAft>
                          <a:spcPts val="1200"/>
                        </a:spcAft>
                      </a:pPr>
                      <a:r>
                        <a:rPr lang="en-US" sz="1800" dirty="0" smtClean="0">
                          <a:latin typeface="Times New Roman" pitchFamily="18" charset="0"/>
                          <a:ea typeface="Calibri"/>
                          <a:cs typeface="Times New Roman" pitchFamily="18" charset="0"/>
                        </a:rPr>
                        <a:t>19.68</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1200"/>
                        </a:spcAft>
                      </a:pPr>
                      <a:r>
                        <a:rPr lang="en-US" sz="1800" dirty="0" smtClean="0">
                          <a:latin typeface="Times New Roman" pitchFamily="18" charset="0"/>
                          <a:ea typeface="Calibri"/>
                          <a:cs typeface="Times New Roman" pitchFamily="18" charset="0"/>
                        </a:rPr>
                        <a:t>20.172</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1200"/>
                        </a:spcAft>
                      </a:pPr>
                      <a:r>
                        <a:rPr lang="en-US" sz="1800" dirty="0" smtClean="0">
                          <a:latin typeface="Times New Roman" pitchFamily="18" charset="0"/>
                          <a:ea typeface="Calibri"/>
                          <a:cs typeface="Times New Roman" pitchFamily="18" charset="0"/>
                        </a:rPr>
                        <a:t>19.03</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1200"/>
                        </a:spcAft>
                      </a:pPr>
                      <a:r>
                        <a:rPr lang="en-US" sz="1800" dirty="0" smtClean="0">
                          <a:latin typeface="Times New Roman" pitchFamily="18" charset="0"/>
                          <a:ea typeface="Calibri"/>
                          <a:cs typeface="Times New Roman" pitchFamily="18" charset="0"/>
                        </a:rPr>
                        <a:t>19.627</a:t>
                      </a:r>
                      <a:endParaRPr lang="en-US" sz="1800" dirty="0">
                        <a:latin typeface="Times New Roman" pitchFamily="18" charset="0"/>
                        <a:ea typeface="Calibri"/>
                        <a:cs typeface="Times New Roman" pitchFamily="18" charset="0"/>
                      </a:endParaRPr>
                    </a:p>
                  </a:txBody>
                  <a:tcPr marL="68580" marR="68580" marT="0" marB="0" anchor="ctr"/>
                </a:tc>
              </a:tr>
              <a:tr h="370840">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20.928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21.826</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19.86</a:t>
                      </a:r>
                      <a:endParaRPr lang="en-US" sz="18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20.871</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21.752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22.831</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21.473</a:t>
                      </a:r>
                      <a:endParaRPr lang="en-US" sz="18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22.018</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23.74</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22.58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22.32</a:t>
                      </a:r>
                      <a:endParaRPr lang="en-US" sz="18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22.88</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40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23.923</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23.766</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23.853</a:t>
                      </a:r>
                      <a:endParaRPr lang="en-US" sz="18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23.847</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50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24.466</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22.873</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23.568</a:t>
                      </a:r>
                      <a:endParaRPr lang="en-US" sz="18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23.655</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60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22.133</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24.156</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23.586</a:t>
                      </a:r>
                      <a:endParaRPr lang="en-US" sz="18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23.291</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8</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70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22.91</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22.86</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21.92</a:t>
                      </a:r>
                      <a:endParaRPr lang="en-US" sz="18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23.563</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9</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80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21.53</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20.985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21.986</a:t>
                      </a:r>
                      <a:endParaRPr lang="en-US" sz="18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21.50</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10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90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21.12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20.03</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21.85</a:t>
                      </a:r>
                      <a:endParaRPr lang="en-US" sz="18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21</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11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100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19.32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19.58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19.83</a:t>
                      </a:r>
                      <a:endParaRPr lang="en-US" sz="18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19.57</a:t>
                      </a:r>
                      <a:endParaRPr lang="en-US" dirty="0">
                        <a:latin typeface="Times New Roman" pitchFamily="18" charset="0"/>
                        <a:cs typeface="Times New Roman" pitchFamily="18" charset="0"/>
                      </a:endParaRPr>
                    </a:p>
                  </a:txBody>
                  <a:tcPr/>
                </a:tc>
              </a:tr>
            </a:tbl>
          </a:graphicData>
        </a:graphic>
      </p:graphicFrame>
      <p:sp>
        <p:nvSpPr>
          <p:cNvPr id="3" name="Title 2"/>
          <p:cNvSpPr>
            <a:spLocks noGrp="1"/>
          </p:cNvSpPr>
          <p:nvPr>
            <p:ph type="title"/>
          </p:nvPr>
        </p:nvSpPr>
        <p:spPr/>
        <p:txBody>
          <a:bodyPr>
            <a:normAutofit/>
          </a:bodyPr>
          <a:lstStyle/>
          <a:p>
            <a:r>
              <a:rPr lang="en-US" sz="2400" dirty="0" smtClean="0">
                <a:latin typeface="Times New Roman" pitchFamily="18" charset="0"/>
                <a:cs typeface="Times New Roman" pitchFamily="18" charset="0"/>
              </a:rPr>
              <a:t>Compressive Strength on Concrete Cubes at 7 Days</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ransition spd="slow">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0" dirty="0" smtClean="0"/>
              <a:t>Compressive Strength on Concrete Cubes at 7 Days</a:t>
            </a:r>
            <a:br>
              <a:rPr lang="en-US" sz="2800" b="0" dirty="0" smtClean="0"/>
            </a:br>
            <a:endParaRPr lang="en-US" sz="2800" b="0" dirty="0"/>
          </a:p>
        </p:txBody>
      </p:sp>
      <p:graphicFrame>
        <p:nvGraphicFramePr>
          <p:cNvPr id="4" name="Object 28"/>
          <p:cNvGraphicFramePr>
            <a:graphicFrameLocks noGrp="1"/>
          </p:cNvGraphicFramePr>
          <p:nvPr>
            <p:ph idx="1"/>
          </p:nvPr>
        </p:nvGraphicFramePr>
        <p:xfrm>
          <a:off x="1175656" y="1481138"/>
          <a:ext cx="8464733"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1115374"/>
          <a:ext cx="10972799" cy="5542280"/>
        </p:xfrm>
        <a:graphic>
          <a:graphicData uri="http://schemas.openxmlformats.org/drawingml/2006/table">
            <a:tbl>
              <a:tblPr firstRow="1" bandRow="1">
                <a:tableStyleId>{5C22544A-7EE6-4342-B048-85BDC9FD1C3A}</a:tableStyleId>
              </a:tblPr>
              <a:tblGrid>
                <a:gridCol w="658662"/>
                <a:gridCol w="1865597"/>
                <a:gridCol w="2112135"/>
                <a:gridCol w="2112135"/>
                <a:gridCol w="2112135"/>
                <a:gridCol w="2112135"/>
              </a:tblGrid>
              <a:tr h="370840">
                <a:tc>
                  <a:txBody>
                    <a:bodyPr/>
                    <a:lstStyle/>
                    <a:p>
                      <a:pPr marL="0" marR="0" algn="ctr">
                        <a:lnSpc>
                          <a:spcPct val="150000"/>
                        </a:lnSpc>
                        <a:spcBef>
                          <a:spcPts val="0"/>
                        </a:spcBef>
                        <a:spcAft>
                          <a:spcPts val="1200"/>
                        </a:spcAft>
                      </a:pPr>
                      <a:r>
                        <a:rPr lang="en-US" sz="1200" b="1" dirty="0">
                          <a:latin typeface="Times New Roman"/>
                          <a:ea typeface="Times New Roman"/>
                          <a:cs typeface="Times New Roman"/>
                        </a:rPr>
                        <a:t>SL.NO</a:t>
                      </a:r>
                      <a:endParaRPr lang="en-US" sz="1100" dirty="0">
                        <a:latin typeface="Calibri"/>
                        <a:ea typeface="Calibri"/>
                        <a:cs typeface="Times New Roman"/>
                      </a:endParaRPr>
                    </a:p>
                  </a:txBody>
                  <a:tcPr marL="68580" marR="68580" marT="0" marB="0" anchor="ctr"/>
                </a:tc>
                <a:tc>
                  <a:txBody>
                    <a:bodyPr/>
                    <a:lstStyle/>
                    <a:p>
                      <a:pPr algn="ctr"/>
                      <a:r>
                        <a:rPr kumimoji="0" lang="en-US" sz="1800" b="1" kern="1200" dirty="0" smtClean="0">
                          <a:solidFill>
                            <a:schemeClr val="lt1"/>
                          </a:solidFill>
                          <a:latin typeface="+mn-lt"/>
                          <a:ea typeface="+mn-ea"/>
                          <a:cs typeface="+mn-cs"/>
                        </a:rPr>
                        <a:t>Percentage Of Replaced copper slag as fine Aggregate</a:t>
                      </a:r>
                    </a:p>
                    <a:p>
                      <a:pPr algn="ctr"/>
                      <a:r>
                        <a:rPr kumimoji="0" lang="en-US" sz="1800" b="1" kern="1200" dirty="0" smtClean="0">
                          <a:solidFill>
                            <a:schemeClr val="lt1"/>
                          </a:solidFill>
                          <a:latin typeface="+mn-lt"/>
                          <a:ea typeface="+mn-ea"/>
                          <a:cs typeface="+mn-cs"/>
                        </a:rPr>
                        <a:t>(%)</a:t>
                      </a:r>
                      <a:endParaRPr lang="en-US" dirty="0"/>
                    </a:p>
                  </a:txBody>
                  <a:tcPr/>
                </a:tc>
                <a:tc gridSpan="4">
                  <a:txBody>
                    <a:bodyPr/>
                    <a:lstStyle/>
                    <a:p>
                      <a:pPr marL="0" marR="0" algn="ctr">
                        <a:lnSpc>
                          <a:spcPct val="150000"/>
                        </a:lnSpc>
                        <a:spcBef>
                          <a:spcPts val="0"/>
                        </a:spcBef>
                        <a:spcAft>
                          <a:spcPts val="1200"/>
                        </a:spcAft>
                      </a:pPr>
                      <a:endParaRPr lang="en-US" sz="1800" dirty="0">
                        <a:latin typeface="Times New Roman" pitchFamily="18" charset="0"/>
                        <a:ea typeface="Calibri"/>
                        <a:cs typeface="Times New Roman" pitchFamily="18" charset="0"/>
                      </a:endParaRPr>
                    </a:p>
                    <a:p>
                      <a:pPr marL="0" marR="0" algn="ctr">
                        <a:lnSpc>
                          <a:spcPct val="150000"/>
                        </a:lnSpc>
                        <a:spcBef>
                          <a:spcPts val="0"/>
                        </a:spcBef>
                        <a:spcAft>
                          <a:spcPts val="1200"/>
                        </a:spcAft>
                      </a:pPr>
                      <a:r>
                        <a:rPr lang="en-US" sz="1800" b="1" dirty="0">
                          <a:latin typeface="Times New Roman" pitchFamily="18" charset="0"/>
                          <a:ea typeface="Times New Roman"/>
                          <a:cs typeface="Times New Roman" pitchFamily="18" charset="0"/>
                        </a:rPr>
                        <a:t>Compressive Strength N/mm</a:t>
                      </a:r>
                      <a:r>
                        <a:rPr lang="en-US" sz="1800" b="1" baseline="30000" dirty="0">
                          <a:latin typeface="Times New Roman" pitchFamily="18" charset="0"/>
                          <a:ea typeface="Times New Roman"/>
                          <a:cs typeface="Times New Roman" pitchFamily="18" charset="0"/>
                        </a:rPr>
                        <a:t>2</a:t>
                      </a:r>
                      <a:endParaRPr lang="en-US" sz="1800" dirty="0">
                        <a:latin typeface="Times New Roman" pitchFamily="18" charset="0"/>
                        <a:ea typeface="Calibri"/>
                        <a:cs typeface="Times New Roman"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marL="0" marR="0" algn="ctr">
                        <a:lnSpc>
                          <a:spcPct val="150000"/>
                        </a:lnSpc>
                        <a:spcBef>
                          <a:spcPts val="0"/>
                        </a:spcBef>
                        <a:spcAft>
                          <a:spcPts val="1200"/>
                        </a:spcAft>
                      </a:pPr>
                      <a:r>
                        <a:rPr lang="en-US" sz="1800" dirty="0" smtClean="0">
                          <a:latin typeface="Times New Roman" pitchFamily="18" charset="0"/>
                          <a:ea typeface="Calibri"/>
                          <a:cs typeface="Times New Roman" pitchFamily="18" charset="0"/>
                        </a:rPr>
                        <a:t>28.725</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1200"/>
                        </a:spcAft>
                      </a:pPr>
                      <a:r>
                        <a:rPr lang="en-US" sz="1800" dirty="0" smtClean="0">
                          <a:latin typeface="Times New Roman" pitchFamily="18" charset="0"/>
                          <a:ea typeface="Calibri"/>
                          <a:cs typeface="Times New Roman" pitchFamily="18" charset="0"/>
                        </a:rPr>
                        <a:t>29.52</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1200"/>
                        </a:spcAft>
                      </a:pPr>
                      <a:r>
                        <a:rPr lang="en-US" sz="1800" dirty="0" smtClean="0">
                          <a:latin typeface="Times New Roman" pitchFamily="18" charset="0"/>
                          <a:ea typeface="Calibri"/>
                          <a:cs typeface="Times New Roman" pitchFamily="18" charset="0"/>
                        </a:rPr>
                        <a:t>30.82</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1200"/>
                        </a:spcAft>
                      </a:pPr>
                      <a:r>
                        <a:rPr lang="en-US" sz="1800" dirty="0" smtClean="0">
                          <a:latin typeface="Times New Roman" pitchFamily="18" charset="0"/>
                          <a:ea typeface="Calibri"/>
                          <a:cs typeface="Times New Roman" pitchFamily="18" charset="0"/>
                        </a:rPr>
                        <a:t>29.688</a:t>
                      </a:r>
                      <a:endParaRPr lang="en-US" sz="1800" dirty="0">
                        <a:latin typeface="Times New Roman" pitchFamily="18" charset="0"/>
                        <a:ea typeface="Calibri"/>
                        <a:cs typeface="Times New Roman" pitchFamily="18" charset="0"/>
                      </a:endParaRPr>
                    </a:p>
                  </a:txBody>
                  <a:tcPr marL="68580" marR="68580" marT="0" marB="0" anchor="ctr"/>
                </a:tc>
              </a:tr>
              <a:tr h="370840">
                <a:tc>
                  <a:txBody>
                    <a:bodyPr/>
                    <a:lstStyle/>
                    <a:p>
                      <a:pPr algn="ctr"/>
                      <a:r>
                        <a:rPr lang="en-US" dirty="0" smtClean="0"/>
                        <a:t>2</a:t>
                      </a:r>
                      <a:endParaRPr lang="en-US" dirty="0"/>
                    </a:p>
                  </a:txBody>
                  <a:tcPr/>
                </a:tc>
                <a:tc>
                  <a:txBody>
                    <a:bodyPr/>
                    <a:lstStyle/>
                    <a:p>
                      <a:pPr algn="ctr"/>
                      <a:r>
                        <a:rPr lang="en-US" dirty="0" smtClean="0"/>
                        <a:t>10</a:t>
                      </a:r>
                      <a:endParaRPr lang="en-US" dirty="0"/>
                    </a:p>
                  </a:txBody>
                  <a:tcPr/>
                </a:tc>
                <a:tc>
                  <a:txBody>
                    <a:bodyPr/>
                    <a:lstStyle/>
                    <a:p>
                      <a:pPr algn="ctr"/>
                      <a:r>
                        <a:rPr lang="en-US" sz="1800" dirty="0" smtClean="0">
                          <a:latin typeface="Times New Roman" pitchFamily="18" charset="0"/>
                          <a:cs typeface="Times New Roman" pitchFamily="18" charset="0"/>
                        </a:rPr>
                        <a:t>30.24</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31.38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32.08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31.233</a:t>
                      </a:r>
                      <a:endParaRPr lang="en-US" sz="1800" dirty="0">
                        <a:latin typeface="Times New Roman" pitchFamily="18" charset="0"/>
                        <a:cs typeface="Times New Roman" pitchFamily="18" charset="0"/>
                      </a:endParaRPr>
                    </a:p>
                  </a:txBody>
                  <a:tcPr/>
                </a:tc>
              </a:tr>
              <a:tr h="370840">
                <a:tc>
                  <a:txBody>
                    <a:bodyPr/>
                    <a:lstStyle/>
                    <a:p>
                      <a:pPr algn="ctr"/>
                      <a:r>
                        <a:rPr lang="en-US" dirty="0" smtClean="0"/>
                        <a:t>3</a:t>
                      </a:r>
                      <a:endParaRPr lang="en-US" dirty="0"/>
                    </a:p>
                  </a:txBody>
                  <a:tcPr/>
                </a:tc>
                <a:tc>
                  <a:txBody>
                    <a:bodyPr/>
                    <a:lstStyle/>
                    <a:p>
                      <a:pPr algn="ctr"/>
                      <a:r>
                        <a:rPr lang="en-US" dirty="0" smtClean="0"/>
                        <a:t>20</a:t>
                      </a:r>
                      <a:endParaRPr lang="en-US" dirty="0"/>
                    </a:p>
                  </a:txBody>
                  <a:tcPr/>
                </a:tc>
                <a:tc>
                  <a:txBody>
                    <a:bodyPr/>
                    <a:lstStyle/>
                    <a:p>
                      <a:pPr algn="ctr"/>
                      <a:r>
                        <a:rPr lang="en-US" sz="1800" dirty="0" smtClean="0">
                          <a:latin typeface="Times New Roman" pitchFamily="18" charset="0"/>
                          <a:cs typeface="Times New Roman" pitchFamily="18" charset="0"/>
                        </a:rPr>
                        <a:t>31.728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32.68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32.98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32.462</a:t>
                      </a:r>
                      <a:endParaRPr lang="en-US" sz="1800" dirty="0">
                        <a:latin typeface="Times New Roman" pitchFamily="18" charset="0"/>
                        <a:cs typeface="Times New Roman" pitchFamily="18" charset="0"/>
                      </a:endParaRPr>
                    </a:p>
                  </a:txBody>
                  <a:tcPr/>
                </a:tc>
              </a:tr>
              <a:tr h="370840">
                <a:tc>
                  <a:txBody>
                    <a:bodyPr/>
                    <a:lstStyle/>
                    <a:p>
                      <a:pPr algn="ctr"/>
                      <a:r>
                        <a:rPr lang="en-US" dirty="0" smtClean="0"/>
                        <a:t>4</a:t>
                      </a:r>
                      <a:endParaRPr lang="en-US" dirty="0"/>
                    </a:p>
                  </a:txBody>
                  <a:tcPr/>
                </a:tc>
                <a:tc>
                  <a:txBody>
                    <a:bodyPr/>
                    <a:lstStyle/>
                    <a:p>
                      <a:pPr algn="ctr"/>
                      <a:r>
                        <a:rPr lang="en-US" dirty="0" smtClean="0"/>
                        <a:t>30</a:t>
                      </a:r>
                      <a:endParaRPr lang="en-US" dirty="0"/>
                    </a:p>
                  </a:txBody>
                  <a:tcPr/>
                </a:tc>
                <a:tc>
                  <a:txBody>
                    <a:bodyPr/>
                    <a:lstStyle/>
                    <a:p>
                      <a:pPr algn="ctr"/>
                      <a:r>
                        <a:rPr lang="en-US" sz="1800" dirty="0" smtClean="0">
                          <a:latin typeface="Times New Roman" pitchFamily="18" charset="0"/>
                          <a:cs typeface="Times New Roman" pitchFamily="18" charset="0"/>
                        </a:rPr>
                        <a:t>33.82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34.52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35.03</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34.456</a:t>
                      </a:r>
                      <a:endParaRPr lang="en-US" sz="1800" dirty="0">
                        <a:latin typeface="Times New Roman" pitchFamily="18" charset="0"/>
                        <a:cs typeface="Times New Roman" pitchFamily="18" charset="0"/>
                      </a:endParaRPr>
                    </a:p>
                  </a:txBody>
                  <a:tcPr/>
                </a:tc>
              </a:tr>
              <a:tr h="370840">
                <a:tc>
                  <a:txBody>
                    <a:bodyPr/>
                    <a:lstStyle/>
                    <a:p>
                      <a:pPr algn="ctr"/>
                      <a:r>
                        <a:rPr lang="en-US" dirty="0" smtClean="0"/>
                        <a:t>5</a:t>
                      </a:r>
                      <a:endParaRPr lang="en-US" dirty="0"/>
                    </a:p>
                  </a:txBody>
                  <a:tcPr/>
                </a:tc>
                <a:tc>
                  <a:txBody>
                    <a:bodyPr/>
                    <a:lstStyle/>
                    <a:p>
                      <a:pPr algn="ctr"/>
                      <a:r>
                        <a:rPr lang="en-US" dirty="0" smtClean="0"/>
                        <a:t>40</a:t>
                      </a:r>
                      <a:endParaRPr lang="en-US" dirty="0"/>
                    </a:p>
                  </a:txBody>
                  <a:tcPr/>
                </a:tc>
                <a:tc>
                  <a:txBody>
                    <a:bodyPr/>
                    <a:lstStyle/>
                    <a:p>
                      <a:pPr algn="ctr"/>
                      <a:r>
                        <a:rPr lang="en-US" sz="1800" dirty="0" smtClean="0">
                          <a:latin typeface="Times New Roman" pitchFamily="18" charset="0"/>
                          <a:cs typeface="Times New Roman" pitchFamily="18" charset="0"/>
                        </a:rPr>
                        <a:t>34.58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35.83</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36.85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35.753</a:t>
                      </a:r>
                      <a:endParaRPr lang="en-US" sz="1800" dirty="0">
                        <a:latin typeface="Times New Roman" pitchFamily="18" charset="0"/>
                        <a:cs typeface="Times New Roman" pitchFamily="18" charset="0"/>
                      </a:endParaRPr>
                    </a:p>
                  </a:txBody>
                  <a:tcPr/>
                </a:tc>
              </a:tr>
              <a:tr h="370840">
                <a:tc>
                  <a:txBody>
                    <a:bodyPr/>
                    <a:lstStyle/>
                    <a:p>
                      <a:pPr algn="ctr"/>
                      <a:r>
                        <a:rPr lang="en-US" dirty="0" smtClean="0"/>
                        <a:t>6</a:t>
                      </a:r>
                      <a:endParaRPr lang="en-US" dirty="0"/>
                    </a:p>
                  </a:txBody>
                  <a:tcPr/>
                </a:tc>
                <a:tc>
                  <a:txBody>
                    <a:bodyPr/>
                    <a:lstStyle/>
                    <a:p>
                      <a:pPr algn="ctr"/>
                      <a:r>
                        <a:rPr lang="en-US" dirty="0" smtClean="0"/>
                        <a:t>50</a:t>
                      </a:r>
                      <a:endParaRPr lang="en-US" dirty="0"/>
                    </a:p>
                  </a:txBody>
                  <a:tcPr/>
                </a:tc>
                <a:tc>
                  <a:txBody>
                    <a:bodyPr/>
                    <a:lstStyle/>
                    <a:p>
                      <a:pPr algn="ctr"/>
                      <a:r>
                        <a:rPr lang="en-US" sz="1800" dirty="0" smtClean="0">
                          <a:latin typeface="Times New Roman" pitchFamily="18" charset="0"/>
                          <a:cs typeface="Times New Roman" pitchFamily="18" charset="0"/>
                        </a:rPr>
                        <a:t>35.74</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34.78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36.92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35.806</a:t>
                      </a:r>
                      <a:endParaRPr lang="en-US" sz="1800" dirty="0">
                        <a:latin typeface="Times New Roman" pitchFamily="18" charset="0"/>
                        <a:cs typeface="Times New Roman" pitchFamily="18" charset="0"/>
                      </a:endParaRPr>
                    </a:p>
                  </a:txBody>
                  <a:tcPr/>
                </a:tc>
              </a:tr>
              <a:tr h="370840">
                <a:tc>
                  <a:txBody>
                    <a:bodyPr/>
                    <a:lstStyle/>
                    <a:p>
                      <a:pPr algn="ctr"/>
                      <a:r>
                        <a:rPr lang="en-US" dirty="0" smtClean="0"/>
                        <a:t>7</a:t>
                      </a:r>
                      <a:endParaRPr lang="en-US" dirty="0"/>
                    </a:p>
                  </a:txBody>
                  <a:tcPr/>
                </a:tc>
                <a:tc>
                  <a:txBody>
                    <a:bodyPr/>
                    <a:lstStyle/>
                    <a:p>
                      <a:pPr algn="ctr"/>
                      <a:r>
                        <a:rPr lang="en-US" dirty="0" smtClean="0"/>
                        <a:t>60</a:t>
                      </a:r>
                      <a:endParaRPr lang="en-US" dirty="0"/>
                    </a:p>
                  </a:txBody>
                  <a:tcPr/>
                </a:tc>
                <a:tc>
                  <a:txBody>
                    <a:bodyPr/>
                    <a:lstStyle/>
                    <a:p>
                      <a:pPr algn="ctr"/>
                      <a:r>
                        <a:rPr lang="en-US" sz="1800" dirty="0" smtClean="0">
                          <a:latin typeface="Times New Roman" pitchFamily="18" charset="0"/>
                          <a:cs typeface="Times New Roman" pitchFamily="18" charset="0"/>
                        </a:rPr>
                        <a:t>34.725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33.48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35.83</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34.678</a:t>
                      </a:r>
                      <a:endParaRPr lang="en-US" sz="1800" dirty="0">
                        <a:latin typeface="Times New Roman" pitchFamily="18" charset="0"/>
                        <a:cs typeface="Times New Roman" pitchFamily="18" charset="0"/>
                      </a:endParaRPr>
                    </a:p>
                  </a:txBody>
                  <a:tcPr/>
                </a:tc>
              </a:tr>
              <a:tr h="370840">
                <a:tc>
                  <a:txBody>
                    <a:bodyPr/>
                    <a:lstStyle/>
                    <a:p>
                      <a:pPr algn="ctr"/>
                      <a:r>
                        <a:rPr lang="en-US" dirty="0" smtClean="0"/>
                        <a:t>8</a:t>
                      </a:r>
                      <a:endParaRPr lang="en-US" dirty="0"/>
                    </a:p>
                  </a:txBody>
                  <a:tcPr/>
                </a:tc>
                <a:tc>
                  <a:txBody>
                    <a:bodyPr/>
                    <a:lstStyle/>
                    <a:p>
                      <a:pPr algn="ctr"/>
                      <a:r>
                        <a:rPr lang="en-US" dirty="0" smtClean="0"/>
                        <a:t>70</a:t>
                      </a:r>
                      <a:endParaRPr lang="en-US" dirty="0"/>
                    </a:p>
                  </a:txBody>
                  <a:tcPr/>
                </a:tc>
                <a:tc>
                  <a:txBody>
                    <a:bodyPr/>
                    <a:lstStyle/>
                    <a:p>
                      <a:pPr algn="ctr"/>
                      <a:r>
                        <a:rPr lang="en-US" sz="1800" dirty="0" smtClean="0">
                          <a:latin typeface="Times New Roman" pitchFamily="18" charset="0"/>
                          <a:cs typeface="Times New Roman" pitchFamily="18" charset="0"/>
                        </a:rPr>
                        <a:t>33.528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31.92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32.95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32.799</a:t>
                      </a:r>
                      <a:endParaRPr lang="en-US" sz="1800" dirty="0">
                        <a:latin typeface="Times New Roman" pitchFamily="18" charset="0"/>
                        <a:cs typeface="Times New Roman" pitchFamily="18" charset="0"/>
                      </a:endParaRPr>
                    </a:p>
                  </a:txBody>
                  <a:tcPr/>
                </a:tc>
              </a:tr>
              <a:tr h="370840">
                <a:tc>
                  <a:txBody>
                    <a:bodyPr/>
                    <a:lstStyle/>
                    <a:p>
                      <a:pPr algn="ctr"/>
                      <a:r>
                        <a:rPr lang="en-US" dirty="0" smtClean="0"/>
                        <a:t>9</a:t>
                      </a:r>
                      <a:endParaRPr lang="en-US" dirty="0"/>
                    </a:p>
                  </a:txBody>
                  <a:tcPr/>
                </a:tc>
                <a:tc>
                  <a:txBody>
                    <a:bodyPr/>
                    <a:lstStyle/>
                    <a:p>
                      <a:pPr algn="ctr"/>
                      <a:r>
                        <a:rPr lang="en-US" dirty="0" smtClean="0"/>
                        <a:t>80</a:t>
                      </a:r>
                      <a:endParaRPr lang="en-US" dirty="0"/>
                    </a:p>
                  </a:txBody>
                  <a:tcPr/>
                </a:tc>
                <a:tc>
                  <a:txBody>
                    <a:bodyPr/>
                    <a:lstStyle/>
                    <a:p>
                      <a:pPr algn="ctr"/>
                      <a:r>
                        <a:rPr lang="en-US" sz="1800" dirty="0" smtClean="0">
                          <a:latin typeface="Times New Roman" pitchFamily="18" charset="0"/>
                          <a:cs typeface="Times New Roman" pitchFamily="18" charset="0"/>
                        </a:rPr>
                        <a:t>30.725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32.031</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31.12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31.292</a:t>
                      </a:r>
                      <a:endParaRPr lang="en-US" sz="1800" dirty="0">
                        <a:latin typeface="Times New Roman" pitchFamily="18" charset="0"/>
                        <a:cs typeface="Times New Roman" pitchFamily="18" charset="0"/>
                      </a:endParaRPr>
                    </a:p>
                  </a:txBody>
                  <a:tcPr/>
                </a:tc>
              </a:tr>
              <a:tr h="370840">
                <a:tc>
                  <a:txBody>
                    <a:bodyPr/>
                    <a:lstStyle/>
                    <a:p>
                      <a:pPr algn="ctr"/>
                      <a:r>
                        <a:rPr lang="en-US" dirty="0" smtClean="0"/>
                        <a:t>10</a:t>
                      </a:r>
                      <a:endParaRPr lang="en-US" dirty="0"/>
                    </a:p>
                  </a:txBody>
                  <a:tcPr/>
                </a:tc>
                <a:tc>
                  <a:txBody>
                    <a:bodyPr/>
                    <a:lstStyle/>
                    <a:p>
                      <a:pPr algn="ctr"/>
                      <a:r>
                        <a:rPr lang="en-US" dirty="0" smtClean="0"/>
                        <a:t>90</a:t>
                      </a:r>
                      <a:endParaRPr lang="en-US" dirty="0"/>
                    </a:p>
                  </a:txBody>
                  <a:tcPr/>
                </a:tc>
                <a:tc>
                  <a:txBody>
                    <a:bodyPr/>
                    <a:lstStyle/>
                    <a:p>
                      <a:pPr algn="ctr"/>
                      <a:r>
                        <a:rPr lang="en-US" sz="1800" dirty="0" smtClean="0">
                          <a:latin typeface="Times New Roman" pitchFamily="18" charset="0"/>
                          <a:cs typeface="Times New Roman" pitchFamily="18" charset="0"/>
                        </a:rPr>
                        <a:t>31.112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30.18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29.92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30.404</a:t>
                      </a:r>
                      <a:endParaRPr lang="en-US" sz="1800" dirty="0">
                        <a:latin typeface="Times New Roman" pitchFamily="18" charset="0"/>
                        <a:cs typeface="Times New Roman" pitchFamily="18" charset="0"/>
                      </a:endParaRPr>
                    </a:p>
                  </a:txBody>
                  <a:tcPr/>
                </a:tc>
              </a:tr>
              <a:tr h="370840">
                <a:tc>
                  <a:txBody>
                    <a:bodyPr/>
                    <a:lstStyle/>
                    <a:p>
                      <a:pPr algn="ctr"/>
                      <a:r>
                        <a:rPr lang="en-US" dirty="0" smtClean="0"/>
                        <a:t>11</a:t>
                      </a:r>
                      <a:endParaRPr lang="en-US" dirty="0"/>
                    </a:p>
                  </a:txBody>
                  <a:tcPr/>
                </a:tc>
                <a:tc>
                  <a:txBody>
                    <a:bodyPr/>
                    <a:lstStyle/>
                    <a:p>
                      <a:pPr algn="ctr"/>
                      <a:r>
                        <a:rPr lang="en-US" dirty="0" smtClean="0"/>
                        <a:t>100</a:t>
                      </a:r>
                      <a:endParaRPr lang="en-US" dirty="0"/>
                    </a:p>
                  </a:txBody>
                  <a:tcPr/>
                </a:tc>
                <a:tc>
                  <a:txBody>
                    <a:bodyPr/>
                    <a:lstStyle/>
                    <a:p>
                      <a:pPr algn="ctr"/>
                      <a:r>
                        <a:rPr lang="en-US" sz="1800" dirty="0" smtClean="0">
                          <a:latin typeface="Times New Roman" pitchFamily="18" charset="0"/>
                          <a:cs typeface="Times New Roman" pitchFamily="18" charset="0"/>
                        </a:rPr>
                        <a:t>29.11</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29.128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28.825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29.021</a:t>
                      </a:r>
                      <a:endParaRPr lang="en-US" sz="1800" dirty="0">
                        <a:latin typeface="Times New Roman" pitchFamily="18" charset="0"/>
                        <a:cs typeface="Times New Roman" pitchFamily="18" charset="0"/>
                      </a:endParaRPr>
                    </a:p>
                  </a:txBody>
                  <a:tcPr/>
                </a:tc>
              </a:tr>
            </a:tbl>
          </a:graphicData>
        </a:graphic>
      </p:graphicFrame>
      <p:sp>
        <p:nvSpPr>
          <p:cNvPr id="3" name="Title 2"/>
          <p:cNvSpPr>
            <a:spLocks noGrp="1"/>
          </p:cNvSpPr>
          <p:nvPr>
            <p:ph type="title"/>
          </p:nvPr>
        </p:nvSpPr>
        <p:spPr/>
        <p:txBody>
          <a:bodyPr>
            <a:normAutofit/>
          </a:bodyPr>
          <a:lstStyle/>
          <a:p>
            <a:r>
              <a:rPr lang="en-US" sz="2400" dirty="0" smtClean="0">
                <a:latin typeface="Times New Roman" pitchFamily="18" charset="0"/>
                <a:cs typeface="Times New Roman" pitchFamily="18" charset="0"/>
              </a:rPr>
              <a:t>Compressive Strength on Concrete Cubes at 28 Days</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ransition spd="slow">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Times New Roman" pitchFamily="18" charset="0"/>
                <a:cs typeface="Times New Roman" pitchFamily="18" charset="0"/>
              </a:rPr>
              <a:t>Compressive Strength on Concrete Cubes at 28 Days</a:t>
            </a:r>
            <a:endParaRPr lang="en-US"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718458" y="1755458"/>
          <a:ext cx="109728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r>
              <a:rPr lang="en-US" sz="2400" dirty="0" smtClean="0">
                <a:latin typeface="Times New Roman" pitchFamily="18" charset="0"/>
                <a:cs typeface="Times New Roman" pitchFamily="18" charset="0"/>
              </a:rPr>
              <a:t>Comparison of 7 And 28 Days</a:t>
            </a:r>
            <a:endParaRPr lang="en-US"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227909" y="1481138"/>
          <a:ext cx="9274628"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1010870"/>
          <a:ext cx="10972801" cy="5267960"/>
        </p:xfrm>
        <a:graphic>
          <a:graphicData uri="http://schemas.openxmlformats.org/drawingml/2006/table">
            <a:tbl>
              <a:tblPr firstRow="1" bandRow="1">
                <a:tableStyleId>{5C22544A-7EE6-4342-B048-85BDC9FD1C3A}</a:tableStyleId>
              </a:tblPr>
              <a:tblGrid>
                <a:gridCol w="955766"/>
                <a:gridCol w="2701835"/>
                <a:gridCol w="1828800"/>
                <a:gridCol w="1828800"/>
                <a:gridCol w="1828800"/>
                <a:gridCol w="1828800"/>
              </a:tblGrid>
              <a:tr h="370840">
                <a:tc>
                  <a:txBody>
                    <a:bodyPr/>
                    <a:lstStyle/>
                    <a:p>
                      <a:pPr algn="ctr"/>
                      <a:r>
                        <a:rPr kumimoji="0" lang="en-US" sz="1800" b="1" kern="1200" dirty="0" smtClean="0">
                          <a:solidFill>
                            <a:schemeClr val="lt1"/>
                          </a:solidFill>
                          <a:latin typeface="+mn-lt"/>
                          <a:ea typeface="+mn-ea"/>
                          <a:cs typeface="+mn-cs"/>
                        </a:rPr>
                        <a:t>SL.NO</a:t>
                      </a:r>
                      <a:endParaRPr lang="en-US" dirty="0"/>
                    </a:p>
                  </a:txBody>
                  <a:tcPr/>
                </a:tc>
                <a:tc>
                  <a:txBody>
                    <a:bodyPr/>
                    <a:lstStyle/>
                    <a:p>
                      <a:pPr algn="ctr"/>
                      <a:r>
                        <a:rPr kumimoji="0" lang="en-US" sz="1800" b="1" kern="1200" dirty="0" smtClean="0">
                          <a:solidFill>
                            <a:schemeClr val="lt1"/>
                          </a:solidFill>
                          <a:latin typeface="Times New Roman" pitchFamily="18" charset="0"/>
                          <a:ea typeface="+mn-ea"/>
                          <a:cs typeface="Times New Roman" pitchFamily="18" charset="0"/>
                        </a:rPr>
                        <a:t>Percentage Of Replaced copper slag as fine Aggregate</a:t>
                      </a:r>
                    </a:p>
                    <a:p>
                      <a:pPr algn="ctr"/>
                      <a:r>
                        <a:rPr kumimoji="0" lang="en-US" sz="1800" b="1" kern="1200" dirty="0" smtClean="0">
                          <a:solidFill>
                            <a:schemeClr val="lt1"/>
                          </a:solidFill>
                          <a:latin typeface="Times New Roman" pitchFamily="18" charset="0"/>
                          <a:ea typeface="+mn-ea"/>
                          <a:cs typeface="Times New Roman" pitchFamily="18" charset="0"/>
                        </a:rPr>
                        <a:t>(%)</a:t>
                      </a:r>
                      <a:endParaRPr lang="en-US" dirty="0">
                        <a:latin typeface="Times New Roman" pitchFamily="18" charset="0"/>
                        <a:cs typeface="Times New Roman" pitchFamily="18" charset="0"/>
                      </a:endParaRPr>
                    </a:p>
                  </a:txBody>
                  <a:tcPr/>
                </a:tc>
                <a:tc gridSpan="4">
                  <a:txBody>
                    <a:bodyPr/>
                    <a:lstStyle/>
                    <a:p>
                      <a:pPr marL="0" marR="0" algn="ctr">
                        <a:lnSpc>
                          <a:spcPct val="150000"/>
                        </a:lnSpc>
                        <a:spcBef>
                          <a:spcPts val="0"/>
                        </a:spcBef>
                        <a:spcAft>
                          <a:spcPts val="1200"/>
                        </a:spcAft>
                      </a:pPr>
                      <a:endParaRPr lang="en-US" sz="1800" dirty="0">
                        <a:latin typeface="Times New Roman" pitchFamily="18" charset="0"/>
                        <a:ea typeface="Calibri"/>
                        <a:cs typeface="Times New Roman" pitchFamily="18" charset="0"/>
                      </a:endParaRPr>
                    </a:p>
                    <a:p>
                      <a:pPr marL="0" marR="0" algn="ctr">
                        <a:lnSpc>
                          <a:spcPct val="150000"/>
                        </a:lnSpc>
                        <a:spcBef>
                          <a:spcPts val="0"/>
                        </a:spcBef>
                        <a:spcAft>
                          <a:spcPts val="1200"/>
                        </a:spcAft>
                      </a:pPr>
                      <a:r>
                        <a:rPr lang="en-US" sz="1800" b="1" dirty="0">
                          <a:latin typeface="Times New Roman" pitchFamily="18" charset="0"/>
                          <a:ea typeface="Calibri"/>
                          <a:cs typeface="Times New Roman" pitchFamily="18" charset="0"/>
                        </a:rPr>
                        <a:t>Split Tensile Strength</a:t>
                      </a:r>
                      <a:r>
                        <a:rPr lang="en-US" sz="1800" b="1" dirty="0">
                          <a:latin typeface="Times New Roman" pitchFamily="18" charset="0"/>
                          <a:ea typeface="Times New Roman"/>
                          <a:cs typeface="Times New Roman" pitchFamily="18" charset="0"/>
                        </a:rPr>
                        <a:t> N/mm</a:t>
                      </a:r>
                      <a:r>
                        <a:rPr lang="en-US" sz="1800" b="1" baseline="30000" dirty="0">
                          <a:latin typeface="Times New Roman" pitchFamily="18" charset="0"/>
                          <a:ea typeface="Times New Roman"/>
                          <a:cs typeface="Times New Roman" pitchFamily="18" charset="0"/>
                        </a:rPr>
                        <a:t>2</a:t>
                      </a:r>
                      <a:endParaRPr lang="en-US" sz="1800" dirty="0">
                        <a:latin typeface="Times New Roman" pitchFamily="18" charset="0"/>
                        <a:ea typeface="Calibri"/>
                        <a:cs typeface="Times New Roman"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lgn="ctr"/>
                      <a:r>
                        <a:rPr lang="en-US" dirty="0" smtClean="0"/>
                        <a:t>1</a:t>
                      </a:r>
                      <a:endParaRPr lang="en-US" dirty="0"/>
                    </a:p>
                  </a:txBody>
                  <a:tcPr/>
                </a:tc>
                <a:tc>
                  <a:txBody>
                    <a:bodyPr/>
                    <a:lstStyle/>
                    <a:p>
                      <a:pPr algn="ctr"/>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pPr marL="0" marR="0" algn="ctr">
                        <a:lnSpc>
                          <a:spcPct val="150000"/>
                        </a:lnSpc>
                        <a:spcBef>
                          <a:spcPts val="0"/>
                        </a:spcBef>
                        <a:spcAft>
                          <a:spcPts val="1200"/>
                        </a:spcAft>
                      </a:pPr>
                      <a:r>
                        <a:rPr lang="en-US" sz="1800" dirty="0" smtClean="0">
                          <a:latin typeface="Times New Roman" pitchFamily="18" charset="0"/>
                          <a:ea typeface="Calibri"/>
                          <a:cs typeface="Times New Roman" pitchFamily="18" charset="0"/>
                        </a:rPr>
                        <a:t>3.632</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1200"/>
                        </a:spcAft>
                      </a:pPr>
                      <a:r>
                        <a:rPr lang="en-US" sz="1800" dirty="0" smtClean="0">
                          <a:latin typeface="Times New Roman" pitchFamily="18" charset="0"/>
                          <a:ea typeface="Calibri"/>
                          <a:cs typeface="Times New Roman" pitchFamily="18" charset="0"/>
                        </a:rPr>
                        <a:t>3.82</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1200"/>
                        </a:spcAft>
                      </a:pPr>
                      <a:r>
                        <a:rPr lang="en-US" sz="1800" dirty="0" smtClean="0">
                          <a:latin typeface="Times New Roman" pitchFamily="18" charset="0"/>
                          <a:ea typeface="Calibri"/>
                          <a:cs typeface="Times New Roman" pitchFamily="18" charset="0"/>
                        </a:rPr>
                        <a:t>3.728</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1200"/>
                        </a:spcAft>
                      </a:pPr>
                      <a:r>
                        <a:rPr lang="en-US" sz="1800" dirty="0" smtClean="0">
                          <a:latin typeface="Times New Roman" pitchFamily="18" charset="0"/>
                          <a:ea typeface="Calibri"/>
                          <a:cs typeface="Times New Roman" pitchFamily="18" charset="0"/>
                        </a:rPr>
                        <a:t>3.726</a:t>
                      </a:r>
                      <a:endParaRPr lang="en-US" sz="1800" dirty="0">
                        <a:latin typeface="Times New Roman" pitchFamily="18" charset="0"/>
                        <a:ea typeface="Calibri"/>
                        <a:cs typeface="Times New Roman" pitchFamily="18" charset="0"/>
                      </a:endParaRPr>
                    </a:p>
                  </a:txBody>
                  <a:tcPr marL="68580" marR="68580" marT="0" marB="0" anchor="ctr"/>
                </a:tc>
              </a:tr>
              <a:tr h="370840">
                <a:tc>
                  <a:txBody>
                    <a:bodyPr/>
                    <a:lstStyle/>
                    <a:p>
                      <a:pPr algn="ctr"/>
                      <a:r>
                        <a:rPr lang="en-US" dirty="0" smtClean="0"/>
                        <a:t>2</a:t>
                      </a:r>
                      <a:endParaRPr lang="en-US" dirty="0"/>
                    </a:p>
                  </a:txBody>
                  <a:tcPr/>
                </a:tc>
                <a:tc>
                  <a:txBody>
                    <a:bodyPr/>
                    <a:lstStyle/>
                    <a:p>
                      <a:pPr algn="ctr"/>
                      <a:r>
                        <a:rPr lang="en-US" dirty="0" smtClean="0">
                          <a:latin typeface="Times New Roman" pitchFamily="18" charset="0"/>
                          <a:cs typeface="Times New Roman" pitchFamily="18" charset="0"/>
                        </a:rPr>
                        <a:t>10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3.78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3.88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3.97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3.876</a:t>
                      </a:r>
                      <a:endParaRPr lang="en-US" sz="1800" dirty="0">
                        <a:latin typeface="Times New Roman" pitchFamily="18" charset="0"/>
                        <a:cs typeface="Times New Roman" pitchFamily="18" charset="0"/>
                      </a:endParaRPr>
                    </a:p>
                  </a:txBody>
                  <a:tcPr/>
                </a:tc>
              </a:tr>
              <a:tr h="370840">
                <a:tc>
                  <a:txBody>
                    <a:bodyPr/>
                    <a:lstStyle/>
                    <a:p>
                      <a:pPr algn="ctr"/>
                      <a:r>
                        <a:rPr lang="en-US" dirty="0" smtClean="0"/>
                        <a:t>3</a:t>
                      </a:r>
                      <a:endParaRPr lang="en-US" dirty="0"/>
                    </a:p>
                  </a:txBody>
                  <a:tcPr/>
                </a:tc>
                <a:tc>
                  <a:txBody>
                    <a:bodyPr/>
                    <a:lstStyle/>
                    <a:p>
                      <a:pPr algn="ctr"/>
                      <a:r>
                        <a:rPr lang="en-US" dirty="0" smtClean="0">
                          <a:latin typeface="Times New Roman" pitchFamily="18" charset="0"/>
                          <a:cs typeface="Times New Roman" pitchFamily="18" charset="0"/>
                        </a:rPr>
                        <a:t>20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3.981</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4.18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4.080</a:t>
                      </a:r>
                      <a:endParaRPr lang="en-US" sz="1800" dirty="0">
                        <a:latin typeface="Times New Roman" pitchFamily="18" charset="0"/>
                        <a:cs typeface="Times New Roman" pitchFamily="18" charset="0"/>
                      </a:endParaRPr>
                    </a:p>
                  </a:txBody>
                  <a:tcPr/>
                </a:tc>
              </a:tr>
              <a:tr h="370840">
                <a:tc>
                  <a:txBody>
                    <a:bodyPr/>
                    <a:lstStyle/>
                    <a:p>
                      <a:pPr algn="ctr"/>
                      <a:r>
                        <a:rPr lang="en-US" dirty="0" smtClean="0"/>
                        <a:t>4</a:t>
                      </a:r>
                      <a:endParaRPr lang="en-US" dirty="0"/>
                    </a:p>
                  </a:txBody>
                  <a:tcPr/>
                </a:tc>
                <a:tc>
                  <a:txBody>
                    <a:bodyPr/>
                    <a:lstStyle/>
                    <a:p>
                      <a:pPr algn="ctr"/>
                      <a:r>
                        <a:rPr lang="en-US" dirty="0" smtClean="0">
                          <a:latin typeface="Times New Roman" pitchFamily="18" charset="0"/>
                          <a:cs typeface="Times New Roman" pitchFamily="18" charset="0"/>
                        </a:rPr>
                        <a:t>30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4.125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4.192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4.15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4.155</a:t>
                      </a:r>
                      <a:endParaRPr lang="en-US" sz="1800" dirty="0">
                        <a:latin typeface="Times New Roman" pitchFamily="18" charset="0"/>
                        <a:cs typeface="Times New Roman" pitchFamily="18" charset="0"/>
                      </a:endParaRPr>
                    </a:p>
                  </a:txBody>
                  <a:tcPr/>
                </a:tc>
              </a:tr>
              <a:tr h="370840">
                <a:tc>
                  <a:txBody>
                    <a:bodyPr/>
                    <a:lstStyle/>
                    <a:p>
                      <a:pPr algn="ctr"/>
                      <a:r>
                        <a:rPr lang="en-US" dirty="0" smtClean="0"/>
                        <a:t>5</a:t>
                      </a:r>
                      <a:endParaRPr lang="en-US" dirty="0"/>
                    </a:p>
                  </a:txBody>
                  <a:tcPr/>
                </a:tc>
                <a:tc>
                  <a:txBody>
                    <a:bodyPr/>
                    <a:lstStyle/>
                    <a:p>
                      <a:pPr algn="ctr"/>
                      <a:r>
                        <a:rPr lang="en-US" dirty="0" smtClean="0">
                          <a:latin typeface="Times New Roman" pitchFamily="18" charset="0"/>
                          <a:cs typeface="Times New Roman" pitchFamily="18" charset="0"/>
                        </a:rPr>
                        <a:t>40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4.56</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4.328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4.218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4.368</a:t>
                      </a:r>
                      <a:endParaRPr lang="en-US" sz="1800" dirty="0">
                        <a:latin typeface="Times New Roman" pitchFamily="18" charset="0"/>
                        <a:cs typeface="Times New Roman" pitchFamily="18" charset="0"/>
                      </a:endParaRPr>
                    </a:p>
                  </a:txBody>
                  <a:tcPr/>
                </a:tc>
              </a:tr>
              <a:tr h="370840">
                <a:tc>
                  <a:txBody>
                    <a:bodyPr/>
                    <a:lstStyle/>
                    <a:p>
                      <a:pPr algn="ctr"/>
                      <a:r>
                        <a:rPr lang="en-US" dirty="0" smtClean="0"/>
                        <a:t>6</a:t>
                      </a:r>
                      <a:endParaRPr lang="en-US" dirty="0"/>
                    </a:p>
                  </a:txBody>
                  <a:tcPr/>
                </a:tc>
                <a:tc>
                  <a:txBody>
                    <a:bodyPr/>
                    <a:lstStyle/>
                    <a:p>
                      <a:pPr algn="ctr"/>
                      <a:r>
                        <a:rPr lang="en-US" dirty="0" smtClean="0">
                          <a:latin typeface="Times New Roman" pitchFamily="18" charset="0"/>
                          <a:cs typeface="Times New Roman" pitchFamily="18" charset="0"/>
                        </a:rPr>
                        <a:t>50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4.328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4.162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4.26</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4.25</a:t>
                      </a:r>
                      <a:endParaRPr lang="en-US" sz="1800" dirty="0">
                        <a:latin typeface="Times New Roman" pitchFamily="18" charset="0"/>
                        <a:cs typeface="Times New Roman" pitchFamily="18" charset="0"/>
                      </a:endParaRPr>
                    </a:p>
                  </a:txBody>
                  <a:tcPr/>
                </a:tc>
              </a:tr>
              <a:tr h="370840">
                <a:tc>
                  <a:txBody>
                    <a:bodyPr/>
                    <a:lstStyle/>
                    <a:p>
                      <a:pPr algn="ctr"/>
                      <a:r>
                        <a:rPr lang="en-US" dirty="0" smtClean="0"/>
                        <a:t>7</a:t>
                      </a:r>
                      <a:endParaRPr lang="en-US" dirty="0"/>
                    </a:p>
                  </a:txBody>
                  <a:tcPr/>
                </a:tc>
                <a:tc>
                  <a:txBody>
                    <a:bodyPr/>
                    <a:lstStyle/>
                    <a:p>
                      <a:pPr algn="ctr"/>
                      <a:r>
                        <a:rPr lang="en-US" dirty="0" smtClean="0">
                          <a:latin typeface="Times New Roman" pitchFamily="18" charset="0"/>
                          <a:cs typeface="Times New Roman" pitchFamily="18" charset="0"/>
                        </a:rPr>
                        <a:t>60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4.185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4.210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4.196</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4.197</a:t>
                      </a:r>
                      <a:endParaRPr lang="en-US" sz="1800" dirty="0">
                        <a:latin typeface="Times New Roman" pitchFamily="18" charset="0"/>
                        <a:cs typeface="Times New Roman" pitchFamily="18" charset="0"/>
                      </a:endParaRPr>
                    </a:p>
                  </a:txBody>
                  <a:tcPr/>
                </a:tc>
              </a:tr>
              <a:tr h="370840">
                <a:tc>
                  <a:txBody>
                    <a:bodyPr/>
                    <a:lstStyle/>
                    <a:p>
                      <a:pPr algn="ctr"/>
                      <a:r>
                        <a:rPr lang="en-US" dirty="0" smtClean="0"/>
                        <a:t>8</a:t>
                      </a:r>
                      <a:endParaRPr lang="en-US" dirty="0"/>
                    </a:p>
                  </a:txBody>
                  <a:tcPr/>
                </a:tc>
                <a:tc>
                  <a:txBody>
                    <a:bodyPr/>
                    <a:lstStyle/>
                    <a:p>
                      <a:pPr algn="ctr"/>
                      <a:r>
                        <a:rPr lang="en-US" dirty="0" smtClean="0">
                          <a:latin typeface="Times New Roman" pitchFamily="18" charset="0"/>
                          <a:cs typeface="Times New Roman" pitchFamily="18" charset="0"/>
                        </a:rPr>
                        <a:t>70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3.86</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3.982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3.965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3.93</a:t>
                      </a:r>
                      <a:endParaRPr lang="en-US" sz="1800" dirty="0">
                        <a:latin typeface="Times New Roman" pitchFamily="18" charset="0"/>
                        <a:cs typeface="Times New Roman" pitchFamily="18" charset="0"/>
                      </a:endParaRPr>
                    </a:p>
                  </a:txBody>
                  <a:tcPr/>
                </a:tc>
              </a:tr>
              <a:tr h="370840">
                <a:tc>
                  <a:txBody>
                    <a:bodyPr/>
                    <a:lstStyle/>
                    <a:p>
                      <a:pPr algn="ctr"/>
                      <a:r>
                        <a:rPr lang="en-US" dirty="0" smtClean="0"/>
                        <a:t>9</a:t>
                      </a:r>
                      <a:endParaRPr lang="en-US" dirty="0"/>
                    </a:p>
                  </a:txBody>
                  <a:tcPr/>
                </a:tc>
                <a:tc>
                  <a:txBody>
                    <a:bodyPr/>
                    <a:lstStyle/>
                    <a:p>
                      <a:pPr algn="ctr"/>
                      <a:r>
                        <a:rPr lang="en-US" dirty="0" smtClean="0">
                          <a:latin typeface="Times New Roman" pitchFamily="18" charset="0"/>
                          <a:cs typeface="Times New Roman" pitchFamily="18" charset="0"/>
                        </a:rPr>
                        <a:t>80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3.728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3.835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3.815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3.792</a:t>
                      </a:r>
                      <a:endParaRPr lang="en-US" sz="1800" dirty="0">
                        <a:latin typeface="Times New Roman" pitchFamily="18" charset="0"/>
                        <a:cs typeface="Times New Roman" pitchFamily="18" charset="0"/>
                      </a:endParaRPr>
                    </a:p>
                  </a:txBody>
                  <a:tcPr/>
                </a:tc>
              </a:tr>
              <a:tr h="370840">
                <a:tc>
                  <a:txBody>
                    <a:bodyPr/>
                    <a:lstStyle/>
                    <a:p>
                      <a:pPr algn="ctr"/>
                      <a:r>
                        <a:rPr lang="en-US" dirty="0" smtClean="0"/>
                        <a:t>10</a:t>
                      </a:r>
                      <a:endParaRPr lang="en-US" dirty="0"/>
                    </a:p>
                  </a:txBody>
                  <a:tcPr/>
                </a:tc>
                <a:tc>
                  <a:txBody>
                    <a:bodyPr/>
                    <a:lstStyle/>
                    <a:p>
                      <a:pPr algn="ctr"/>
                      <a:r>
                        <a:rPr lang="en-US" dirty="0" smtClean="0">
                          <a:latin typeface="Times New Roman" pitchFamily="18" charset="0"/>
                          <a:cs typeface="Times New Roman" pitchFamily="18" charset="0"/>
                        </a:rPr>
                        <a:t>90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3.725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3.631</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3.68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3.678</a:t>
                      </a:r>
                      <a:endParaRPr lang="en-US" sz="1800" dirty="0">
                        <a:latin typeface="Times New Roman" pitchFamily="18" charset="0"/>
                        <a:cs typeface="Times New Roman" pitchFamily="18" charset="0"/>
                      </a:endParaRPr>
                    </a:p>
                  </a:txBody>
                  <a:tcPr/>
                </a:tc>
              </a:tr>
              <a:tr h="370840">
                <a:tc>
                  <a:txBody>
                    <a:bodyPr/>
                    <a:lstStyle/>
                    <a:p>
                      <a:pPr algn="ctr"/>
                      <a:r>
                        <a:rPr lang="en-US" dirty="0" smtClean="0"/>
                        <a:t>11</a:t>
                      </a:r>
                      <a:endParaRPr lang="en-US" dirty="0"/>
                    </a:p>
                  </a:txBody>
                  <a:tcPr/>
                </a:tc>
                <a:tc>
                  <a:txBody>
                    <a:bodyPr/>
                    <a:lstStyle/>
                    <a:p>
                      <a:pPr algn="ctr"/>
                      <a:r>
                        <a:rPr lang="en-US" dirty="0" smtClean="0">
                          <a:latin typeface="Times New Roman" pitchFamily="18" charset="0"/>
                          <a:cs typeface="Times New Roman" pitchFamily="18" charset="0"/>
                        </a:rPr>
                        <a:t>100</a:t>
                      </a:r>
                      <a:endParaRPr lang="en-US"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3.615</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3.52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3.483</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3.539</a:t>
                      </a:r>
                      <a:endParaRPr lang="en-US" sz="1800" dirty="0">
                        <a:latin typeface="Times New Roman" pitchFamily="18" charset="0"/>
                        <a:cs typeface="Times New Roman" pitchFamily="18" charset="0"/>
                      </a:endParaRPr>
                    </a:p>
                  </a:txBody>
                  <a:tcPr/>
                </a:tc>
              </a:tr>
            </a:tbl>
          </a:graphicData>
        </a:graphic>
      </p:graphicFrame>
      <p:sp>
        <p:nvSpPr>
          <p:cNvPr id="3" name="Title 2"/>
          <p:cNvSpPr>
            <a:spLocks noGrp="1"/>
          </p:cNvSpPr>
          <p:nvPr>
            <p:ph type="title"/>
          </p:nvPr>
        </p:nvSpPr>
        <p:spPr/>
        <p:txBody>
          <a:bodyPr>
            <a:normAutofit/>
          </a:bodyPr>
          <a:lstStyle/>
          <a:p>
            <a:r>
              <a:rPr lang="en-US" sz="2400" b="0" dirty="0" smtClean="0">
                <a:latin typeface="Times New Roman" pitchFamily="18" charset="0"/>
                <a:cs typeface="Times New Roman" pitchFamily="18" charset="0"/>
              </a:rPr>
              <a:t>Split Tensile Test</a:t>
            </a:r>
            <a:br>
              <a:rPr lang="en-US" sz="2400" b="0" dirty="0" smtClean="0">
                <a:latin typeface="Times New Roman" pitchFamily="18" charset="0"/>
                <a:cs typeface="Times New Roman" pitchFamily="18" charset="0"/>
              </a:rPr>
            </a:br>
            <a:endParaRPr lang="en-US" sz="2400" b="0" dirty="0">
              <a:latin typeface="Times New Roman" pitchFamily="18" charset="0"/>
              <a:cs typeface="Times New Roman" pitchFamily="18" charset="0"/>
            </a:endParaRPr>
          </a:p>
        </p:txBody>
      </p:sp>
    </p:spTree>
  </p:cSld>
  <p:clrMapOvr>
    <a:masterClrMapping/>
  </p:clrMapOvr>
  <p:transition spd="slow">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study  has  The investigated  mechanical behaviors of concrete with sand replaced by different percentages of copper slag, including quasi-static and dynamic compression test and tensile splitting strength test. It is found that the smooth glassy surface texture and low moisture absorption, the excellent compressibility of copper slag can improve the workability and dynamic behavior of the concrete respectively, but the presence of excess water, the higher </a:t>
            </a:r>
            <a:r>
              <a:rPr lang="en-US" sz="2000" dirty="0" err="1" smtClean="0">
                <a:latin typeface="Times New Roman" pitchFamily="18" charset="0"/>
                <a:cs typeface="Times New Roman" pitchFamily="18" charset="0"/>
              </a:rPr>
              <a:t>ﬁneness</a:t>
            </a:r>
            <a:r>
              <a:rPr lang="en-US" sz="2000" dirty="0" smtClean="0">
                <a:latin typeface="Times New Roman" pitchFamily="18" charset="0"/>
                <a:cs typeface="Times New Roman" pitchFamily="18" charset="0"/>
              </a:rPr>
              <a:t> and ferric oxide content decrease the quasi-static compressive, </a:t>
            </a:r>
            <a:r>
              <a:rPr lang="en-US" sz="2000" dirty="0" err="1" smtClean="0">
                <a:latin typeface="Times New Roman" pitchFamily="18" charset="0"/>
                <a:cs typeface="Times New Roman" pitchFamily="18" charset="0"/>
              </a:rPr>
              <a:t>ﬂexural</a:t>
            </a:r>
            <a:r>
              <a:rPr lang="en-US" sz="2000" dirty="0" smtClean="0">
                <a:latin typeface="Times New Roman" pitchFamily="18" charset="0"/>
                <a:cs typeface="Times New Roman" pitchFamily="18" charset="0"/>
              </a:rPr>
              <a:t> and tensile splitting strength. </a:t>
            </a:r>
          </a:p>
          <a:p>
            <a:r>
              <a:rPr lang="en-US" sz="2000" dirty="0" smtClean="0">
                <a:latin typeface="Times New Roman" pitchFamily="18" charset="0"/>
                <a:cs typeface="Times New Roman" pitchFamily="18" charset="0"/>
              </a:rPr>
              <a:t>It is recommended that less than 40% copper slag as sand substitution can achieve a high strength concrete that comparable or better than the control mix, beyond which more voids, micro cracks and capillary channels appear in the microstructure of the concrete resulting in the concrete damaged at a premature strength level. </a:t>
            </a:r>
          </a:p>
          <a:p>
            <a:r>
              <a:rPr lang="en-US" sz="2000" dirty="0" smtClean="0">
                <a:latin typeface="Times New Roman" pitchFamily="18" charset="0"/>
                <a:cs typeface="Times New Roman" pitchFamily="18" charset="0"/>
              </a:rPr>
              <a:t>It also suggests that the determination of the copper slag replacement level should consider with the desired compressive strength of concrete.</a:t>
            </a:r>
          </a:p>
          <a:p>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t> </a:t>
            </a:r>
            <a:r>
              <a:rPr lang="en-US" dirty="0" smtClean="0">
                <a:solidFill>
                  <a:srgbClr val="00B0F0"/>
                </a:solidFill>
              </a:rPr>
              <a:t>CONCLUSION</a:t>
            </a:r>
            <a:endParaRPr lang="en-US" dirty="0">
              <a:solidFill>
                <a:srgbClr val="00B0F0"/>
              </a:solidFill>
            </a:endParaRPr>
          </a:p>
        </p:txBody>
      </p:sp>
    </p:spTree>
  </p:cSld>
  <p:clrMapOvr>
    <a:masterClrMapping/>
  </p:clrMapOvr>
  <p:transition spd="slow">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title"/>
          </p:nvPr>
        </p:nvSpPr>
        <p:spPr>
          <a:xfrm>
            <a:off x="1604072" y="1103812"/>
            <a:ext cx="8596668" cy="4800600"/>
          </a:xfrm>
        </p:spPr>
        <p:txBody>
          <a:bodyPr>
            <a:noAutofit/>
          </a:bodyPr>
          <a:lstStyle/>
          <a:p>
            <a:pPr algn="ctr"/>
            <a:r>
              <a:rPr lang="en-IN" sz="10000" i="1" dirty="0" smtClean="0">
                <a:solidFill>
                  <a:schemeClr val="tx1">
                    <a:lumMod val="85000"/>
                    <a:lumOff val="15000"/>
                  </a:schemeClr>
                </a:solidFill>
                <a:latin typeface="Algerian" pitchFamily="82" charset="0"/>
              </a:rPr>
              <a:t>THANK</a:t>
            </a:r>
            <a:r>
              <a:rPr lang="en-IN" sz="9600" i="1" dirty="0" smtClean="0">
                <a:solidFill>
                  <a:schemeClr val="tx1">
                    <a:lumMod val="85000"/>
                    <a:lumOff val="15000"/>
                  </a:schemeClr>
                </a:solidFill>
                <a:latin typeface="Algerian" pitchFamily="82" charset="0"/>
              </a:rPr>
              <a:t> </a:t>
            </a:r>
            <a:br>
              <a:rPr lang="en-IN" sz="9600" i="1" dirty="0" smtClean="0">
                <a:solidFill>
                  <a:schemeClr val="tx1">
                    <a:lumMod val="85000"/>
                    <a:lumOff val="15000"/>
                  </a:schemeClr>
                </a:solidFill>
                <a:latin typeface="Algerian" pitchFamily="82" charset="0"/>
              </a:rPr>
            </a:br>
            <a:r>
              <a:rPr lang="en-IN" sz="9600" i="1" dirty="0" smtClean="0">
                <a:solidFill>
                  <a:schemeClr val="tx1">
                    <a:lumMod val="85000"/>
                    <a:lumOff val="15000"/>
                  </a:schemeClr>
                </a:solidFill>
                <a:latin typeface="Algerian" pitchFamily="82" charset="0"/>
              </a:rPr>
              <a:t>			 YOU….!</a:t>
            </a:r>
            <a:endParaRPr lang="en-IN" sz="9600" i="1" dirty="0">
              <a:solidFill>
                <a:schemeClr val="tx1">
                  <a:lumMod val="85000"/>
                  <a:lumOff val="15000"/>
                </a:schemeClr>
              </a:solidFill>
              <a:latin typeface="Algerian" pitchFamily="82" charset="0"/>
            </a:endParaRPr>
          </a:p>
        </p:txBody>
      </p:sp>
    </p:spTree>
  </p:cSld>
  <p:clrMapOvr>
    <a:masterClrMapping/>
  </p:clrMapOvr>
  <mc:AlternateContent xmlns:mc="http://schemas.openxmlformats.org/markup-compatibility/2006">
    <mc:Choice xmlns=""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600" dirty="0" smtClean="0">
                <a:latin typeface="Times New Roman" pitchFamily="18" charset="0"/>
                <a:cs typeface="Times New Roman" pitchFamily="18" charset="0"/>
              </a:rPr>
              <a:t>American concrete institute (</a:t>
            </a:r>
            <a:r>
              <a:rPr lang="en-US" sz="2600" dirty="0" err="1" smtClean="0">
                <a:latin typeface="Times New Roman" pitchFamily="18" charset="0"/>
                <a:cs typeface="Times New Roman" pitchFamily="18" charset="0"/>
              </a:rPr>
              <a:t>Moura</a:t>
            </a:r>
            <a:r>
              <a:rPr lang="en-US" sz="2600" dirty="0" smtClean="0">
                <a:latin typeface="Times New Roman" pitchFamily="18" charset="0"/>
                <a:cs typeface="Times New Roman" pitchFamily="18" charset="0"/>
              </a:rPr>
              <a:t> et al., 1999) used the copper slag from Bahia, Brazil as construction materials. They observed that the characteristic of the material was equivalent to the traditional ones or even better. So copper slag can be a potential alternative to the admixtures used in concrete and mortars.</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Use of slag from copper refining as entrancing mix in solid drift </a:t>
            </a:r>
            <a:r>
              <a:rPr lang="en-US" sz="2600" dirty="0" err="1" smtClean="0">
                <a:latin typeface="Times New Roman" pitchFamily="18" charset="0"/>
                <a:cs typeface="Times New Roman" pitchFamily="18" charset="0"/>
              </a:rPr>
              <a:t>towords</a:t>
            </a:r>
            <a:r>
              <a:rPr lang="en-US" sz="2600" dirty="0" smtClean="0">
                <a:latin typeface="Times New Roman" pitchFamily="18" charset="0"/>
                <a:cs typeface="Times New Roman" pitchFamily="18" charset="0"/>
              </a:rPr>
              <a:t> updating in to made by utilizing strategy for making use of technique for </a:t>
            </a:r>
            <a:r>
              <a:rPr lang="en-US" sz="2600" dirty="0" err="1" smtClean="0">
                <a:latin typeface="Times New Roman" pitchFamily="18" charset="0"/>
                <a:cs typeface="Times New Roman" pitchFamily="18" charset="0"/>
              </a:rPr>
              <a:t>akihiko</a:t>
            </a:r>
            <a:r>
              <a:rPr lang="en-US" sz="2600" dirty="0" smtClean="0">
                <a:latin typeface="Times New Roman" pitchFamily="18" charset="0"/>
                <a:cs typeface="Times New Roman" pitchFamily="18" charset="0"/>
              </a:rPr>
              <a:t> and </a:t>
            </a:r>
            <a:r>
              <a:rPr lang="en-US" sz="2600" dirty="0" err="1" smtClean="0">
                <a:latin typeface="Times New Roman" pitchFamily="18" charset="0"/>
                <a:cs typeface="Times New Roman" pitchFamily="18" charset="0"/>
              </a:rPr>
              <a:t>takashi</a:t>
            </a:r>
            <a:r>
              <a:rPr lang="en-US" sz="2600" dirty="0" smtClean="0">
                <a:latin typeface="Times New Roman" pitchFamily="18" charset="0"/>
                <a:cs typeface="Times New Roman" pitchFamily="18" charset="0"/>
              </a:rPr>
              <a:t> (1996)</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Copper slag was used as fine aggregate for concrete by </a:t>
            </a:r>
            <a:r>
              <a:rPr lang="en-US" sz="2600" dirty="0" err="1" smtClean="0">
                <a:latin typeface="Times New Roman" pitchFamily="18" charset="0"/>
                <a:cs typeface="Times New Roman" pitchFamily="18" charset="0"/>
              </a:rPr>
              <a:t>Toshiki</a:t>
            </a:r>
            <a:r>
              <a:rPr lang="en-US" sz="2600" dirty="0" smtClean="0">
                <a:latin typeface="Times New Roman" pitchFamily="18" charset="0"/>
                <a:cs typeface="Times New Roman" pitchFamily="18" charset="0"/>
              </a:rPr>
              <a:t> et al.(2000). They described the strength, setting time and durability of concrete with copper slag.</a:t>
            </a:r>
          </a:p>
          <a:p>
            <a:endParaRPr lang="en-US" dirty="0" smtClean="0"/>
          </a:p>
          <a:p>
            <a:pPr>
              <a:buNone/>
            </a:pPr>
            <a:endParaRPr lang="en-US" dirty="0"/>
          </a:p>
        </p:txBody>
      </p:sp>
      <p:sp>
        <p:nvSpPr>
          <p:cNvPr id="3" name="Title 2"/>
          <p:cNvSpPr>
            <a:spLocks noGrp="1"/>
          </p:cNvSpPr>
          <p:nvPr>
            <p:ph type="title"/>
          </p:nvPr>
        </p:nvSpPr>
        <p:spPr/>
        <p:txBody>
          <a:bodyPr/>
          <a:lstStyle/>
          <a:p>
            <a:r>
              <a:rPr lang="en-US" sz="3200" b="0" dirty="0" smtClean="0">
                <a:latin typeface="Times New Roman" pitchFamily="18" charset="0"/>
                <a:cs typeface="Times New Roman" pitchFamily="18" charset="0"/>
              </a:rPr>
              <a:t>U</a:t>
            </a:r>
            <a:r>
              <a:rPr lang="en-US" sz="2800" b="0" dirty="0" smtClean="0">
                <a:latin typeface="Times New Roman" pitchFamily="18" charset="0"/>
                <a:cs typeface="Times New Roman" pitchFamily="18" charset="0"/>
              </a:rPr>
              <a:t>SES OF COPPER SLAG INSIDE CONCRETE</a:t>
            </a:r>
            <a:endParaRPr lang="en-US" sz="2800" b="0" dirty="0">
              <a:latin typeface="Times New Roman" pitchFamily="18" charset="0"/>
              <a:cs typeface="Times New Roman" pitchFamily="18" charset="0"/>
            </a:endParaRPr>
          </a:p>
        </p:txBody>
      </p:sp>
    </p:spTree>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2400" dirty="0" smtClean="0">
                <a:latin typeface="Times New Roman" pitchFamily="18" charset="0"/>
                <a:cs typeface="Times New Roman" pitchFamily="18" charset="0"/>
              </a:rPr>
              <a:t>Cement raw material ( iron supplementation ) </a:t>
            </a:r>
          </a:p>
          <a:p>
            <a:pPr lvl="0"/>
            <a:r>
              <a:rPr lang="en-US" sz="2400" dirty="0" smtClean="0">
                <a:latin typeface="Times New Roman" pitchFamily="18" charset="0"/>
                <a:cs typeface="Times New Roman" pitchFamily="18" charset="0"/>
              </a:rPr>
              <a:t>Sand blasting ( rust scouring of iron surfaces )</a:t>
            </a:r>
          </a:p>
          <a:p>
            <a:pPr lvl="0"/>
            <a:r>
              <a:rPr lang="en-US" sz="2400" dirty="0" smtClean="0">
                <a:latin typeface="Times New Roman" pitchFamily="18" charset="0"/>
                <a:cs typeface="Times New Roman" pitchFamily="18" charset="0"/>
              </a:rPr>
              <a:t>Caisson ( filling material )</a:t>
            </a:r>
          </a:p>
          <a:p>
            <a:pPr lvl="0"/>
            <a:r>
              <a:rPr lang="en-US" sz="2400" dirty="0" smtClean="0">
                <a:latin typeface="Times New Roman" pitchFamily="18" charset="0"/>
                <a:cs typeface="Times New Roman" pitchFamily="18" charset="0"/>
              </a:rPr>
              <a:t>Portland cement replacement in concrete</a:t>
            </a:r>
          </a:p>
          <a:p>
            <a:pPr lvl="0"/>
            <a:r>
              <a:rPr lang="en-US" sz="2400" dirty="0" smtClean="0">
                <a:latin typeface="Times New Roman" pitchFamily="18" charset="0"/>
                <a:cs typeface="Times New Roman" pitchFamily="18" charset="0"/>
              </a:rPr>
              <a:t>Good use for sand replacement in concrete</a:t>
            </a:r>
          </a:p>
          <a:p>
            <a:pPr lvl="0"/>
            <a:r>
              <a:rPr lang="en-US" sz="2400" dirty="0" smtClean="0">
                <a:latin typeface="Times New Roman" pitchFamily="18" charset="0"/>
                <a:cs typeface="Times New Roman" pitchFamily="18" charset="0"/>
              </a:rPr>
              <a:t>Increase compressive strength of concrete</a:t>
            </a:r>
          </a:p>
          <a:p>
            <a:pPr lvl="0"/>
            <a:r>
              <a:rPr lang="en-US" sz="2400" dirty="0" smtClean="0">
                <a:latin typeface="Times New Roman" pitchFamily="18" charset="0"/>
                <a:cs typeface="Times New Roman" pitchFamily="18" charset="0"/>
              </a:rPr>
              <a:t>Refinement of porosity</a:t>
            </a:r>
          </a:p>
          <a:p>
            <a:pPr lvl="0"/>
            <a:r>
              <a:rPr lang="en-US" sz="2400" dirty="0" smtClean="0">
                <a:latin typeface="Times New Roman" pitchFamily="18" charset="0"/>
                <a:cs typeface="Times New Roman" pitchFamily="18" charset="0"/>
              </a:rPr>
              <a:t>Improvement of durability</a:t>
            </a:r>
          </a:p>
          <a:p>
            <a:pPr lvl="0"/>
            <a:r>
              <a:rPr lang="en-US" sz="2400" dirty="0" smtClean="0">
                <a:latin typeface="Times New Roman" pitchFamily="18" charset="0"/>
                <a:cs typeface="Times New Roman" pitchFamily="18" charset="0"/>
              </a:rPr>
              <a:t>Copper slag prevented the environment being polluted</a:t>
            </a:r>
          </a:p>
          <a:p>
            <a:pPr lvl="0"/>
            <a:r>
              <a:rPr lang="en-US" sz="2400" dirty="0" smtClean="0">
                <a:latin typeface="Times New Roman" pitchFamily="18" charset="0"/>
                <a:cs typeface="Times New Roman" pitchFamily="18" charset="0"/>
              </a:rPr>
              <a:t>Cost is very less </a:t>
            </a:r>
          </a:p>
          <a:p>
            <a:endParaRPr lang="en-US" dirty="0"/>
          </a:p>
        </p:txBody>
      </p:sp>
      <p:sp>
        <p:nvSpPr>
          <p:cNvPr id="3" name="Title 2"/>
          <p:cNvSpPr>
            <a:spLocks noGrp="1"/>
          </p:cNvSpPr>
          <p:nvPr>
            <p:ph type="title"/>
          </p:nvPr>
        </p:nvSpPr>
        <p:spPr/>
        <p:txBody>
          <a:bodyPr>
            <a:normAutofit/>
          </a:bodyPr>
          <a:lstStyle/>
          <a:p>
            <a:r>
              <a:rPr lang="en-US" sz="2800" dirty="0" smtClean="0">
                <a:solidFill>
                  <a:srgbClr val="00B0F0"/>
                </a:solidFill>
                <a:latin typeface="Times New Roman" pitchFamily="18" charset="0"/>
                <a:cs typeface="Times New Roman" pitchFamily="18" charset="0"/>
              </a:rPr>
              <a:t>ADVANTAGES OF COPPER SLAG</a:t>
            </a:r>
            <a:br>
              <a:rPr lang="en-US" sz="2800" dirty="0" smtClean="0">
                <a:solidFill>
                  <a:srgbClr val="00B0F0"/>
                </a:solidFill>
                <a:latin typeface="Times New Roman" pitchFamily="18" charset="0"/>
                <a:cs typeface="Times New Roman" pitchFamily="18" charset="0"/>
              </a:rPr>
            </a:br>
            <a:endParaRPr lang="en-US" sz="2800" dirty="0">
              <a:solidFill>
                <a:srgbClr val="00B0F0"/>
              </a:solidFill>
              <a:latin typeface="Times New Roman" pitchFamily="18" charset="0"/>
              <a:cs typeface="Times New Roman" pitchFamily="18" charset="0"/>
            </a:endParaRPr>
          </a:p>
        </p:txBody>
      </p:sp>
    </p:spTree>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smtClean="0">
                <a:latin typeface="Times New Roman" pitchFamily="18" charset="0"/>
                <a:cs typeface="Times New Roman" pitchFamily="18" charset="0"/>
              </a:rPr>
              <a:t>Total of six batches of concrete mixes required by the scope of the project. For each concrete mix batch will increments of 20% on aggregate replacement from 0% to 100%.</a:t>
            </a:r>
          </a:p>
          <a:p>
            <a:pPr lvl="0"/>
            <a:r>
              <a:rPr lang="en-US" sz="2400" dirty="0" smtClean="0">
                <a:latin typeface="Times New Roman" pitchFamily="18" charset="0"/>
                <a:cs typeface="Times New Roman" pitchFamily="18" charset="0"/>
              </a:rPr>
              <a:t>The investigation and laboratory of testing on reused of aggregate concrete specimens such as split tensile test, compression test and flexural test for 7 and 28 days.</a:t>
            </a:r>
          </a:p>
          <a:p>
            <a:pPr>
              <a:buNone/>
            </a:pP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endParaRPr lang="en-US" dirty="0"/>
          </a:p>
        </p:txBody>
      </p:sp>
      <p:sp>
        <p:nvSpPr>
          <p:cNvPr id="3" name="Title 2"/>
          <p:cNvSpPr>
            <a:spLocks noGrp="1"/>
          </p:cNvSpPr>
          <p:nvPr>
            <p:ph type="title"/>
          </p:nvPr>
        </p:nvSpPr>
        <p:spPr/>
        <p:txBody>
          <a:bodyPr/>
          <a:lstStyle/>
          <a:p>
            <a:r>
              <a:rPr lang="en-US" sz="2800" dirty="0" smtClean="0">
                <a:solidFill>
                  <a:srgbClr val="00B0F0"/>
                </a:solidFill>
                <a:latin typeface="Times New Roman" pitchFamily="18" charset="0"/>
                <a:cs typeface="Times New Roman" pitchFamily="18" charset="0"/>
              </a:rPr>
              <a:t>OBJECTIVE OF THIS PROJECT</a:t>
            </a:r>
            <a:r>
              <a:rPr lang="en-US" dirty="0" smtClean="0">
                <a:solidFill>
                  <a:srgbClr val="00B0F0"/>
                </a:solidFill>
              </a:rPr>
              <a:t>:</a:t>
            </a:r>
            <a:endParaRPr lang="en-US" dirty="0">
              <a:solidFill>
                <a:srgbClr val="00B0F0"/>
              </a:solidFill>
            </a:endParaRPr>
          </a:p>
        </p:txBody>
      </p:sp>
    </p:spTree>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latin typeface="Times New Roman" pitchFamily="18" charset="0"/>
                <a:cs typeface="Times New Roman" pitchFamily="18" charset="0"/>
              </a:rPr>
              <a:t>Cement 		- 	Ordinary Portland Cement with 53 Grade.</a:t>
            </a:r>
          </a:p>
          <a:p>
            <a:r>
              <a:rPr lang="en-US" sz="2400" dirty="0" smtClean="0">
                <a:latin typeface="Times New Roman" pitchFamily="18" charset="0"/>
                <a:cs typeface="Times New Roman" pitchFamily="18" charset="0"/>
              </a:rPr>
              <a:t>Copper slag 		- 	Slag passing through 4.75mm </a:t>
            </a:r>
            <a:r>
              <a:rPr lang="en-US" sz="2400" dirty="0" err="1" smtClean="0">
                <a:latin typeface="Times New Roman" pitchFamily="18" charset="0"/>
                <a:cs typeface="Times New Roman" pitchFamily="18" charset="0"/>
              </a:rPr>
              <a:t>seive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Water	 		- 	Ordinary portable water.</a:t>
            </a:r>
          </a:p>
          <a:p>
            <a:r>
              <a:rPr lang="en-US" sz="2400" dirty="0" smtClean="0">
                <a:latin typeface="Times New Roman" pitchFamily="18" charset="0"/>
                <a:cs typeface="Times New Roman" pitchFamily="18" charset="0"/>
              </a:rPr>
              <a:t>Fine Aggregate 	- 	Natural river sand.</a:t>
            </a:r>
          </a:p>
          <a:p>
            <a:r>
              <a:rPr lang="en-US" sz="2400" dirty="0" smtClean="0">
                <a:latin typeface="Times New Roman" pitchFamily="18" charset="0"/>
                <a:cs typeface="Times New Roman" pitchFamily="18" charset="0"/>
              </a:rPr>
              <a:t>Coarse Aggregate	- 	Aggregate passing through 20mm sieve.</a:t>
            </a:r>
          </a:p>
          <a:p>
            <a:endParaRPr lang="en-US" dirty="0"/>
          </a:p>
        </p:txBody>
      </p:sp>
      <p:sp>
        <p:nvSpPr>
          <p:cNvPr id="3" name="Title 2"/>
          <p:cNvSpPr>
            <a:spLocks noGrp="1"/>
          </p:cNvSpPr>
          <p:nvPr>
            <p:ph type="title"/>
          </p:nvPr>
        </p:nvSpPr>
        <p:spPr/>
        <p:txBody>
          <a:bodyPr/>
          <a:lstStyle/>
          <a:p>
            <a:r>
              <a:rPr lang="en-US" sz="2800" dirty="0" smtClean="0">
                <a:solidFill>
                  <a:srgbClr val="00B0F0"/>
                </a:solidFill>
                <a:latin typeface="Times New Roman" pitchFamily="18" charset="0"/>
                <a:cs typeface="Times New Roman" pitchFamily="18" charset="0"/>
              </a:rPr>
              <a:t>MATERIALS USED</a:t>
            </a:r>
            <a:endParaRPr lang="en-US" sz="2800" dirty="0">
              <a:latin typeface="Times New Roman" pitchFamily="18" charset="0"/>
              <a:cs typeface="Times New Roman" pitchFamily="18" charset="0"/>
            </a:endParaRPr>
          </a:p>
        </p:txBody>
      </p:sp>
    </p:spTree>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latin typeface="Times New Roman" pitchFamily="18" charset="0"/>
                <a:cs typeface="Times New Roman" pitchFamily="18" charset="0"/>
              </a:rPr>
              <a:t>cement is a binder, a substance which sets and hardens independently, and can bind other materials together. The volcanic ash and </a:t>
            </a:r>
            <a:r>
              <a:rPr lang="en-US" sz="2400" dirty="0" err="1" smtClean="0">
                <a:latin typeface="Times New Roman" pitchFamily="18" charset="0"/>
                <a:cs typeface="Times New Roman" pitchFamily="18" charset="0"/>
              </a:rPr>
              <a:t>pulverised</a:t>
            </a:r>
            <a:r>
              <a:rPr lang="en-US" sz="2400" dirty="0" smtClean="0">
                <a:latin typeface="Times New Roman" pitchFamily="18" charset="0"/>
                <a:cs typeface="Times New Roman" pitchFamily="18" charset="0"/>
              </a:rPr>
              <a:t> brick additives which were added to the burnt lime to obtain a hydraulic binder were later referred to as cemented, and cement. </a:t>
            </a:r>
          </a:p>
          <a:p>
            <a:r>
              <a:rPr lang="en-US" sz="2400" dirty="0" smtClean="0">
                <a:latin typeface="Times New Roman" pitchFamily="18" charset="0"/>
                <a:cs typeface="Times New Roman" pitchFamily="18" charset="0"/>
              </a:rPr>
              <a:t>The most commonly used type of cement is Ordinary Portland Cement</a:t>
            </a:r>
          </a:p>
          <a:p>
            <a:pPr>
              <a:buNone/>
            </a:pPr>
            <a:endParaRPr lang="en-US" dirty="0"/>
          </a:p>
        </p:txBody>
      </p:sp>
      <p:sp>
        <p:nvSpPr>
          <p:cNvPr id="3" name="Title 2"/>
          <p:cNvSpPr>
            <a:spLocks noGrp="1"/>
          </p:cNvSpPr>
          <p:nvPr>
            <p:ph type="title"/>
          </p:nvPr>
        </p:nvSpPr>
        <p:spPr/>
        <p:txBody>
          <a:bodyPr/>
          <a:lstStyle/>
          <a:p>
            <a:r>
              <a:rPr lang="en-US" sz="2800" dirty="0" smtClean="0">
                <a:latin typeface="Times New Roman" pitchFamily="18" charset="0"/>
                <a:cs typeface="Times New Roman" pitchFamily="18" charset="0"/>
              </a:rPr>
              <a:t>cement</a:t>
            </a:r>
            <a:endParaRPr lang="en-US" sz="2800" dirty="0">
              <a:latin typeface="Times New Roman" pitchFamily="18" charset="0"/>
              <a:cs typeface="Times New Roman" pitchFamily="18" charset="0"/>
            </a:endParaRPr>
          </a:p>
        </p:txBody>
      </p:sp>
    </p:spTree>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itchFamily="18" charset="0"/>
                <a:cs typeface="Times New Roman" pitchFamily="18" charset="0"/>
              </a:rPr>
              <a:t>Lime (</a:t>
            </a:r>
            <a:r>
              <a:rPr lang="en-US" sz="2400" dirty="0" err="1" smtClean="0">
                <a:latin typeface="Times New Roman" pitchFamily="18" charset="0"/>
                <a:cs typeface="Times New Roman" pitchFamily="18" charset="0"/>
              </a:rPr>
              <a:t>CaO</a:t>
            </a:r>
            <a:r>
              <a:rPr lang="en-US" sz="2400" dirty="0" smtClean="0">
                <a:latin typeface="Times New Roman" pitchFamily="18" charset="0"/>
                <a:cs typeface="Times New Roman" pitchFamily="18" charset="0"/>
              </a:rPr>
              <a:t>)                             62%</a:t>
            </a:r>
          </a:p>
          <a:p>
            <a:r>
              <a:rPr lang="en-US" sz="2400" dirty="0" smtClean="0">
                <a:latin typeface="Times New Roman" pitchFamily="18" charset="0"/>
                <a:cs typeface="Times New Roman" pitchFamily="18" charset="0"/>
              </a:rPr>
              <a:t>Silica (SiO</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22%</a:t>
            </a:r>
          </a:p>
          <a:p>
            <a:r>
              <a:rPr lang="en-US" sz="2400" dirty="0" smtClean="0">
                <a:latin typeface="Times New Roman" pitchFamily="18" charset="0"/>
                <a:cs typeface="Times New Roman" pitchFamily="18" charset="0"/>
              </a:rPr>
              <a:t>Alumina (Al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5%</a:t>
            </a:r>
          </a:p>
          <a:p>
            <a:r>
              <a:rPr lang="en-US" sz="2400" dirty="0" smtClean="0">
                <a:latin typeface="Times New Roman" pitchFamily="18" charset="0"/>
                <a:cs typeface="Times New Roman" pitchFamily="18" charset="0"/>
              </a:rPr>
              <a:t>Calcium </a:t>
            </a:r>
            <a:r>
              <a:rPr lang="en-US" sz="2400" dirty="0" err="1" smtClean="0">
                <a:latin typeface="Times New Roman" pitchFamily="18" charset="0"/>
                <a:cs typeface="Times New Roman" pitchFamily="18" charset="0"/>
              </a:rPr>
              <a:t>Sulphate</a:t>
            </a:r>
            <a:r>
              <a:rPr lang="en-US" sz="2400" dirty="0" smtClean="0">
                <a:latin typeface="Times New Roman" pitchFamily="18" charset="0"/>
                <a:cs typeface="Times New Roman" pitchFamily="18" charset="0"/>
              </a:rPr>
              <a:t> (CaSO</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4%</a:t>
            </a:r>
          </a:p>
          <a:p>
            <a:r>
              <a:rPr lang="en-US" sz="2400" dirty="0" smtClean="0">
                <a:latin typeface="Times New Roman" pitchFamily="18" charset="0"/>
                <a:cs typeface="Times New Roman" pitchFamily="18" charset="0"/>
              </a:rPr>
              <a:t>Iron Oxide (Fe</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3%</a:t>
            </a:r>
          </a:p>
          <a:p>
            <a:r>
              <a:rPr lang="en-US" sz="2400" dirty="0" smtClean="0">
                <a:latin typeface="Times New Roman" pitchFamily="18" charset="0"/>
                <a:cs typeface="Times New Roman" pitchFamily="18" charset="0"/>
              </a:rPr>
              <a:t>Magnesium (</a:t>
            </a:r>
            <a:r>
              <a:rPr lang="en-US" sz="2400" dirty="0" err="1" smtClean="0">
                <a:latin typeface="Times New Roman" pitchFamily="18" charset="0"/>
                <a:cs typeface="Times New Roman" pitchFamily="18" charset="0"/>
              </a:rPr>
              <a:t>MgO</a:t>
            </a:r>
            <a:r>
              <a:rPr lang="en-US" sz="2400" dirty="0" smtClean="0">
                <a:latin typeface="Times New Roman" pitchFamily="18" charset="0"/>
                <a:cs typeface="Times New Roman" pitchFamily="18" charset="0"/>
              </a:rPr>
              <a:t>)                   2%</a:t>
            </a:r>
          </a:p>
          <a:p>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sz="3100" dirty="0" smtClean="0">
                <a:latin typeface="Times New Roman" pitchFamily="18" charset="0"/>
                <a:cs typeface="Times New Roman" pitchFamily="18" charset="0"/>
              </a:rPr>
              <a:t>Composition of Ordinary Cement</a:t>
            </a:r>
            <a:r>
              <a:rPr lang="en-US" dirty="0" smtClean="0"/>
              <a:t/>
            </a:r>
            <a:br>
              <a:rPr lang="en-US" dirty="0" smtClean="0"/>
            </a:br>
            <a:endParaRPr lang="en-US" dirty="0"/>
          </a:p>
        </p:txBody>
      </p:sp>
    </p:spTree>
  </p:cSld>
  <p:clrMapOvr>
    <a:masterClrMapping/>
  </p:clrMapOvr>
  <p:transition spd="slow">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Concourse</Template>
  <TotalTime>1028</TotalTime>
  <Words>1564</Words>
  <Application>Microsoft Office PowerPoint</Application>
  <PresentationFormat>Custom</PresentationFormat>
  <Paragraphs>459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Concourse</vt:lpstr>
      <vt:lpstr>AN EXPERIMENTAL STUDY OF BEHAVIOUR OF CONCRETE MADE USING COPPER SLAG AS FINE AGGREGATE</vt:lpstr>
      <vt:lpstr>INTRODUCTION</vt:lpstr>
      <vt:lpstr>Copper slag </vt:lpstr>
      <vt:lpstr>USES OF COPPER SLAG INSIDE CONCRETE</vt:lpstr>
      <vt:lpstr>ADVANTAGES OF COPPER SLAG </vt:lpstr>
      <vt:lpstr>OBJECTIVE OF THIS PROJECT:</vt:lpstr>
      <vt:lpstr>MATERIALS USED</vt:lpstr>
      <vt:lpstr>cement</vt:lpstr>
      <vt:lpstr>Composition of Ordinary Cement </vt:lpstr>
      <vt:lpstr>FINE AGGREGATE</vt:lpstr>
      <vt:lpstr> COURSE AGGREGATE</vt:lpstr>
      <vt:lpstr>INITIAL SETTING TIME </vt:lpstr>
      <vt:lpstr> SPECIFIC GRAVITY </vt:lpstr>
      <vt:lpstr>Tests For Fine Aggregate and coarce aggregate </vt:lpstr>
      <vt:lpstr>Slide 15</vt:lpstr>
      <vt:lpstr>SPECIFIC GRAVITY </vt:lpstr>
      <vt:lpstr>Slide 17</vt:lpstr>
      <vt:lpstr>PREPARATION OF SPECIMENS</vt:lpstr>
      <vt:lpstr>Slide 19</vt:lpstr>
      <vt:lpstr>Slide 20</vt:lpstr>
      <vt:lpstr>Slide 21</vt:lpstr>
      <vt:lpstr>Slide 22</vt:lpstr>
      <vt:lpstr>MIXING                                MIXTURE </vt:lpstr>
      <vt:lpstr>Slide 24</vt:lpstr>
      <vt:lpstr>Slide 25</vt:lpstr>
      <vt:lpstr>Slide 26</vt:lpstr>
      <vt:lpstr>Slide 27</vt:lpstr>
      <vt:lpstr>Slump Test on Fresh Concrete </vt:lpstr>
      <vt:lpstr>Slide 29</vt:lpstr>
      <vt:lpstr>COMPRESSION TEST </vt:lpstr>
      <vt:lpstr>Compressive Strength on Concrete Cubes at 7 Days </vt:lpstr>
      <vt:lpstr>Compressive Strength on Concrete Cubes at 7 Days </vt:lpstr>
      <vt:lpstr>Compressive Strength on Concrete Cubes at 28 Days </vt:lpstr>
      <vt:lpstr>Compressive Strength on Concrete Cubes at 28 Days</vt:lpstr>
      <vt:lpstr> Comparison of 7 And 28 Days</vt:lpstr>
      <vt:lpstr>Split Tensile Test </vt:lpstr>
      <vt:lpstr> 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GEOPOLYMER CONCRETE</dc:title>
  <dc:creator>BALA</dc:creator>
  <cp:lastModifiedBy>hai</cp:lastModifiedBy>
  <cp:revision>116</cp:revision>
  <dcterms:created xsi:type="dcterms:W3CDTF">2015-08-18T09:38:01Z</dcterms:created>
  <dcterms:modified xsi:type="dcterms:W3CDTF">2017-12-13T22:19:09Z</dcterms:modified>
</cp:coreProperties>
</file>