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60" r:id="rId4"/>
    <p:sldId id="259" r:id="rId5"/>
    <p:sldId id="258" r:id="rId6"/>
    <p:sldId id="268" r:id="rId7"/>
    <p:sldId id="267"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06" autoAdjust="0"/>
  </p:normalViewPr>
  <p:slideViewPr>
    <p:cSldViewPr>
      <p:cViewPr varScale="1">
        <p:scale>
          <a:sx n="73" d="100"/>
          <a:sy n="73" d="100"/>
        </p:scale>
        <p:origin x="618" y="72"/>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6">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B8B-4F8D-B9E5-577AD71E0C6A}"/>
            </c:ext>
          </c:extLst>
        </c:ser>
        <c:ser>
          <c:idx val="1"/>
          <c:order val="1"/>
          <c:tx>
            <c:strRef>
              <c:f>Sheet1!$C$1</c:f>
              <c:strCache>
                <c:ptCount val="1"/>
                <c:pt idx="0">
                  <c:v>Series 2</c:v>
                </c:pt>
              </c:strCache>
            </c:strRef>
          </c:tx>
          <c:spPr>
            <a:solidFill>
              <a:schemeClr val="accent6"/>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B8B-4F8D-B9E5-577AD71E0C6A}"/>
            </c:ext>
          </c:extLst>
        </c:ser>
        <c:ser>
          <c:idx val="2"/>
          <c:order val="2"/>
          <c:tx>
            <c:strRef>
              <c:f>Sheet1!$D$1</c:f>
              <c:strCache>
                <c:ptCount val="1"/>
                <c:pt idx="0">
                  <c:v>Series 3</c:v>
                </c:pt>
              </c:strCache>
            </c:strRef>
          </c:tx>
          <c:spPr>
            <a:solidFill>
              <a:schemeClr val="accent6">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B8B-4F8D-B9E5-577AD71E0C6A}"/>
            </c:ext>
          </c:extLst>
        </c:ser>
        <c:dLbls>
          <c:showLegendKey val="0"/>
          <c:showVal val="0"/>
          <c:showCatName val="0"/>
          <c:showSerName val="0"/>
          <c:showPercent val="0"/>
          <c:showBubbleSize val="0"/>
        </c:dLbls>
        <c:gapWidth val="150"/>
        <c:overlap val="-25"/>
        <c:axId val="213527800"/>
        <c:axId val="218219840"/>
      </c:barChart>
      <c:catAx>
        <c:axId val="213527800"/>
        <c:scaling>
          <c:orientation val="minMax"/>
        </c:scaling>
        <c:delete val="1"/>
        <c:axPos val="b"/>
        <c:numFmt formatCode="General" sourceLinked="1"/>
        <c:majorTickMark val="none"/>
        <c:minorTickMark val="none"/>
        <c:tickLblPos val="nextTo"/>
        <c:crossAx val="218219840"/>
        <c:crosses val="autoZero"/>
        <c:auto val="1"/>
        <c:lblAlgn val="ctr"/>
        <c:lblOffset val="100"/>
        <c:noMultiLvlLbl val="0"/>
      </c:catAx>
      <c:valAx>
        <c:axId val="218219840"/>
        <c:scaling>
          <c:orientation val="minMax"/>
        </c:scaling>
        <c:delete val="1"/>
        <c:axPos val="l"/>
        <c:numFmt formatCode="General" sourceLinked="1"/>
        <c:majorTickMark val="none"/>
        <c:minorTickMark val="none"/>
        <c:tickLblPos val="nextTo"/>
        <c:crossAx val="213527800"/>
        <c:crosses val="autoZero"/>
        <c:crossBetween val="between"/>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dirty="0"/>
            <a:t>Step 1 : Data Scrapping </a:t>
          </a:r>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dirty="0"/>
            <a:t>Step 2 : Cleaning the data</a:t>
          </a:r>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dirty="0"/>
            <a:t>Step 3 : Creating tables</a:t>
          </a:r>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dirty="0"/>
            <a:t>Step 4 : Visualizing the data</a:t>
          </a:r>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custLinFactNeighborX="0" custLinFactNeighborY="190"/>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custLinFactNeighborX="0" custLinFactNeighborY="-123"/>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B2E3875C-D3F8-41A4-A6EA-DD49F61576A0}" type="presOf" srcId="{11888A7B-1E89-45E6-84F4-EF92B26189CD}" destId="{32FA43B7-34B4-4881-9A79-E3EDEC9D4CBF}"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4D111F6B-0B5C-40A7-BA86-973E36B2D8F2}" type="presOf" srcId="{712EDDD5-F1C9-457B-A81D-F94868058B44}" destId="{D5473CBC-EEC3-408A-B4A6-07882F253A8B}" srcOrd="0" destOrd="0" presId="urn:microsoft.com/office/officeart/2005/8/layout/process4"/>
    <dgm:cxn modelId="{67067571-6170-41AF-87A3-FB3B609D9CEA}" type="presOf" srcId="{640CA9BD-09C1-4472-8DAC-0F150EC5E678}" destId="{325B9957-E809-4285-A870-20AA1AEAA8D7}"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8247D1A2-555D-4B39-B44D-5F2B5AE64242}" srcId="{2EFB202A-8611-4DDC-831D-D12EB67B6CF7}" destId="{356F6FEF-38C8-437A-8562-86A5ED3F5885}" srcOrd="2" destOrd="0" parTransId="{BD9B34C9-939F-47F5-A040-1B30C9EEA310}" sibTransId="{665399A3-A410-4656-8F7E-3FAB641DE891}"/>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7051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4 : Visualizing the data</a:t>
          </a:r>
        </a:p>
      </dsp:txBody>
      <dsp:txXfrm>
        <a:off x="0" y="357051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3 : Creating tables</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2 : Cleaning the data</a:t>
          </a:r>
        </a:p>
      </dsp:txBody>
      <dsp:txXfrm rot="10800000">
        <a:off x="0" y="1190666"/>
        <a:ext cx="5029199" cy="780308"/>
      </dsp:txXfrm>
    </dsp:sp>
    <dsp:sp modelId="{32FA43B7-34B4-4881-9A79-E3EDEC9D4CBF}">
      <dsp:nvSpPr>
        <dsp:cNvPr id="0" name=""/>
        <dsp:cNvSpPr/>
      </dsp:nvSpPr>
      <dsp:spPr>
        <a:xfrm rot="10800000">
          <a:off x="0" y="2"/>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Step 1 : Data Scrapping </a:t>
          </a:r>
        </a:p>
      </dsp:txBody>
      <dsp:txXfrm rot="10800000">
        <a:off x="0" y="2"/>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4/10/2023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4/10/2023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4/10/2023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4/10/2023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4/10/2023</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4/10/2023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4/10/2023</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4/10/2023</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4/10/2023</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4/10/2023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4/10/2023</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4/10/2023</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Indian Job Market Analysis.</a:t>
            </a:r>
          </a:p>
        </p:txBody>
      </p:sp>
      <p:sp>
        <p:nvSpPr>
          <p:cNvPr id="3" name="Subtitle 2"/>
          <p:cNvSpPr>
            <a:spLocks noGrp="1"/>
          </p:cNvSpPr>
          <p:nvPr>
            <p:ph type="subTitle" idx="1"/>
          </p:nvPr>
        </p:nvSpPr>
        <p:spPr/>
        <p:txBody>
          <a:bodyPr/>
          <a:lstStyle/>
          <a:p>
            <a:r>
              <a:rPr lang="en-US" dirty="0"/>
              <a:t>Through Instahyre.</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Indian Job Market Analysis : </a:t>
            </a:r>
          </a:p>
        </p:txBody>
      </p:sp>
      <p:sp>
        <p:nvSpPr>
          <p:cNvPr id="3" name="Content Placeholder 2"/>
          <p:cNvSpPr>
            <a:spLocks noGrp="1"/>
          </p:cNvSpPr>
          <p:nvPr>
            <p:ph idx="1"/>
          </p:nvPr>
        </p:nvSpPr>
        <p:spPr/>
        <p:txBody>
          <a:bodyPr/>
          <a:lstStyle/>
          <a:p>
            <a:r>
              <a:rPr lang="en-US" dirty="0"/>
              <a:t>Looking for jobs were a lengthier process.</a:t>
            </a:r>
          </a:p>
          <a:p>
            <a:r>
              <a:rPr lang="en-US" dirty="0"/>
              <a:t>Used tools to make a dashboard out of the data.</a:t>
            </a:r>
          </a:p>
          <a:p>
            <a:r>
              <a:rPr lang="en-US" dirty="0"/>
              <a:t>Helped in getting insights of different jobs available in Indian job market.</a:t>
            </a:r>
          </a:p>
          <a:p>
            <a:endParaRPr lang="en-US" dirty="0"/>
          </a:p>
          <a:p>
            <a:endParaRPr lang="en-US"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Encountered:</a:t>
            </a:r>
          </a:p>
        </p:txBody>
      </p:sp>
      <p:sp>
        <p:nvSpPr>
          <p:cNvPr id="5" name="Content Placeholder 3"/>
          <p:cNvSpPr>
            <a:spLocks noGrp="1"/>
          </p:cNvSpPr>
          <p:nvPr>
            <p:ph sz="half" idx="1"/>
          </p:nvPr>
        </p:nvSpPr>
        <p:spPr/>
        <p:txBody>
          <a:bodyPr/>
          <a:lstStyle/>
          <a:p>
            <a:r>
              <a:rPr lang="en-US" dirty="0"/>
              <a:t>Extraction of data through Web-Scrapping.</a:t>
            </a:r>
          </a:p>
          <a:p>
            <a:r>
              <a:rPr lang="en-US" dirty="0"/>
              <a:t>Cleaned the extracted data through SQL and made different tables accordingly .</a:t>
            </a:r>
          </a:p>
          <a:p>
            <a:r>
              <a:rPr lang="en-US" dirty="0"/>
              <a:t>Presented the tables through </a:t>
            </a:r>
            <a:r>
              <a:rPr lang="en-US" dirty="0" err="1"/>
              <a:t>Ms</a:t>
            </a:r>
            <a:r>
              <a:rPr lang="en-US" dirty="0"/>
              <a:t>-Excel.</a:t>
            </a:r>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3580588695"/>
              </p:ext>
            </p:extLst>
          </p:nvPr>
        </p:nvGraphicFramePr>
        <p:xfrm>
          <a:off x="6324600" y="1825625"/>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Explanation : </a:t>
            </a:r>
          </a:p>
        </p:txBody>
      </p:sp>
      <p:sp>
        <p:nvSpPr>
          <p:cNvPr id="3" name="Content Placeholder 2"/>
          <p:cNvSpPr>
            <a:spLocks noGrp="1"/>
          </p:cNvSpPr>
          <p:nvPr>
            <p:ph sz="half" idx="1"/>
          </p:nvPr>
        </p:nvSpPr>
        <p:spPr>
          <a:xfrm>
            <a:off x="838200" y="1825625"/>
            <a:ext cx="8354144" cy="4351338"/>
          </a:xfrm>
        </p:spPr>
        <p:txBody>
          <a:bodyPr/>
          <a:lstStyle/>
          <a:p>
            <a:r>
              <a:rPr lang="en-US" dirty="0"/>
              <a:t>Benefits of visualizing it through a dashboard.</a:t>
            </a:r>
          </a:p>
          <a:p>
            <a:r>
              <a:rPr lang="en-US" dirty="0"/>
              <a:t>Jobs availability in different cities of India.</a:t>
            </a:r>
          </a:p>
          <a:p>
            <a:r>
              <a:rPr lang="en-US" dirty="0"/>
              <a:t>Number of jobs across different industries across different location.</a:t>
            </a:r>
          </a:p>
        </p:txBody>
      </p:sp>
      <p:sp>
        <p:nvSpPr>
          <p:cNvPr id="6" name="Content Placeholder 5">
            <a:extLst>
              <a:ext uri="{FF2B5EF4-FFF2-40B4-BE49-F238E27FC236}">
                <a16:creationId xmlns:a16="http://schemas.microsoft.com/office/drawing/2014/main" id="{D9365431-A003-36E4-854E-81784D4FF6EA}"/>
              </a:ext>
            </a:extLst>
          </p:cNvPr>
          <p:cNvSpPr>
            <a:spLocks noGrp="1"/>
          </p:cNvSpPr>
          <p:nvPr>
            <p:ph sz="half" idx="2"/>
          </p:nvPr>
        </p:nvSpPr>
        <p:spPr>
          <a:xfrm>
            <a:off x="10128448" y="5229200"/>
            <a:ext cx="1225352" cy="947762"/>
          </a:xfrm>
        </p:spPr>
        <p:txBody>
          <a:bodyPr/>
          <a:lstStyle/>
          <a:p>
            <a:r>
              <a:rPr lang="en-US" dirty="0"/>
              <a:t>.</a:t>
            </a:r>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8800"/>
            <a:ext cx="204669" cy="72008"/>
          </a:xfrm>
        </p:spPr>
        <p:txBody>
          <a:bodyPr>
            <a:normAutofit fontScale="90000"/>
          </a:bodyPr>
          <a:lstStyle/>
          <a:p>
            <a:r>
              <a:rPr lang="en-US" dirty="0"/>
              <a:t>.</a:t>
            </a:r>
          </a:p>
        </p:txBody>
      </p:sp>
      <p:graphicFrame>
        <p:nvGraphicFramePr>
          <p:cNvPr id="6" name="Content Placeholder 2" descr="Clustered column chart showing the values of 3 series for 4 categories"/>
          <p:cNvGraphicFramePr>
            <a:graphicFrameLocks noGrp="1"/>
          </p:cNvGraphicFramePr>
          <p:nvPr>
            <p:ph idx="1"/>
            <p:extLst>
              <p:ext uri="{D42A27DB-BD31-4B8C-83A1-F6EECF244321}">
                <p14:modId xmlns:p14="http://schemas.microsoft.com/office/powerpoint/2010/main" val="3940256959"/>
              </p:ext>
            </p:extLst>
          </p:nvPr>
        </p:nvGraphicFramePr>
        <p:xfrm>
          <a:off x="838200" y="5949280"/>
          <a:ext cx="45719" cy="227682"/>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descr="A picture containing waterfall chart">
            <a:extLst>
              <a:ext uri="{FF2B5EF4-FFF2-40B4-BE49-F238E27FC236}">
                <a16:creationId xmlns:a16="http://schemas.microsoft.com/office/drawing/2014/main" id="{61D2A03C-352D-2EDC-5E4F-98177EFB4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024" y="188640"/>
            <a:ext cx="9530498" cy="6213098"/>
          </a:xfrm>
          <a:prstGeom prst="rect">
            <a:avLst/>
          </a:prstGeom>
        </p:spPr>
      </p:pic>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Interesting Insights From Dashboard : </a:t>
            </a:r>
          </a:p>
        </p:txBody>
      </p:sp>
      <p:sp>
        <p:nvSpPr>
          <p:cNvPr id="3" name="Content Placeholder 2"/>
          <p:cNvSpPr>
            <a:spLocks noGrp="1"/>
          </p:cNvSpPr>
          <p:nvPr>
            <p:ph idx="1"/>
          </p:nvPr>
        </p:nvSpPr>
        <p:spPr/>
        <p:txBody>
          <a:bodyPr/>
          <a:lstStyle/>
          <a:p>
            <a:r>
              <a:rPr lang="en-US" dirty="0"/>
              <a:t>Employees are getting the benefit of working remotely.</a:t>
            </a:r>
          </a:p>
          <a:p>
            <a:r>
              <a:rPr lang="en-US" dirty="0"/>
              <a:t>The IT-Sector are offering and have more openings of jobs as compared to other sectors.</a:t>
            </a:r>
          </a:p>
          <a:p>
            <a:r>
              <a:rPr lang="en-US" dirty="0"/>
              <a:t>It’s not necessary that the company with higher number of employee will hire more.</a:t>
            </a:r>
          </a:p>
          <a:p>
            <a:r>
              <a:rPr lang="en-US" dirty="0"/>
              <a:t>Another interesting insight we noticed is that after the boom in the Technology and increase in usage of more internet service resulted in boom in jobs in IT-Sector.</a:t>
            </a:r>
          </a:p>
          <a:p>
            <a:r>
              <a:rPr lang="en-US" dirty="0"/>
              <a:t>Also, Bangalore i.e., Silicon valley of India has higher openings of jobs in all sector, whether it be Tech/IT, Marketing, Operations, etc.</a:t>
            </a:r>
          </a:p>
          <a:p>
            <a:endParaRPr lang="en-US" dirty="0"/>
          </a:p>
          <a:p>
            <a:endParaRPr lang="en-US" dirty="0"/>
          </a:p>
        </p:txBody>
      </p:sp>
    </p:spTree>
    <p:extLst>
      <p:ext uri="{BB962C8B-B14F-4D97-AF65-F5344CB8AC3E}">
        <p14:creationId xmlns:p14="http://schemas.microsoft.com/office/powerpoint/2010/main" val="148790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99FE-DAF4-064A-9FEA-8C6E2C45FBEB}"/>
              </a:ext>
            </a:extLst>
          </p:cNvPr>
          <p:cNvSpPr>
            <a:spLocks noGrp="1"/>
          </p:cNvSpPr>
          <p:nvPr>
            <p:ph type="title"/>
          </p:nvPr>
        </p:nvSpPr>
        <p:spPr/>
        <p:txBody>
          <a:bodyPr/>
          <a:lstStyle/>
          <a:p>
            <a:r>
              <a:rPr lang="en-US" dirty="0"/>
              <a:t>Conclusion : </a:t>
            </a:r>
          </a:p>
        </p:txBody>
      </p:sp>
      <p:sp>
        <p:nvSpPr>
          <p:cNvPr id="3" name="Content Placeholder 2">
            <a:extLst>
              <a:ext uri="{FF2B5EF4-FFF2-40B4-BE49-F238E27FC236}">
                <a16:creationId xmlns:a16="http://schemas.microsoft.com/office/drawing/2014/main" id="{D18D4BF5-0073-E413-24BF-94C059B19451}"/>
              </a:ext>
            </a:extLst>
          </p:cNvPr>
          <p:cNvSpPr>
            <a:spLocks noGrp="1"/>
          </p:cNvSpPr>
          <p:nvPr>
            <p:ph idx="1"/>
          </p:nvPr>
        </p:nvSpPr>
        <p:spPr/>
        <p:txBody>
          <a:bodyPr/>
          <a:lstStyle/>
          <a:p>
            <a:r>
              <a:rPr lang="en-US" dirty="0"/>
              <a:t>There are more Tech Jobs in the market with different skills and experience.</a:t>
            </a:r>
          </a:p>
          <a:p>
            <a:r>
              <a:rPr lang="en-US" dirty="0"/>
              <a:t>The Startup industry is blooming and creating more jobs for the skilled youth.</a:t>
            </a:r>
          </a:p>
          <a:p>
            <a:r>
              <a:rPr lang="en-US" dirty="0"/>
              <a:t>The jobs are not only available at the metro cities now, it’s distributed all over the country.</a:t>
            </a:r>
          </a:p>
          <a:p>
            <a:r>
              <a:rPr lang="en-US" dirty="0"/>
              <a:t>Resulting in employees having the benefit of WFH.</a:t>
            </a:r>
          </a:p>
        </p:txBody>
      </p:sp>
    </p:spTree>
    <p:extLst>
      <p:ext uri="{BB962C8B-B14F-4D97-AF65-F5344CB8AC3E}">
        <p14:creationId xmlns:p14="http://schemas.microsoft.com/office/powerpoint/2010/main" val="320703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Thanking You !!</a:t>
            </a:r>
          </a:p>
        </p:txBody>
      </p:sp>
      <p:sp>
        <p:nvSpPr>
          <p:cNvPr id="3" name="Text Placeholder 2"/>
          <p:cNvSpPr>
            <a:spLocks noGrp="1"/>
          </p:cNvSpPr>
          <p:nvPr>
            <p:ph type="body" idx="1"/>
          </p:nvPr>
        </p:nvSpPr>
        <p:spPr/>
        <p:txBody>
          <a:bodyPr/>
          <a:lstStyle/>
          <a:p>
            <a:r>
              <a:rPr lang="en-US" dirty="0"/>
              <a:t>- Sachin Ku Rai, Dipesh Bhatt, Siddhartha Agasti, Ranjit Sah.</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{2234BD7B-5432-48D3-93CA-49926C3BA6F0}tf03031010_win32</Template>
  <TotalTime>45</TotalTime>
  <Words>308</Words>
  <Application>Microsoft Office PowerPoint</Application>
  <PresentationFormat>Widescreen</PresentationFormat>
  <Paragraphs>34</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Schoolbook</vt:lpstr>
      <vt:lpstr>CITY SKETCH 16X9</vt:lpstr>
      <vt:lpstr>Indian Job Market Analysis.</vt:lpstr>
      <vt:lpstr>Indian Job Market Analysis : </vt:lpstr>
      <vt:lpstr>Problems Encountered:</vt:lpstr>
      <vt:lpstr>Project Explanation : </vt:lpstr>
      <vt:lpstr>.</vt:lpstr>
      <vt:lpstr>Interesting Insights From Dashboard : </vt:lpstr>
      <vt:lpstr>Conclusion : </vt:lpstr>
      <vt:lpstr>Thanking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Job Market Analysis.</dc:title>
  <dc:creator>Rahul Sah</dc:creator>
  <cp:lastModifiedBy>Rahul Sah</cp:lastModifiedBy>
  <cp:revision>4</cp:revision>
  <dcterms:created xsi:type="dcterms:W3CDTF">2023-04-10T04:34:04Z</dcterms:created>
  <dcterms:modified xsi:type="dcterms:W3CDTF">2023-04-10T11:04:50Z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2023-04-10T05:30:52Z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7bf1f5bd-6223-4c47-b73f-dc25eeaab286</vt:lpwstr>
  </property>
  <property fmtid="{D5CDD505-2E9C-101B-9397-08002B2CF9AE}" pid="7" name="MSIP_Label_defa4170-0d19-0005-0004-bc88714345d2_ActionId">
    <vt:lpwstr>bb901c30-5d0a-41ba-ae08-d0ee6c0ce0a3</vt:lpwstr>
  </property>
  <property fmtid="{D5CDD505-2E9C-101B-9397-08002B2CF9AE}" pid="8" name="MSIP_Label_defa4170-0d19-0005-0004-bc88714345d2_ContentBits">
    <vt:lpwstr>0</vt:lpwstr>
  </property>
</Properties>
</file>