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C6170-9D67-43AD-9A08-3DD3CBC6AA1F}">
  <a:tblStyle styleId="{5AAC6170-9D67-43AD-9A08-3DD3CBC6AA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2d49280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2d49280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a2d49280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a2d49280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a2d49280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a2d49280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a2d49280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a2d49280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a2d492806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a2d492806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a2d49280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a2d49280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a2d4928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a2d4928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a2d49280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a2d49280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a2d49280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a2d49280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a2d49280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a2d49280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a2d4928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a2d4928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a2d492806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a2d492806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2d492806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a2d49280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2d492806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a2d492806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a2d492806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a2d492806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a2d49280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a2d49280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d470e8ce1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d470e8ce1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ddec2f02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ddec2f02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ddec2f02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ddec2f0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e511321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e511321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d470e8c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d470e8c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2d49280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2d49280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ddec2f02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ddec2f02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a2d49280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a2d49280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a2d49280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a2d49280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a2d492806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a2d492806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ddec2f0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ddec2f0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a2d49280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a2d49280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ddec2f02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ddec2f02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800">
              <a:solidFill>
                <a:srgbClr val="434343"/>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ddec2f02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ddec2f02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a2d49280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a2d49280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a2d49280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a2d49280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d470e8c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d470e8c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2d49280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a2d49280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a2d4928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a2d4928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2d49280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a2d49280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30750" y="17329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 Pharma Probe</a:t>
            </a:r>
            <a:endParaRPr/>
          </a:p>
        </p:txBody>
      </p:sp>
      <p:sp>
        <p:nvSpPr>
          <p:cNvPr id="86" name="Google Shape;86;p13"/>
          <p:cNvSpPr txBox="1"/>
          <p:nvPr>
            <p:ph idx="1" type="subTitle"/>
          </p:nvPr>
        </p:nvSpPr>
        <p:spPr>
          <a:xfrm>
            <a:off x="586025" y="2802566"/>
            <a:ext cx="8222100" cy="10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Vinaya Kusuma, Madhavi Pandey, Ranjini Rao,  Pallavi Tripathi, Bryson Wersonske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Count and Length Review Histogram</a:t>
            </a:r>
            <a:endParaRPr/>
          </a:p>
        </p:txBody>
      </p:sp>
      <p:pic>
        <p:nvPicPr>
          <p:cNvPr id="142" name="Google Shape;142;p22"/>
          <p:cNvPicPr preferRelativeResize="0"/>
          <p:nvPr/>
        </p:nvPicPr>
        <p:blipFill rotWithShape="1">
          <a:blip r:embed="rId3">
            <a:alphaModFix/>
          </a:blip>
          <a:srcRect b="0" l="685" r="0" t="2410"/>
          <a:stretch/>
        </p:blipFill>
        <p:spPr>
          <a:xfrm>
            <a:off x="462675" y="1162100"/>
            <a:ext cx="7004249" cy="34481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trend of user ratings</a:t>
            </a:r>
            <a:endParaRPr/>
          </a:p>
        </p:txBody>
      </p:sp>
      <p:pic>
        <p:nvPicPr>
          <p:cNvPr id="148" name="Google Shape;148;p23"/>
          <p:cNvPicPr preferRelativeResize="0"/>
          <p:nvPr/>
        </p:nvPicPr>
        <p:blipFill>
          <a:blip r:embed="rId3">
            <a:alphaModFix/>
          </a:blip>
          <a:stretch>
            <a:fillRect/>
          </a:stretch>
        </p:blipFill>
        <p:spPr>
          <a:xfrm>
            <a:off x="460275" y="1017800"/>
            <a:ext cx="5727052" cy="3640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For Categorical Columns</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311700" y="1220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 originally had 691 categories, after filtering out conditions seen 14 or less times the final data had 269 unique conditions to group. </a:t>
            </a:r>
            <a:endParaRPr/>
          </a:p>
          <a:p>
            <a:pPr indent="0" lvl="0" marL="0" rtl="0" algn="l">
              <a:spcBef>
                <a:spcPts val="1200"/>
              </a:spcBef>
              <a:spcAft>
                <a:spcPts val="0"/>
              </a:spcAft>
              <a:buNone/>
            </a:pPr>
            <a:r>
              <a:rPr lang="en"/>
              <a:t>Drug Name </a:t>
            </a:r>
            <a:r>
              <a:rPr lang="en"/>
              <a:t>originally had 2477 categories, after filtering out conditions seen 4 or less times the final data had 1179 unique drugs to group. </a:t>
            </a:r>
            <a:endParaRPr/>
          </a:p>
          <a:p>
            <a:pPr indent="0" lvl="0" marL="0" rtl="0" algn="l">
              <a:spcBef>
                <a:spcPts val="1200"/>
              </a:spcBef>
              <a:spcAft>
                <a:spcPts val="1200"/>
              </a:spcAft>
              <a:buNone/>
            </a:pPr>
            <a:r>
              <a:rPr lang="en"/>
              <a:t>Analysis indicated that most conditions were being treated by multiple unique drugs, some drugs were treating different conditions.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Most Common Conditions</a:t>
            </a:r>
            <a:endParaRPr/>
          </a:p>
        </p:txBody>
      </p:sp>
      <p:pic>
        <p:nvPicPr>
          <p:cNvPr id="160" name="Google Shape;160;p25"/>
          <p:cNvPicPr preferRelativeResize="0"/>
          <p:nvPr/>
        </p:nvPicPr>
        <p:blipFill>
          <a:blip r:embed="rId3">
            <a:alphaModFix/>
          </a:blip>
          <a:stretch>
            <a:fillRect/>
          </a:stretch>
        </p:blipFill>
        <p:spPr>
          <a:xfrm>
            <a:off x="311700" y="960075"/>
            <a:ext cx="5220193"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405150" y="1678503"/>
            <a:ext cx="8333700" cy="17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Neural</a:t>
            </a:r>
            <a:r>
              <a:rPr lang="en" sz="5500"/>
              <a:t> Network Target:</a:t>
            </a:r>
            <a:endParaRPr sz="5500"/>
          </a:p>
          <a:p>
            <a:pPr indent="0" lvl="0" marL="0" rtl="0" algn="l">
              <a:spcBef>
                <a:spcPts val="0"/>
              </a:spcBef>
              <a:spcAft>
                <a:spcPts val="0"/>
              </a:spcAft>
              <a:buNone/>
            </a:pPr>
            <a:r>
              <a:rPr lang="en" sz="5500"/>
              <a:t>Condition Cluster - LDA</a:t>
            </a:r>
            <a:r>
              <a:rPr lang="en" sz="5500"/>
              <a:t> </a:t>
            </a:r>
            <a:endParaRPr sz="5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02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 goal was to </a:t>
            </a:r>
            <a:r>
              <a:rPr lang="en"/>
              <a:t>build up the model by slowly adding new features and seeing what features made improvements to the models performance.  </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Condition Clusters - Part 1</a:t>
            </a:r>
            <a:endParaRPr/>
          </a:p>
        </p:txBody>
      </p:sp>
      <p:sp>
        <p:nvSpPr>
          <p:cNvPr id="177" name="Google Shape;177;p28"/>
          <p:cNvSpPr txBox="1"/>
          <p:nvPr>
            <p:ph idx="1" type="body"/>
          </p:nvPr>
        </p:nvSpPr>
        <p:spPr>
          <a:xfrm>
            <a:off x="311700" y="1220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was </a:t>
            </a:r>
            <a:r>
              <a:rPr lang="en"/>
              <a:t>necessary</a:t>
            </a:r>
            <a:r>
              <a:rPr lang="en"/>
              <a:t> to group similar conditions in order to give the Neural Net a limited number of </a:t>
            </a:r>
            <a:r>
              <a:rPr lang="en"/>
              <a:t>classification options.</a:t>
            </a:r>
            <a:endParaRPr/>
          </a:p>
          <a:p>
            <a:pPr indent="0" lvl="0" marL="0" rtl="0" algn="l">
              <a:spcBef>
                <a:spcPts val="1200"/>
              </a:spcBef>
              <a:spcAft>
                <a:spcPts val="0"/>
              </a:spcAft>
              <a:buNone/>
            </a:pPr>
            <a:r>
              <a:rPr lang="en"/>
              <a:t>After multiple attempts at clustering using word2vec, trained by Google, led to by far the best </a:t>
            </a:r>
            <a:r>
              <a:rPr lang="en"/>
              <a:t>results, even if not entirely accurate.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Condition Clusters - Part 2</a:t>
            </a:r>
            <a:endParaRPr/>
          </a:p>
        </p:txBody>
      </p:sp>
      <p:sp>
        <p:nvSpPr>
          <p:cNvPr id="183" name="Google Shape;183;p29"/>
          <p:cNvSpPr txBox="1"/>
          <p:nvPr>
            <p:ph idx="1" type="body"/>
          </p:nvPr>
        </p:nvSpPr>
        <p:spPr>
          <a:xfrm>
            <a:off x="311700" y="1220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Highly Accurate Groups (4): Cluster 1 included: Pain, Chronic Pain, Headache, Backache and 12 other types of pain.</a:t>
            </a:r>
            <a:endParaRPr/>
          </a:p>
          <a:p>
            <a:pPr indent="0" lvl="0" marL="0" rtl="0" algn="l">
              <a:spcBef>
                <a:spcPts val="1200"/>
              </a:spcBef>
              <a:spcAft>
                <a:spcPts val="0"/>
              </a:spcAft>
              <a:buNone/>
            </a:pPr>
            <a:r>
              <a:rPr lang="en"/>
              <a:t>Groups with only 1 or 2 Conditions (4) : Cluster 8 was comprised solely of Acne, cluster 5 contained depression and postpartum depression.</a:t>
            </a:r>
            <a:endParaRPr/>
          </a:p>
          <a:p>
            <a:pPr indent="0" lvl="0" marL="0" rtl="0" algn="l">
              <a:spcBef>
                <a:spcPts val="1200"/>
              </a:spcBef>
              <a:spcAft>
                <a:spcPts val="1200"/>
              </a:spcAft>
              <a:buNone/>
            </a:pPr>
            <a:r>
              <a:rPr lang="en"/>
              <a:t>Catch All Groups (2) : Group 0 and 7 were comprised of relatively non-related conditions that seemed not to fit elsewhere.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800488" y="507363"/>
            <a:ext cx="7543030" cy="41287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Results</a:t>
            </a:r>
            <a:endParaRPr/>
          </a:p>
        </p:txBody>
      </p:sp>
      <p:sp>
        <p:nvSpPr>
          <p:cNvPr id="194" name="Google Shape;194;p31"/>
          <p:cNvSpPr txBox="1"/>
          <p:nvPr/>
        </p:nvSpPr>
        <p:spPr>
          <a:xfrm>
            <a:off x="1540300" y="1236050"/>
            <a:ext cx="2924700" cy="113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150">
                <a:solidFill>
                  <a:schemeClr val="dk2"/>
                </a:solidFill>
                <a:latin typeface="Roboto"/>
                <a:ea typeface="Roboto"/>
                <a:cs typeface="Roboto"/>
                <a:sym typeface="Roboto"/>
              </a:rPr>
              <a:t>Decreasing the</a:t>
            </a:r>
            <a:r>
              <a:rPr lang="en" sz="1150">
                <a:solidFill>
                  <a:schemeClr val="dk2"/>
                </a:solidFill>
                <a:latin typeface="Roboto"/>
                <a:ea typeface="Roboto"/>
                <a:cs typeface="Roboto"/>
                <a:sym typeface="Roboto"/>
              </a:rPr>
              <a:t> learning rate and increasing epochs increased the model’s accuracy, but by ignoring the smaller condition clusters.</a:t>
            </a:r>
            <a:endParaRPr sz="1150">
              <a:solidFill>
                <a:schemeClr val="dk2"/>
              </a:solidFill>
              <a:latin typeface="Roboto"/>
              <a:ea typeface="Roboto"/>
              <a:cs typeface="Roboto"/>
              <a:sym typeface="Roboto"/>
            </a:endParaRPr>
          </a:p>
        </p:txBody>
      </p:sp>
      <p:sp>
        <p:nvSpPr>
          <p:cNvPr id="195" name="Google Shape;195;p31"/>
          <p:cNvSpPr txBox="1"/>
          <p:nvPr/>
        </p:nvSpPr>
        <p:spPr>
          <a:xfrm>
            <a:off x="4915750" y="1236050"/>
            <a:ext cx="2924700" cy="113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150">
                <a:solidFill>
                  <a:schemeClr val="dk2"/>
                </a:solidFill>
                <a:latin typeface="Roboto"/>
                <a:ea typeface="Roboto"/>
                <a:cs typeface="Roboto"/>
                <a:sym typeface="Roboto"/>
              </a:rPr>
              <a:t>Many customers would include the name of the drug they were taking in the review, but also include multiple drugs they used to take, plus other drugs they are currently taking.</a:t>
            </a:r>
            <a:endParaRPr sz="1150">
              <a:solidFill>
                <a:schemeClr val="dk2"/>
              </a:solidFill>
              <a:latin typeface="Roboto"/>
              <a:ea typeface="Roboto"/>
              <a:cs typeface="Roboto"/>
              <a:sym typeface="Roboto"/>
            </a:endParaRPr>
          </a:p>
        </p:txBody>
      </p:sp>
      <p:sp>
        <p:nvSpPr>
          <p:cNvPr id="196" name="Google Shape;196;p31"/>
          <p:cNvSpPr txBox="1"/>
          <p:nvPr/>
        </p:nvSpPr>
        <p:spPr>
          <a:xfrm>
            <a:off x="1540300" y="2587100"/>
            <a:ext cx="2924700" cy="113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150">
                <a:solidFill>
                  <a:schemeClr val="dk2"/>
                </a:solidFill>
                <a:latin typeface="Roboto"/>
                <a:ea typeface="Roboto"/>
                <a:cs typeface="Roboto"/>
                <a:sym typeface="Roboto"/>
              </a:rPr>
              <a:t>The three condition clusters for Acne, Insomnia and Depression  were generally the most accurate.</a:t>
            </a:r>
            <a:endParaRPr sz="1150">
              <a:solidFill>
                <a:schemeClr val="dk2"/>
              </a:solidFill>
              <a:latin typeface="Roboto"/>
              <a:ea typeface="Roboto"/>
              <a:cs typeface="Roboto"/>
              <a:sym typeface="Roboto"/>
            </a:endParaRPr>
          </a:p>
        </p:txBody>
      </p:sp>
      <p:sp>
        <p:nvSpPr>
          <p:cNvPr id="197" name="Google Shape;197;p31"/>
          <p:cNvSpPr txBox="1"/>
          <p:nvPr/>
        </p:nvSpPr>
        <p:spPr>
          <a:xfrm>
            <a:off x="4915750" y="2587100"/>
            <a:ext cx="2924700" cy="113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150">
                <a:solidFill>
                  <a:schemeClr val="dk2"/>
                </a:solidFill>
                <a:latin typeface="Roboto"/>
                <a:ea typeface="Roboto"/>
                <a:cs typeface="Roboto"/>
                <a:sym typeface="Roboto"/>
              </a:rPr>
              <a:t>The two condition clusters for Pain and Anxiety were the always the least accurate. </a:t>
            </a:r>
            <a:endParaRPr sz="115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Data</a:t>
            </a:r>
            <a:endParaRPr/>
          </a:p>
        </p:txBody>
      </p:sp>
      <p:sp>
        <p:nvSpPr>
          <p:cNvPr id="92" name="Google Shape;92;p14"/>
          <p:cNvSpPr txBox="1"/>
          <p:nvPr>
            <p:ph idx="1" type="body"/>
          </p:nvPr>
        </p:nvSpPr>
        <p:spPr>
          <a:xfrm>
            <a:off x="311700" y="1069925"/>
            <a:ext cx="8520600" cy="319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t>Kaggle Dataset: https://www.kaggle.com/datasets/jessicali9530/kuc-hackathon-winter-2018 </a:t>
            </a:r>
            <a:endParaRPr sz="1500"/>
          </a:p>
          <a:p>
            <a:pPr indent="0" lvl="0" marL="0" rtl="0" algn="l">
              <a:spcBef>
                <a:spcPts val="0"/>
              </a:spcBef>
              <a:spcAft>
                <a:spcPts val="0"/>
              </a:spcAft>
              <a:buNone/>
            </a:pPr>
            <a:r>
              <a:t/>
            </a:r>
            <a:endParaRPr/>
          </a:p>
          <a:p>
            <a:pPr indent="0" lvl="0" marL="0" rtl="0" algn="l">
              <a:spcBef>
                <a:spcPts val="1200"/>
              </a:spcBef>
              <a:spcAft>
                <a:spcPts val="1200"/>
              </a:spcAft>
              <a:buNone/>
            </a:pPr>
            <a:r>
              <a:rPr lang="en"/>
              <a:t>The dataset was focused on user reviews about </a:t>
            </a:r>
            <a:r>
              <a:rPr lang="en"/>
              <a:t>drugs currently being taken and how many other people found those reviews useful.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2"/>
          <p:cNvPicPr preferRelativeResize="0"/>
          <p:nvPr/>
        </p:nvPicPr>
        <p:blipFill>
          <a:blip r:embed="rId3">
            <a:alphaModFix/>
          </a:blip>
          <a:stretch>
            <a:fillRect/>
          </a:stretch>
        </p:blipFill>
        <p:spPr>
          <a:xfrm>
            <a:off x="0" y="0"/>
            <a:ext cx="9362325" cy="51434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215475" y="1250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Most Commonly Prescribed Drugs for top 10 Conditions</a:t>
            </a:r>
            <a:endParaRPr sz="2500"/>
          </a:p>
        </p:txBody>
      </p:sp>
      <p:pic>
        <p:nvPicPr>
          <p:cNvPr id="208" name="Google Shape;208;p33"/>
          <p:cNvPicPr preferRelativeResize="0"/>
          <p:nvPr/>
        </p:nvPicPr>
        <p:blipFill rotWithShape="1">
          <a:blip r:embed="rId3">
            <a:alphaModFix/>
          </a:blip>
          <a:srcRect b="-4219" l="0" r="0" t="9189"/>
          <a:stretch/>
        </p:blipFill>
        <p:spPr>
          <a:xfrm>
            <a:off x="335200" y="732850"/>
            <a:ext cx="8218926" cy="39018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Techniques Used </a:t>
            </a:r>
            <a:endParaRPr/>
          </a:p>
        </p:txBody>
      </p:sp>
      <p:sp>
        <p:nvSpPr>
          <p:cNvPr id="214" name="Google Shape;21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L2 Regularization - prevent overfitting by penalizing large weights in the model, encouraging simpler and more generalizable representations.</a:t>
            </a:r>
            <a:endParaRPr/>
          </a:p>
          <a:p>
            <a:pPr indent="-342900" lvl="0" marL="457200" rtl="0" algn="l">
              <a:spcBef>
                <a:spcPts val="0"/>
              </a:spcBef>
              <a:spcAft>
                <a:spcPts val="0"/>
              </a:spcAft>
              <a:buSzPts val="1800"/>
              <a:buAutoNum type="arabicPeriod"/>
            </a:pPr>
            <a:r>
              <a:rPr lang="en"/>
              <a:t>Keras Tuner - enables the automatic search for the optimal hyperparameters of a neural network model using techniques such as random search, hyperband, or Bayesian optimization.</a:t>
            </a:r>
            <a:endParaRPr/>
          </a:p>
          <a:p>
            <a:pPr indent="-342900" lvl="0" marL="457200" rtl="0" algn="l">
              <a:spcBef>
                <a:spcPts val="0"/>
              </a:spcBef>
              <a:spcAft>
                <a:spcPts val="0"/>
              </a:spcAft>
              <a:buSzPts val="1800"/>
              <a:buAutoNum type="arabicPeriod"/>
            </a:pPr>
            <a:r>
              <a:rPr lang="en"/>
              <a:t>Cross-Validation -  A resampling technique used in machine learning to assess how well a predictive model will generalize data by estimating the performance of a model by splitting the available data into multiple subsets, called folds.</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5"/>
          <p:cNvPicPr preferRelativeResize="0"/>
          <p:nvPr/>
        </p:nvPicPr>
        <p:blipFill>
          <a:blip r:embed="rId3">
            <a:alphaModFix/>
          </a:blip>
          <a:stretch>
            <a:fillRect/>
          </a:stretch>
        </p:blipFill>
        <p:spPr>
          <a:xfrm>
            <a:off x="1378450" y="806462"/>
            <a:ext cx="6387100" cy="3530575"/>
          </a:xfrm>
          <a:prstGeom prst="rect">
            <a:avLst/>
          </a:prstGeom>
          <a:noFill/>
          <a:ln>
            <a:noFill/>
          </a:ln>
        </p:spPr>
      </p:pic>
      <p:sp>
        <p:nvSpPr>
          <p:cNvPr id="220" name="Google Shape;220;p35"/>
          <p:cNvSpPr txBox="1"/>
          <p:nvPr>
            <p:ph type="title"/>
          </p:nvPr>
        </p:nvSpPr>
        <p:spPr>
          <a:xfrm>
            <a:off x="215475" y="160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Accurate Model: Test Data Classification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ctrTitle"/>
          </p:nvPr>
        </p:nvSpPr>
        <p:spPr>
          <a:xfrm>
            <a:off x="460950" y="2219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Sentiment Analysis</a:t>
            </a:r>
            <a:endParaRPr sz="5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Decoding Reviews: Steps to Sentiment Analysis</a:t>
            </a:r>
            <a:endParaRPr/>
          </a:p>
        </p:txBody>
      </p:sp>
      <p:sp>
        <p:nvSpPr>
          <p:cNvPr id="231" name="Google Shape;23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20000"/>
              </a:lnSpc>
              <a:spcBef>
                <a:spcPts val="1000"/>
              </a:spcBef>
              <a:spcAft>
                <a:spcPts val="0"/>
              </a:spcAft>
              <a:buNone/>
            </a:pPr>
            <a:r>
              <a:t/>
            </a:r>
            <a:endParaRPr sz="2000">
              <a:solidFill>
                <a:srgbClr val="0D0D0D"/>
              </a:solidFill>
              <a:latin typeface="Arial"/>
              <a:ea typeface="Arial"/>
              <a:cs typeface="Arial"/>
              <a:sym typeface="Arial"/>
            </a:endParaRPr>
          </a:p>
          <a:p>
            <a:pPr indent="0" lvl="0" marL="0" rtl="0" algn="l">
              <a:spcBef>
                <a:spcPts val="0"/>
              </a:spcBef>
              <a:spcAft>
                <a:spcPts val="1200"/>
              </a:spcAft>
              <a:buNone/>
            </a:pPr>
            <a:r>
              <a:t/>
            </a:r>
            <a:endParaRPr/>
          </a:p>
        </p:txBody>
      </p:sp>
      <p:pic>
        <p:nvPicPr>
          <p:cNvPr id="232" name="Google Shape;232;p37"/>
          <p:cNvPicPr preferRelativeResize="0"/>
          <p:nvPr/>
        </p:nvPicPr>
        <p:blipFill>
          <a:blip r:embed="rId3">
            <a:alphaModFix/>
          </a:blip>
          <a:stretch>
            <a:fillRect/>
          </a:stretch>
        </p:blipFill>
        <p:spPr>
          <a:xfrm>
            <a:off x="152400" y="1284000"/>
            <a:ext cx="8832300" cy="32237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 Labeling the reviews</a:t>
            </a:r>
            <a:endParaRPr/>
          </a:p>
        </p:txBody>
      </p:sp>
      <p:sp>
        <p:nvSpPr>
          <p:cNvPr id="238" name="Google Shape;238;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20000"/>
              </a:lnSpc>
              <a:spcBef>
                <a:spcPts val="1000"/>
              </a:spcBef>
              <a:spcAft>
                <a:spcPts val="0"/>
              </a:spcAft>
              <a:buNone/>
            </a:pPr>
            <a:r>
              <a:rPr lang="en" sz="2000">
                <a:solidFill>
                  <a:srgbClr val="B71E42"/>
                </a:solidFill>
                <a:latin typeface="Arial"/>
                <a:ea typeface="Arial"/>
                <a:cs typeface="Arial"/>
                <a:sym typeface="Arial"/>
              </a:rPr>
              <a:t>•</a:t>
            </a:r>
            <a:r>
              <a:rPr lang="en" sz="2200">
                <a:solidFill>
                  <a:srgbClr val="000000"/>
                </a:solidFill>
                <a:latin typeface="Arial"/>
                <a:ea typeface="Arial"/>
                <a:cs typeface="Arial"/>
                <a:sym typeface="Arial"/>
              </a:rPr>
              <a:t>OpenAI API chat completion</a:t>
            </a:r>
            <a:endParaRPr sz="2200">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B71E42"/>
                </a:solidFill>
                <a:latin typeface="Arial"/>
                <a:ea typeface="Arial"/>
                <a:cs typeface="Arial"/>
                <a:sym typeface="Arial"/>
              </a:rPr>
              <a:t>•</a:t>
            </a:r>
            <a:r>
              <a:rPr lang="en" sz="2200">
                <a:solidFill>
                  <a:srgbClr val="000000"/>
                </a:solidFill>
                <a:latin typeface="Arial"/>
                <a:ea typeface="Arial"/>
                <a:cs typeface="Arial"/>
                <a:sym typeface="Arial"/>
              </a:rPr>
              <a:t>Prompt - sentiment labels: Positive, Negative and Neutral</a:t>
            </a:r>
            <a:endParaRPr sz="2200">
              <a:solidFill>
                <a:srgbClr val="000000"/>
              </a:solidFill>
              <a:latin typeface="Arial"/>
              <a:ea typeface="Arial"/>
              <a:cs typeface="Arial"/>
              <a:sym typeface="Arial"/>
            </a:endParaRPr>
          </a:p>
          <a:p>
            <a:pPr indent="0" lvl="0" marL="0" rtl="0" algn="just">
              <a:spcBef>
                <a:spcPts val="0"/>
              </a:spcBef>
              <a:spcAft>
                <a:spcPts val="0"/>
              </a:spcAft>
              <a:buNone/>
            </a:pPr>
            <a:r>
              <a:t/>
            </a:r>
            <a:endParaRPr sz="2200">
              <a:solidFill>
                <a:srgbClr val="000000"/>
              </a:solidFill>
              <a:latin typeface="Arial"/>
              <a:ea typeface="Arial"/>
              <a:cs typeface="Arial"/>
              <a:sym typeface="Arial"/>
            </a:endParaRPr>
          </a:p>
          <a:p>
            <a:pPr indent="0" lvl="0" marL="0" rtl="0" algn="just">
              <a:spcBef>
                <a:spcPts val="0"/>
              </a:spcBef>
              <a:spcAft>
                <a:spcPts val="0"/>
              </a:spcAft>
              <a:buNone/>
            </a:pPr>
            <a:r>
              <a:rPr lang="en" sz="2200">
                <a:solidFill>
                  <a:srgbClr val="000000"/>
                </a:solidFill>
                <a:latin typeface="Arial"/>
                <a:ea typeface="Arial"/>
                <a:cs typeface="Arial"/>
                <a:sym typeface="Arial"/>
              </a:rPr>
              <a:t>Input features - Review Embeddings (768 components)</a:t>
            </a:r>
            <a:endParaRPr sz="2200">
              <a:solidFill>
                <a:srgbClr val="000000"/>
              </a:solidFill>
              <a:latin typeface="Arial"/>
              <a:ea typeface="Arial"/>
              <a:cs typeface="Arial"/>
              <a:sym typeface="Arial"/>
            </a:endParaRPr>
          </a:p>
          <a:p>
            <a:pPr indent="0" lvl="0" marL="0" rtl="0" algn="just">
              <a:spcBef>
                <a:spcPts val="0"/>
              </a:spcBef>
              <a:spcAft>
                <a:spcPts val="0"/>
              </a:spcAft>
              <a:buNone/>
            </a:pPr>
            <a:r>
              <a:rPr lang="en" sz="2200">
                <a:solidFill>
                  <a:srgbClr val="000000"/>
                </a:solidFill>
                <a:latin typeface="Arial"/>
                <a:ea typeface="Arial"/>
                <a:cs typeface="Arial"/>
                <a:sym typeface="Arial"/>
              </a:rPr>
              <a:t>Target feature - Sentiment</a:t>
            </a:r>
            <a:endParaRPr sz="2200">
              <a:solidFill>
                <a:srgbClr val="000000"/>
              </a:solidFill>
              <a:latin typeface="Arial"/>
              <a:ea typeface="Arial"/>
              <a:cs typeface="Arial"/>
              <a:sym typeface="Arial"/>
            </a:endParaRPr>
          </a:p>
          <a:p>
            <a:pPr indent="0" lvl="0" marL="0" rtl="0" algn="just">
              <a:lnSpc>
                <a:spcPct val="120000"/>
              </a:lnSpc>
              <a:spcBef>
                <a:spcPts val="1000"/>
              </a:spcBef>
              <a:spcAft>
                <a:spcPts val="0"/>
              </a:spcAft>
              <a:buNone/>
            </a:pPr>
            <a:r>
              <a:t/>
            </a:r>
            <a:endParaRPr sz="2000">
              <a:solidFill>
                <a:srgbClr val="B71E4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9"/>
          <p:cNvPicPr preferRelativeResize="0"/>
          <p:nvPr/>
        </p:nvPicPr>
        <p:blipFill>
          <a:blip r:embed="rId3">
            <a:alphaModFix/>
          </a:blip>
          <a:stretch>
            <a:fillRect/>
          </a:stretch>
        </p:blipFill>
        <p:spPr>
          <a:xfrm>
            <a:off x="237050" y="120650"/>
            <a:ext cx="7905051" cy="473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0"/>
          <p:cNvPicPr preferRelativeResize="0"/>
          <p:nvPr/>
        </p:nvPicPr>
        <p:blipFill>
          <a:blip r:embed="rId3">
            <a:alphaModFix/>
          </a:blip>
          <a:stretch>
            <a:fillRect/>
          </a:stretch>
        </p:blipFill>
        <p:spPr>
          <a:xfrm>
            <a:off x="766250" y="188325"/>
            <a:ext cx="7143050" cy="4517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blip>
          <a:stretch>
            <a:fillRect/>
          </a:stretch>
        </p:blipFill>
        <p:spPr>
          <a:xfrm>
            <a:off x="623450" y="1181817"/>
            <a:ext cx="3862397" cy="3339001"/>
          </a:xfrm>
          <a:prstGeom prst="rect">
            <a:avLst/>
          </a:prstGeom>
          <a:noFill/>
          <a:ln>
            <a:noFill/>
          </a:ln>
        </p:spPr>
      </p:pic>
      <p:sp>
        <p:nvSpPr>
          <p:cNvPr id="254" name="Google Shape;25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Neural Network Model</a:t>
            </a:r>
            <a:endParaRPr/>
          </a:p>
        </p:txBody>
      </p:sp>
      <p:sp>
        <p:nvSpPr>
          <p:cNvPr id="255" name="Google Shape;255;p41"/>
          <p:cNvSpPr txBox="1"/>
          <p:nvPr>
            <p:ph idx="1" type="body"/>
          </p:nvPr>
        </p:nvSpPr>
        <p:spPr>
          <a:xfrm>
            <a:off x="248200" y="1207050"/>
            <a:ext cx="8520600" cy="3339000"/>
          </a:xfrm>
          <a:prstGeom prst="rect">
            <a:avLst/>
          </a:prstGeom>
        </p:spPr>
        <p:txBody>
          <a:bodyPr anchorCtr="0" anchor="t" bIns="91425" lIns="91425" spcFirstLastPara="1" rIns="91425" wrap="square" tIns="91425">
            <a:normAutofit/>
          </a:bodyPr>
          <a:lstStyle/>
          <a:p>
            <a:pPr indent="0" lvl="0" marL="0" rtl="0" algn="just">
              <a:lnSpc>
                <a:spcPct val="120000"/>
              </a:lnSpc>
              <a:spcBef>
                <a:spcPts val="1000"/>
              </a:spcBef>
              <a:spcAft>
                <a:spcPts val="0"/>
              </a:spcAft>
              <a:buNone/>
            </a:pPr>
            <a:r>
              <a:t/>
            </a:r>
            <a:endParaRPr sz="2000">
              <a:solidFill>
                <a:srgbClr val="0D0D0D"/>
              </a:solidFill>
              <a:latin typeface="Arial"/>
              <a:ea typeface="Arial"/>
              <a:cs typeface="Arial"/>
              <a:sym typeface="Arial"/>
            </a:endParaRPr>
          </a:p>
          <a:p>
            <a:pPr indent="0" lvl="0" marL="0" rtl="0" algn="l">
              <a:spcBef>
                <a:spcPts val="0"/>
              </a:spcBef>
              <a:spcAft>
                <a:spcPts val="1200"/>
              </a:spcAft>
              <a:buNone/>
            </a:pPr>
            <a:r>
              <a:t/>
            </a:r>
            <a:endParaRPr/>
          </a:p>
        </p:txBody>
      </p:sp>
      <p:pic>
        <p:nvPicPr>
          <p:cNvPr id="256" name="Google Shape;256;p41"/>
          <p:cNvPicPr preferRelativeResize="0"/>
          <p:nvPr/>
        </p:nvPicPr>
        <p:blipFill>
          <a:blip r:embed="rId4">
            <a:alphaModFix/>
          </a:blip>
          <a:stretch>
            <a:fillRect/>
          </a:stretch>
        </p:blipFill>
        <p:spPr>
          <a:xfrm>
            <a:off x="354050" y="1181825"/>
            <a:ext cx="4697737" cy="3571600"/>
          </a:xfrm>
          <a:prstGeom prst="rect">
            <a:avLst/>
          </a:prstGeom>
          <a:noFill/>
          <a:ln>
            <a:noFill/>
          </a:ln>
        </p:spPr>
      </p:pic>
      <p:pic>
        <p:nvPicPr>
          <p:cNvPr id="257" name="Google Shape;257;p41"/>
          <p:cNvPicPr preferRelativeResize="0"/>
          <p:nvPr/>
        </p:nvPicPr>
        <p:blipFill>
          <a:blip r:embed="rId5">
            <a:alphaModFix/>
          </a:blip>
          <a:stretch>
            <a:fillRect/>
          </a:stretch>
        </p:blipFill>
        <p:spPr>
          <a:xfrm>
            <a:off x="5431719" y="2926250"/>
            <a:ext cx="3543300" cy="564800"/>
          </a:xfrm>
          <a:prstGeom prst="rect">
            <a:avLst/>
          </a:prstGeom>
          <a:noFill/>
          <a:ln>
            <a:noFill/>
          </a:ln>
        </p:spPr>
      </p:pic>
      <p:pic>
        <p:nvPicPr>
          <p:cNvPr id="258" name="Google Shape;258;p41"/>
          <p:cNvPicPr preferRelativeResize="0"/>
          <p:nvPr/>
        </p:nvPicPr>
        <p:blipFill>
          <a:blip r:embed="rId6">
            <a:alphaModFix/>
          </a:blip>
          <a:stretch>
            <a:fillRect/>
          </a:stretch>
        </p:blipFill>
        <p:spPr>
          <a:xfrm>
            <a:off x="5431725" y="1267620"/>
            <a:ext cx="3271024" cy="140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Data - Features</a:t>
            </a:r>
            <a:endParaRPr/>
          </a:p>
        </p:txBody>
      </p:sp>
      <p:sp>
        <p:nvSpPr>
          <p:cNvPr id="98" name="Google Shape;98;p15"/>
          <p:cNvSpPr txBox="1"/>
          <p:nvPr>
            <p:ph idx="1" type="body"/>
          </p:nvPr>
        </p:nvSpPr>
        <p:spPr>
          <a:xfrm>
            <a:off x="311700" y="1079550"/>
            <a:ext cx="8520600" cy="319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1. Unique ID - Unique for each Review</a:t>
            </a:r>
            <a:endParaRPr sz="1500"/>
          </a:p>
          <a:p>
            <a:pPr indent="0" lvl="0" marL="0" rtl="0" algn="l">
              <a:spcBef>
                <a:spcPts val="1200"/>
              </a:spcBef>
              <a:spcAft>
                <a:spcPts val="0"/>
              </a:spcAft>
              <a:buNone/>
            </a:pPr>
            <a:r>
              <a:rPr lang="en" sz="1500"/>
              <a:t>2. Drug Name - Currently taken Drug</a:t>
            </a:r>
            <a:endParaRPr sz="1500"/>
          </a:p>
          <a:p>
            <a:pPr indent="0" lvl="0" marL="0" rtl="0" algn="l">
              <a:spcBef>
                <a:spcPts val="1200"/>
              </a:spcBef>
              <a:spcAft>
                <a:spcPts val="0"/>
              </a:spcAft>
              <a:buNone/>
            </a:pPr>
            <a:r>
              <a:rPr lang="en" sz="1500"/>
              <a:t>3. Condition - Condition being treated by the drug</a:t>
            </a:r>
            <a:endParaRPr sz="1500"/>
          </a:p>
          <a:p>
            <a:pPr indent="0" lvl="0" marL="0" rtl="0" algn="l">
              <a:lnSpc>
                <a:spcPct val="100000"/>
              </a:lnSpc>
              <a:spcBef>
                <a:spcPts val="1200"/>
              </a:spcBef>
              <a:spcAft>
                <a:spcPts val="0"/>
              </a:spcAft>
              <a:buNone/>
            </a:pPr>
            <a:r>
              <a:rPr lang="en" sz="1500"/>
              <a:t>4. Review - The user generated review about their experience with the medication</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5. Rating - The 1 to 10 user generated rating based on their experience with the medication</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6. Date - Not used in any model</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7. Useful Count - The count of how many people found the user generated review useful and liked    the comment</a:t>
            </a:r>
            <a:endParaRPr sz="1500"/>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Stratified k-fold Cross-Validation</a:t>
            </a:r>
            <a:endParaRPr/>
          </a:p>
        </p:txBody>
      </p:sp>
      <p:pic>
        <p:nvPicPr>
          <p:cNvPr id="264" name="Google Shape;264;p42"/>
          <p:cNvPicPr preferRelativeResize="0"/>
          <p:nvPr/>
        </p:nvPicPr>
        <p:blipFill>
          <a:blip r:embed="rId3">
            <a:alphaModFix/>
          </a:blip>
          <a:stretch>
            <a:fillRect/>
          </a:stretch>
        </p:blipFill>
        <p:spPr>
          <a:xfrm>
            <a:off x="1082775" y="1139475"/>
            <a:ext cx="5768176" cy="2976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ctrTitle"/>
          </p:nvPr>
        </p:nvSpPr>
        <p:spPr>
          <a:xfrm>
            <a:off x="460950" y="1713150"/>
            <a:ext cx="8222100" cy="171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Neural Net </a:t>
            </a:r>
            <a:r>
              <a:rPr lang="en" sz="5500"/>
              <a:t>Target:</a:t>
            </a:r>
            <a:endParaRPr sz="5500"/>
          </a:p>
          <a:p>
            <a:pPr indent="0" lvl="0" marL="0" rtl="0" algn="l">
              <a:spcBef>
                <a:spcPts val="0"/>
              </a:spcBef>
              <a:spcAft>
                <a:spcPts val="0"/>
              </a:spcAft>
              <a:buNone/>
            </a:pPr>
            <a:r>
              <a:rPr lang="en" sz="5500"/>
              <a:t>Drug Cluster </a:t>
            </a:r>
            <a:endParaRPr sz="5500"/>
          </a:p>
        </p:txBody>
      </p:sp>
      <p:sp>
        <p:nvSpPr>
          <p:cNvPr id="270" name="Google Shape;270;p43"/>
          <p:cNvSpPr txBox="1"/>
          <p:nvPr/>
        </p:nvSpPr>
        <p:spPr>
          <a:xfrm>
            <a:off x="1260425" y="2974900"/>
            <a:ext cx="19200" cy="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Drug Cluster  </a:t>
            </a:r>
            <a:endParaRPr/>
          </a:p>
        </p:txBody>
      </p:sp>
      <p:sp>
        <p:nvSpPr>
          <p:cNvPr id="276" name="Google Shape;276;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Problem</a:t>
            </a:r>
            <a:r>
              <a:rPr lang="en"/>
              <a:t>: To check if we can predict the drug cluster for a drug with high confidence using features such as 1) embedded review, 2) ratings, 3) useful_count and 4) drug name dummy variable.</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Drug Cluster - </a:t>
            </a:r>
            <a:r>
              <a:rPr lang="en"/>
              <a:t>Experiment</a:t>
            </a:r>
            <a:endParaRPr/>
          </a:p>
        </p:txBody>
      </p:sp>
      <p:sp>
        <p:nvSpPr>
          <p:cNvPr id="282" name="Google Shape;282;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used word2vec google library to embed drug name.</a:t>
            </a:r>
            <a:r>
              <a:rPr lang="en" sz="1700">
                <a:solidFill>
                  <a:srgbClr val="0D0D0D"/>
                </a:solidFill>
                <a:highlight>
                  <a:srgbClr val="FFFFFF"/>
                </a:highlight>
              </a:rPr>
              <a:t>This library organizes words based on their meanings, grouping similar words together closely in a geometric space</a:t>
            </a:r>
            <a:r>
              <a:rPr lang="en" sz="1700"/>
              <a:t>. Then we used K-Means to group these words into clusters.</a:t>
            </a:r>
            <a:endParaRPr sz="1700"/>
          </a:p>
          <a:p>
            <a:pPr indent="0" lvl="0" marL="0" rtl="0" algn="l">
              <a:spcBef>
                <a:spcPts val="1200"/>
              </a:spcBef>
              <a:spcAft>
                <a:spcPts val="0"/>
              </a:spcAft>
              <a:buNone/>
            </a:pPr>
            <a:r>
              <a:rPr lang="en" sz="1700"/>
              <a:t>By using all available features (including drug name) and a similar Neural Net structure, our team was able to classify the Drug Name cluster with 95.41% accuracy.</a:t>
            </a:r>
            <a:endParaRPr sz="1700"/>
          </a:p>
          <a:p>
            <a:pPr indent="0" lvl="0" marL="0" rtl="0" algn="l">
              <a:spcBef>
                <a:spcPts val="1200"/>
              </a:spcBef>
              <a:spcAft>
                <a:spcPts val="1200"/>
              </a:spcAft>
              <a:buNone/>
            </a:pPr>
            <a:r>
              <a:rPr lang="en" sz="1700"/>
              <a:t>Such a high prediction accuracy asserts that clustering was done appropriately and if a prediction is made for a new Drug, it is highly likely for it to be placed in correct cluster.</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6" title="Points scored"/>
          <p:cNvPicPr preferRelativeResize="0"/>
          <p:nvPr/>
        </p:nvPicPr>
        <p:blipFill>
          <a:blip r:embed="rId3">
            <a:alphaModFix/>
          </a:blip>
          <a:stretch>
            <a:fillRect/>
          </a:stretch>
        </p:blipFill>
        <p:spPr>
          <a:xfrm>
            <a:off x="1056300" y="397875"/>
            <a:ext cx="6966399" cy="40033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215475" y="125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Data Classification</a:t>
            </a:r>
            <a:endParaRPr/>
          </a:p>
        </p:txBody>
      </p:sp>
      <p:pic>
        <p:nvPicPr>
          <p:cNvPr id="293" name="Google Shape;293;p47"/>
          <p:cNvPicPr preferRelativeResize="0"/>
          <p:nvPr/>
        </p:nvPicPr>
        <p:blipFill>
          <a:blip r:embed="rId3">
            <a:alphaModFix/>
          </a:blip>
          <a:stretch>
            <a:fillRect/>
          </a:stretch>
        </p:blipFill>
        <p:spPr>
          <a:xfrm>
            <a:off x="1512275" y="732850"/>
            <a:ext cx="5927001" cy="3677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Usefulness of the model</a:t>
            </a:r>
            <a:endParaRPr/>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Pharma Companies</a:t>
            </a:r>
            <a:endParaRPr/>
          </a:p>
          <a:p>
            <a:pPr indent="0" lvl="0" marL="0" rtl="0" algn="l">
              <a:spcBef>
                <a:spcPts val="1200"/>
              </a:spcBef>
              <a:spcAft>
                <a:spcPts val="0"/>
              </a:spcAft>
              <a:buNone/>
            </a:pPr>
            <a:r>
              <a:rPr lang="en"/>
              <a:t>For Drug online seller Companies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9"/>
          <p:cNvPicPr preferRelativeResize="0"/>
          <p:nvPr/>
        </p:nvPicPr>
        <p:blipFill>
          <a:blip r:embed="rId3">
            <a:alphaModFix/>
          </a:blip>
          <a:stretch>
            <a:fillRect/>
          </a:stretch>
        </p:blipFill>
        <p:spPr>
          <a:xfrm>
            <a:off x="2200275" y="200025"/>
            <a:ext cx="4743450" cy="474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Features Created by Our Team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Length of the Review - Important to determine a substantial review with useful information. </a:t>
            </a:r>
            <a:endParaRPr/>
          </a:p>
          <a:p>
            <a:pPr indent="-342900" lvl="0" marL="457200" rtl="0" algn="l">
              <a:spcBef>
                <a:spcPts val="0"/>
              </a:spcBef>
              <a:spcAft>
                <a:spcPts val="0"/>
              </a:spcAft>
              <a:buSzPts val="1800"/>
              <a:buAutoNum type="arabicPeriod"/>
            </a:pPr>
            <a:r>
              <a:rPr lang="en"/>
              <a:t>Embedded Review - LDA of the Review column to discover </a:t>
            </a:r>
            <a:r>
              <a:rPr lang="en"/>
              <a:t>latent topics.</a:t>
            </a:r>
            <a:endParaRPr/>
          </a:p>
          <a:p>
            <a:pPr indent="-342900" lvl="0" marL="457200" rtl="0" algn="l">
              <a:spcBef>
                <a:spcPts val="0"/>
              </a:spcBef>
              <a:spcAft>
                <a:spcPts val="0"/>
              </a:spcAft>
              <a:buSzPts val="1800"/>
              <a:buAutoNum type="arabicPeriod"/>
            </a:pPr>
            <a:r>
              <a:rPr lang="en"/>
              <a:t>Condition Cluster - Conditions Grouped into Ten Distinct Categories</a:t>
            </a:r>
            <a:endParaRPr/>
          </a:p>
          <a:p>
            <a:pPr indent="-342900" lvl="0" marL="457200" rtl="0" algn="l">
              <a:spcBef>
                <a:spcPts val="0"/>
              </a:spcBef>
              <a:spcAft>
                <a:spcPts val="0"/>
              </a:spcAft>
              <a:buSzPts val="1800"/>
              <a:buAutoNum type="arabicPeriod"/>
            </a:pPr>
            <a:r>
              <a:rPr lang="en"/>
              <a:t>Drug Name Cluster </a:t>
            </a:r>
            <a:r>
              <a:rPr lang="en"/>
              <a:t>- Drug Names Grouped into Ten Distinct Categories using the word2vec model from Google</a:t>
            </a:r>
            <a:endParaRPr/>
          </a:p>
          <a:p>
            <a:pPr indent="-342900" lvl="0" marL="457200" rtl="0" algn="l">
              <a:spcBef>
                <a:spcPts val="0"/>
              </a:spcBef>
              <a:spcAft>
                <a:spcPts val="0"/>
              </a:spcAft>
              <a:buSzPts val="1800"/>
              <a:buAutoNum type="arabicPeriod"/>
            </a:pPr>
            <a:r>
              <a:rPr lang="en"/>
              <a:t>Review Sentiment Analysis - Using NLP to assign the review a </a:t>
            </a:r>
            <a:r>
              <a:rPr lang="en"/>
              <a:t>classification</a:t>
            </a:r>
            <a:r>
              <a:rPr lang="en"/>
              <a:t> of </a:t>
            </a:r>
            <a:r>
              <a:rPr lang="en"/>
              <a:t>Positive</a:t>
            </a:r>
            <a:r>
              <a:rPr lang="en"/>
              <a:t>, Negative or </a:t>
            </a:r>
            <a:r>
              <a:rPr lang="en"/>
              <a:t>Neutral, also used word2vec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Outline</a:t>
            </a:r>
            <a:endParaRPr/>
          </a:p>
        </p:txBody>
      </p:sp>
      <p:graphicFrame>
        <p:nvGraphicFramePr>
          <p:cNvPr id="110" name="Google Shape;110;p17"/>
          <p:cNvGraphicFramePr/>
          <p:nvPr/>
        </p:nvGraphicFramePr>
        <p:xfrm>
          <a:off x="152400" y="152400"/>
          <a:ext cx="3000000" cy="3000000"/>
        </p:xfrm>
        <a:graphic>
          <a:graphicData uri="http://schemas.openxmlformats.org/drawingml/2006/table">
            <a:tbl>
              <a:tblPr>
                <a:noFill/>
                <a:tableStyleId>{5AAC6170-9D67-43AD-9A08-3DD3CBC6AA1F}</a:tableStyleId>
              </a:tblPr>
              <a:tblGrid>
                <a:gridCol w="333375"/>
                <a:gridCol w="6600825"/>
              </a:tblGrid>
              <a:tr h="6734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371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11" name="Google Shape;111;p17"/>
          <p:cNvPicPr preferRelativeResize="0"/>
          <p:nvPr/>
        </p:nvPicPr>
        <p:blipFill>
          <a:blip r:embed="rId3">
            <a:alphaModFix/>
          </a:blip>
          <a:stretch>
            <a:fillRect/>
          </a:stretch>
        </p:blipFill>
        <p:spPr>
          <a:xfrm>
            <a:off x="485775" y="1322625"/>
            <a:ext cx="7919849" cy="282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Three Models</a:t>
            </a:r>
            <a:endParaRPr/>
          </a:p>
        </p:txBody>
      </p:sp>
      <p:sp>
        <p:nvSpPr>
          <p:cNvPr id="117" name="Google Shape;117;p18"/>
          <p:cNvSpPr txBox="1"/>
          <p:nvPr>
            <p:ph idx="1" type="body"/>
          </p:nvPr>
        </p:nvSpPr>
        <p:spPr>
          <a:xfrm>
            <a:off x="577425" y="1853100"/>
            <a:ext cx="2315700" cy="1437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sz="1900"/>
              <a:t>Condition Cluster Classification</a:t>
            </a:r>
            <a:endParaRPr sz="1900"/>
          </a:p>
        </p:txBody>
      </p:sp>
      <p:sp>
        <p:nvSpPr>
          <p:cNvPr id="118" name="Google Shape;118;p18"/>
          <p:cNvSpPr txBox="1"/>
          <p:nvPr>
            <p:ph idx="1" type="body"/>
          </p:nvPr>
        </p:nvSpPr>
        <p:spPr>
          <a:xfrm>
            <a:off x="3414150" y="1853100"/>
            <a:ext cx="2315700" cy="1437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a:t>Drug Cluster Classification</a:t>
            </a:r>
            <a:endParaRPr/>
          </a:p>
        </p:txBody>
      </p:sp>
      <p:sp>
        <p:nvSpPr>
          <p:cNvPr id="119" name="Google Shape;119;p18"/>
          <p:cNvSpPr txBox="1"/>
          <p:nvPr>
            <p:ph idx="1" type="body"/>
          </p:nvPr>
        </p:nvSpPr>
        <p:spPr>
          <a:xfrm>
            <a:off x="6250875" y="1814600"/>
            <a:ext cx="2315700" cy="14373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a:t>Sentiment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EDA</a:t>
            </a:r>
            <a:endParaRPr sz="5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Pre-Processing steps - Python and Pandas </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Load the data and check for NAN values, removing any found.</a:t>
            </a:r>
            <a:endParaRPr/>
          </a:p>
          <a:p>
            <a:pPr indent="-342900" lvl="0" marL="457200" rtl="0" algn="l">
              <a:spcBef>
                <a:spcPts val="0"/>
              </a:spcBef>
              <a:spcAft>
                <a:spcPts val="0"/>
              </a:spcAft>
              <a:buSzPts val="1800"/>
              <a:buAutoNum type="arabicPeriod"/>
            </a:pPr>
            <a:r>
              <a:rPr lang="en"/>
              <a:t>Standardize language in the review text by changing text to numbers. Example: change “five” and “four” to “5” </a:t>
            </a:r>
            <a:r>
              <a:rPr lang="en"/>
              <a:t>and “4”.</a:t>
            </a:r>
            <a:endParaRPr/>
          </a:p>
          <a:p>
            <a:pPr indent="-342900" lvl="0" marL="457200" rtl="0" algn="l">
              <a:spcBef>
                <a:spcPts val="0"/>
              </a:spcBef>
              <a:spcAft>
                <a:spcPts val="0"/>
              </a:spcAft>
              <a:buSzPts val="1800"/>
              <a:buAutoNum type="arabicPeriod"/>
            </a:pPr>
            <a:r>
              <a:rPr lang="en"/>
              <a:t>Change all the uppercase characters to lowercase </a:t>
            </a:r>
            <a:endParaRPr/>
          </a:p>
          <a:p>
            <a:pPr indent="-342900" lvl="0" marL="457200" rtl="0" algn="l">
              <a:spcBef>
                <a:spcPts val="0"/>
              </a:spcBef>
              <a:spcAft>
                <a:spcPts val="0"/>
              </a:spcAft>
              <a:buSzPts val="1800"/>
              <a:buAutoNum type="arabicPeriod"/>
            </a:pPr>
            <a:r>
              <a:rPr lang="en"/>
              <a:t>Remove special character codes and punctuations using punkt library</a:t>
            </a:r>
            <a:endParaRPr/>
          </a:p>
          <a:p>
            <a:pPr indent="-342900" lvl="0" marL="457200" rtl="0" algn="l">
              <a:spcBef>
                <a:spcPts val="0"/>
              </a:spcBef>
              <a:spcAft>
                <a:spcPts val="0"/>
              </a:spcAft>
              <a:buSzPts val="1800"/>
              <a:buAutoNum type="arabicPeriod"/>
            </a:pPr>
            <a:r>
              <a:rPr lang="en"/>
              <a:t>Create the Review Length Variable using pandas.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For Numerical Columns</a:t>
            </a:r>
            <a:endParaRPr/>
          </a:p>
        </p:txBody>
      </p:sp>
      <p:sp>
        <p:nvSpPr>
          <p:cNvPr id="136" name="Google Shape;136;p21"/>
          <p:cNvSpPr txBox="1"/>
          <p:nvPr>
            <p:ph idx="1" type="body"/>
          </p:nvPr>
        </p:nvSpPr>
        <p:spPr>
          <a:xfrm>
            <a:off x="311700" y="1258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Length, Useful Count and Rating histograms to observe outliers. </a:t>
            </a:r>
            <a:endParaRPr/>
          </a:p>
          <a:p>
            <a:pPr indent="0" lvl="0" marL="0" rtl="0" algn="l">
              <a:spcBef>
                <a:spcPts val="1200"/>
              </a:spcBef>
              <a:spcAft>
                <a:spcPts val="0"/>
              </a:spcAft>
              <a:buNone/>
            </a:pPr>
            <a:r>
              <a:rPr lang="en"/>
              <a:t>For Review Length outliers were </a:t>
            </a:r>
            <a:r>
              <a:rPr lang="en"/>
              <a:t>determined to be </a:t>
            </a:r>
            <a:r>
              <a:rPr lang="en"/>
              <a:t>under 100 characters and over 1200. </a:t>
            </a:r>
            <a:endParaRPr/>
          </a:p>
          <a:p>
            <a:pPr indent="0" lvl="0" marL="0" rtl="0" algn="l">
              <a:spcBef>
                <a:spcPts val="1200"/>
              </a:spcBef>
              <a:spcAft>
                <a:spcPts val="0"/>
              </a:spcAft>
              <a:buNone/>
            </a:pPr>
            <a:r>
              <a:rPr lang="en"/>
              <a:t>For useful count we removed anything with a value less than 10</a:t>
            </a:r>
            <a:endParaRPr/>
          </a:p>
          <a:p>
            <a:pPr indent="0" lvl="0" marL="0" rtl="0" algn="l">
              <a:spcBef>
                <a:spcPts val="1200"/>
              </a:spcBef>
              <a:spcAft>
                <a:spcPts val="0"/>
              </a:spcAft>
              <a:buNone/>
            </a:pPr>
            <a:r>
              <a:rPr lang="en"/>
              <a:t>Rating was user generated from 1-10 so we did not consider any values outliers</a:t>
            </a:r>
            <a:endParaRPr/>
          </a:p>
          <a:p>
            <a:pPr indent="0" lvl="0" marL="0" rtl="0" algn="l">
              <a:spcBef>
                <a:spcPts val="1200"/>
              </a:spcBef>
              <a:spcAft>
                <a:spcPts val="1200"/>
              </a:spcAft>
              <a:buNone/>
            </a:pPr>
            <a:r>
              <a:rPr lang="en"/>
              <a:t>Each pair of numerical values was then tested with scatter plots and correlations to check for covariance, no covariance existed between any two features.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