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203259-2CB3-4BFD-B6AC-28DF678A40D1}">
  <a:tblStyle styleId="{EF203259-2CB3-4BFD-B6AC-28DF678A4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38736E-616C-490D-8D7F-7A8519B130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Volunteer Demographics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A56-4C11-A828-C7EDB0058B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56-4C11-A828-C7EDB0058B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Team 1</c:v>
                </c:pt>
                <c:pt idx="1">
                  <c:v>Team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56.12</c:v>
                </c:pt>
                <c:pt idx="1">
                  <c:v>43.88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D-4845-A283-93B2B391A30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807b193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807b193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f93c3e65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f93c3e65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0b1c62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0b1c62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0b1c621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0b1c621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0b1c621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0b1c621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f93c3e6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f93c3e6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427dea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427dea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f93c3e65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f93c3e65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f93c3e65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f93c3e65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f93c3e65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f93c3e65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041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607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99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9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142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46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76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899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73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79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306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30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319839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Lato"/>
                <a:ea typeface="Lato"/>
                <a:cs typeface="Lato"/>
                <a:sym typeface="Lato"/>
              </a:rPr>
              <a:t>Leaving No Student Behind</a:t>
            </a:r>
            <a:endParaRPr sz="2000" i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932EB24-E1A1-9C04-463F-1016A486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24" y="1832982"/>
            <a:ext cx="2852738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8950" y="221246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0" name="Google Shape;130;p24"/>
          <p:cNvGraphicFramePr/>
          <p:nvPr>
            <p:extLst>
              <p:ext uri="{D42A27DB-BD31-4B8C-83A1-F6EECF244321}">
                <p14:modId xmlns:p14="http://schemas.microsoft.com/office/powerpoint/2010/main" val="3580312463"/>
              </p:ext>
            </p:extLst>
          </p:nvPr>
        </p:nvGraphicFramePr>
        <p:xfrm>
          <a:off x="2448650" y="1645435"/>
          <a:ext cx="3741200" cy="1706760"/>
        </p:xfrm>
        <a:graphic>
          <a:graphicData uri="http://schemas.openxmlformats.org/drawingml/2006/table">
            <a:tbl>
              <a:tblPr>
                <a:noFill/>
                <a:tableStyleId>{E538736E-616C-490D-8D7F-7A8519B13014}</a:tableStyleId>
              </a:tblPr>
              <a:tblGrid>
                <a:gridCol w="277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Volunteer hours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PoC (Jun)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Number of volunteers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endParaRPr sz="16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Total volunteer hours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950</a:t>
                      </a:r>
                      <a:endParaRPr sz="1600" b="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Total Cost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47000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585DB1-F5BC-FBFE-EF4F-C3F8D2A0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PoC numbers (from projection sheet)</a:t>
            </a:r>
            <a:br>
              <a:rPr lang="en-US" sz="2800" dirty="0"/>
            </a:b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are trying to do</a:t>
            </a:r>
            <a:endParaRPr sz="240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Students from disadvantaged backgrounds struggle to access scholarship opportunities for higher education</a:t>
            </a:r>
            <a:br>
              <a:rPr lang="en-US" dirty="0"/>
            </a:b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Creating an online platform to connect students with available scholarships opportunities.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Volunteers will</a:t>
            </a:r>
          </a:p>
          <a:p>
            <a:pPr lvl="1">
              <a:buChar char="●"/>
            </a:pPr>
            <a:r>
              <a:rPr lang="en-US" dirty="0"/>
              <a:t>Host awareness sessions for needy students about available scholarships &amp; assist students in navigating the scholarships on the online platform.</a:t>
            </a:r>
          </a:p>
          <a:p>
            <a:pPr lvl="1">
              <a:buChar char="●"/>
            </a:pPr>
            <a:r>
              <a:rPr lang="en-US" dirty="0"/>
              <a:t>Provide guidance and support to students in preparing necessary documents and  for scholarship applications</a:t>
            </a:r>
          </a:p>
          <a:p>
            <a:pPr lvl="1">
              <a:buChar char="●"/>
            </a:pPr>
            <a:r>
              <a:rPr lang="en-US" dirty="0"/>
              <a:t>Identify potential scholarship recipients within their local communities or social circles.</a:t>
            </a:r>
          </a:p>
          <a:p>
            <a:pPr lvl="1">
              <a:buChar char="●"/>
            </a:pPr>
            <a:r>
              <a:rPr lang="en-US" dirty="0"/>
              <a:t>Assist us in the bootcamp sessions wherever mass onboarding is done</a:t>
            </a:r>
          </a:p>
          <a:p>
            <a:pPr lvl="1">
              <a:buChar char="●"/>
            </a:pPr>
            <a:r>
              <a:rPr lang="en-US" dirty="0"/>
              <a:t>Document Verification and scholarship applications.</a:t>
            </a:r>
          </a:p>
          <a:p>
            <a:pPr marL="5969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scale we envisage</a:t>
            </a:r>
            <a:endParaRPr sz="2400"/>
          </a:p>
        </p:txBody>
      </p:sp>
      <p:graphicFrame>
        <p:nvGraphicFramePr>
          <p:cNvPr id="83" name="Google Shape;83;p17"/>
          <p:cNvGraphicFramePr/>
          <p:nvPr>
            <p:extLst>
              <p:ext uri="{D42A27DB-BD31-4B8C-83A1-F6EECF244321}">
                <p14:modId xmlns:p14="http://schemas.microsoft.com/office/powerpoint/2010/main" val="1455986826"/>
              </p:ext>
            </p:extLst>
          </p:nvPr>
        </p:nvGraphicFramePr>
        <p:xfrm>
          <a:off x="863290" y="1366156"/>
          <a:ext cx="7239000" cy="2377320"/>
        </p:xfrm>
        <a:graphic>
          <a:graphicData uri="http://schemas.openxmlformats.org/drawingml/2006/table">
            <a:tbl>
              <a:tblPr>
                <a:noFill/>
                <a:tableStyleId>{EF203259-2CB3-4BFD-B6AC-28DF678A40D1}</a:tableStyleId>
              </a:tblPr>
              <a:tblGrid>
                <a:gridCol w="291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Q1 (Aug-Oct ‘24)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Q2</a:t>
                      </a:r>
                      <a:endParaRPr b="1" dirty="0"/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(Nov-Jan ‘25)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Q3</a:t>
                      </a:r>
                      <a:endParaRPr b="1" dirty="0"/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(Feb-Apr ‘25)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Q4</a:t>
                      </a:r>
                      <a:endParaRPr b="1" dirty="0"/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(May-Jul ‘25)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Total # of vols engaged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1280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1900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2177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2247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Total # of volunteer hours served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14800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18363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23316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24414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Student Assisted for Scholarships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13000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25000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Volunteer Demographics and Source</a:t>
            </a:r>
            <a:endParaRPr sz="240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732532"/>
            <a:ext cx="3286427" cy="2159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+mj-lt"/>
              </a:rPr>
              <a:t>Volunteer Sources:</a:t>
            </a:r>
            <a:endParaRPr sz="1800" b="1" dirty="0">
              <a:latin typeface="+mj-lt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latin typeface="+mj-lt"/>
              </a:rPr>
              <a:t>Corporate Volunteering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IN" sz="1800" dirty="0">
                <a:latin typeface="+mj-lt"/>
              </a:rPr>
              <a:t>Colleges and Universities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IN" sz="1800" dirty="0">
                <a:latin typeface="+mj-lt"/>
              </a:rPr>
              <a:t>Social Media Platforms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IN" sz="1800" dirty="0">
                <a:latin typeface="+mj-lt"/>
              </a:rPr>
              <a:t>NGO Partnerships</a:t>
            </a:r>
            <a:endParaRPr sz="1800" dirty="0">
              <a:latin typeface="+mj-l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52250" y="3405844"/>
            <a:ext cx="650131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Team 1 :</a:t>
            </a:r>
            <a:r>
              <a:rPr lang="en-US" dirty="0"/>
              <a:t>Youth between 18-35,Highly skilled professionals (e.g., consultants, techies, designers, photographers, accountants, etc.)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Team 2:</a:t>
            </a:r>
            <a:r>
              <a:rPr lang="en-US" dirty="0"/>
              <a:t>College students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DBF96-E145-22A9-4494-9CBCE06B1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832336"/>
              </p:ext>
            </p:extLst>
          </p:nvPr>
        </p:nvGraphicFramePr>
        <p:xfrm>
          <a:off x="4396895" y="1449740"/>
          <a:ext cx="4594855" cy="2442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9" name="Google Shape;99;p19"/>
          <p:cNvGraphicFramePr/>
          <p:nvPr>
            <p:extLst>
              <p:ext uri="{D42A27DB-BD31-4B8C-83A1-F6EECF244321}">
                <p14:modId xmlns:p14="http://schemas.microsoft.com/office/powerpoint/2010/main" val="2501411502"/>
              </p:ext>
            </p:extLst>
          </p:nvPr>
        </p:nvGraphicFramePr>
        <p:xfrm>
          <a:off x="1028171" y="1887983"/>
          <a:ext cx="5883325" cy="1005078"/>
        </p:xfrm>
        <a:graphic>
          <a:graphicData uri="http://schemas.openxmlformats.org/drawingml/2006/table">
            <a:tbl>
              <a:tblPr>
                <a:noFill/>
                <a:tableStyleId>{E538736E-616C-490D-8D7F-7A8519B13014}</a:tableStyleId>
              </a:tblPr>
              <a:tblGrid>
                <a:gridCol w="183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pre-poc goal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projected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 %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vols number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23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76%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vols hours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111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180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62%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142364-6376-0030-4760-269178F8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Pre-POC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5901-7A7C-40B5-3F5D-E4AF830F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scholarship awareness campaigns and assist students in registering on the platform.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20"/>
          <p:cNvSpPr txBox="1"/>
          <p:nvPr/>
        </p:nvSpPr>
        <p:spPr>
          <a:xfrm>
            <a:off x="3886200" y="476209"/>
            <a:ext cx="4776107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Lato"/>
              </a:rPr>
              <a:t>What went well in your pre-POC</a:t>
            </a:r>
          </a:p>
        </p:txBody>
      </p:sp>
      <p:pic>
        <p:nvPicPr>
          <p:cNvPr id="109" name="Picture 108" descr="Colourful carved figures of humans">
            <a:extLst>
              <a:ext uri="{FF2B5EF4-FFF2-40B4-BE49-F238E27FC236}">
                <a16:creationId xmlns:a16="http://schemas.microsoft.com/office/drawing/2014/main" id="{9D6B1543-7B9D-6719-822A-7F8A9B49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82" r="25748" b="-2"/>
          <a:stretch/>
        </p:blipFill>
        <p:spPr>
          <a:xfrm>
            <a:off x="20" y="-9096"/>
            <a:ext cx="3490702" cy="5152595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1564277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20"/>
          <p:cNvSpPr txBox="1"/>
          <p:nvPr/>
        </p:nvSpPr>
        <p:spPr>
          <a:xfrm>
            <a:off x="3886200" y="1649185"/>
            <a:ext cx="4776107" cy="275263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High Participation Rate: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 A significant number of students participated in the awareness sessions, indicating a strong engagement and interest in accessing scholarships through the platform.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Positive Feedback: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 Volunteers received positive feedback from participants, indicating satisfaction with the quality of information provided and the support received during the registration process.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Direct Engagement: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Through direct engagement with needy students and awareness sessions, we gained a deeper understanding of the challenges they face in accessing scholarships and educational resources. 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Meaningful Stakeholder Collaboration: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Collaboration with NGO Partnerships fostered valuable partnerships and leveraged additional resources and expertise to support the initiative.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1" name="Google Shape;111;p21"/>
          <p:cNvSpPr txBox="1"/>
          <p:nvPr/>
        </p:nvSpPr>
        <p:spPr>
          <a:xfrm>
            <a:off x="369277" y="454422"/>
            <a:ext cx="2313633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rPr>
              <a:t>What could be better? What are your key learnings?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" name="Google Shape;112;p21"/>
          <p:cNvSpPr txBox="1"/>
          <p:nvPr/>
        </p:nvSpPr>
        <p:spPr>
          <a:xfrm>
            <a:off x="3556512" y="454422"/>
            <a:ext cx="4810247" cy="4234656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Streamlined Coordination and Communication:  </a:t>
            </a: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Enhancing coordination and communication channels among volunteers can improve efficiency, alignment, and accountability. Clear roles, responsibilities, and expectations facilitate smoother collaboration and execution of activities.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Expanded Partnerships and Resources: </a:t>
            </a: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Strengthening partnerships with additional stakeholders, such as corporate sponsors, government agencies, and philanthropic organizations, can broaden access to resources and expertise, enhancing the scalability and sustainability of the project.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Volunteer Recruitment: </a:t>
            </a: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Expand the range of channels used to recruit volunteers' volunteers' recruitment and faster onboarding.</a:t>
            </a:r>
            <a:endParaRPr lang="en-US" sz="1500" b="1">
              <a:solidFill>
                <a:schemeClr val="tx1">
                  <a:lumMod val="75000"/>
                  <a:lumOff val="25000"/>
                </a:schemeClr>
              </a:solidFill>
              <a:sym typeface="Lato"/>
            </a:endParaRP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11700" y="1152475"/>
            <a:ext cx="820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AE5AE-CE9A-8842-E59D-51CE8BA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this change your model of at 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E5B-5036-F31B-C320-9C72A02C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3093"/>
            <a:ext cx="7543800" cy="3017520"/>
          </a:xfrm>
        </p:spPr>
        <p:txBody>
          <a:bodyPr/>
          <a:lstStyle/>
          <a:p>
            <a:r>
              <a:rPr lang="en-US" dirty="0"/>
              <a:t>The volunteer engagement numbers do not prompt any changes to our existing project model. Our initial projections and budget allocations remain valid and aligned with our goals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7D13-DF7F-B152-2A34-606372D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proof of concept (PoC)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ED42-E5FD-A36A-6E5B-E8B75C6D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89436"/>
            <a:ext cx="7543800" cy="3017520"/>
          </a:xfrm>
        </p:spPr>
        <p:txBody>
          <a:bodyPr/>
          <a:lstStyle/>
          <a:p>
            <a:r>
              <a:rPr lang="en-US" dirty="0"/>
              <a:t>We seek to evaluate volunteers' ability to successfully lead educational initiatives totaling 495 hours for underserved students, gauging impact and scalability.</a:t>
            </a:r>
          </a:p>
          <a:p>
            <a:r>
              <a:rPr lang="en-US" b="1" dirty="0"/>
              <a:t>Activities to be done by volunteers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awareness sessions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Supporting our team in Scholarship Bootcamps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in Document Verification and scholarship applications for State Government Scholarships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3306</TotalTime>
  <Words>580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 Light</vt:lpstr>
      <vt:lpstr>Arial</vt:lpstr>
      <vt:lpstr>Calibri</vt:lpstr>
      <vt:lpstr>Lato</vt:lpstr>
      <vt:lpstr>Retrospect</vt:lpstr>
      <vt:lpstr>PowerPoint Presentation</vt:lpstr>
      <vt:lpstr>What we are trying to do</vt:lpstr>
      <vt:lpstr>The scale we envisage</vt:lpstr>
      <vt:lpstr>Volunteer Demographics and Source</vt:lpstr>
      <vt:lpstr>Pre-POC</vt:lpstr>
      <vt:lpstr>PowerPoint Presentation</vt:lpstr>
      <vt:lpstr>PowerPoint Presentation</vt:lpstr>
      <vt:lpstr>How does this change your model of at all?</vt:lpstr>
      <vt:lpstr>Proposed proof of concept (PoC)</vt:lpstr>
      <vt:lpstr>Proposed PoC numbers (from projection sheet)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Parakh</dc:creator>
  <cp:lastModifiedBy>Zindu Ranade</cp:lastModifiedBy>
  <cp:revision>7</cp:revision>
  <dcterms:modified xsi:type="dcterms:W3CDTF">2024-04-26T06:19:12Z</dcterms:modified>
</cp:coreProperties>
</file>