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203259-2CB3-4BFD-B6AC-28DF678A40D1}">
  <a:tblStyle styleId="{EF203259-2CB3-4BFD-B6AC-28DF678A40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538736E-616C-490D-8D7F-7A8519B1301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02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Volunteer Demographics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A56-4C11-A828-C7EDB0058BF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A56-4C11-A828-C7EDB0058BF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Team 1</c:v>
                </c:pt>
                <c:pt idx="1">
                  <c:v>Team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56.12</c:v>
                </c:pt>
                <c:pt idx="1">
                  <c:v>43.88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2D-4845-A283-93B2B391A303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4807b1937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4807b1937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2f93c3e65e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2f93c3e65e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30b1c621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30b1c621a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30b1c621a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30b1c621a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30b1c621a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30b1c621a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f93c3e65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f93c3e65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5427dea0d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5427dea0d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f93c3e65e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2f93c3e65e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2f93c3e65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2f93c3e65e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2f93c3e65e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2f93c3e65e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00419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26076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59940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6968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71422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94696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28768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38993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36738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27796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43068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43021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377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 dirty="0">
                <a:latin typeface="Lato"/>
                <a:ea typeface="Lato"/>
                <a:cs typeface="Lato"/>
                <a:sym typeface="Lato"/>
              </a:rPr>
              <a:t>Leaving No Student Behind</a:t>
            </a:r>
            <a:endParaRPr sz="2000" i="1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D932EB24-E1A1-9C04-463F-1016A4861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724" y="1832982"/>
            <a:ext cx="2852738" cy="112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/>
        </p:nvSpPr>
        <p:spPr>
          <a:xfrm>
            <a:off x="58950" y="221246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30" name="Google Shape;130;p24"/>
          <p:cNvGraphicFramePr/>
          <p:nvPr>
            <p:extLst>
              <p:ext uri="{D42A27DB-BD31-4B8C-83A1-F6EECF244321}">
                <p14:modId xmlns:p14="http://schemas.microsoft.com/office/powerpoint/2010/main" val="3580312463"/>
              </p:ext>
            </p:extLst>
          </p:nvPr>
        </p:nvGraphicFramePr>
        <p:xfrm>
          <a:off x="2448650" y="1645435"/>
          <a:ext cx="3741200" cy="1706760"/>
        </p:xfrm>
        <a:graphic>
          <a:graphicData uri="http://schemas.openxmlformats.org/drawingml/2006/table">
            <a:tbl>
              <a:tblPr>
                <a:noFill/>
                <a:tableStyleId>{E538736E-616C-490D-8D7F-7A8519B13014}</a:tableStyleId>
              </a:tblPr>
              <a:tblGrid>
                <a:gridCol w="277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9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Volunteer hours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91425" marB="91425" anchor="b">
                    <a:lnL w="86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PoC (Jun)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91425" marB="91425" anchor="b">
                    <a:lnL w="86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latin typeface="Lato"/>
                          <a:ea typeface="Lato"/>
                          <a:cs typeface="Lato"/>
                          <a:sym typeface="Lato"/>
                        </a:rPr>
                        <a:t>Number of volunteers</a:t>
                      </a:r>
                      <a:endParaRPr sz="1600" b="1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91425" marB="91425" anchor="b">
                    <a:lnL w="86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Lato"/>
                          <a:ea typeface="Lato"/>
                          <a:cs typeface="Lato"/>
                          <a:sym typeface="Lato"/>
                        </a:rPr>
                        <a:t>100</a:t>
                      </a:r>
                      <a:endParaRPr sz="1600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91425" marB="91425" anchor="b">
                    <a:lnL w="86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latin typeface="Lato"/>
                          <a:ea typeface="Lato"/>
                          <a:cs typeface="Lato"/>
                          <a:sym typeface="Lato"/>
                        </a:rPr>
                        <a:t>Total volunteer hours</a:t>
                      </a:r>
                      <a:endParaRPr sz="1600" b="1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91425" marB="91425" anchor="b">
                    <a:lnL w="86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latin typeface="Lato"/>
                          <a:ea typeface="Lato"/>
                          <a:cs typeface="Lato"/>
                          <a:sym typeface="Lato"/>
                        </a:rPr>
                        <a:t>950</a:t>
                      </a:r>
                      <a:endParaRPr sz="1600" b="0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91425" marB="91425" anchor="b">
                    <a:lnL w="86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latin typeface="Lato"/>
                          <a:ea typeface="Lato"/>
                          <a:cs typeface="Lato"/>
                          <a:sym typeface="Lato"/>
                        </a:rPr>
                        <a:t>Total Cost</a:t>
                      </a:r>
                      <a:endParaRPr sz="1600" b="1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91425" marB="91425" anchor="b">
                    <a:lnL w="86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latin typeface="Lato"/>
                          <a:ea typeface="Lato"/>
                          <a:cs typeface="Lato"/>
                          <a:sym typeface="Lato"/>
                        </a:rPr>
                        <a:t>47000</a:t>
                      </a:r>
                      <a:endParaRPr sz="1600" b="1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91425" marB="91425" anchor="b">
                    <a:lnL w="86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0585DB1-F5BC-FBFE-EF4F-C3F8D2A0F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Proposed PoC numbers (from projection sheet)</a:t>
            </a:r>
            <a:br>
              <a:rPr lang="en-US" sz="2800" dirty="0"/>
            </a:br>
            <a:endParaRPr lang="en-IN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What we are trying to do</a:t>
            </a:r>
            <a:endParaRPr sz="2400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Students from disadvantaged backgrounds struggle to access scholarship opportunities for higher education</a:t>
            </a:r>
            <a:br>
              <a:rPr lang="en-US" dirty="0"/>
            </a:b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Creating an online platform to connect students with available scholarships opportunities.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Volunteers will</a:t>
            </a:r>
          </a:p>
          <a:p>
            <a:pPr lvl="1">
              <a:buChar char="●"/>
            </a:pPr>
            <a:r>
              <a:rPr lang="en-US" dirty="0"/>
              <a:t>Host awareness sessions for needy students about available scholarships &amp; assist students in navigating the scholarships on the online platform.</a:t>
            </a:r>
          </a:p>
          <a:p>
            <a:pPr lvl="1">
              <a:buChar char="●"/>
            </a:pPr>
            <a:r>
              <a:rPr lang="en-US" dirty="0"/>
              <a:t>Provide guidance and support to students in preparing necessary documents and  for scholarship applications</a:t>
            </a:r>
          </a:p>
          <a:p>
            <a:pPr lvl="1">
              <a:buChar char="●"/>
            </a:pPr>
            <a:r>
              <a:rPr lang="en-US" dirty="0"/>
              <a:t>Identify potential scholarship recipients within their local communities or social circles.</a:t>
            </a:r>
          </a:p>
          <a:p>
            <a:pPr lvl="1">
              <a:buChar char="●"/>
            </a:pPr>
            <a:r>
              <a:rPr lang="en-US" dirty="0"/>
              <a:t>Assist us in the bootcamp sessions wherever mass onboarding is done</a:t>
            </a:r>
          </a:p>
          <a:p>
            <a:pPr lvl="1">
              <a:buChar char="●"/>
            </a:pPr>
            <a:r>
              <a:rPr lang="en-US" dirty="0"/>
              <a:t>Document Verification and scholarship applications.</a:t>
            </a:r>
          </a:p>
          <a:p>
            <a:pPr marL="596900" lvl="1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scale we envisage</a:t>
            </a:r>
            <a:endParaRPr sz="2400"/>
          </a:p>
        </p:txBody>
      </p:sp>
      <p:graphicFrame>
        <p:nvGraphicFramePr>
          <p:cNvPr id="83" name="Google Shape;83;p17"/>
          <p:cNvGraphicFramePr/>
          <p:nvPr>
            <p:extLst>
              <p:ext uri="{D42A27DB-BD31-4B8C-83A1-F6EECF244321}">
                <p14:modId xmlns:p14="http://schemas.microsoft.com/office/powerpoint/2010/main" val="1455986826"/>
              </p:ext>
            </p:extLst>
          </p:nvPr>
        </p:nvGraphicFramePr>
        <p:xfrm>
          <a:off x="863290" y="1366156"/>
          <a:ext cx="7239000" cy="2377320"/>
        </p:xfrm>
        <a:graphic>
          <a:graphicData uri="http://schemas.openxmlformats.org/drawingml/2006/table">
            <a:tbl>
              <a:tblPr>
                <a:noFill/>
                <a:tableStyleId>{EF203259-2CB3-4BFD-B6AC-28DF678A40D1}</a:tableStyleId>
              </a:tblPr>
              <a:tblGrid>
                <a:gridCol w="2913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84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89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3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4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Q1 (Aug-Oct ‘24)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Q2</a:t>
                      </a:r>
                      <a:endParaRPr b="1" dirty="0"/>
                    </a:p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 dirty="0">
                          <a:solidFill>
                            <a:schemeClr val="dk1"/>
                          </a:solidFill>
                        </a:rPr>
                        <a:t>(Nov-Jan ‘25)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Q3</a:t>
                      </a:r>
                      <a:endParaRPr b="1" dirty="0"/>
                    </a:p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 dirty="0">
                          <a:solidFill>
                            <a:schemeClr val="dk1"/>
                          </a:solidFill>
                        </a:rPr>
                        <a:t>(Feb-Apr ‘25)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Q4</a:t>
                      </a:r>
                      <a:endParaRPr b="1" dirty="0"/>
                    </a:p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 dirty="0">
                          <a:solidFill>
                            <a:schemeClr val="dk1"/>
                          </a:solidFill>
                        </a:rPr>
                        <a:t>(May-Jul ‘25)</a:t>
                      </a:r>
                      <a:endParaRPr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Total # of vols engaged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1280</a:t>
                      </a:r>
                    </a:p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1900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2177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2247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Total # of volunteer hours served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14800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18363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23316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24414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/>
                        <a:t>Student Assisted for Scholarships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10000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13000</a:t>
                      </a:r>
                    </a:p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18000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25000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Volunteer Demographics and Source</a:t>
            </a:r>
            <a:endParaRPr sz="2400" dirty="0"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732532"/>
            <a:ext cx="3286427" cy="21598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+mj-lt"/>
              </a:rPr>
              <a:t>Volunteer Sources:</a:t>
            </a:r>
            <a:endParaRPr sz="1800" b="1" dirty="0">
              <a:latin typeface="+mj-lt"/>
            </a:endParaRP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sz="1800" dirty="0">
                <a:latin typeface="+mj-lt"/>
              </a:rPr>
              <a:t>Corporate Volunteering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IN" sz="1800" dirty="0">
                <a:latin typeface="+mj-lt"/>
              </a:rPr>
              <a:t>Colleges and Universities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IN" sz="1800" dirty="0">
                <a:latin typeface="+mj-lt"/>
              </a:rPr>
              <a:t>Social Media Platforms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IN" sz="1800" dirty="0">
                <a:latin typeface="+mj-lt"/>
              </a:rPr>
              <a:t>NGO Partnerships</a:t>
            </a:r>
            <a:endParaRPr sz="1800" dirty="0">
              <a:latin typeface="+mj-lt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152250" y="3405844"/>
            <a:ext cx="6501311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Team 1 :</a:t>
            </a:r>
            <a:r>
              <a:rPr lang="en-US" dirty="0"/>
              <a:t>Youth between 18-35,Highly skilled professionals (e.g., consultants, techies, designers, photographers, accountants, etc.)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Team 2:</a:t>
            </a:r>
            <a:r>
              <a:rPr lang="en-US" dirty="0"/>
              <a:t>College students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E0DBF96-E145-22A9-4494-9CBCE06B15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7832336"/>
              </p:ext>
            </p:extLst>
          </p:nvPr>
        </p:nvGraphicFramePr>
        <p:xfrm>
          <a:off x="4396895" y="1449740"/>
          <a:ext cx="4594855" cy="24426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99" name="Google Shape;99;p19"/>
          <p:cNvGraphicFramePr/>
          <p:nvPr>
            <p:extLst>
              <p:ext uri="{D42A27DB-BD31-4B8C-83A1-F6EECF244321}">
                <p14:modId xmlns:p14="http://schemas.microsoft.com/office/powerpoint/2010/main" val="2501411502"/>
              </p:ext>
            </p:extLst>
          </p:nvPr>
        </p:nvGraphicFramePr>
        <p:xfrm>
          <a:off x="1028171" y="1887983"/>
          <a:ext cx="5883325" cy="1005078"/>
        </p:xfrm>
        <a:graphic>
          <a:graphicData uri="http://schemas.openxmlformats.org/drawingml/2006/table">
            <a:tbl>
              <a:tblPr>
                <a:noFill/>
                <a:tableStyleId>{E538736E-616C-490D-8D7F-7A8519B13014}</a:tableStyleId>
              </a:tblPr>
              <a:tblGrid>
                <a:gridCol w="183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2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6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2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pre-poc goal</a:t>
                      </a:r>
                      <a:endParaRPr sz="18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>
                    <a:lnL w="86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actual</a:t>
                      </a:r>
                      <a:endParaRPr sz="1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>
                    <a:lnL w="86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projected</a:t>
                      </a:r>
                      <a:endParaRPr sz="1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>
                    <a:lnL w="86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progress %</a:t>
                      </a:r>
                      <a:endParaRPr sz="1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>
                    <a:lnL w="86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vols number</a:t>
                      </a:r>
                      <a:endParaRPr sz="18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>
                    <a:lnL w="86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23</a:t>
                      </a:r>
                      <a:endParaRPr dirty="0"/>
                    </a:p>
                  </a:txBody>
                  <a:tcPr marL="28575" marR="28575" marT="19050" marB="19050">
                    <a:lnL w="86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30</a:t>
                      </a:r>
                      <a:endParaRPr dirty="0"/>
                    </a:p>
                  </a:txBody>
                  <a:tcPr marL="28575" marR="28575" marT="19050" marB="19050">
                    <a:lnL w="86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76%</a:t>
                      </a:r>
                      <a:endParaRPr dirty="0"/>
                    </a:p>
                  </a:txBody>
                  <a:tcPr marL="28575" marR="28575" marT="19050" marB="19050">
                    <a:lnL w="86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vols hours</a:t>
                      </a:r>
                      <a:endParaRPr sz="18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>
                    <a:lnL w="86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111</a:t>
                      </a:r>
                      <a:endParaRPr dirty="0"/>
                    </a:p>
                  </a:txBody>
                  <a:tcPr marL="28575" marR="28575" marT="19050" marB="19050">
                    <a:lnL w="86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180</a:t>
                      </a:r>
                      <a:endParaRPr dirty="0"/>
                    </a:p>
                  </a:txBody>
                  <a:tcPr marL="28575" marR="28575" marT="19050" marB="19050">
                    <a:lnL w="86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62%</a:t>
                      </a:r>
                      <a:endParaRPr dirty="0"/>
                    </a:p>
                  </a:txBody>
                  <a:tcPr marL="28575" marR="28575" marT="19050" marB="19050">
                    <a:lnL w="86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F142364-6376-0030-4760-269178F86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Pre-POC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D5901-7A7C-40B5-3F5D-E4AF830F9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Conduct scholarship awareness campaigns and assist students in registering on the platform.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>
            <a:extLst>
              <a:ext uri="{FF2B5EF4-FFF2-40B4-BE49-F238E27FC236}">
                <a16:creationId xmlns:a16="http://schemas.microsoft.com/office/drawing/2014/main" id="{600B5AE2-C5CC-499C-8F2D-249888BE2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A7A3698-B350-40E5-8475-9BCC41A08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50737"/>
            <a:ext cx="9144000" cy="49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AC655C7-EC94-4BE6-84C8-2F9EFBBB2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303383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750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Google Shape;105;p20"/>
          <p:cNvSpPr txBox="1"/>
          <p:nvPr/>
        </p:nvSpPr>
        <p:spPr>
          <a:xfrm>
            <a:off x="3886200" y="476209"/>
            <a:ext cx="4776107" cy="108806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 indent="0"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1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  <a:sym typeface="Lato"/>
              </a:rPr>
              <a:t>What went well in your pre-POC</a:t>
            </a:r>
          </a:p>
        </p:txBody>
      </p:sp>
      <p:pic>
        <p:nvPicPr>
          <p:cNvPr id="109" name="Picture 108" descr="Colourful carved figures of humans">
            <a:extLst>
              <a:ext uri="{FF2B5EF4-FFF2-40B4-BE49-F238E27FC236}">
                <a16:creationId xmlns:a16="http://schemas.microsoft.com/office/drawing/2014/main" id="{9D6B1543-7B9D-6719-822A-7F8A9B49A0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982" r="25748" b="-2"/>
          <a:stretch/>
        </p:blipFill>
        <p:spPr>
          <a:xfrm>
            <a:off x="20" y="-9096"/>
            <a:ext cx="3490702" cy="5152595"/>
          </a:xfrm>
          <a:prstGeom prst="rect">
            <a:avLst/>
          </a:prstGeom>
        </p:spPr>
      </p:pic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65712" y="1564277"/>
            <a:ext cx="462801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Google Shape;106;p20"/>
          <p:cNvSpPr txBox="1"/>
          <p:nvPr/>
        </p:nvSpPr>
        <p:spPr>
          <a:xfrm>
            <a:off x="3886200" y="1649185"/>
            <a:ext cx="4776107" cy="2752635"/>
          </a:xfrm>
          <a:prstGeom prst="rect">
            <a:avLst/>
          </a:prstGeom>
        </p:spPr>
        <p:txBody>
          <a:bodyPr spcFirstLastPara="1" vert="horz" lIns="0" tIns="45720" rIns="0" bIns="45720" rtlCol="0" anchorCtr="0">
            <a:normAutofit/>
          </a:bodyPr>
          <a:lstStyle/>
          <a:p>
            <a:pPr marL="457200" lvl="0" indent="-3429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Calibri" panose="020F0502020204030204" pitchFamily="34" charset="0"/>
              <a:buAutoNum type="arabicPeriod"/>
            </a:pP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sym typeface="Lato"/>
              </a:rPr>
              <a:t>High Participation Rate: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sym typeface="Lato"/>
              </a:rPr>
              <a:t> A significant number of students participated in the awareness sessions, indicating a strong engagement and interest in accessing scholarships through the platform.</a:t>
            </a:r>
          </a:p>
          <a:p>
            <a:pPr marL="457200" lvl="0" indent="-3429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Calibri" panose="020F0502020204030204" pitchFamily="34" charset="0"/>
              <a:buAutoNum type="arabicPeriod"/>
            </a:pP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sym typeface="Lato"/>
              </a:rPr>
              <a:t>Positive Feedback: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sym typeface="Lato"/>
              </a:rPr>
              <a:t> Volunteers received positive feedback from participants, indicating satisfaction with the quality of information provided and the support received during the registration process.</a:t>
            </a:r>
          </a:p>
          <a:p>
            <a:pPr marL="457200" lvl="0" indent="-3429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Calibri" panose="020F0502020204030204" pitchFamily="34" charset="0"/>
              <a:buAutoNum type="arabicPeriod"/>
            </a:pP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sym typeface="Lato"/>
              </a:rPr>
              <a:t>Direct Engagement: 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sym typeface="Lato"/>
              </a:rPr>
              <a:t>Through direct engagement with needy students and awareness sessions, we gained a deeper understanding of the challenges they face in accessing scholarships and educational resources. </a:t>
            </a:r>
          </a:p>
          <a:p>
            <a:pPr marL="457200" lvl="0" indent="-3429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Calibri" panose="020F0502020204030204" pitchFamily="34" charset="0"/>
              <a:buAutoNum type="arabicPeriod"/>
            </a:pP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sym typeface="Lato"/>
              </a:rPr>
              <a:t>Meaningful Stakeholder Collaboration: 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sym typeface="Lato"/>
              </a:rPr>
              <a:t>Collaboration with NGO Partnerships fostered valuable partnerships and leveraged additional resources and expertise to support the initiative.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>
            <a:extLst>
              <a:ext uri="{FF2B5EF4-FFF2-40B4-BE49-F238E27FC236}">
                <a16:creationId xmlns:a16="http://schemas.microsoft.com/office/drawing/2014/main" id="{13FE9996-7EAC-4679-B37D-C1045F42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61DF1FE-5CC8-43D2-A76C-93C76EED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50737"/>
            <a:ext cx="9144000" cy="49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161BEBD-A23C-409E-ABC7-73F9EDC02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303383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51435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11" name="Google Shape;111;p21"/>
          <p:cNvSpPr txBox="1"/>
          <p:nvPr/>
        </p:nvSpPr>
        <p:spPr>
          <a:xfrm>
            <a:off x="369277" y="454422"/>
            <a:ext cx="2313633" cy="423465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700" spc="-50">
                <a:solidFill>
                  <a:srgbClr val="FFFFFF"/>
                </a:solidFill>
                <a:latin typeface="+mj-lt"/>
                <a:ea typeface="+mj-ea"/>
                <a:cs typeface="+mj-cs"/>
                <a:sym typeface="Lato"/>
              </a:rPr>
              <a:t>What could be better? What are your key learnings?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12" name="Google Shape;112;p21"/>
          <p:cNvSpPr txBox="1"/>
          <p:nvPr/>
        </p:nvSpPr>
        <p:spPr>
          <a:xfrm>
            <a:off x="3556512" y="454422"/>
            <a:ext cx="4810247" cy="4234656"/>
          </a:xfrm>
          <a:prstGeom prst="rect">
            <a:avLst/>
          </a:prstGeom>
        </p:spPr>
        <p:txBody>
          <a:bodyPr spcFirstLastPara="1" vert="horz" lIns="0" tIns="45720" rIns="0" bIns="45720" rtlCol="0" anchor="ctr" anchorCtr="0">
            <a:normAutofit/>
          </a:bodyPr>
          <a:lstStyle/>
          <a:p>
            <a:pPr marL="457200" lvl="0" indent="-3429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Calibri" panose="020F0502020204030204" pitchFamily="34" charset="0"/>
              <a:buChar char="●"/>
            </a:pPr>
            <a:r>
              <a:rPr lang="en-US" sz="1500" b="1">
                <a:solidFill>
                  <a:schemeClr val="tx1">
                    <a:lumMod val="75000"/>
                    <a:lumOff val="25000"/>
                  </a:schemeClr>
                </a:solidFill>
                <a:sym typeface="Lato"/>
              </a:rPr>
              <a:t>Streamlined Coordination and Communication:  </a:t>
            </a: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sym typeface="Lato"/>
              </a:rPr>
              <a:t>Enhancing coordination and communication channels among volunteers can improve efficiency, alignment, and accountability. Clear roles, responsibilities, and expectations facilitate smoother collaboration and execution of activities.</a:t>
            </a:r>
          </a:p>
          <a:p>
            <a:pPr marL="457200" lvl="0" indent="-3429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Calibri" panose="020F0502020204030204" pitchFamily="34" charset="0"/>
              <a:buChar char="●"/>
            </a:pPr>
            <a:r>
              <a:rPr lang="en-US" sz="1500" b="1">
                <a:solidFill>
                  <a:schemeClr val="tx1">
                    <a:lumMod val="75000"/>
                    <a:lumOff val="25000"/>
                  </a:schemeClr>
                </a:solidFill>
                <a:sym typeface="Lato"/>
              </a:rPr>
              <a:t>Expanded Partnerships and Resources: </a:t>
            </a: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sym typeface="Lato"/>
              </a:rPr>
              <a:t>Strengthening partnerships with additional stakeholders, such as corporate sponsors, government agencies, and philanthropic organizations, can broaden access to resources and expertise, enhancing the scalability and sustainability of the project.</a:t>
            </a:r>
          </a:p>
          <a:p>
            <a:pPr marL="457200" lvl="0" indent="-3429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Calibri" panose="020F0502020204030204" pitchFamily="34" charset="0"/>
              <a:buChar char="●"/>
            </a:pPr>
            <a:r>
              <a:rPr lang="en-US" sz="1500" b="1">
                <a:solidFill>
                  <a:schemeClr val="tx1">
                    <a:lumMod val="75000"/>
                    <a:lumOff val="25000"/>
                  </a:schemeClr>
                </a:solidFill>
                <a:sym typeface="Lato"/>
              </a:rPr>
              <a:t>Volunteer Recruitment: </a:t>
            </a: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sym typeface="Lato"/>
              </a:rPr>
              <a:t>Expand the range of channels used to recruit volunteers' volunteers' recruitment and faster onboarding.</a:t>
            </a:r>
            <a:endParaRPr lang="en-US" sz="1500" b="1">
              <a:solidFill>
                <a:schemeClr val="tx1">
                  <a:lumMod val="75000"/>
                  <a:lumOff val="25000"/>
                </a:schemeClr>
              </a:solidFill>
              <a:sym typeface="Lato"/>
            </a:endParaRPr>
          </a:p>
          <a:p>
            <a:pPr marL="457200" lvl="0" indent="-3429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Calibri" panose="020F0502020204030204" pitchFamily="34" charset="0"/>
              <a:buChar char="●"/>
            </a:pPr>
            <a:endParaRPr lang="en-US" sz="1500">
              <a:solidFill>
                <a:schemeClr val="tx1">
                  <a:lumMod val="75000"/>
                  <a:lumOff val="25000"/>
                </a:schemeClr>
              </a:solidFill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22"/>
          <p:cNvSpPr txBox="1"/>
          <p:nvPr/>
        </p:nvSpPr>
        <p:spPr>
          <a:xfrm>
            <a:off x="311700" y="1152475"/>
            <a:ext cx="8206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endParaRPr sz="18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DAE5AE-CE9A-8842-E59D-51CE8BA1F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does this change your model of at all?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43E5B-5036-F31B-C320-9C72A02C7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533093"/>
            <a:ext cx="7543800" cy="3017520"/>
          </a:xfrm>
        </p:spPr>
        <p:txBody>
          <a:bodyPr/>
          <a:lstStyle/>
          <a:p>
            <a:r>
              <a:rPr lang="en-US" dirty="0"/>
              <a:t>The volunteer engagement numbers do not prompt any changes to our existing project model. Our initial projections and budget allocations remain valid and aligned with our goals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07D13-DF7F-B152-2A34-606372DE9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proof of concept (PoC)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DED42-E5FD-A36A-6E5B-E8B75C6D4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589436"/>
            <a:ext cx="7543800" cy="3017520"/>
          </a:xfrm>
        </p:spPr>
        <p:txBody>
          <a:bodyPr/>
          <a:lstStyle/>
          <a:p>
            <a:r>
              <a:rPr lang="en-US" dirty="0"/>
              <a:t>We seek to evaluate volunteers' ability to successfully lead educational initiatives totaling 495 hours for underserved students, gauging impact and scalability.</a:t>
            </a:r>
          </a:p>
          <a:p>
            <a:r>
              <a:rPr lang="en-US" b="1" dirty="0"/>
              <a:t>Activities to be done by volunteers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Host awareness sessions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Supporting our team in Scholarship Bootcamps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Support in Document Verification and scholarship applications for State Government Scholarships</a:t>
            </a:r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3210</TotalTime>
  <Words>580</Words>
  <Application>Microsoft Office PowerPoint</Application>
  <PresentationFormat>On-screen Show (16:9)</PresentationFormat>
  <Paragraphs>86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Lato</vt:lpstr>
      <vt:lpstr>Calibri Light</vt:lpstr>
      <vt:lpstr>Arial</vt:lpstr>
      <vt:lpstr>Calibri</vt:lpstr>
      <vt:lpstr>Retrospect</vt:lpstr>
      <vt:lpstr>PowerPoint Presentation</vt:lpstr>
      <vt:lpstr>What we are trying to do</vt:lpstr>
      <vt:lpstr>The scale we envisage</vt:lpstr>
      <vt:lpstr>Volunteer Demographics and Source</vt:lpstr>
      <vt:lpstr>Pre-POC</vt:lpstr>
      <vt:lpstr>PowerPoint Presentation</vt:lpstr>
      <vt:lpstr>PowerPoint Presentation</vt:lpstr>
      <vt:lpstr>How does this change your model of at all?</vt:lpstr>
      <vt:lpstr>Proposed proof of concept (PoC)</vt:lpstr>
      <vt:lpstr>Proposed PoC numbers (from projection sheet)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Parakh</dc:creator>
  <cp:lastModifiedBy>Zindu Ranade</cp:lastModifiedBy>
  <cp:revision>6</cp:revision>
  <dcterms:modified xsi:type="dcterms:W3CDTF">2024-04-23T11:57:38Z</dcterms:modified>
</cp:coreProperties>
</file>