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7" r:id="rId5"/>
    <p:sldId id="268" r:id="rId6"/>
    <p:sldId id="258" r:id="rId7"/>
    <p:sldId id="259" r:id="rId8"/>
    <p:sldId id="271" r:id="rId9"/>
    <p:sldId id="272" r:id="rId10"/>
    <p:sldId id="260" r:id="rId11"/>
    <p:sldId id="269" r:id="rId12"/>
    <p:sldId id="270" r:id="rId13"/>
    <p:sldId id="277" r:id="rId14"/>
    <p:sldId id="261" r:id="rId15"/>
  </p:sldIdLst>
  <p:sldSz cx="9144000" cy="6858000" type="screen4x3"/>
  <p:notesSz cx="6858000" cy="9144000"/>
  <p:defaultTextStyle>
    <a:defPPr>
      <a:defRPr lang="es-E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25198"/>
    <a:srgbClr val="000099"/>
    <a:srgbClr val="1C1C1C"/>
    <a:srgbClr val="3366FF"/>
    <a:srgbClr val="99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574"/>
    <p:restoredTop sz="94652"/>
  </p:normalViewPr>
  <p:slideViewPr>
    <p:cSldViewPr showGuides="1">
      <p:cViewPr varScale="1">
        <p:scale>
          <a:sx n="73" d="100"/>
          <a:sy n="73" d="100"/>
        </p:scale>
        <p:origin x="-8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s-ES"/>
          </a:p>
        </p:txBody>
      </p:sp>
      <p:sp>
        <p:nvSpPr>
          <p:cNvPr id="8" name="Footer Placeholder 7"/>
          <p:cNvSpPr>
            <a:spLocks noGrp="1"/>
          </p:cNvSpPr>
          <p:nvPr>
            <p:ph type="ftr" sz="quarter" idx="11"/>
          </p:nvPr>
        </p:nvSpPr>
        <p:spPr/>
        <p:txBody>
          <a:bodyPr/>
          <a:lstStyle/>
          <a:p>
            <a:pPr lvl="0"/>
            <a:endParaRPr lang="es-ES"/>
          </a:p>
        </p:txBody>
      </p:sp>
      <p:sp>
        <p:nvSpPr>
          <p:cNvPr id="9" name="Slide Number Placeholder 8"/>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s-ES"/>
          </a:p>
        </p:txBody>
      </p:sp>
      <p:sp>
        <p:nvSpPr>
          <p:cNvPr id="4" name="Footer Placeholder 3"/>
          <p:cNvSpPr>
            <a:spLocks noGrp="1"/>
          </p:cNvSpPr>
          <p:nvPr>
            <p:ph type="ftr" sz="quarter" idx="11"/>
          </p:nvPr>
        </p:nvSpPr>
        <p:spPr/>
        <p:txBody>
          <a:bodyPr/>
          <a:lstStyle/>
          <a:p>
            <a:pPr lvl="0"/>
            <a:endParaRPr lang="es-ES"/>
          </a:p>
        </p:txBody>
      </p:sp>
      <p:sp>
        <p:nvSpPr>
          <p:cNvPr id="5" name="Slide Number Placeholder 4"/>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s-ES"/>
          </a:p>
        </p:txBody>
      </p:sp>
      <p:sp>
        <p:nvSpPr>
          <p:cNvPr id="3" name="Footer Placeholder 2"/>
          <p:cNvSpPr>
            <a:spLocks noGrp="1"/>
          </p:cNvSpPr>
          <p:nvPr>
            <p:ph type="ftr" sz="quarter" idx="11"/>
          </p:nvPr>
        </p:nvSpPr>
        <p:spPr/>
        <p:txBody>
          <a:bodyPr/>
          <a:lstStyle/>
          <a:p>
            <a:pPr lvl="0"/>
            <a:endParaRPr lang="es-ES"/>
          </a:p>
        </p:txBody>
      </p:sp>
      <p:sp>
        <p:nvSpPr>
          <p:cNvPr id="4" name="Slide Number Placeholder 3"/>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p>
            <a:pPr lvl="0"/>
            <a:r>
              <a:rPr dirty="0"/>
              <a:t>Haga clic para cambiar el estilo de título	</a:t>
            </a:r>
            <a:endParaRPr dirty="0"/>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p>
            <a:pPr lvl="0"/>
            <a:r>
              <a:rPr dirty="0"/>
              <a:t>Haga clic para modificar el estilo de texto del patrón</a:t>
            </a:r>
            <a:endParaRPr dirty="0"/>
          </a:p>
          <a:p>
            <a:pPr lvl="1"/>
            <a:r>
              <a:rPr dirty="0"/>
              <a:t>Segundo nivel</a:t>
            </a:r>
            <a:endParaRPr dirty="0"/>
          </a:p>
          <a:p>
            <a:pPr lvl="2"/>
            <a:r>
              <a:rPr dirty="0"/>
              <a:t>Tercer nivel</a:t>
            </a:r>
            <a:endParaRPr dirty="0"/>
          </a:p>
          <a:p>
            <a:pPr lvl="3"/>
            <a:r>
              <a:rPr dirty="0"/>
              <a:t>Cuarto nivel</a:t>
            </a:r>
            <a:endParaRPr dirty="0"/>
          </a:p>
          <a:p>
            <a:pPr lvl="4"/>
            <a:r>
              <a:rPr dirty="0"/>
              <a:t>Quinto nivel</a:t>
            </a:r>
            <a:endParaRPr dirty="0"/>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es-ES"/>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es-ES"/>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es-ES"/>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158" name="Title 2157"/>
          <p:cNvSpPr>
            <a:spLocks noGrp="1"/>
          </p:cNvSpPr>
          <p:nvPr>
            <p:ph type="ctrTitle"/>
          </p:nvPr>
        </p:nvSpPr>
        <p:spPr>
          <a:xfrm>
            <a:off x="2700338" y="3068638"/>
            <a:ext cx="4537075" cy="544512"/>
          </a:xfrm>
        </p:spPr>
        <p:txBody>
          <a:bodyPr anchor="ctr"/>
          <a:p>
            <a:pPr algn="l" defTabSz="914400">
              <a:buSzPct val="100000"/>
            </a:pPr>
            <a:r>
              <a:rPr lang="en-IN" sz="2400" b="1" kern="1200" baseline="0">
                <a:solidFill>
                  <a:schemeClr val="tx1"/>
                </a:solidFill>
                <a:latin typeface="Arial" panose="020B0604020202020204" pitchFamily="34" charset="0"/>
                <a:ea typeface="Arial" panose="020B0604020202020204" pitchFamily="34" charset="0"/>
              </a:rPr>
              <a:t>Customer Segmentation Predectation Using Python</a:t>
            </a:r>
            <a:endParaRPr lang="en-IN" sz="2400" b="1" kern="1200" baseline="0">
              <a:solidFill>
                <a:schemeClr val="tx1"/>
              </a:solidFill>
              <a:latin typeface="Arial" panose="020B0604020202020204" pitchFamily="34" charset="0"/>
              <a:ea typeface="Arial" panose="020B0604020202020204" pitchFamily="34" charset="0"/>
            </a:endParaRPr>
          </a:p>
        </p:txBody>
      </p:sp>
      <p:sp>
        <p:nvSpPr>
          <p:cNvPr id="2163" name="Subtitle 2162"/>
          <p:cNvSpPr>
            <a:spLocks noGrp="1"/>
          </p:cNvSpPr>
          <p:nvPr>
            <p:ph type="subTitle" idx="1"/>
          </p:nvPr>
        </p:nvSpPr>
        <p:spPr>
          <a:xfrm>
            <a:off x="1979930" y="5085080"/>
            <a:ext cx="4176395" cy="1475105"/>
          </a:xfrm>
        </p:spPr>
        <p:txBody>
          <a:bodyPr/>
          <a:p>
            <a:pPr algn="l" defTabSz="914400">
              <a:buSzPct val="100000"/>
            </a:pPr>
            <a:r>
              <a:rPr lang="en-IN" altLang="en-US" sz="1400" kern="1200" baseline="0">
                <a:solidFill>
                  <a:schemeClr val="bg1"/>
                </a:solidFill>
                <a:latin typeface="Arial" panose="020B0604020202020204" pitchFamily="34" charset="0"/>
                <a:ea typeface="Arial" panose="020B0604020202020204" pitchFamily="34" charset="0"/>
              </a:rPr>
              <a:t>Team name : </a:t>
            </a:r>
            <a:r>
              <a:rPr lang="en-US" altLang="en-IN" sz="1400" kern="1200" baseline="0">
                <a:solidFill>
                  <a:schemeClr val="bg1"/>
                </a:solidFill>
                <a:latin typeface="Arial" panose="020B0604020202020204" pitchFamily="34" charset="0"/>
                <a:ea typeface="Arial" panose="020B0604020202020204" pitchFamily="34" charset="0"/>
              </a:rPr>
              <a:t>Chasers</a:t>
            </a:r>
            <a:endParaRPr lang="en-IN" altLang="en-US" sz="1400" kern="1200" baseline="0">
              <a:solidFill>
                <a:schemeClr val="bg1"/>
              </a:solidFill>
              <a:latin typeface="Arial" panose="020B0604020202020204" pitchFamily="34" charset="0"/>
              <a:ea typeface="Arial" panose="020B0604020202020204" pitchFamily="34" charset="0"/>
            </a:endParaRPr>
          </a:p>
          <a:p>
            <a:pPr algn="l" defTabSz="914400">
              <a:buSzPct val="100000"/>
            </a:pPr>
            <a:r>
              <a:rPr lang="en-IN" sz="1400" kern="1200" baseline="0">
                <a:solidFill>
                  <a:schemeClr val="bg1"/>
                </a:solidFill>
                <a:latin typeface="Arial" panose="020B0604020202020204" pitchFamily="34" charset="0"/>
                <a:ea typeface="Arial" panose="020B0604020202020204" pitchFamily="34" charset="0"/>
              </a:rPr>
              <a:t>Team Member: </a:t>
            </a:r>
            <a:endParaRPr lang="en-US" sz="1000" b="1">
              <a:solidFill>
                <a:schemeClr val="tx1"/>
              </a:solidFill>
            </a:endParaRPr>
          </a:p>
          <a:p>
            <a:pPr marL="228600" indent="-228600" algn="l" defTabSz="914400">
              <a:buSzPct val="100000"/>
              <a:buFont typeface="Arial" panose="020B0604020202020204" pitchFamily="34" charset="0"/>
              <a:buAutoNum type="arabicPeriod"/>
            </a:pPr>
            <a:r>
              <a:rPr lang="en-US" sz="1000" b="1">
                <a:solidFill>
                  <a:schemeClr val="bg1"/>
                </a:solidFill>
                <a:sym typeface="+mn-ea"/>
              </a:rPr>
              <a:t>Smruti Ranjan Pradhan</a:t>
            </a:r>
            <a:endParaRPr lang="en-US" sz="1000" b="1">
              <a:solidFill>
                <a:schemeClr val="bg1"/>
              </a:solidFill>
            </a:endParaRPr>
          </a:p>
          <a:p>
            <a:pPr marL="228600" indent="-228600" algn="l" defTabSz="914400">
              <a:buSzPct val="100000"/>
              <a:buFont typeface="Arial" panose="020B0604020202020204" pitchFamily="34" charset="0"/>
              <a:buAutoNum type="arabicPeriod"/>
            </a:pPr>
            <a:r>
              <a:rPr lang="en-US" sz="1000" b="1">
                <a:solidFill>
                  <a:schemeClr val="bg1"/>
                </a:solidFill>
                <a:sym typeface="+mn-ea"/>
              </a:rPr>
              <a:t>Shisir kumar Rout</a:t>
            </a:r>
            <a:endParaRPr lang="en-US" sz="1000" b="1">
              <a:solidFill>
                <a:schemeClr val="bg1"/>
              </a:solidFill>
            </a:endParaRPr>
          </a:p>
          <a:p>
            <a:pPr marL="228600" indent="-228600" algn="l" defTabSz="914400">
              <a:buSzPct val="100000"/>
              <a:buFont typeface="Arial" panose="020B0604020202020204" pitchFamily="34" charset="0"/>
              <a:buAutoNum type="arabicPeriod"/>
            </a:pPr>
            <a:r>
              <a:rPr lang="en-IN" altLang="en-US" sz="1000" b="1">
                <a:solidFill>
                  <a:schemeClr val="bg1"/>
                </a:solidFill>
                <a:sym typeface="+mn-ea"/>
              </a:rPr>
              <a:t>B</a:t>
            </a:r>
            <a:r>
              <a:rPr lang="en-US" sz="1000" b="1">
                <a:solidFill>
                  <a:schemeClr val="bg1"/>
                </a:solidFill>
                <a:sym typeface="+mn-ea"/>
              </a:rPr>
              <a:t>hagyashree Sahoo</a:t>
            </a:r>
            <a:endParaRPr lang="en-US" sz="900" b="1">
              <a:solidFill>
                <a:schemeClr val="bg1"/>
              </a:solidFill>
              <a:sym typeface="+mn-ea"/>
            </a:endParaRPr>
          </a:p>
          <a:p>
            <a:pPr marL="228600" indent="-228600" algn="l" defTabSz="914400">
              <a:buSzPct val="100000"/>
              <a:buFont typeface="Arial" panose="020B0604020202020204" pitchFamily="34" charset="0"/>
              <a:buAutoNum type="arabicPeriod"/>
            </a:pPr>
            <a:r>
              <a:rPr lang="en-IN" sz="1000" b="1" kern="1200" baseline="0">
                <a:solidFill>
                  <a:schemeClr val="bg1"/>
                </a:solidFill>
                <a:latin typeface="Arial" panose="020B0604020202020204" pitchFamily="34" charset="0"/>
                <a:ea typeface="Arial" panose="020B0604020202020204" pitchFamily="34" charset="0"/>
              </a:rPr>
              <a:t>Sangram Pradhan</a:t>
            </a:r>
            <a:endParaRPr lang="en-IN" sz="1000" b="1" kern="1200" baseline="0">
              <a:solidFill>
                <a:schemeClr val="bg1"/>
              </a:solidFill>
              <a:latin typeface="Arial" panose="020B0604020202020204" pitchFamily="34" charset="0"/>
              <a:ea typeface="Arial" panose="020B0604020202020204" pitchFamily="34" charset="0"/>
            </a:endParaRPr>
          </a:p>
          <a:p>
            <a:pPr marL="228600" indent="-228600" algn="l" defTabSz="914400">
              <a:buSzPct val="100000"/>
              <a:buFont typeface="Arial" panose="020B0604020202020204" pitchFamily="34" charset="0"/>
              <a:buAutoNum type="arabicPeriod"/>
            </a:pPr>
            <a:r>
              <a:rPr lang="en-IN" sz="1000" b="1" kern="1200" baseline="0">
                <a:solidFill>
                  <a:schemeClr val="bg1"/>
                </a:solidFill>
                <a:latin typeface="Arial" panose="020B0604020202020204" pitchFamily="34" charset="0"/>
                <a:ea typeface="Arial" panose="020B0604020202020204" pitchFamily="34" charset="0"/>
              </a:rPr>
              <a:t>Ranjit Kumar Nayak</a:t>
            </a:r>
            <a:endParaRPr lang="en-IN" sz="1000" b="1" kern="1200" baseline="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600" u="sng"/>
              <a:t>Broad steps of the k-means algorithm</a:t>
            </a:r>
            <a:endParaRPr lang="en-US" sz="3600" u="sng"/>
          </a:p>
        </p:txBody>
      </p:sp>
      <p:pic>
        <p:nvPicPr>
          <p:cNvPr id="7" name="Content Placeholder 6" descr="kmapflow"/>
          <p:cNvPicPr>
            <a:picLocks noChangeAspect="1"/>
          </p:cNvPicPr>
          <p:nvPr>
            <p:ph sz="half" idx="1"/>
          </p:nvPr>
        </p:nvPicPr>
        <p:blipFill>
          <a:blip r:embed="rId1"/>
          <a:stretch>
            <a:fillRect/>
          </a:stretch>
        </p:blipFill>
        <p:spPr>
          <a:xfrm>
            <a:off x="62230" y="1750695"/>
            <a:ext cx="4901565" cy="4644390"/>
          </a:xfrm>
          <a:prstGeom prst="rect">
            <a:avLst/>
          </a:prstGeom>
        </p:spPr>
      </p:pic>
      <p:sp>
        <p:nvSpPr>
          <p:cNvPr id="8" name="Content Placeholder 7"/>
          <p:cNvSpPr>
            <a:spLocks noGrp="1"/>
          </p:cNvSpPr>
          <p:nvPr>
            <p:ph sz="half" idx="2"/>
          </p:nvPr>
        </p:nvSpPr>
        <p:spPr>
          <a:xfrm>
            <a:off x="4963795" y="1600200"/>
            <a:ext cx="3723005" cy="4526280"/>
          </a:xfrm>
        </p:spPr>
        <p:txBody>
          <a:bodyPr/>
          <a:p>
            <a:pPr marL="0" indent="0">
              <a:buNone/>
            </a:pPr>
            <a:endParaRPr lang="en-US" sz="2400"/>
          </a:p>
          <a:p>
            <a:r>
              <a:rPr lang="en-US" sz="2400"/>
              <a:t>K-means clustering is an iterative clustering algorithm where the number of clusters K is predetermined and the algorithm iteratively assigns each data point to one of the K clusters based on the feature similarity.</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u="sng">
                <a:sym typeface="+mn-ea"/>
              </a:rPr>
              <a:t>Conclusions</a:t>
            </a:r>
            <a:endParaRPr lang="en-US" u="sng"/>
          </a:p>
        </p:txBody>
      </p:sp>
      <p:sp>
        <p:nvSpPr>
          <p:cNvPr id="6" name="Content Placeholder 5"/>
          <p:cNvSpPr>
            <a:spLocks noGrp="1"/>
          </p:cNvSpPr>
          <p:nvPr>
            <p:ph idx="1"/>
          </p:nvPr>
        </p:nvSpPr>
        <p:spPr/>
        <p:txBody>
          <a:bodyPr/>
          <a:p>
            <a:r>
              <a:rPr lang="en-US" sz="2400"/>
              <a:t>K means clustering is one of the most popular clustering algorithms and usually the first thing practitioners apply when solving clustering tasks to get an idea of the structure of the dataset. </a:t>
            </a:r>
            <a:endParaRPr lang="en-US" sz="2400"/>
          </a:p>
          <a:p>
            <a:r>
              <a:rPr lang="en-US" sz="2400"/>
              <a:t>The goal of K means is to group data points into distinct non-overlapping subgroups. </a:t>
            </a:r>
            <a:endParaRPr lang="en-US" sz="2400"/>
          </a:p>
          <a:p>
            <a:r>
              <a:rPr lang="en-US" sz="2400"/>
              <a:t>One of the major application of K means clustering is segmentation of customers to get a better understanding of them which in turn could be used to increase the revenue of the company.</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a:t>
            </a:r>
            <a:endParaRPr lang="en-US"/>
          </a:p>
        </p:txBody>
      </p:sp>
      <p:sp>
        <p:nvSpPr>
          <p:cNvPr id="3" name="Content Placeholder 2"/>
          <p:cNvSpPr>
            <a:spLocks noGrp="1"/>
          </p:cNvSpPr>
          <p:nvPr>
            <p:ph idx="1"/>
          </p:nvPr>
        </p:nvSpPr>
        <p:spPr/>
        <p:txBody>
          <a:bodyPr/>
          <a:p>
            <a:endParaRPr lang="en-US"/>
          </a:p>
          <a:p>
            <a:r>
              <a:rPr lang="en-US"/>
              <a:t>https://www.kaggle.com/vjchoudhary7/customer-segmentation-tutorial-in-python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idx="4294967295"/>
          </p:nvPr>
        </p:nvSpPr>
        <p:spPr>
          <a:xfrm>
            <a:off x="0" y="1600200"/>
            <a:ext cx="8229600" cy="4526280"/>
          </a:xfrm>
        </p:spPr>
        <p:txBody>
          <a:bodyPr/>
          <a:p>
            <a:pPr marL="0" indent="0" algn="ctr">
              <a:buNone/>
            </a:pPr>
            <a:r>
              <a:rPr lang="en-IN" altLang="en-US" sz="11500">
                <a:solidFill>
                  <a:schemeClr val="accent2">
                    <a:lumMod val="60000"/>
                    <a:lumOff val="40000"/>
                  </a:schemeClr>
                </a:solidFill>
                <a:latin typeface="Constantia" panose="02030602050306030303" charset="0"/>
                <a:cs typeface="Constantia" panose="02030602050306030303" charset="0"/>
              </a:rPr>
              <a:t>Thank You</a:t>
            </a:r>
            <a:endParaRPr lang="en-IN" altLang="en-US" sz="11500">
              <a:solidFill>
                <a:schemeClr val="accent2">
                  <a:lumMod val="60000"/>
                  <a:lumOff val="40000"/>
                </a:schemeClr>
              </a:solidFill>
              <a:latin typeface="Constantia" panose="02030602050306030303" charset="0"/>
              <a:cs typeface="Constantia" panose="02030602050306030303" charset="0"/>
            </a:endParaRPr>
          </a:p>
          <a:p>
            <a:pPr marL="0" indent="0" algn="ctr">
              <a:buNone/>
            </a:pPr>
            <a:r>
              <a:rPr lang="en-IN" altLang="en-US" sz="11500">
                <a:solidFill>
                  <a:schemeClr val="accent2">
                    <a:lumMod val="60000"/>
                    <a:lumOff val="40000"/>
                  </a:schemeClr>
                </a:solidFill>
                <a:latin typeface="Constantia" panose="02030602050306030303" charset="0"/>
                <a:cs typeface="Constantia" panose="02030602050306030303" charset="0"/>
              </a:rPr>
              <a:t> </a:t>
            </a:r>
            <a:endParaRPr lang="en-IN" altLang="en-US" sz="11500">
              <a:solidFill>
                <a:schemeClr val="accent2">
                  <a:lumMod val="60000"/>
                  <a:lumOff val="40000"/>
                </a:schemeClr>
              </a:solidFill>
              <a:latin typeface="Constantia" panose="02030602050306030303" charset="0"/>
              <a:cs typeface="Constantia" panose="0203060205030603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Microsoft YaHei Light" panose="020B0502040204020203" charset="-122"/>
                <a:ea typeface="Microsoft YaHei Light" panose="020B0502040204020203" charset="-122"/>
              </a:rPr>
              <a:t>Contents</a:t>
            </a:r>
            <a:endParaRPr lang="en-IN" altLang="en-US" b="1" u="sng">
              <a:latin typeface="Microsoft YaHei Light" panose="020B0502040204020203" charset="-122"/>
              <a:ea typeface="Microsoft YaHei Light" panose="020B0502040204020203" charset="-122"/>
            </a:endParaRPr>
          </a:p>
        </p:txBody>
      </p:sp>
      <p:sp>
        <p:nvSpPr>
          <p:cNvPr id="3" name="Content Placeholder 2"/>
          <p:cNvSpPr>
            <a:spLocks noGrp="1"/>
          </p:cNvSpPr>
          <p:nvPr>
            <p:ph idx="1"/>
          </p:nvPr>
        </p:nvSpPr>
        <p:spPr>
          <a:xfrm>
            <a:off x="457200" y="1600200"/>
            <a:ext cx="8232775" cy="4647565"/>
          </a:xfrm>
        </p:spPr>
        <p:txBody>
          <a:bodyPr/>
          <a:p>
            <a:r>
              <a:rPr lang="en-US" altLang="en-IN" sz="2800">
                <a:latin typeface="Times New Roman" panose="02020603050405020304" charset="0"/>
                <a:cs typeface="Times New Roman" panose="02020603050405020304" charset="0"/>
              </a:rPr>
              <a:t>Introduction</a:t>
            </a:r>
            <a:endParaRPr lang="en-IN" alt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Advantages of Customer Segmentation</a:t>
            </a:r>
            <a:endParaRPr lang="en-IN" alt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How to Implement Customer Segmentation in </a:t>
            </a:r>
            <a:r>
              <a:rPr lang="en-IN" altLang="en-US" sz="2800">
                <a:latin typeface="Times New Roman" panose="02020603050405020304" charset="0"/>
                <a:cs typeface="Times New Roman" panose="02020603050405020304" charset="0"/>
                <a:sym typeface="+mn-ea"/>
              </a:rPr>
              <a:t>Python</a:t>
            </a:r>
            <a:r>
              <a:rPr lang="en-US" sz="2800">
                <a:latin typeface="Times New Roman" panose="02020603050405020304" charset="0"/>
                <a:cs typeface="Times New Roman" panose="02020603050405020304" charset="0"/>
                <a:sym typeface="+mn-ea"/>
              </a:rPr>
              <a:t>?</a:t>
            </a:r>
            <a:endParaRPr lang="en-US" sz="2800">
              <a:latin typeface="Times New Roman" panose="02020603050405020304" charset="0"/>
              <a:cs typeface="Times New Roman" panose="02020603050405020304" charset="0"/>
              <a:sym typeface="+mn-ea"/>
            </a:endParaRPr>
          </a:p>
          <a:p>
            <a:r>
              <a:rPr lang="en-IN" altLang="en-US" sz="2800">
                <a:latin typeface="Times New Roman" panose="02020603050405020304" charset="0"/>
                <a:cs typeface="Times New Roman" panose="02020603050405020304" charset="0"/>
                <a:sym typeface="+mn-ea"/>
              </a:rPr>
              <a:t>What Is K Means Clustering?</a:t>
            </a:r>
            <a:endParaRPr lang="en-IN" alt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The mathematics of clustering</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Deciding on the optimum number of clusters ‘K’</a:t>
            </a:r>
            <a:endParaRPr lang="en-IN" alt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Understanding the K-Means Algorithm</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Broad steps of the k-means algorithm</a:t>
            </a:r>
            <a:endParaRPr 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sym typeface="+mn-ea"/>
              </a:rPr>
              <a:t>Conculsions</a:t>
            </a:r>
            <a:endParaRPr lang="en-US" sz="2800">
              <a:latin typeface="Times New Roman" panose="02020603050405020304" charset="0"/>
              <a:cs typeface="Times New Roman" panose="02020603050405020304" charset="0"/>
              <a:sym typeface="+mn-ea"/>
            </a:endParaRPr>
          </a:p>
          <a:p>
            <a:pPr marL="0" indent="0">
              <a:buNone/>
            </a:pPr>
            <a:endParaRPr lang="en-US" altLang="en-US" sz="2800" b="1">
              <a:latin typeface="Times New Roman" panose="02020603050405020304" charset="0"/>
              <a:cs typeface="Times New Roman" panose="02020603050405020304" charset="0"/>
            </a:endParaRPr>
          </a:p>
          <a:p>
            <a:endParaRPr lang="en-IN" alt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endParaRPr lang="en-US" altLang="en-US" sz="2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itle 106497"/>
          <p:cNvSpPr>
            <a:spLocks noGrp="1"/>
          </p:cNvSpPr>
          <p:nvPr>
            <p:ph type="title"/>
          </p:nvPr>
        </p:nvSpPr>
        <p:spPr>
          <a:xfrm>
            <a:off x="395288" y="188913"/>
            <a:ext cx="8229600" cy="981075"/>
          </a:xfrm>
        </p:spPr>
        <p:txBody>
          <a:bodyPr anchor="ctr"/>
          <a:p>
            <a:r>
              <a:rPr lang="en-IN" u="sng">
                <a:solidFill>
                  <a:schemeClr val="tx1"/>
                </a:solidFill>
              </a:rPr>
              <a:t>Introduction</a:t>
            </a:r>
            <a:endParaRPr lang="en-IN" u="sng">
              <a:solidFill>
                <a:schemeClr val="tx1"/>
              </a:solidFill>
            </a:endParaRPr>
          </a:p>
        </p:txBody>
      </p:sp>
      <p:sp>
        <p:nvSpPr>
          <p:cNvPr id="106499" name="Text Placeholder 106498"/>
          <p:cNvSpPr>
            <a:spLocks noGrp="1"/>
          </p:cNvSpPr>
          <p:nvPr>
            <p:ph type="body" idx="1"/>
          </p:nvPr>
        </p:nvSpPr>
        <p:spPr>
          <a:xfrm>
            <a:off x="457200" y="1855788"/>
            <a:ext cx="8229600" cy="4525962"/>
          </a:xfrm>
        </p:spPr>
        <p:txBody>
          <a:bodyPr/>
          <a:p>
            <a:r>
              <a:rPr lang="en-IN" b="1"/>
              <a:t>What is Customer Segmentation?</a:t>
            </a:r>
            <a:endParaRPr lang="en-IN"/>
          </a:p>
          <a:p>
            <a:r>
              <a:rPr lang="en-IN" sz="2400" i="1"/>
              <a:t>Customer Segmentation is the process of division of customer base into several groups of individuals that share a similarity in different ways that are relevant to marketing such as gender, age, interests, and miscellaneous spending habits</a:t>
            </a:r>
            <a:r>
              <a:rPr lang="en-IN" sz="2800"/>
              <a:t>.</a:t>
            </a:r>
            <a:endParaRPr lang="en-IN" sz="2800"/>
          </a:p>
          <a:p>
            <a:endParaRPr lang="en-IN"/>
          </a:p>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600" u="sng">
                <a:sym typeface="+mn-ea"/>
              </a:rPr>
              <a:t>Advantages of Customer Segmentation</a:t>
            </a:r>
            <a:endParaRPr lang="en-US" sz="3600" u="sng">
              <a:sym typeface="+mn-ea"/>
            </a:endParaRPr>
          </a:p>
        </p:txBody>
      </p:sp>
      <p:sp>
        <p:nvSpPr>
          <p:cNvPr id="6" name="Content Placeholder 5"/>
          <p:cNvSpPr>
            <a:spLocks noGrp="1"/>
          </p:cNvSpPr>
          <p:nvPr>
            <p:ph idx="1"/>
          </p:nvPr>
        </p:nvSpPr>
        <p:spPr/>
        <p:txBody>
          <a:bodyPr/>
          <a:p>
            <a:endParaRPr lang="en-US"/>
          </a:p>
          <a:p>
            <a:r>
              <a:rPr lang="en-US"/>
              <a:t>Determine appropriate product pricing.</a:t>
            </a:r>
            <a:endParaRPr lang="en-US"/>
          </a:p>
          <a:p>
            <a:r>
              <a:rPr lang="en-US"/>
              <a:t>Develop customized marketing campaigns.</a:t>
            </a:r>
            <a:endParaRPr lang="en-US"/>
          </a:p>
          <a:p>
            <a:r>
              <a:rPr lang="en-US"/>
              <a:t>Design an optimal distribution strategy.</a:t>
            </a:r>
            <a:endParaRPr lang="en-US"/>
          </a:p>
          <a:p>
            <a:r>
              <a:rPr lang="en-US"/>
              <a:t>Choose specific product features for deployment.</a:t>
            </a:r>
            <a:endParaRPr lang="en-US"/>
          </a:p>
          <a:p>
            <a:r>
              <a:rPr lang="en-US"/>
              <a:t>Prioritize new product development efforts.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u="sng"/>
              <a:t>How to Implement Customer Segmentation in </a:t>
            </a:r>
            <a:r>
              <a:rPr lang="en-IN" altLang="en-US" sz="3600" u="sng"/>
              <a:t>Python</a:t>
            </a:r>
            <a:r>
              <a:rPr lang="en-US" sz="3600" u="sng"/>
              <a:t>?</a:t>
            </a:r>
            <a:endParaRPr lang="en-US" sz="3600" u="sng"/>
          </a:p>
        </p:txBody>
      </p:sp>
      <p:sp>
        <p:nvSpPr>
          <p:cNvPr id="3" name="Content Placeholder 2"/>
          <p:cNvSpPr>
            <a:spLocks noGrp="1"/>
          </p:cNvSpPr>
          <p:nvPr>
            <p:ph sz="half" idx="1"/>
          </p:nvPr>
        </p:nvSpPr>
        <p:spPr/>
        <p:txBody>
          <a:bodyPr/>
          <a:p>
            <a:r>
              <a:rPr lang="en-US" sz="2800"/>
              <a:t>In this project, we will make use of K-means clustering which is the essential algorithm for clustering unlabeled dataset. </a:t>
            </a:r>
            <a:endParaRPr lang="en-US" sz="2800"/>
          </a:p>
          <a:p>
            <a:endParaRPr lang="en-US" sz="2800"/>
          </a:p>
          <a:p>
            <a:endParaRPr lang="en-US" sz="2800"/>
          </a:p>
          <a:p>
            <a:endParaRPr lang="en-US" sz="2800"/>
          </a:p>
        </p:txBody>
      </p:sp>
      <p:pic>
        <p:nvPicPr>
          <p:cNvPr id="4" name="Content Placeholder 3" descr="custpng"/>
          <p:cNvPicPr>
            <a:picLocks noChangeAspect="1"/>
          </p:cNvPicPr>
          <p:nvPr>
            <p:ph sz="half" idx="2"/>
          </p:nvPr>
        </p:nvPicPr>
        <p:blipFill>
          <a:blip r:embed="rId1"/>
          <a:stretch>
            <a:fillRect/>
          </a:stretch>
        </p:blipFill>
        <p:spPr>
          <a:xfrm>
            <a:off x="4654550" y="1779905"/>
            <a:ext cx="4032250" cy="4077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What Is K Means Clustering?</a:t>
            </a:r>
            <a:endParaRPr lang="en-IN" altLang="en-US" u="sng"/>
          </a:p>
        </p:txBody>
      </p:sp>
      <p:sp>
        <p:nvSpPr>
          <p:cNvPr id="5" name="Content Placeholder 4"/>
          <p:cNvSpPr/>
          <p:nvPr>
            <p:ph sz="half" idx="1"/>
          </p:nvPr>
        </p:nvSpPr>
        <p:spPr/>
        <p:txBody>
          <a:bodyPr/>
          <a:p>
            <a:r>
              <a:rPr lang="en-US" sz="2000"/>
              <a:t>K means is one of the most popular Unsupervised Machine Learning Algorithms Used for Solving Classification Problems. K Means segregates the unlabeled data into various groups, called clusters, based on having similar features, common patterns.</a:t>
            </a:r>
            <a:endParaRPr lang="en-US" sz="2000"/>
          </a:p>
          <a:p>
            <a:endParaRPr lang="en-US" sz="2000"/>
          </a:p>
        </p:txBody>
      </p:sp>
      <p:pic>
        <p:nvPicPr>
          <p:cNvPr id="6" name="Content Placeholder 5" descr="kmeans"/>
          <p:cNvPicPr>
            <a:picLocks noChangeAspect="1"/>
          </p:cNvPicPr>
          <p:nvPr>
            <p:ph sz="half" idx="2"/>
          </p:nvPr>
        </p:nvPicPr>
        <p:blipFill>
          <a:blip r:embed="rId1"/>
          <a:stretch>
            <a:fillRect/>
          </a:stretch>
        </p:blipFill>
        <p:spPr>
          <a:xfrm>
            <a:off x="4654550" y="1944370"/>
            <a:ext cx="4330065" cy="37325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The mathematics of clustering</a:t>
            </a:r>
            <a:endParaRPr lang="en-US" u="sng"/>
          </a:p>
        </p:txBody>
      </p:sp>
      <p:sp>
        <p:nvSpPr>
          <p:cNvPr id="5" name="Content Placeholder 4"/>
          <p:cNvSpPr>
            <a:spLocks noGrp="1"/>
          </p:cNvSpPr>
          <p:nvPr>
            <p:ph idx="1"/>
          </p:nvPr>
        </p:nvSpPr>
        <p:spPr/>
        <p:txBody>
          <a:bodyPr/>
          <a:p>
            <a:r>
              <a:rPr lang="en-US" sz="2400"/>
              <a:t>The mathematics behind clustering, in very simple terms involves minimizing the sum of square of distances between the cluster centroid and its associated data points:</a:t>
            </a:r>
            <a:endParaRPr lang="en-US" sz="2400"/>
          </a:p>
          <a:p>
            <a:endParaRPr lang="en-US" sz="2400"/>
          </a:p>
          <a:p>
            <a:r>
              <a:rPr lang="en-US" sz="2400"/>
              <a:t>K = number of clusters</a:t>
            </a:r>
            <a:endParaRPr lang="en-US" sz="2400"/>
          </a:p>
          <a:p>
            <a:r>
              <a:rPr lang="en-US" sz="2400"/>
              <a:t>N= number of data points</a:t>
            </a:r>
            <a:endParaRPr lang="en-US" sz="2400"/>
          </a:p>
          <a:p>
            <a:r>
              <a:rPr lang="en-US" sz="2400"/>
              <a:t>C=centroid of cluster j</a:t>
            </a:r>
            <a:endParaRPr lang="en-US" sz="2400"/>
          </a:p>
          <a:p>
            <a:r>
              <a:rPr lang="en-US" sz="2400"/>
              <a:t>(xij — cj)– Distance between data point and centroid to which it is assigned</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u="sng"/>
              <a:t>Deciding on the optimum number of clusters ‘K’</a:t>
            </a:r>
            <a:endParaRPr lang="en-US" sz="2800" u="sng"/>
          </a:p>
        </p:txBody>
      </p:sp>
      <p:sp>
        <p:nvSpPr>
          <p:cNvPr id="3" name="Content Placeholder 2"/>
          <p:cNvSpPr>
            <a:spLocks noGrp="1"/>
          </p:cNvSpPr>
          <p:nvPr>
            <p:ph sz="half" idx="1"/>
          </p:nvPr>
        </p:nvSpPr>
        <p:spPr/>
        <p:txBody>
          <a:bodyPr/>
          <a:p>
            <a:r>
              <a:rPr lang="en-US" sz="2400"/>
              <a:t>The main input for k-means clustering is the number of clusters. This is derived using the concept of minimizing within cluster sum of square (WCSS). A scree plot is created which plots the number of clusters in the X axis and the WCSS for each cluster number in the y-axis.</a:t>
            </a:r>
            <a:endParaRPr lang="en-US" sz="2400"/>
          </a:p>
        </p:txBody>
      </p:sp>
      <p:pic>
        <p:nvPicPr>
          <p:cNvPr id="5" name="Content Placeholder 4" descr="cluster"/>
          <p:cNvPicPr>
            <a:picLocks noChangeAspect="1"/>
          </p:cNvPicPr>
          <p:nvPr>
            <p:ph sz="half" idx="2"/>
          </p:nvPr>
        </p:nvPicPr>
        <p:blipFill>
          <a:blip r:embed="rId1"/>
          <a:stretch>
            <a:fillRect/>
          </a:stretch>
        </p:blipFill>
        <p:spPr>
          <a:xfrm>
            <a:off x="4432935" y="1849755"/>
            <a:ext cx="4253865" cy="42773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sz="3200" u="sng"/>
              <a:t>Understanding the K-Means Algorithm</a:t>
            </a:r>
            <a:endParaRPr lang="en-US" altLang="en-US" sz="3200" u="sng"/>
          </a:p>
        </p:txBody>
      </p:sp>
      <p:sp>
        <p:nvSpPr>
          <p:cNvPr id="9" name="Content Placeholder 8"/>
          <p:cNvSpPr>
            <a:spLocks noGrp="1"/>
          </p:cNvSpPr>
          <p:nvPr>
            <p:ph sz="half" idx="1"/>
          </p:nvPr>
        </p:nvSpPr>
        <p:spPr>
          <a:xfrm>
            <a:off x="457200" y="1600200"/>
            <a:ext cx="4032250" cy="4526280"/>
          </a:xfrm>
        </p:spPr>
        <p:txBody>
          <a:bodyPr/>
          <a:p>
            <a:r>
              <a:rPr lang="en-US" sz="1800"/>
              <a:t>The main element of the algorithm works by a two-step process called expectation-maximization. The expectation step assigns each data point to its nearest centroid. Then, the maximization step computes the mean of all the points for each cluster and sets the new centroid.</a:t>
            </a:r>
            <a:endParaRPr lang="en-US" sz="1800"/>
          </a:p>
          <a:p>
            <a:r>
              <a:rPr lang="en-US" sz="1800"/>
              <a:t>The figure </a:t>
            </a:r>
            <a:r>
              <a:rPr lang="en-IN" altLang="en-US" sz="1800"/>
              <a:t>shows</a:t>
            </a:r>
            <a:r>
              <a:rPr lang="en-US" sz="1800"/>
              <a:t> the centroids and SSE updating through the first five iterations from two different runs of the k-means algorithm on the same dataset</a:t>
            </a:r>
            <a:r>
              <a:rPr lang="en-IN" altLang="en-US" sz="1800"/>
              <a:t>.</a:t>
            </a:r>
            <a:endParaRPr lang="en-IN" altLang="en-US" sz="1800"/>
          </a:p>
        </p:txBody>
      </p:sp>
      <p:pic>
        <p:nvPicPr>
          <p:cNvPr id="12" name="Content Placeholder 11"/>
          <p:cNvPicPr>
            <a:picLocks noChangeAspect="1"/>
          </p:cNvPicPr>
          <p:nvPr>
            <p:ph sz="half" idx="2"/>
          </p:nvPr>
        </p:nvPicPr>
        <p:blipFill>
          <a:blip r:embed="rId1"/>
          <a:stretch>
            <a:fillRect/>
          </a:stretch>
        </p:blipFill>
        <p:spPr>
          <a:xfrm>
            <a:off x="4654550" y="1847215"/>
            <a:ext cx="4032250" cy="4032250"/>
          </a:xfrm>
          <a:prstGeom prst="rect">
            <a:avLst/>
          </a:prstGeom>
        </p:spPr>
      </p:pic>
    </p:spTree>
  </p:cSld>
  <p:clrMapOvr>
    <a:masterClrMapping/>
  </p:clrMapOvr>
</p:sld>
</file>

<file path=ppt/theme/theme1.xml><?xml version="1.0" encoding="utf-8"?>
<a:theme xmlns:a="http://schemas.openxmlformats.org/drawingml/2006/main" name="Diseño predeterminado">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3366</Words>
  <Application>WPS Presentation</Application>
  <PresentationFormat>Presentación en pantalla</PresentationFormat>
  <Paragraphs>89</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Microsoft YaHei Light</vt:lpstr>
      <vt:lpstr>Times New Roman</vt:lpstr>
      <vt:lpstr>Constantia</vt:lpstr>
      <vt:lpstr>Microsoft YaHei</vt:lpstr>
      <vt:lpstr>Arial Unicode MS</vt:lpstr>
      <vt:lpstr>Calibri</vt:lpstr>
      <vt:lpstr>Diseño predeterminado</vt:lpstr>
      <vt:lpstr>Customer Segmentation Predectation Using Python</vt:lpstr>
      <vt:lpstr>Contents</vt:lpstr>
      <vt:lpstr>Introduction</vt:lpstr>
      <vt:lpstr>Advantages of Customer Segmentation</vt:lpstr>
      <vt:lpstr>How to Implement Customer Segmentation in Python?</vt:lpstr>
      <vt:lpstr>What Is K Means Clustering?</vt:lpstr>
      <vt:lpstr>The mathematics of clustering</vt:lpstr>
      <vt:lpstr>Deciding on the optimum number of clusters ‘K’</vt:lpstr>
      <vt:lpstr>Understanding the K-Means Algorithm</vt:lpstr>
      <vt:lpstr>Broad steps of the k-means algorithm</vt:lpstr>
      <vt:lpstr>Conclusions</vt:lpstr>
      <vt:lpstr>PowerPoint 演示文稿</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ranji</cp:lastModifiedBy>
  <cp:revision>592</cp:revision>
  <dcterms:created xsi:type="dcterms:W3CDTF">2010-05-23T14:28:00Z</dcterms:created>
  <dcterms:modified xsi:type="dcterms:W3CDTF">2021-07-23T05:59:05Z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