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21CD-225D-B54C-B875-B4DAE68C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64FF-6D9A-F847-8F6A-1F301F49B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5701-9C70-A94B-B733-761E5DB2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0A83-6E30-4E4B-AECE-CF4BA7E8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172C-0F3C-B748-8131-31ECC408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7509-80DF-C246-8D8F-22D9716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B6813-DEDA-E74B-9BD4-50D314E0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A478-A4BA-BD49-A52D-4D683054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583E-4AF1-CE42-AE02-2747D713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9239-9E45-3A4B-BF97-0BB32DEF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C8685-BC1D-134E-9837-73DF07E3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44B1E-5200-9843-AAE0-19D5FEDF6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7746-ED7A-2E4F-8488-B65C6A16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0D58-91FF-2E4C-AE53-D1E02B9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2DD0-89E3-EE48-AAD2-4D2E5F01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18C-9383-364A-B343-67D7DB9E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18B2-B099-B343-9B3A-F76976A9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6547-D433-3A46-AD16-1371B1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9E74-2242-EE4E-8C4C-95677852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7461-D1AA-F548-8EA1-48E41AFA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C6B-2469-4946-8AEF-59C0A93D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E4B8-E04D-4145-B9ED-B653B2E3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0DF5-4048-2D48-8455-EB6338F4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7169-FC40-5D4C-B55A-9E8C00CE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AA6D-43B4-1E43-B97E-79406F7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6B44-1824-2644-BDB9-7DEE58D3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63A6-9418-B844-8EC2-FFB2329D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E93B9-2CB7-C64B-897C-8B163060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36AEB-2958-844C-AEBC-1CE7365F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1021-0BF8-AE4D-BCEE-58C514ED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05F4B-5808-F245-BF00-3EF378F9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301-FD5D-7C45-95C8-B985CCF9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79597-5C82-3B47-B4BD-4286E37A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5FDBC-89DB-2041-BC5A-FEA3D86A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D9C46-B7EB-714B-BD29-15E424E5E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B6D74-109F-9F4A-842B-99A1B9E79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4340-9384-1A4A-A65B-937E37FC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596AD-6035-0E4D-B81E-7973095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4E4AE-603C-E444-9F22-C46E5D0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DC46-BB9C-8948-8A3B-CF178ADF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833CC-0AE6-C44F-A2F5-CFD6B781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6FCD0-38F6-DC4C-ABCA-C5A795E3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ED660-0CC0-5948-BF82-D36F5741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981F7-F430-9C40-BFD1-B561671C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6F721-3DCB-654F-902E-B94A7758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E084B-5820-BA4F-90B7-4C0B23B2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4D47-5D65-AB4B-8875-0D151BC6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A9BD-1675-3347-B546-334FE6FC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8608-4F8F-604D-8B44-1E8CEB4A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4D67-C291-3448-A88B-CAE35093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345A9-070D-564A-A93D-357074C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F23F-61FA-A543-A981-EE21D8FD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2CA4-A67C-2744-A4FF-DC58AE2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23E4-5B34-8042-882C-BD58B282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4EA40-1B7E-034C-B581-52425C97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5AC09-63C6-2B4C-925B-0D0D310D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EC86-C517-2148-BA28-6A0EA2E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9BD5-19CB-1F41-A31A-3C85FE83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7D9AB-322C-1B42-A4E0-ECBAF312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979FE-53A9-BC4B-B878-D152E273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F71D-8D7E-D344-826B-035CCE56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D08B-0DE9-F448-8992-31DCD2B28BF6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AA5C-286D-E847-B90B-58519F000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CEA8-114B-AB4A-9866-F2C2FF68A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3065-FBBA-E247-B459-879E39FB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rs462@nyu.edu" TargetMode="External"/><Relationship Id="rId2" Type="http://schemas.openxmlformats.org/officeDocument/2006/relationships/hyperlink" Target="https://www.linkedin.com/in/ranjitashett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ce_of_oi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forum.org/agenda/2016/03/what-s-behind-the-drop-in-oil-prices/" TargetMode="External"/><Relationship Id="rId5" Type="http://schemas.openxmlformats.org/officeDocument/2006/relationships/hyperlink" Target="https://www.forbes.com/sites/michaellynch/2019/01/02/what-happened-to-oil-prices-in-2018/#244920b16d83" TargetMode="External"/><Relationship Id="rId4" Type="http://schemas.openxmlformats.org/officeDocument/2006/relationships/hyperlink" Target="https://www.businessinsider.com/timeline-155-year-history-of-oil-prices-2016-1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AA3-5438-6446-8A23-AE77E770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7711"/>
            <a:ext cx="9144000" cy="124225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00B0B9"/>
                </a:solidFill>
              </a:rPr>
              <a:t>Data Analysis of Historical spot price data for Crude Oil and Petroleum products</a:t>
            </a:r>
            <a:br>
              <a:rPr lang="en-US" sz="3200" b="1" dirty="0">
                <a:solidFill>
                  <a:srgbClr val="00B0B9"/>
                </a:solidFill>
              </a:rPr>
            </a:br>
            <a:r>
              <a:rPr lang="en-US" sz="2000" b="1" dirty="0">
                <a:solidFill>
                  <a:srgbClr val="00B0B9"/>
                </a:solidFill>
              </a:rPr>
              <a:t>February 2019</a:t>
            </a:r>
            <a:endParaRPr lang="en-US" sz="3200" b="1" dirty="0">
              <a:solidFill>
                <a:srgbClr val="00B0B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24BC8-FC1E-854A-828A-3EA50844A27D}"/>
              </a:ext>
            </a:extLst>
          </p:cNvPr>
          <p:cNvSpPr txBox="1"/>
          <p:nvPr/>
        </p:nvSpPr>
        <p:spPr>
          <a:xfrm>
            <a:off x="6879693" y="4444638"/>
            <a:ext cx="4601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B9"/>
                </a:solidFill>
              </a:rPr>
              <a:t>Ranjita Rajeeva Shetty</a:t>
            </a:r>
          </a:p>
          <a:p>
            <a:r>
              <a:rPr lang="en-US" sz="1600" dirty="0"/>
              <a:t>LinkedIn: </a:t>
            </a:r>
            <a:r>
              <a:rPr lang="en-US" sz="1600" dirty="0">
                <a:hlinkClick r:id="rId2"/>
              </a:rPr>
              <a:t>https://www.linkedin.com/in/ranjitashetty/</a:t>
            </a:r>
            <a:endParaRPr lang="en-US" sz="1600" dirty="0"/>
          </a:p>
          <a:p>
            <a:r>
              <a:rPr lang="en-US" sz="1600" dirty="0"/>
              <a:t>Email: </a:t>
            </a:r>
            <a:r>
              <a:rPr lang="en-US" sz="1600" dirty="0">
                <a:hlinkClick r:id="rId3"/>
              </a:rPr>
              <a:t>rrs462@nyu.edu</a:t>
            </a:r>
            <a:endParaRPr lang="en-US" sz="1600" dirty="0"/>
          </a:p>
          <a:p>
            <a:r>
              <a:rPr lang="en-US" sz="1600" dirty="0"/>
              <a:t>Phone: +1 (201) 744-5227</a:t>
            </a:r>
          </a:p>
        </p:txBody>
      </p:sp>
    </p:spTree>
    <p:extLst>
      <p:ext uri="{BB962C8B-B14F-4D97-AF65-F5344CB8AC3E}">
        <p14:creationId xmlns:p14="http://schemas.microsoft.com/office/powerpoint/2010/main" val="313762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Deep Dive Analysis: </a:t>
            </a:r>
            <a:r>
              <a:rPr lang="en-US" sz="1400" dirty="0"/>
              <a:t>6.</a:t>
            </a:r>
            <a:r>
              <a:rPr lang="en-US" sz="1400" b="1" dirty="0">
                <a:solidFill>
                  <a:srgbClr val="00B0B9"/>
                </a:solidFill>
              </a:rPr>
              <a:t> </a:t>
            </a:r>
            <a:r>
              <a:rPr lang="en-US" sz="1400" dirty="0"/>
              <a:t>Identify the correlation between Conventional Gasoline prices between New York Harbor and U.S. Gulf Coast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Correlation of Conventional Gasoline spot price is very high (0.998) between New York Harbor and U.S. Gulf Coast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AA92A8-08FA-4F06-9009-6AE2A8E7B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8049" y="2062857"/>
          <a:ext cx="7398787" cy="35996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14082">
                  <a:extLst>
                    <a:ext uri="{9D8B030D-6E8A-4147-A177-3AD203B41FA5}">
                      <a16:colId xmlns:a16="http://schemas.microsoft.com/office/drawing/2014/main" val="3110884655"/>
                    </a:ext>
                  </a:extLst>
                </a:gridCol>
                <a:gridCol w="2484489">
                  <a:extLst>
                    <a:ext uri="{9D8B030D-6E8A-4147-A177-3AD203B41FA5}">
                      <a16:colId xmlns:a16="http://schemas.microsoft.com/office/drawing/2014/main" val="949846305"/>
                    </a:ext>
                  </a:extLst>
                </a:gridCol>
                <a:gridCol w="2500216">
                  <a:extLst>
                    <a:ext uri="{9D8B030D-6E8A-4147-A177-3AD203B41FA5}">
                      <a16:colId xmlns:a16="http://schemas.microsoft.com/office/drawing/2014/main" val="110930140"/>
                    </a:ext>
                  </a:extLst>
                </a:gridCol>
              </a:tblGrid>
              <a:tr h="99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New York Harbor Conventional Gasoline Regular Spot Price FOB (Dollars per Gallon)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2060"/>
                          </a:solidFill>
                          <a:effectLst/>
                        </a:rPr>
                        <a:t>U.S. Gulf Coast Conventional Gasoline Regular Spot Price FOB (Dollars per Gallon)</a:t>
                      </a:r>
                      <a:endParaRPr lang="en-US" sz="1800" b="0" i="0" u="none" strike="noStrike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7242173"/>
                  </a:ext>
                </a:extLst>
              </a:tr>
              <a:tr h="1248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2060"/>
                          </a:solidFill>
                          <a:effectLst/>
                        </a:rPr>
                        <a:t>New York Harbor Conventional Gasoline Regular Spot Price FOB (Dollars per Gallon)</a:t>
                      </a:r>
                      <a:endParaRPr lang="en-US" sz="1800" b="0" i="0" u="none" strike="noStrike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0.998</a:t>
                      </a:r>
                      <a:endParaRPr lang="en-US" sz="2800" b="0" i="0" u="none" strike="noStrike" dirty="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4416001"/>
                  </a:ext>
                </a:extLst>
              </a:tr>
              <a:tr h="1248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2060"/>
                          </a:solidFill>
                          <a:effectLst/>
                        </a:rPr>
                        <a:t>U.S. Gulf Coast Conventional Gasoline Regular Spot Price FOB (Dollars per Gallon)</a:t>
                      </a:r>
                      <a:endParaRPr lang="en-US" sz="1800" b="0" i="0" u="none" strike="noStrike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0.998</a:t>
                      </a:r>
                      <a:endParaRPr lang="en-US" sz="2800" b="0" i="0" u="none" strike="noStrike" dirty="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164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5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Deep Dive Analysis: </a:t>
            </a:r>
            <a:r>
              <a:rPr lang="en-US" sz="1400" dirty="0">
                <a:solidFill>
                  <a:srgbClr val="002060"/>
                </a:solidFill>
              </a:rPr>
              <a:t>7. </a:t>
            </a:r>
            <a:r>
              <a:rPr lang="en-US" sz="1400" dirty="0"/>
              <a:t>Is there a month/quarter/year where prices of all Products were lower than prior data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Crude oil and all petroleum products except Conventional Gasoline had their lowest spot prices on Jan and Feb of 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BF73B-1CD6-44B7-BE09-477B3D58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401"/>
            <a:ext cx="7319459" cy="304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B15645-ACA7-4C74-B914-73EC8BE2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362" y="2505112"/>
            <a:ext cx="4658482" cy="2608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12749-55BB-4DD8-91F2-104F0B6FDDB3}"/>
              </a:ext>
            </a:extLst>
          </p:cNvPr>
          <p:cNvSpPr txBox="1"/>
          <p:nvPr/>
        </p:nvSpPr>
        <p:spPr>
          <a:xfrm>
            <a:off x="8293778" y="1724655"/>
            <a:ext cx="330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Lowest spot price months for all  products</a:t>
            </a:r>
          </a:p>
        </p:txBody>
      </p:sp>
    </p:spTree>
    <p:extLst>
      <p:ext uri="{BB962C8B-B14F-4D97-AF65-F5344CB8AC3E}">
        <p14:creationId xmlns:p14="http://schemas.microsoft.com/office/powerpoint/2010/main" val="212315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0" y="294860"/>
            <a:ext cx="957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Quick Insights: </a:t>
            </a:r>
            <a:r>
              <a:rPr lang="en-US" sz="1400" dirty="0"/>
              <a:t>1. Insights/observations from the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AEBEB1-E17C-4B92-8EEC-7084111E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97" y="1931274"/>
            <a:ext cx="3437657" cy="4474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7" y="451946"/>
            <a:ext cx="1018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Average market value for Crude Oil and Petroleum Products is </a:t>
            </a:r>
            <a:r>
              <a:rPr lang="en-US" sz="2800" b="1" dirty="0">
                <a:solidFill>
                  <a:srgbClr val="00B0B9"/>
                </a:solidFill>
              </a:rPr>
              <a:t>$13.9 </a:t>
            </a:r>
            <a:r>
              <a:rPr lang="en-US" sz="2400" dirty="0">
                <a:solidFill>
                  <a:srgbClr val="00B0B9"/>
                </a:solidFill>
              </a:rPr>
              <a:t>per gallon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02B770-E13E-4A0D-8C4B-0521049CEF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1709" y="2454828"/>
          <a:ext cx="5332232" cy="185612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36741">
                  <a:extLst>
                    <a:ext uri="{9D8B030D-6E8A-4147-A177-3AD203B41FA5}">
                      <a16:colId xmlns:a16="http://schemas.microsoft.com/office/drawing/2014/main" val="3201323889"/>
                    </a:ext>
                  </a:extLst>
                </a:gridCol>
                <a:gridCol w="2595491">
                  <a:extLst>
                    <a:ext uri="{9D8B030D-6E8A-4147-A177-3AD203B41FA5}">
                      <a16:colId xmlns:a16="http://schemas.microsoft.com/office/drawing/2014/main" val="88302538"/>
                    </a:ext>
                  </a:extLst>
                </a:gridCol>
              </a:tblGrid>
              <a:tr h="7046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Crude Oil and Petroleum Products Market Value (Dollars Per Gallon)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93557"/>
                  </a:ext>
                </a:extLst>
              </a:tr>
              <a:tr h="372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Mean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$13.9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080517"/>
                  </a:ext>
                </a:extLst>
              </a:tr>
              <a:tr h="372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Standard Deviation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$4.0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7844281"/>
                  </a:ext>
                </a:extLst>
              </a:tr>
              <a:tr h="372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</a:rPr>
                        <a:t>Median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$13.4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17766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5686097" y="4698124"/>
            <a:ext cx="564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Metric Definition:</a:t>
            </a:r>
          </a:p>
          <a:p>
            <a:r>
              <a:rPr lang="en-US" b="1" dirty="0"/>
              <a:t>Crude Oil and Petroleum Products Market Value</a:t>
            </a:r>
            <a:r>
              <a:rPr lang="en-US" dirty="0"/>
              <a:t> in any month is sum of the spot prices of crude oil and all the petroleum products in that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C7DA9-23BD-4012-876A-A2808C6E3750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</p:spTree>
    <p:extLst>
      <p:ext uri="{BB962C8B-B14F-4D97-AF65-F5344CB8AC3E}">
        <p14:creationId xmlns:p14="http://schemas.microsoft.com/office/powerpoint/2010/main" val="32299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0" y="-20958"/>
            <a:ext cx="957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Quick Insights: </a:t>
            </a:r>
            <a:r>
              <a:rPr lang="en-US" sz="1400" dirty="0"/>
              <a:t>1. Insights/observations from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06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Diesel and Regular Gasoline are on an average more expensive than other fuel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71FFA-2243-4F92-A9D1-86033F62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5" y="1237069"/>
            <a:ext cx="6587029" cy="365533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E325BF-61F1-4570-8868-7CB6C8D310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35099" y="1368598"/>
          <a:ext cx="4918841" cy="291407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13793">
                  <a:extLst>
                    <a:ext uri="{9D8B030D-6E8A-4147-A177-3AD203B41FA5}">
                      <a16:colId xmlns:a16="http://schemas.microsoft.com/office/drawing/2014/main" val="4015852048"/>
                    </a:ext>
                  </a:extLst>
                </a:gridCol>
                <a:gridCol w="1240220">
                  <a:extLst>
                    <a:ext uri="{9D8B030D-6E8A-4147-A177-3AD203B41FA5}">
                      <a16:colId xmlns:a16="http://schemas.microsoft.com/office/drawing/2014/main" val="93557074"/>
                    </a:ext>
                  </a:extLst>
                </a:gridCol>
                <a:gridCol w="1229711">
                  <a:extLst>
                    <a:ext uri="{9D8B030D-6E8A-4147-A177-3AD203B41FA5}">
                      <a16:colId xmlns:a16="http://schemas.microsoft.com/office/drawing/2014/main" val="878077215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2606328762"/>
                    </a:ext>
                  </a:extLst>
                </a:gridCol>
              </a:tblGrid>
              <a:tr h="47855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314036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Crude oil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1.83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0.57 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1.77 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9524214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Con Gasoline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2.12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0.59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2.02 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2196798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Diesel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u="none" strike="noStrike" dirty="0">
                          <a:solidFill>
                            <a:srgbClr val="00B0B9"/>
                          </a:solidFill>
                          <a:effectLst/>
                          <a:latin typeface="+mn-lt"/>
                        </a:rPr>
                        <a:t>$          2.28 </a:t>
                      </a:r>
                      <a:endParaRPr lang="en-US" sz="1800" b="1" i="0" u="none" strike="noStrike" dirty="0">
                        <a:solidFill>
                          <a:srgbClr val="00B0B9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0.67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2.14 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1346676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Reg Gasoline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u="none" strike="noStrike" dirty="0">
                          <a:solidFill>
                            <a:srgbClr val="00B0B9"/>
                          </a:solidFill>
                          <a:effectLst/>
                          <a:latin typeface="+mn-lt"/>
                        </a:rPr>
                        <a:t>$          2.29 </a:t>
                      </a:r>
                      <a:endParaRPr lang="en-US" sz="1800" b="1" i="0" u="none" strike="noStrike" dirty="0">
                        <a:solidFill>
                          <a:srgbClr val="00B0B9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0.59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2.23 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8788306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Heating Oil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2.20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0.67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2.04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2292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Kerosene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2.23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0.69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2.09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5392227"/>
                  </a:ext>
                </a:extLst>
              </a:tr>
              <a:tr h="34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Propane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u="none" strike="noStrike" dirty="0">
                          <a:solidFill>
                            <a:srgbClr val="00B0B9"/>
                          </a:solidFill>
                          <a:effectLst/>
                          <a:latin typeface="+mn-lt"/>
                        </a:rPr>
                        <a:t>$          0.98 </a:t>
                      </a:r>
                      <a:endParaRPr lang="en-US" sz="1800" b="1" i="0" u="none" strike="noStrike" dirty="0">
                        <a:solidFill>
                          <a:srgbClr val="00B0B9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0.34 </a:t>
                      </a:r>
                      <a:endParaRPr lang="en-US" sz="1600" b="0" i="0" u="none" strike="noStrike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$          0.96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2438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D8BDB2-CEA1-4822-A571-19343A68C7A9}"/>
              </a:ext>
            </a:extLst>
          </p:cNvPr>
          <p:cNvSpPr txBox="1"/>
          <p:nvPr/>
        </p:nvSpPr>
        <p:spPr>
          <a:xfrm>
            <a:off x="336332" y="5123243"/>
            <a:ext cx="1161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Diesel and Regular gasoline with $2.28 per gallon are the most expensive fuel type on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Propane is the cheapest among all the fuel types at $0.98 per gallon on an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above box plot we can see that spot prices for Crude oil and Petroleum products are right skewed, where mean is greater than median</a:t>
            </a:r>
          </a:p>
        </p:txBody>
      </p:sp>
    </p:spTree>
    <p:extLst>
      <p:ext uri="{BB962C8B-B14F-4D97-AF65-F5344CB8AC3E}">
        <p14:creationId xmlns:p14="http://schemas.microsoft.com/office/powerpoint/2010/main" val="1463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0" y="-20958"/>
            <a:ext cx="957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Quick Insights: </a:t>
            </a:r>
            <a:r>
              <a:rPr lang="en-US" sz="1400" dirty="0"/>
              <a:t>1. Insights/observations from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There is high correlation between Crude Oil and Petroleum Products prices except Propane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E0A04-59E3-4581-9B3F-191A34D66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8" r="16451" b="3752"/>
          <a:stretch/>
        </p:blipFill>
        <p:spPr>
          <a:xfrm>
            <a:off x="2063947" y="913611"/>
            <a:ext cx="6607087" cy="5672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E5E92-CA43-4912-9798-C42D93EF1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00"/>
          <a:stretch/>
        </p:blipFill>
        <p:spPr>
          <a:xfrm>
            <a:off x="8749195" y="1261641"/>
            <a:ext cx="745325" cy="47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Quick Insights: </a:t>
            </a:r>
            <a:r>
              <a:rPr lang="en-US" sz="1400" dirty="0"/>
              <a:t>2. Possible link between the price of the petroleum products and external factors.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There is high correlation between Crude Oil and Petroleum Products prices except Propane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E41D7-3E39-4559-984E-A9F618B0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74403"/>
            <a:ext cx="11058525" cy="3848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67F95C-A92A-481A-9FDB-0458B60BD378}"/>
              </a:ext>
            </a:extLst>
          </p:cNvPr>
          <p:cNvCxnSpPr>
            <a:cxnSpLocks/>
          </p:cNvCxnSpPr>
          <p:nvPr/>
        </p:nvCxnSpPr>
        <p:spPr>
          <a:xfrm flipV="1">
            <a:off x="3325088" y="1855933"/>
            <a:ext cx="0" cy="3700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91D95C-5485-458A-8486-526A686702B8}"/>
              </a:ext>
            </a:extLst>
          </p:cNvPr>
          <p:cNvSpPr txBox="1"/>
          <p:nvPr/>
        </p:nvSpPr>
        <p:spPr>
          <a:xfrm>
            <a:off x="1856509" y="1135739"/>
            <a:ext cx="2068946" cy="738664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Mid 2000s: </a:t>
            </a:r>
            <a:r>
              <a:rPr lang="en-US" sz="1400" dirty="0"/>
              <a:t>Asia drives rising demand as production stagnates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61433E-2EBF-4624-9EDC-0AC87FB07EFB}"/>
              </a:ext>
            </a:extLst>
          </p:cNvPr>
          <p:cNvCxnSpPr>
            <a:cxnSpLocks/>
          </p:cNvCxnSpPr>
          <p:nvPr/>
        </p:nvCxnSpPr>
        <p:spPr>
          <a:xfrm>
            <a:off x="3689926" y="4544293"/>
            <a:ext cx="0" cy="988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25F344-2921-4C84-97B3-4CCC9DA6F491}"/>
              </a:ext>
            </a:extLst>
          </p:cNvPr>
          <p:cNvSpPr txBox="1"/>
          <p:nvPr/>
        </p:nvSpPr>
        <p:spPr>
          <a:xfrm>
            <a:off x="2221345" y="5550484"/>
            <a:ext cx="2068946" cy="523220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2008: </a:t>
            </a:r>
            <a:r>
              <a:rPr lang="en-US" sz="1400" dirty="0"/>
              <a:t>Global Financial Crisis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0151B4-B501-44B1-8F76-E59A2A5C052D}"/>
              </a:ext>
            </a:extLst>
          </p:cNvPr>
          <p:cNvCxnSpPr>
            <a:cxnSpLocks/>
          </p:cNvCxnSpPr>
          <p:nvPr/>
        </p:nvCxnSpPr>
        <p:spPr>
          <a:xfrm flipV="1">
            <a:off x="5398653" y="1863772"/>
            <a:ext cx="0" cy="7778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E74C0D-C7AF-4BEB-836A-9084E9ED6DB5}"/>
              </a:ext>
            </a:extLst>
          </p:cNvPr>
          <p:cNvSpPr txBox="1"/>
          <p:nvPr/>
        </p:nvSpPr>
        <p:spPr>
          <a:xfrm>
            <a:off x="4493486" y="1555994"/>
            <a:ext cx="2068946" cy="307777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2011: </a:t>
            </a:r>
            <a:r>
              <a:rPr lang="en-US" sz="1400" dirty="0"/>
              <a:t>Arab spring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BC55AC-E222-4706-AB89-E4FC699C4D37}"/>
              </a:ext>
            </a:extLst>
          </p:cNvPr>
          <p:cNvCxnSpPr>
            <a:cxnSpLocks/>
          </p:cNvCxnSpPr>
          <p:nvPr/>
        </p:nvCxnSpPr>
        <p:spPr>
          <a:xfrm>
            <a:off x="8368142" y="4858327"/>
            <a:ext cx="0" cy="9882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7071EC-86CF-4B35-97BB-7ADD848EABD8}"/>
              </a:ext>
            </a:extLst>
          </p:cNvPr>
          <p:cNvSpPr txBox="1"/>
          <p:nvPr/>
        </p:nvSpPr>
        <p:spPr>
          <a:xfrm>
            <a:off x="6687127" y="5846043"/>
            <a:ext cx="4821371" cy="523220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2014-15: </a:t>
            </a:r>
            <a:r>
              <a:rPr lang="en-US" sz="1400" dirty="0"/>
              <a:t>Global oversupply -OIL GLUT - and reduce demand from emerging countries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447339-B48B-4777-B62A-9175B6DC7062}"/>
              </a:ext>
            </a:extLst>
          </p:cNvPr>
          <p:cNvSpPr/>
          <p:nvPr/>
        </p:nvSpPr>
        <p:spPr>
          <a:xfrm rot="20076531">
            <a:off x="7853213" y="2690872"/>
            <a:ext cx="905164" cy="261217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6C6444-F401-4371-B691-0AB56BF2B2D6}"/>
              </a:ext>
            </a:extLst>
          </p:cNvPr>
          <p:cNvSpPr txBox="1"/>
          <p:nvPr/>
        </p:nvSpPr>
        <p:spPr>
          <a:xfrm>
            <a:off x="-76201" y="6550223"/>
            <a:ext cx="520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  <a:r>
              <a:rPr lang="en-US" sz="1200" dirty="0">
                <a:hlinkClick r:id="rId3"/>
              </a:rPr>
              <a:t>Wikipedia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Business Insider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Forbes</a:t>
            </a:r>
            <a:r>
              <a:rPr lang="en-US" sz="1200" dirty="0"/>
              <a:t>, </a:t>
            </a:r>
            <a:r>
              <a:rPr lang="en-US" sz="1200" dirty="0">
                <a:hlinkClick r:id="rId6"/>
              </a:rPr>
              <a:t>World Economic Forum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42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Quick Insights: </a:t>
            </a:r>
            <a:r>
              <a:rPr lang="en-US" sz="1400" dirty="0"/>
              <a:t>3. Create column to find price changes month over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Crude oil price changes month over month was highest in October 2008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CE73D-397A-42F2-BA5C-5DC99C5A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408"/>
            <a:ext cx="12192000" cy="27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Quick Insights: </a:t>
            </a:r>
            <a:r>
              <a:rPr lang="en-US" sz="1400" dirty="0"/>
              <a:t>4. Summarized price and price movement by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Summarized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3391-4489-4FEA-A5B5-77F3D82EF91E}"/>
              </a:ext>
            </a:extLst>
          </p:cNvPr>
          <p:cNvSpPr txBox="1"/>
          <p:nvPr/>
        </p:nvSpPr>
        <p:spPr>
          <a:xfrm>
            <a:off x="4796019" y="6554409"/>
            <a:ext cx="73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Months considered for this analysis is from June 2006 to January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09403-ED29-489A-8AE9-79E30420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490662"/>
            <a:ext cx="10944225" cy="387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F3D58-7A09-4619-8A4F-16EC892A70FF}"/>
              </a:ext>
            </a:extLst>
          </p:cNvPr>
          <p:cNvSpPr txBox="1"/>
          <p:nvPr/>
        </p:nvSpPr>
        <p:spPr>
          <a:xfrm>
            <a:off x="336332" y="5367337"/>
            <a:ext cx="1161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Summarized price is sum of spot prices of Crude oil and petroleum products for each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summarized price is rolled up by taking mean at year level</a:t>
            </a:r>
          </a:p>
        </p:txBody>
      </p:sp>
    </p:spTree>
    <p:extLst>
      <p:ext uri="{BB962C8B-B14F-4D97-AF65-F5344CB8AC3E}">
        <p14:creationId xmlns:p14="http://schemas.microsoft.com/office/powerpoint/2010/main" val="6938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Deep Dive Analysis: </a:t>
            </a:r>
            <a:r>
              <a:rPr lang="en-US" sz="1400" dirty="0"/>
              <a:t>5.</a:t>
            </a:r>
            <a:r>
              <a:rPr lang="en-US" sz="1400" b="1" dirty="0">
                <a:solidFill>
                  <a:srgbClr val="00B0B9"/>
                </a:solidFill>
              </a:rPr>
              <a:t> </a:t>
            </a:r>
            <a:r>
              <a:rPr lang="en-US" sz="1400" dirty="0"/>
              <a:t>Crude oil price for next 6 months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Crude oil price is a non stationary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F3D58-7A09-4619-8A4F-16EC892A70FF}"/>
              </a:ext>
            </a:extLst>
          </p:cNvPr>
          <p:cNvSpPr txBox="1"/>
          <p:nvPr/>
        </p:nvSpPr>
        <p:spPr>
          <a:xfrm>
            <a:off x="336332" y="5367337"/>
            <a:ext cx="1161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Augmented Dickey-Fuller test shows that the Crude Oil price is not stationary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ACF and PACF plots are showing that the Crude oil spot price time series has both AR and MA components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8536-FECC-4345-B177-9CA21624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1" y="994777"/>
            <a:ext cx="6198680" cy="4291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A2DF9-DE9A-4DDC-A867-D3BC0179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23" y="2322075"/>
            <a:ext cx="4562856" cy="11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8723D-C3FA-47B5-B570-ED64CA4076B8}"/>
              </a:ext>
            </a:extLst>
          </p:cNvPr>
          <p:cNvSpPr/>
          <p:nvPr/>
        </p:nvSpPr>
        <p:spPr>
          <a:xfrm>
            <a:off x="-76201" y="-20958"/>
            <a:ext cx="10319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B9"/>
                </a:solidFill>
              </a:rPr>
              <a:t>Deep Dive Analysis: </a:t>
            </a:r>
            <a:r>
              <a:rPr lang="en-US" sz="1400" dirty="0"/>
              <a:t>5. Predict the crude oil price for next 6 months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194B-0E91-42BA-9EDF-8EB9317ABD70}"/>
              </a:ext>
            </a:extLst>
          </p:cNvPr>
          <p:cNvSpPr txBox="1"/>
          <p:nvPr/>
        </p:nvSpPr>
        <p:spPr>
          <a:xfrm>
            <a:off x="189186" y="45194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B9"/>
                </a:solidFill>
              </a:rPr>
              <a:t>So our forecasting model is ARIMA(2,1,2)SARIMA(0,0,2)[12]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F3D58-7A09-4619-8A4F-16EC892A70FF}"/>
              </a:ext>
            </a:extLst>
          </p:cNvPr>
          <p:cNvSpPr txBox="1"/>
          <p:nvPr/>
        </p:nvSpPr>
        <p:spPr>
          <a:xfrm>
            <a:off x="7382858" y="1508185"/>
            <a:ext cx="330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Forecasts for next 6 months (Dollars per gallon)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A73E4-56FD-4103-B45F-4C0D9F28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1116792"/>
            <a:ext cx="6261509" cy="4047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097C7-69D8-4E00-81DF-9336437B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39" y="2095710"/>
            <a:ext cx="4175677" cy="17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826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Analysis of Historical spot price data for Crude Oil and Petroleum products February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Historical spot price data for Crude Oil and Petroleum products February 2019</dc:title>
  <dc:creator>Ranjita Rajeeva Shettytt</dc:creator>
  <cp:lastModifiedBy>Ranjita Rajeeva Shettytt</cp:lastModifiedBy>
  <cp:revision>2</cp:revision>
  <dcterms:created xsi:type="dcterms:W3CDTF">2019-02-18T17:05:56Z</dcterms:created>
  <dcterms:modified xsi:type="dcterms:W3CDTF">2019-04-15T02:22:21Z</dcterms:modified>
</cp:coreProperties>
</file>