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90" r:id="rId4"/>
    <p:sldId id="288" r:id="rId5"/>
    <p:sldId id="292" r:id="rId6"/>
    <p:sldId id="293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86" r:id="rId16"/>
    <p:sldId id="287" r:id="rId17"/>
    <p:sldId id="289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F0885-4CD3-406A-98A4-F0B4B2DF5376}" v="50" dt="2024-07-08T16:37:38.647"/>
    <p1510:client id="{11CBD1E6-21ED-4421-AEC8-78E68AEFC8CC}" v="258" dt="2024-07-08T16:48:28.724"/>
    <p1510:client id="{C4384BE2-FBBE-422D-AEFE-863A80F62C08}" v="379" dt="2024-07-08T16:23:26.675"/>
    <p1510:client id="{E08D1A6A-E564-4721-9C26-A8792CEC8418}" v="139" dt="2024-07-08T16:37:4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B29AF-EB04-4318-81A6-29DEE5532F0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7D76D-0507-423E-B8ED-DDFD2FE2F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7050" y="426721"/>
            <a:ext cx="11137900" cy="2773104"/>
          </a:xfrm>
        </p:spPr>
        <p:txBody>
          <a:bodyPr anchor="b"/>
          <a:lstStyle>
            <a:lvl1pPr algn="ctr">
              <a:defRPr sz="4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799" y="3626928"/>
            <a:ext cx="9144000" cy="2729422"/>
          </a:xfr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3F6EB-C7C8-4F7C-B55F-1F75BEEFCA7A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43C20-5BAE-42E3-BD83-32D097A986D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49599" cy="1546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254" y="26180"/>
            <a:ext cx="1803540" cy="18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171CA-84E9-4C6F-A3C7-C607BB79D1DC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A78DA-091D-49E7-B702-07E5799D83E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40F7E-F691-4908-8726-1B78F1895232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F85FC-27B0-4032-856C-B5FCEFF04D5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7464">
            <a:off x="10932182" y="5248084"/>
            <a:ext cx="1197988" cy="123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82512" y="73525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000" y="111125"/>
            <a:ext cx="8595806" cy="1325563"/>
          </a:xfrm>
        </p:spPr>
        <p:txBody>
          <a:bodyPr/>
          <a:lstStyle>
            <a:lvl1pPr>
              <a:defRPr sz="6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  <a:lvl2pPr>
              <a:defRPr sz="32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842F9-F742-4E92-B99A-5816FCCBC3AD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18482-933D-40CA-B27E-DACCE4534DA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2A5BE-D6E2-4351-BCD7-CDF3CA8448BF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9CD88-E759-4A18-A35E-9CAF09B3C6B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8729-4D5F-4B6F-BE05-BE493149F761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EC60F-6553-49AC-B3F8-D254F1383DF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4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476C-CA05-4A1A-858D-F12AE2024D94}" type="datetime1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CE7B2-51E6-46D0-AF1B-0AE74273A32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9800" y="2620645"/>
            <a:ext cx="10515600" cy="1325563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71FBE-7328-4AF3-B8BA-E5AE75F0FAF2}" type="datetime1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B0BF9-EDBC-4831-9292-B2630404AF9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12A6-1B09-4493-93FC-E8979F2CF6A6}" type="datetime1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39E94-6A0C-49B8-8F1D-5D132DCDDF1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4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A53C-FFEA-403C-AEF3-C088762C515B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10B5-8620-4A8A-A907-6640C26D81D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1FF1-F385-4090-8059-B72EFE36C339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18B49-C8E4-4A1A-9916-826DB1AA0F6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06" y="26181"/>
            <a:ext cx="1197988" cy="1231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59000" cy="1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0CE6D5F-CE0D-473B-8CAB-7D26DDD411D3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EC0A5FF-51C8-42B6-A38B-EB1392C493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213359" y="567055"/>
            <a:ext cx="1145952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Times New Roman"/>
                <a:cs typeface="Times New Roman"/>
              </a:rPr>
              <a:t> A</a:t>
            </a:r>
          </a:p>
          <a:p>
            <a:pPr algn="ctr" eaLnBrk="1" hangingPunct="1"/>
            <a:r>
              <a:rPr lang="en-US" altLang="en-US" sz="3200" dirty="0">
                <a:latin typeface="Times New Roman"/>
                <a:cs typeface="Times New Roman"/>
              </a:rPr>
              <a:t>Project Proposal</a:t>
            </a:r>
          </a:p>
          <a:p>
            <a:pPr algn="ctr" eaLnBrk="1" hangingPunct="1"/>
            <a:r>
              <a:rPr lang="en-US" altLang="en-US" sz="3200" dirty="0">
                <a:latin typeface="Times New Roman"/>
                <a:cs typeface="Times New Roman"/>
              </a:rPr>
              <a:t>On</a:t>
            </a:r>
          </a:p>
          <a:p>
            <a:pPr algn="ctr" eaLnBrk="1" hangingPunct="1"/>
            <a:r>
              <a:rPr lang="en-US" altLang="en-US" sz="5400" dirty="0">
                <a:latin typeface="Times New Roman"/>
                <a:cs typeface="Times New Roman"/>
              </a:rPr>
              <a:t>“</a:t>
            </a:r>
            <a:r>
              <a:rPr lang="en-US" altLang="en-US" sz="5400" b="1" dirty="0">
                <a:latin typeface="Times New Roman"/>
                <a:cs typeface="Times New Roman"/>
              </a:rPr>
              <a:t>English to Sign Language Translation using Python</a:t>
            </a:r>
            <a:r>
              <a:rPr lang="en-US" altLang="en-US" sz="5400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2052" name="TextBox 7"/>
          <p:cNvSpPr txBox="1">
            <a:spLocks/>
          </p:cNvSpPr>
          <p:nvPr/>
        </p:nvSpPr>
        <p:spPr bwMode="auto">
          <a:xfrm>
            <a:off x="2622291" y="4046889"/>
            <a:ext cx="694158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latin typeface="Times New Roman"/>
                <a:cs typeface="Times New Roman"/>
              </a:rPr>
              <a:t>Presented By:-</a:t>
            </a:r>
            <a:endParaRPr lang="en-US">
              <a:cs typeface="Calibri" panose="020F0502020204030204" pitchFamily="34" charset="0"/>
            </a:endParaRPr>
          </a:p>
          <a:p>
            <a:pPr algn="ctr"/>
            <a:r>
              <a:rPr lang="en-US" altLang="en-US" sz="2800">
                <a:latin typeface="Times New Roman"/>
                <a:cs typeface="Times New Roman"/>
              </a:rPr>
              <a:t>Sujit Adhikari( NCE078BCT044 )</a:t>
            </a:r>
            <a:endParaRPr lang="en-US"/>
          </a:p>
          <a:p>
            <a:pPr algn="ctr"/>
            <a:r>
              <a:rPr lang="en-US" sz="2800">
                <a:latin typeface="Times New Roman"/>
                <a:cs typeface="Times New Roman"/>
              </a:rPr>
              <a:t>        </a:t>
            </a:r>
            <a:r>
              <a:rPr lang="en-US" sz="2800" err="1">
                <a:latin typeface="Times New Roman"/>
                <a:cs typeface="Times New Roman"/>
              </a:rPr>
              <a:t>Sarishma</a:t>
            </a:r>
            <a:r>
              <a:rPr lang="en-US" sz="2800">
                <a:latin typeface="Times New Roman"/>
                <a:cs typeface="Times New Roman"/>
              </a:rPr>
              <a:t> Neupane ( NCE078BCT038 )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>
                <a:latin typeface="Times New Roman"/>
                <a:cs typeface="Times New Roman"/>
              </a:rPr>
              <a:t>    Prayash Niraula ( NCE078BCT029 )</a:t>
            </a:r>
          </a:p>
          <a:p>
            <a:pPr algn="ctr"/>
            <a:r>
              <a:rPr lang="en-US" sz="2800">
                <a:latin typeface="Times New Roman"/>
                <a:cs typeface="Times New Roman"/>
              </a:rPr>
              <a:t> Ranjit Adhikari( NCE078BCT031 )</a:t>
            </a:r>
          </a:p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Methodology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99A086-9ED6-AFE9-D85C-2D07BB49C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246" y="1555334"/>
            <a:ext cx="7019925" cy="4076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C0298-8574-A0B4-A5A9-D586002F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10" y="5993636"/>
            <a:ext cx="3147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ea typeface="Times New Roman" pitchFamily="18" charset="0"/>
                <a:cs typeface="Times New Roman"/>
              </a:rPr>
              <a:t>F</a:t>
            </a:r>
            <a:r>
              <a:rPr lang="en-US" bmk="">
                <a:solidFill>
                  <a:srgbClr val="000000"/>
                </a:solidFill>
                <a:latin typeface="Times New Roman"/>
                <a:ea typeface="Times New Roman" pitchFamily="18" charset="0"/>
                <a:cs typeface="Times New Roman"/>
              </a:rPr>
              <a:t>igure1</a:t>
            </a:r>
            <a:r>
              <a:rPr kumimoji="0" lang="en-US" b="0" i="0" u="none" strike="noStrike" cap="none" normalizeH="0" baseline="0" bmk="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Times New Roman" pitchFamily="18" charset="0"/>
                <a:cs typeface="Times New Roman"/>
              </a:rPr>
              <a:t>:</a:t>
            </a:r>
            <a:r>
              <a:rPr lang="en-US" bmk="">
                <a:solidFill>
                  <a:srgbClr val="000000"/>
                </a:solidFill>
                <a:latin typeface="Times New Roman"/>
                <a:ea typeface="Times New Roman" pitchFamily="18" charset="0"/>
                <a:cs typeface="Times New Roman"/>
              </a:rPr>
              <a:t> </a:t>
            </a:r>
            <a:r>
              <a:rPr kumimoji="0" lang="en-US" b="0" i="0" u="none" strike="noStrike" cap="none" normalizeH="0" baseline="0" bmk="_Toc109736956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Times New Roman" pitchFamily="18" charset="0"/>
                <a:cs typeface="Times New Roman"/>
              </a:rPr>
              <a:t> System block diagram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36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098" y="1711820"/>
            <a:ext cx="8793678" cy="43513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latin typeface="Times New Roman"/>
                <a:cs typeface="Times New Roman"/>
              </a:rPr>
              <a:t>Text/Audio Input</a:t>
            </a:r>
            <a:r>
              <a:rPr lang="en-US" sz="2000" dirty="0">
                <a:latin typeface="Times New Roman"/>
                <a:cs typeface="Times New Roman"/>
              </a:rPr>
              <a:t>: User provides text or audio input to generate a sign language         video.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latin typeface="Times New Roman"/>
                <a:cs typeface="Times New Roman"/>
              </a:rPr>
              <a:t>Segmentation</a:t>
            </a:r>
            <a:r>
              <a:rPr lang="en-US" sz="2000" dirty="0">
                <a:latin typeface="Times New Roman"/>
                <a:cs typeface="Times New Roman"/>
              </a:rPr>
              <a:t>: System classifies and isolates words and letters from the text.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latin typeface="Times New Roman"/>
                <a:cs typeface="Times New Roman"/>
              </a:rPr>
              <a:t>Preprocessing</a:t>
            </a:r>
            <a:r>
              <a:rPr lang="en-US" sz="2000" dirty="0">
                <a:latin typeface="Times New Roman"/>
                <a:cs typeface="Times New Roman"/>
              </a:rPr>
              <a:t>: Text undergoes preprocessing to ensure clarity and accuracy.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latin typeface="Times New Roman"/>
                <a:cs typeface="Times New Roman"/>
              </a:rPr>
              <a:t>Feature Extraction</a:t>
            </a:r>
            <a:r>
              <a:rPr lang="en-US" sz="2000" dirty="0">
                <a:latin typeface="Times New Roman"/>
                <a:cs typeface="Times New Roman"/>
              </a:rPr>
              <a:t>: Extracts relevant features for mapping text to sign gestures.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latin typeface="Times New Roman"/>
                <a:cs typeface="Times New Roman"/>
              </a:rPr>
              <a:t>Recognition</a:t>
            </a:r>
            <a:r>
              <a:rPr lang="en-US" sz="2000" dirty="0">
                <a:latin typeface="Times New Roman"/>
                <a:cs typeface="Times New Roman"/>
              </a:rPr>
              <a:t>: NLP algorithm converts features to tokens and matches sign       gestures.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b="1" dirty="0">
                <a:latin typeface="Times New Roman"/>
                <a:cs typeface="Times New Roman"/>
              </a:rPr>
              <a:t>Output as Video</a:t>
            </a:r>
            <a:r>
              <a:rPr lang="en-US" sz="2000" dirty="0">
                <a:latin typeface="Times New Roman"/>
                <a:cs typeface="Times New Roman"/>
              </a:rPr>
              <a:t>: Sign language gestures and corresponding text are displayed in        sync.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3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Content Placeholder 9" descr="A diagram of a speech&#10;&#10;Description automatically generated">
            <a:extLst>
              <a:ext uri="{FF2B5EF4-FFF2-40B4-BE49-F238E27FC236}">
                <a16:creationId xmlns:a16="http://schemas.microsoft.com/office/drawing/2014/main" id="{E9068F27-57D8-B79A-CD7E-3B87036263C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80" y="2308353"/>
            <a:ext cx="4273273" cy="3416582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92B7916D-30DA-C820-757C-636BF1E087D2}"/>
              </a:ext>
            </a:extLst>
          </p:cNvPr>
          <p:cNvSpPr txBox="1"/>
          <p:nvPr/>
        </p:nvSpPr>
        <p:spPr>
          <a:xfrm>
            <a:off x="3962922" y="5990659"/>
            <a:ext cx="4273495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Calibri"/>
              </a:rPr>
              <a:t>Fig2: Porter Stemming Algorithm Flowchart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D1376DC-8B1C-AF43-C9C1-516CA87C0F52}"/>
              </a:ext>
            </a:extLst>
          </p:cNvPr>
          <p:cNvSpPr txBox="1"/>
          <p:nvPr/>
        </p:nvSpPr>
        <p:spPr>
          <a:xfrm>
            <a:off x="2361745" y="1713854"/>
            <a:ext cx="251662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/>
                <a:cs typeface="Times New Roman"/>
              </a:rPr>
              <a:t>Algorithm to be used: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6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en-US" sz="2000" b="1" u="sng" dirty="0">
                <a:latin typeface="Times New Roman"/>
                <a:cs typeface="Times New Roman"/>
              </a:rPr>
              <a:t>Porter Stemming Algorithm</a:t>
            </a:r>
            <a:endParaRPr lang="en-US" sz="20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/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1800" b="1" dirty="0">
                <a:latin typeface="Times New Roman"/>
                <a:cs typeface="Times New Roman"/>
              </a:rPr>
              <a:t>Removing Suffixes</a:t>
            </a:r>
            <a:r>
              <a:rPr lang="en-US" sz="1800" dirty="0">
                <a:latin typeface="Times New Roman"/>
                <a:cs typeface="Times New Roman"/>
              </a:rPr>
              <a:t>: Cuts off endings like "</a:t>
            </a:r>
            <a:r>
              <a:rPr lang="en-US" sz="1800" dirty="0" err="1">
                <a:latin typeface="Times New Roman"/>
                <a:cs typeface="Times New Roman"/>
              </a:rPr>
              <a:t>ing</a:t>
            </a:r>
            <a:r>
              <a:rPr lang="en-US" sz="1800" dirty="0">
                <a:latin typeface="Times New Roman"/>
                <a:cs typeface="Times New Roman"/>
              </a:rPr>
              <a:t>," "ed," and "</a:t>
            </a:r>
            <a:r>
              <a:rPr lang="en-US" sz="1800" dirty="0" err="1">
                <a:latin typeface="Times New Roman"/>
                <a:cs typeface="Times New Roman"/>
              </a:rPr>
              <a:t>ly</a:t>
            </a:r>
            <a:r>
              <a:rPr lang="en-US" sz="1800" dirty="0">
                <a:latin typeface="Times New Roman"/>
                <a:cs typeface="Times New Roman"/>
              </a:rPr>
              <a:t>" to find the base word.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1800" b="1" dirty="0">
                <a:latin typeface="Times New Roman"/>
                <a:cs typeface="Times New Roman"/>
              </a:rPr>
              <a:t>CVC Rules</a:t>
            </a:r>
            <a:r>
              <a:rPr lang="en-US" sz="1800" dirty="0">
                <a:latin typeface="Times New Roman"/>
                <a:cs typeface="Times New Roman"/>
              </a:rPr>
              <a:t>: Adjusts short words that end in consonant-vowel-consonant patterns.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1800" b="1" dirty="0">
                <a:latin typeface="Times New Roman"/>
                <a:cs typeface="Times New Roman"/>
              </a:rPr>
              <a:t>Doubling Final Consonants</a:t>
            </a:r>
            <a:r>
              <a:rPr lang="en-US" sz="1800" dirty="0">
                <a:latin typeface="Times New Roman"/>
                <a:cs typeface="Times New Roman"/>
              </a:rPr>
              <a:t>: Simplifies words with doubled last consonants, changing "hopping" to "hop".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1800" b="1" dirty="0">
                <a:latin typeface="Times New Roman"/>
                <a:cs typeface="Times New Roman"/>
              </a:rPr>
              <a:t>Handling Plurals</a:t>
            </a:r>
            <a:r>
              <a:rPr lang="en-US" sz="1800" dirty="0">
                <a:latin typeface="Times New Roman"/>
                <a:cs typeface="Times New Roman"/>
              </a:rPr>
              <a:t>: Turns plural words into their singular form, like "cars" to "car."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1800" b="1" dirty="0">
                <a:latin typeface="Times New Roman"/>
                <a:cs typeface="Times New Roman"/>
              </a:rPr>
              <a:t>Changing Y to I</a:t>
            </a:r>
            <a:r>
              <a:rPr lang="en-US" sz="1800" dirty="0">
                <a:latin typeface="Times New Roman"/>
                <a:cs typeface="Times New Roman"/>
              </a:rPr>
              <a:t>: Changes "y" to "</a:t>
            </a:r>
            <a:r>
              <a:rPr lang="en-US" sz="1800" dirty="0" err="1">
                <a:latin typeface="Times New Roman"/>
                <a:cs typeface="Times New Roman"/>
              </a:rPr>
              <a:t>i</a:t>
            </a:r>
            <a:r>
              <a:rPr lang="en-US" sz="1800" dirty="0">
                <a:latin typeface="Times New Roman"/>
                <a:cs typeface="Times New Roman"/>
              </a:rPr>
              <a:t>" in words where "y" follows a consonant, such as "happy" to "</a:t>
            </a:r>
            <a:r>
              <a:rPr lang="en-US" sz="1800" dirty="0" err="1">
                <a:latin typeface="Times New Roman"/>
                <a:cs typeface="Times New Roman"/>
              </a:rPr>
              <a:t>happi</a:t>
            </a:r>
            <a:r>
              <a:rPr lang="en-US" sz="1800" dirty="0">
                <a:latin typeface="Times New Roman"/>
                <a:cs typeface="Times New Roman"/>
              </a:rPr>
              <a:t>."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1800" b="1" dirty="0">
                <a:latin typeface="Times New Roman"/>
                <a:cs typeface="Times New Roman"/>
              </a:rPr>
              <a:t>Managing Irregular Words</a:t>
            </a:r>
            <a:r>
              <a:rPr lang="en-US" sz="1800" dirty="0">
                <a:latin typeface="Times New Roman"/>
                <a:cs typeface="Times New Roman"/>
              </a:rPr>
              <a:t>: Correctly stems words that don't follow regular patterns.</a:t>
            </a:r>
          </a:p>
          <a:p>
            <a:pPr marL="685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25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71" y="2268"/>
            <a:ext cx="8595806" cy="1325563"/>
          </a:xfrm>
        </p:spPr>
        <p:txBody>
          <a:bodyPr/>
          <a:lstStyle/>
          <a:p>
            <a:r>
              <a:rPr lang="en-US"/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Sign language videos corresponding to the input text or voice, displaying the appropriate gestures.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1985EA-7B9C-2257-4029-11801D7F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37" y="3095231"/>
            <a:ext cx="4906308" cy="30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C92708-9ADF-0DB6-7C21-703A7A2CAEFF}"/>
              </a:ext>
            </a:extLst>
          </p:cNvPr>
          <p:cNvSpPr>
            <a:spLocks noGrp="1"/>
          </p:cNvSpPr>
          <p:nvPr/>
        </p:nvSpPr>
        <p:spPr>
          <a:xfrm>
            <a:off x="2066925" y="1009650"/>
            <a:ext cx="8258175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rtl="0">
              <a:spcBef>
                <a:spcPct val="0"/>
              </a:spcBef>
            </a:pP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F5116C5-047D-73E7-BED9-8D8CDB1372C9}"/>
              </a:ext>
            </a:extLst>
          </p:cNvPr>
          <p:cNvSpPr>
            <a:spLocks noGrp="1"/>
          </p:cNvSpPr>
          <p:nvPr/>
        </p:nvSpPr>
        <p:spPr>
          <a:xfrm>
            <a:off x="4799587" y="61133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Figure3 :Gantt chart</a:t>
            </a:r>
            <a:endParaRPr lang="en-US" sz="1800" i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ED5AC-B88B-EFF6-FB3D-625AC534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650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0872" y="1395693"/>
            <a:ext cx="7856444" cy="46515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339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sz="1600"/>
              <a:t>S. Prabhu, S. Shetty, S. P. Suvarna, V. Sanil, and J. N., "Sign language Recognition Using machine learning," 2022.</a:t>
            </a:r>
          </a:p>
          <a:p>
            <a:pPr marL="514350" indent="-514350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sz="1600"/>
              <a:t>E. P., R. K. M., R. A. S., V. V., and Y. A., "Speech To Sign Language Translator For Hearing Impaired," 2021. </a:t>
            </a:r>
          </a:p>
          <a:p>
            <a:pPr marL="514350" indent="-514350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sz="1600"/>
              <a:t>P. Chaudhari, P. </a:t>
            </a:r>
            <a:r>
              <a:rPr lang="en-US" sz="1600" err="1"/>
              <a:t>Pathrabe</a:t>
            </a:r>
            <a:r>
              <a:rPr lang="en-US" sz="1600"/>
              <a:t>, U. </a:t>
            </a:r>
            <a:r>
              <a:rPr lang="en-US" sz="1600" err="1"/>
              <a:t>Ghatbandhe</a:t>
            </a:r>
            <a:r>
              <a:rPr lang="en-US" sz="1600"/>
              <a:t>, S. Mondal, and S. Parmar, "Sign Language Detection System," 2022. </a:t>
            </a:r>
          </a:p>
          <a:p>
            <a:pPr marL="514350" indent="-514350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sz="1600"/>
              <a:t>T. Petkar, T. Patil, A. </a:t>
            </a:r>
            <a:r>
              <a:rPr lang="en-US" sz="1600" err="1"/>
              <a:t>Wadhankar</a:t>
            </a:r>
            <a:r>
              <a:rPr lang="en-US" sz="1600"/>
              <a:t>, V. </a:t>
            </a:r>
            <a:r>
              <a:rPr lang="en-US" sz="1600" err="1"/>
              <a:t>Chandore</a:t>
            </a:r>
            <a:r>
              <a:rPr lang="en-US" sz="1600"/>
              <a:t>, V. </a:t>
            </a:r>
            <a:r>
              <a:rPr lang="en-US" sz="1600" err="1"/>
              <a:t>Umate</a:t>
            </a:r>
            <a:r>
              <a:rPr lang="en-US" sz="1600"/>
              <a:t>, and D. </a:t>
            </a:r>
            <a:r>
              <a:rPr lang="en-US" sz="1600" err="1"/>
              <a:t>Hingnekar</a:t>
            </a:r>
            <a:r>
              <a:rPr lang="en-US" sz="1600"/>
              <a:t>, "Real Time Sign Language Recognition System for Hearing and Speech Impaired People," 2022. </a:t>
            </a:r>
          </a:p>
          <a:p>
            <a:pPr marL="514350" indent="-514350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sz="1600"/>
              <a:t>B. S. Parton, "Sign Language Recognition and Translation: A Multidisciplinary Approach from the Field of Artificial Intelligence," 2022. </a:t>
            </a:r>
          </a:p>
          <a:p>
            <a:pPr marL="514350" indent="-514350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AutoNum type="arabicPeriod"/>
            </a:pPr>
            <a:r>
              <a:rPr lang="en-US" sz="1600"/>
              <a:t>"Deep Sign: Sign Language Detection and Recognition Using Deep Learning," 2022.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0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0BF9-EDBC-4831-9292-B2630404AF9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42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2268"/>
            <a:ext cx="8595806" cy="1228801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722" y="1350490"/>
            <a:ext cx="11511156" cy="6597615"/>
          </a:xfrm>
        </p:spPr>
        <p:txBody>
          <a:bodyPr/>
          <a:lstStyle/>
          <a:p>
            <a:pPr lvl="1"/>
            <a:r>
              <a:rPr lang="en-US" sz="2800">
                <a:latin typeface="Times New Roman"/>
                <a:cs typeface="Times New Roman"/>
              </a:rPr>
              <a:t>Introduction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Literature Review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Literature Review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Literature Review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Problem Statement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Objectives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Scope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Proposed Methodology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Proposed Methodology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Proposed Methodology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Expected Output</a:t>
            </a:r>
          </a:p>
          <a:p>
            <a:pPr lvl="1"/>
            <a:r>
              <a:rPr lang="en-US" sz="2800">
                <a:latin typeface="Times New Roman"/>
                <a:cs typeface="Times New Roman"/>
              </a:rPr>
              <a:t>References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25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Background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sz="2000"/>
          </a:p>
          <a:p>
            <a:pPr lvl="1" indent="-34290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Transforms the voice or text inputs in the form of Sign language  animation or video.</a:t>
            </a:r>
          </a:p>
          <a:p>
            <a:pPr lvl="1" indent="-34290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Development of comprehensive dataset of  sign language gestures.</a:t>
            </a:r>
          </a:p>
          <a:p>
            <a:pPr lvl="1" indent="-34290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Natural Language Processing (NLP) and </a:t>
            </a:r>
            <a:r>
              <a:rPr lang="en-US" sz="2000" dirty="0" err="1">
                <a:latin typeface="Times New Roman"/>
                <a:cs typeface="Times New Roman"/>
              </a:rPr>
              <a:t>pyaudio</a:t>
            </a:r>
            <a:r>
              <a:rPr lang="en-US" sz="2000" dirty="0">
                <a:latin typeface="Times New Roman"/>
                <a:cs typeface="Times New Roman"/>
              </a:rPr>
              <a:t> for real-time interpretation for text and voice input respectively.</a:t>
            </a:r>
          </a:p>
          <a:p>
            <a:pPr lvl="1" indent="-34290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Times New Roman"/>
                <a:cs typeface="Times New Roman"/>
              </a:rPr>
              <a:t>Aims to provide minimum delay with maximum efficiency.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71" y="2268"/>
            <a:ext cx="8595806" cy="1325563"/>
          </a:xfrm>
        </p:spPr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A80A59-F0AE-EA60-B57C-8456907BAF9C}"/>
              </a:ext>
            </a:extLst>
          </p:cNvPr>
          <p:cNvSpPr>
            <a:spLocks noGrp="1"/>
          </p:cNvSpPr>
          <p:nvPr/>
        </p:nvSpPr>
        <p:spPr>
          <a:xfrm>
            <a:off x="2259912" y="1318472"/>
            <a:ext cx="8413376" cy="1109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latin typeface="Times New Roman"/>
              <a:ea typeface="SimSun"/>
              <a:cs typeface="Mangal"/>
            </a:endParaRPr>
          </a:p>
          <a:p>
            <a:pPr algn="just" fontAlgn="base"/>
            <a:r>
              <a:rPr lang="en-US" sz="2000">
                <a:latin typeface="Times New Roman"/>
                <a:ea typeface="+mn-lt"/>
                <a:cs typeface="+mn-lt"/>
              </a:rPr>
              <a:t>P. Chaudhari, P. </a:t>
            </a:r>
            <a:r>
              <a:rPr lang="en-US" sz="2000" err="1">
                <a:latin typeface="Times New Roman"/>
                <a:ea typeface="+mn-lt"/>
                <a:cs typeface="+mn-lt"/>
              </a:rPr>
              <a:t>Pathrabe</a:t>
            </a:r>
            <a:r>
              <a:rPr lang="en-US" sz="2000">
                <a:latin typeface="Times New Roman"/>
                <a:ea typeface="+mn-lt"/>
                <a:cs typeface="+mn-lt"/>
              </a:rPr>
              <a:t>, U. </a:t>
            </a:r>
            <a:r>
              <a:rPr lang="en-US" sz="2000" err="1">
                <a:latin typeface="Times New Roman"/>
                <a:ea typeface="+mn-lt"/>
                <a:cs typeface="+mn-lt"/>
              </a:rPr>
              <a:t>Ghatbandhe</a:t>
            </a:r>
            <a:r>
              <a:rPr lang="en-US" sz="2000">
                <a:latin typeface="Times New Roman"/>
                <a:ea typeface="+mn-lt"/>
                <a:cs typeface="+mn-lt"/>
              </a:rPr>
              <a:t>, S. Mondal, and S. Parmar, "Sign Language Detection System," 2022.</a:t>
            </a:r>
            <a:endParaRPr lang="en-US" sz="2000"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78C97-5DFA-952C-BF3D-52AA92B71978}"/>
              </a:ext>
            </a:extLst>
          </p:cNvPr>
          <p:cNvSpPr/>
          <p:nvPr/>
        </p:nvSpPr>
        <p:spPr>
          <a:xfrm>
            <a:off x="329184" y="4896571"/>
            <a:ext cx="858621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Times New Roman"/>
              <a:ea typeface="SimSun"/>
              <a:cs typeface="Mangal"/>
            </a:endParaRPr>
          </a:p>
        </p:txBody>
      </p:sp>
      <p:pic>
        <p:nvPicPr>
          <p:cNvPr id="7" name="Picture 6" descr="A set of hands with letters and numbers&#10;&#10;Description automatically generated">
            <a:extLst>
              <a:ext uri="{FF2B5EF4-FFF2-40B4-BE49-F238E27FC236}">
                <a16:creationId xmlns:a16="http://schemas.microsoft.com/office/drawing/2014/main" id="{7684137C-09F0-D355-EDCC-81E3263B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39" y="2601657"/>
            <a:ext cx="3829173" cy="37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6C5-D23E-1424-EC73-0AC199F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71" y="2268"/>
            <a:ext cx="8595806" cy="1325563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Literature 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9FA1-31BA-F233-49E3-96EA9209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>
                <a:latin typeface="Times New Roman"/>
                <a:cs typeface="Times New Roman"/>
              </a:rPr>
              <a:t>T. Petkar, T. Patil, A. </a:t>
            </a:r>
            <a:r>
              <a:rPr lang="en-US" sz="2000" err="1">
                <a:latin typeface="Times New Roman"/>
                <a:cs typeface="Times New Roman"/>
              </a:rPr>
              <a:t>Wadhankar</a:t>
            </a:r>
            <a:r>
              <a:rPr lang="en-US" sz="2000">
                <a:latin typeface="Times New Roman"/>
                <a:cs typeface="Times New Roman"/>
              </a:rPr>
              <a:t>, V. </a:t>
            </a:r>
            <a:r>
              <a:rPr lang="en-US" sz="2000" err="1">
                <a:latin typeface="Times New Roman"/>
                <a:cs typeface="Times New Roman"/>
              </a:rPr>
              <a:t>Chandore</a:t>
            </a:r>
            <a:r>
              <a:rPr lang="en-US" sz="2000">
                <a:latin typeface="Times New Roman"/>
                <a:cs typeface="Times New Roman"/>
              </a:rPr>
              <a:t>, V. </a:t>
            </a:r>
            <a:r>
              <a:rPr lang="en-US" sz="2000" err="1">
                <a:latin typeface="Times New Roman"/>
                <a:cs typeface="Times New Roman"/>
              </a:rPr>
              <a:t>Umate</a:t>
            </a:r>
            <a:r>
              <a:rPr lang="en-US" sz="2000">
                <a:latin typeface="Times New Roman"/>
                <a:cs typeface="Times New Roman"/>
              </a:rPr>
              <a:t>, and D. </a:t>
            </a:r>
            <a:r>
              <a:rPr lang="en-US" sz="2000" err="1">
                <a:latin typeface="Times New Roman"/>
                <a:cs typeface="Times New Roman"/>
              </a:rPr>
              <a:t>Hingnekar</a:t>
            </a:r>
            <a:r>
              <a:rPr lang="en-US" sz="2000">
                <a:latin typeface="Times New Roman"/>
                <a:cs typeface="Times New Roman"/>
              </a:rPr>
              <a:t>, "Real Time Sign Language Recognition System for Hearing and Speech Impaired People," 2022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cs typeface="Times New Roman"/>
              </a:rPr>
              <a:t>                                     - Uses American Sign Language letters </a:t>
            </a:r>
          </a:p>
          <a:p>
            <a:pPr marL="0" indent="0" algn="ctr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cs typeface="Times New Roman"/>
              </a:rPr>
              <a:t> - Takes voice or text as input and provide sign language</a:t>
            </a:r>
            <a:endParaRPr lang="en-US"/>
          </a:p>
          <a:p>
            <a:pPr marL="0" indent="0" algn="ctr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cs typeface="Times New Roman"/>
              </a:rPr>
              <a:t> animation as output using computer avatars.       </a:t>
            </a:r>
            <a:endParaRPr lang="en-US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en-US" sz="2000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en-US" sz="20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7C4F-72B7-F975-0E91-92947A5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6C5-D23E-1424-EC73-0AC199F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71" y="2268"/>
            <a:ext cx="8595806" cy="1325563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Literature 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9FA1-31BA-F233-49E3-96EA9209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716768"/>
            <a:ext cx="10482943" cy="23701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atin typeface="Times New Roman"/>
                <a:cs typeface="Times New Roman"/>
              </a:rPr>
              <a:t>E. P., R. K. M., R. A. S., V. V., and Y. A., "Speech To Sign Language Translator For Hearing Impaired," 2021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- Takes audio input from user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- If the word is not found locally, the system searches the "Indian Sign Language Portal."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   - Uses web scraping to play the corresponding sign language video  sequence.</a:t>
            </a:r>
            <a:endParaRPr lang="en-US" sz="2000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endParaRPr lang="en-US" sz="32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7C4F-72B7-F975-0E91-92947A5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5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atin typeface="Times New Roman"/>
                <a:cs typeface="Times New Roman"/>
              </a:rPr>
              <a:t>Communication between normal people and the hearing and speaking impaired is challenging due to lack of system implemented.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atin typeface="Times New Roman"/>
                <a:cs typeface="Times New Roman"/>
              </a:rPr>
              <a:t>Existing sign language recognition systems have limitations: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</a:rPr>
              <a:t>             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.  Low accuracy.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cs typeface="Times New Roman"/>
              </a:rPr>
              <a:t>              ii.  Difficult interfaces.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atin typeface="Times New Roman"/>
                <a:cs typeface="Times New Roman"/>
              </a:rPr>
              <a:t>No sign language recognition system exists in industry.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53" y="1429278"/>
            <a:ext cx="8831179" cy="491185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500" b="1">
                <a:latin typeface="Times New Roman"/>
                <a:cs typeface="Times New Roman"/>
              </a:rPr>
              <a:t>       </a:t>
            </a:r>
            <a:r>
              <a:rPr lang="en-US" sz="1600" b="1">
                <a:latin typeface="Times New Roman"/>
                <a:cs typeface="Times New Roman"/>
              </a:rPr>
              <a:t>      Aim:-</a:t>
            </a:r>
            <a:endParaRPr lang="en-US" sz="1600">
              <a:latin typeface="Times New Roman"/>
              <a:cs typeface="Times New Roman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1600">
                <a:latin typeface="Times New Roman"/>
                <a:cs typeface="Times New Roman"/>
              </a:rPr>
              <a:t>The aim of this project is to develop an AI-based English to sign language translation system to enhance communication accessibility for individuals with hearing impairments.</a:t>
            </a:r>
          </a:p>
          <a:p>
            <a:pPr lvl="1" algn="just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endParaRPr lang="en-US" sz="1600" b="1">
              <a:latin typeface="Times New Roman"/>
              <a:cs typeface="Times New Roman"/>
            </a:endParaRPr>
          </a:p>
          <a:p>
            <a:pPr marL="457200" lvl="1" indent="0" algn="just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600" b="1">
                <a:latin typeface="Times New Roman"/>
                <a:cs typeface="Times New Roman"/>
              </a:rPr>
              <a:t>   Objectives:</a:t>
            </a:r>
            <a:endParaRPr lang="en-US" sz="1600">
              <a:latin typeface="Times New Roman"/>
              <a:cs typeface="Times New Roman"/>
            </a:endParaRPr>
          </a:p>
          <a:p>
            <a:pPr lvl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1600">
                <a:latin typeface="Times New Roman"/>
                <a:cs typeface="Times New Roman"/>
              </a:rPr>
              <a:t>To comprehend the daily challenges encountered by individuals with   disabilities and to devise a solution that is:</a:t>
            </a:r>
          </a:p>
          <a:p>
            <a:pPr lvl="2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600">
                <a:latin typeface="Times New Roman"/>
                <a:cs typeface="Times New Roman"/>
              </a:rPr>
              <a:t>Cost-effective</a:t>
            </a:r>
          </a:p>
          <a:p>
            <a:pPr lvl="2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600">
                <a:latin typeface="Times New Roman"/>
                <a:cs typeface="Times New Roman"/>
              </a:rPr>
              <a:t>Widely adaptable</a:t>
            </a:r>
          </a:p>
          <a:p>
            <a:pPr lvl="2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600">
                <a:latin typeface="Times New Roman"/>
                <a:cs typeface="Times New Roman"/>
              </a:rPr>
              <a:t>User-friendly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600">
                <a:latin typeface="Times New Roman"/>
                <a:cs typeface="Times New Roman"/>
              </a:rPr>
              <a:t>Understanding the needs of the impaired community, we aim to create a solution that makes a meaningful  impact.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600">
                <a:latin typeface="Times New Roman"/>
                <a:cs typeface="Times New Roman"/>
              </a:rPr>
              <a:t>To enhance the physical and mental well-being of people with disabilities, ultimately improving their overall quality of life.</a:t>
            </a:r>
          </a:p>
          <a:p>
            <a:pPr lvl="2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en-US" sz="1600">
                <a:latin typeface="Times New Roman"/>
                <a:cs typeface="Times New Roman"/>
              </a:rPr>
              <a:t>To provide a Universal Sign Language Recognition System.</a:t>
            </a:r>
          </a:p>
          <a:p>
            <a:pPr marL="457200" lvl="1" indent="0" algn="just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71" y="111125"/>
            <a:ext cx="8595806" cy="1325563"/>
          </a:xfrm>
        </p:spPr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1439677"/>
            <a:ext cx="10417629" cy="490650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Enhances learning tools for deaf students, improving educational opportunities.</a:t>
            </a:r>
            <a:endParaRPr lang="en-US" dirty="0"/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Improves communication between healthcare providers and deaf patients, addressing critical needs in the healthcare sector.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Provides training programs in the workplace, promoting employment opportunities for the deaf and hard-of-hearing community.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Advances accessibility and inclusivity in digital content, offering subtitles and real-time sign language translations.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Fosters social integration, raises awareness, and promotes inclusivity, helping bridge communication gaps in various sectors, including public services, customer service, retail, and e-commerce.</a:t>
            </a:r>
          </a:p>
          <a:p>
            <a:pPr algn="just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8482-933D-40CA-B27E-DACCE4534DA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8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Overview</vt:lpstr>
      <vt:lpstr>Introduction</vt:lpstr>
      <vt:lpstr>Literature Review</vt:lpstr>
      <vt:lpstr>Literature Review</vt:lpstr>
      <vt:lpstr>Literature Review</vt:lpstr>
      <vt:lpstr>Problem Statement</vt:lpstr>
      <vt:lpstr>Objective</vt:lpstr>
      <vt:lpstr>Scope</vt:lpstr>
      <vt:lpstr>Proposed Methodology</vt:lpstr>
      <vt:lpstr>Proposed Methodology</vt:lpstr>
      <vt:lpstr>Proposed Methodology</vt:lpstr>
      <vt:lpstr>Proposed Methodology</vt:lpstr>
      <vt:lpstr>Expected Output</vt:lpstr>
      <vt:lpstr>Project Timeline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Amrish Das</dc:creator>
  <cp:revision>233</cp:revision>
  <dcterms:created xsi:type="dcterms:W3CDTF">2016-11-19T14:40:28Z</dcterms:created>
  <dcterms:modified xsi:type="dcterms:W3CDTF">2024-07-08T17:03:10Z</dcterms:modified>
</cp:coreProperties>
</file>