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Slab"/>
      <p:regular r:id="rId25"/>
      <p:bold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43cac6a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43cac6a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43cac6ac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43cac6ac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43cac6ac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43cac6ac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43cac6ac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43cac6ac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43cac6ac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43cac6ac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43cac6ac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43cac6ac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43cac6ac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43cac6ac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43cac6ac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f43cac6ac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43cac6ac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43cac6ac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43cac6ac6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43cac6ac6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f43cac6ac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f43cac6ac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43cac6ac6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43cac6ac6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43cac6ac6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43cac6ac6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43cac6a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43cac6a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43cac6ac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43cac6ac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43cac6ac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43cac6ac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f5ecaa5e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f5ecaa5e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f5ecaa5e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f5ecaa5e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700"/>
              <a:t>Assignment 1</a:t>
            </a:r>
            <a:endParaRPr sz="3700"/>
          </a:p>
        </p:txBody>
      </p:sp>
      <p:sp>
        <p:nvSpPr>
          <p:cNvPr id="64" name="Google Shape;64;p13"/>
          <p:cNvSpPr txBox="1"/>
          <p:nvPr>
            <p:ph idx="1" type="subTitle"/>
          </p:nvPr>
        </p:nvSpPr>
        <p:spPr>
          <a:xfrm>
            <a:off x="911975" y="1875125"/>
            <a:ext cx="8067000" cy="909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CPS 584 - Advanced Intelligent Systems and Deep Learning</a:t>
            </a:r>
            <a:endParaRPr/>
          </a:p>
          <a:p>
            <a:pPr indent="0" lvl="0" marL="0" rtl="0" algn="ctr">
              <a:spcBef>
                <a:spcPts val="0"/>
              </a:spcBef>
              <a:spcAft>
                <a:spcPts val="0"/>
              </a:spcAft>
              <a:buNone/>
            </a:pPr>
            <a:r>
              <a:rPr lang="en"/>
              <a:t>Prof - Dr. Tam Nguyen</a:t>
            </a:r>
            <a:endParaRPr/>
          </a:p>
        </p:txBody>
      </p:sp>
      <p:sp>
        <p:nvSpPr>
          <p:cNvPr id="65" name="Google Shape;65;p13"/>
          <p:cNvSpPr txBox="1"/>
          <p:nvPr>
            <p:ph idx="1" type="subTitle"/>
          </p:nvPr>
        </p:nvSpPr>
        <p:spPr>
          <a:xfrm>
            <a:off x="1832700" y="2936075"/>
            <a:ext cx="5783400" cy="1941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n" sz="1340">
                <a:solidFill>
                  <a:schemeClr val="dk1"/>
                </a:solidFill>
              </a:rPr>
              <a:t>Team Members</a:t>
            </a:r>
            <a:endParaRPr sz="1340">
              <a:solidFill>
                <a:schemeClr val="dk1"/>
              </a:solidFill>
            </a:endParaRPr>
          </a:p>
          <a:p>
            <a:pPr indent="0" lvl="0" marL="0" rtl="0" algn="ctr">
              <a:lnSpc>
                <a:spcPct val="80000"/>
              </a:lnSpc>
              <a:spcBef>
                <a:spcPts val="0"/>
              </a:spcBef>
              <a:spcAft>
                <a:spcPts val="0"/>
              </a:spcAft>
              <a:buSzPts val="523"/>
              <a:buNone/>
            </a:pPr>
            <a:r>
              <a:t/>
            </a:r>
            <a:endParaRPr sz="1340">
              <a:solidFill>
                <a:schemeClr val="dk1"/>
              </a:solidFill>
            </a:endParaRPr>
          </a:p>
          <a:p>
            <a:pPr indent="0" lvl="0" marL="0" rtl="0" algn="ctr">
              <a:lnSpc>
                <a:spcPct val="80000"/>
              </a:lnSpc>
              <a:spcBef>
                <a:spcPts val="0"/>
              </a:spcBef>
              <a:spcAft>
                <a:spcPts val="0"/>
              </a:spcAft>
              <a:buSzPts val="523"/>
              <a:buNone/>
            </a:pPr>
            <a:r>
              <a:rPr lang="en" sz="1512">
                <a:solidFill>
                  <a:srgbClr val="93C47D"/>
                </a:solidFill>
              </a:rPr>
              <a:t>Connar Hite</a:t>
            </a:r>
            <a:endParaRPr sz="1512">
              <a:solidFill>
                <a:srgbClr val="93C47D"/>
              </a:solidFill>
            </a:endParaRPr>
          </a:p>
          <a:p>
            <a:pPr indent="0" lvl="0" marL="0" rtl="0" algn="ctr">
              <a:lnSpc>
                <a:spcPct val="80000"/>
              </a:lnSpc>
              <a:spcBef>
                <a:spcPts val="0"/>
              </a:spcBef>
              <a:spcAft>
                <a:spcPts val="0"/>
              </a:spcAft>
              <a:buSzPts val="523"/>
              <a:buNone/>
            </a:pPr>
            <a:r>
              <a:rPr lang="en" sz="1512">
                <a:solidFill>
                  <a:srgbClr val="93C47D"/>
                </a:solidFill>
              </a:rPr>
              <a:t>Ranjita Piratla</a:t>
            </a:r>
            <a:endParaRPr sz="1512">
              <a:solidFill>
                <a:srgbClr val="93C47D"/>
              </a:solidFill>
            </a:endParaRPr>
          </a:p>
          <a:p>
            <a:pPr indent="0" lvl="0" marL="0" rtl="0" algn="ctr">
              <a:lnSpc>
                <a:spcPct val="95000"/>
              </a:lnSpc>
              <a:spcBef>
                <a:spcPts val="0"/>
              </a:spcBef>
              <a:spcAft>
                <a:spcPts val="0"/>
              </a:spcAft>
              <a:buSzPts val="523"/>
              <a:buNone/>
            </a:pPr>
            <a:r>
              <a:rPr lang="en" sz="1560">
                <a:solidFill>
                  <a:srgbClr val="93C47D"/>
                </a:solidFill>
              </a:rPr>
              <a:t>Sean Saud</a:t>
            </a:r>
            <a:endParaRPr sz="1560">
              <a:solidFill>
                <a:srgbClr val="93C47D"/>
              </a:solidFill>
            </a:endParaRPr>
          </a:p>
          <a:p>
            <a:pPr indent="0" lvl="0" marL="0" rtl="0" algn="ctr">
              <a:lnSpc>
                <a:spcPct val="95000"/>
              </a:lnSpc>
              <a:spcBef>
                <a:spcPts val="0"/>
              </a:spcBef>
              <a:spcAft>
                <a:spcPts val="0"/>
              </a:spcAft>
              <a:buSzPts val="523"/>
              <a:buNone/>
            </a:pPr>
            <a:r>
              <a:rPr lang="en" sz="1560">
                <a:solidFill>
                  <a:srgbClr val="93C47D"/>
                </a:solidFill>
              </a:rPr>
              <a:t>Monika Somu</a:t>
            </a:r>
            <a:endParaRPr sz="1560">
              <a:solidFill>
                <a:srgbClr val="93C47D"/>
              </a:solidFill>
            </a:endParaRPr>
          </a:p>
          <a:p>
            <a:pPr indent="0" lvl="0" marL="0" rtl="0" algn="ctr">
              <a:lnSpc>
                <a:spcPct val="95000"/>
              </a:lnSpc>
              <a:spcBef>
                <a:spcPts val="0"/>
              </a:spcBef>
              <a:spcAft>
                <a:spcPts val="0"/>
              </a:spcAft>
              <a:buSzPts val="523"/>
              <a:buNone/>
            </a:pPr>
            <a:r>
              <a:rPr lang="en" sz="1560">
                <a:solidFill>
                  <a:srgbClr val="93C47D"/>
                </a:solidFill>
              </a:rPr>
              <a:t>T.Shiva Harshith Varma</a:t>
            </a:r>
            <a:endParaRPr sz="1560">
              <a:solidFill>
                <a:srgbClr val="93C47D"/>
              </a:solidFill>
            </a:endParaRPr>
          </a:p>
          <a:p>
            <a:pPr indent="0" lvl="0" marL="0" rtl="0" algn="ctr">
              <a:lnSpc>
                <a:spcPct val="80000"/>
              </a:lnSpc>
              <a:spcBef>
                <a:spcPts val="0"/>
              </a:spcBef>
              <a:spcAft>
                <a:spcPts val="0"/>
              </a:spcAft>
              <a:buSzPts val="523"/>
              <a:buNone/>
            </a:pPr>
            <a:r>
              <a:t/>
            </a:r>
            <a:endParaRPr sz="1340">
              <a:solidFill>
                <a:srgbClr val="6AA84F"/>
              </a:solidFill>
            </a:endParaRPr>
          </a:p>
          <a:p>
            <a:pPr indent="0" lvl="0" marL="0" rtl="0" algn="ctr">
              <a:lnSpc>
                <a:spcPct val="80000"/>
              </a:lnSpc>
              <a:spcBef>
                <a:spcPts val="0"/>
              </a:spcBef>
              <a:spcAft>
                <a:spcPts val="0"/>
              </a:spcAft>
              <a:buSzPts val="523"/>
              <a:buNone/>
            </a:pPr>
            <a:r>
              <a:t/>
            </a:r>
            <a:endParaRPr sz="1340"/>
          </a:p>
          <a:p>
            <a:pPr indent="0" lvl="0" marL="0" rtl="0" algn="ctr">
              <a:lnSpc>
                <a:spcPct val="80000"/>
              </a:lnSpc>
              <a:spcBef>
                <a:spcPts val="0"/>
              </a:spcBef>
              <a:spcAft>
                <a:spcPts val="0"/>
              </a:spcAft>
              <a:buSzPts val="523"/>
              <a:buNone/>
            </a:pPr>
            <a:r>
              <a:t/>
            </a:r>
            <a:endParaRPr sz="11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Networks (NN) Cont.</a:t>
            </a:r>
            <a:endParaRPr/>
          </a:p>
        </p:txBody>
      </p:sp>
      <p:sp>
        <p:nvSpPr>
          <p:cNvPr id="130" name="Google Shape;13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57.25%</a:t>
            </a:r>
            <a:endParaRPr/>
          </a:p>
          <a:p>
            <a:pPr indent="0" lvl="0" marL="0" rtl="0" algn="l">
              <a:spcBef>
                <a:spcPts val="1200"/>
              </a:spcBef>
              <a:spcAft>
                <a:spcPts val="0"/>
              </a:spcAft>
              <a:buNone/>
            </a:pPr>
            <a:r>
              <a:rPr lang="en"/>
              <a:t>Rose: 53.5%</a:t>
            </a:r>
            <a:endParaRPr/>
          </a:p>
          <a:p>
            <a:pPr indent="0" lvl="0" marL="0" rtl="0" algn="l">
              <a:spcBef>
                <a:spcPts val="1200"/>
              </a:spcBef>
              <a:spcAft>
                <a:spcPts val="1200"/>
              </a:spcAft>
              <a:buNone/>
            </a:pPr>
            <a:r>
              <a:rPr lang="en"/>
              <a:t>Tulip: 61%</a:t>
            </a:r>
            <a:endParaRPr/>
          </a:p>
        </p:txBody>
      </p:sp>
      <p:pic>
        <p:nvPicPr>
          <p:cNvPr id="131" name="Google Shape;131;p22"/>
          <p:cNvPicPr preferRelativeResize="0"/>
          <p:nvPr/>
        </p:nvPicPr>
        <p:blipFill>
          <a:blip r:embed="rId3">
            <a:alphaModFix/>
          </a:blip>
          <a:stretch>
            <a:fillRect/>
          </a:stretch>
        </p:blipFill>
        <p:spPr>
          <a:xfrm>
            <a:off x="4650900" y="1489825"/>
            <a:ext cx="4105202" cy="3078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Networks (NN) Cont.</a:t>
            </a:r>
            <a:endParaRPr/>
          </a:p>
        </p:txBody>
      </p:sp>
      <p:sp>
        <p:nvSpPr>
          <p:cNvPr id="137" name="Google Shape;137;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51.875%</a:t>
            </a:r>
            <a:endParaRPr/>
          </a:p>
          <a:p>
            <a:pPr indent="0" lvl="0" marL="0" rtl="0" algn="l">
              <a:spcBef>
                <a:spcPts val="1200"/>
              </a:spcBef>
              <a:spcAft>
                <a:spcPts val="0"/>
              </a:spcAft>
              <a:buNone/>
            </a:pPr>
            <a:r>
              <a:rPr lang="en"/>
              <a:t>Rose: 41.25%</a:t>
            </a:r>
            <a:endParaRPr/>
          </a:p>
          <a:p>
            <a:pPr indent="0" lvl="0" marL="0" rtl="0" algn="l">
              <a:spcBef>
                <a:spcPts val="1200"/>
              </a:spcBef>
              <a:spcAft>
                <a:spcPts val="1200"/>
              </a:spcAft>
              <a:buNone/>
            </a:pPr>
            <a:r>
              <a:rPr lang="en"/>
              <a:t>Tulip: 62.5%</a:t>
            </a:r>
            <a:endParaRPr/>
          </a:p>
        </p:txBody>
      </p:sp>
      <p:pic>
        <p:nvPicPr>
          <p:cNvPr id="138" name="Google Shape;138;p23"/>
          <p:cNvPicPr preferRelativeResize="0"/>
          <p:nvPr/>
        </p:nvPicPr>
        <p:blipFill>
          <a:blip r:embed="rId3">
            <a:alphaModFix/>
          </a:blip>
          <a:stretch>
            <a:fillRect/>
          </a:stretch>
        </p:blipFill>
        <p:spPr>
          <a:xfrm>
            <a:off x="4650900" y="1489825"/>
            <a:ext cx="4105202" cy="3078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Networks (NN) Cont.</a:t>
            </a:r>
            <a:endParaRPr/>
          </a:p>
        </p:txBody>
      </p:sp>
      <p:sp>
        <p:nvSpPr>
          <p:cNvPr id="144" name="Google Shape;144;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53.125%</a:t>
            </a:r>
            <a:endParaRPr/>
          </a:p>
          <a:p>
            <a:pPr indent="0" lvl="0" marL="0" rtl="0" algn="l">
              <a:spcBef>
                <a:spcPts val="1200"/>
              </a:spcBef>
              <a:spcAft>
                <a:spcPts val="0"/>
              </a:spcAft>
              <a:buNone/>
            </a:pPr>
            <a:r>
              <a:rPr lang="en"/>
              <a:t>Rose: 60.25%</a:t>
            </a:r>
            <a:endParaRPr/>
          </a:p>
          <a:p>
            <a:pPr indent="0" lvl="0" marL="0" rtl="0" algn="l">
              <a:spcBef>
                <a:spcPts val="1200"/>
              </a:spcBef>
              <a:spcAft>
                <a:spcPts val="1200"/>
              </a:spcAft>
              <a:buNone/>
            </a:pPr>
            <a:r>
              <a:rPr lang="en"/>
              <a:t>Tulip: 46%</a:t>
            </a:r>
            <a:endParaRPr/>
          </a:p>
        </p:txBody>
      </p:sp>
      <p:pic>
        <p:nvPicPr>
          <p:cNvPr id="145" name="Google Shape;145;p24"/>
          <p:cNvPicPr preferRelativeResize="0"/>
          <p:nvPr/>
        </p:nvPicPr>
        <p:blipFill>
          <a:blip r:embed="rId3">
            <a:alphaModFix/>
          </a:blip>
          <a:stretch>
            <a:fillRect/>
          </a:stretch>
        </p:blipFill>
        <p:spPr>
          <a:xfrm>
            <a:off x="4650900" y="1489825"/>
            <a:ext cx="4105202" cy="3078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Networks (NN) Cont.</a:t>
            </a:r>
            <a:endParaRPr/>
          </a:p>
        </p:txBody>
      </p:sp>
      <p:sp>
        <p:nvSpPr>
          <p:cNvPr id="151" name="Google Shape;151;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50.5%</a:t>
            </a:r>
            <a:endParaRPr/>
          </a:p>
          <a:p>
            <a:pPr indent="0" lvl="0" marL="0" rtl="0" algn="l">
              <a:spcBef>
                <a:spcPts val="1200"/>
              </a:spcBef>
              <a:spcAft>
                <a:spcPts val="0"/>
              </a:spcAft>
              <a:buNone/>
            </a:pPr>
            <a:r>
              <a:rPr lang="en"/>
              <a:t>Rose: 48.75%</a:t>
            </a:r>
            <a:endParaRPr/>
          </a:p>
          <a:p>
            <a:pPr indent="0" lvl="0" marL="0" rtl="0" algn="l">
              <a:spcBef>
                <a:spcPts val="1200"/>
              </a:spcBef>
              <a:spcAft>
                <a:spcPts val="1200"/>
              </a:spcAft>
              <a:buNone/>
            </a:pPr>
            <a:r>
              <a:rPr lang="en"/>
              <a:t>Tulip: 52.25%</a:t>
            </a:r>
            <a:endParaRPr/>
          </a:p>
        </p:txBody>
      </p:sp>
      <p:pic>
        <p:nvPicPr>
          <p:cNvPr id="152" name="Google Shape;152;p25"/>
          <p:cNvPicPr preferRelativeResize="0"/>
          <p:nvPr/>
        </p:nvPicPr>
        <p:blipFill>
          <a:blip r:embed="rId3">
            <a:alphaModFix/>
          </a:blip>
          <a:stretch>
            <a:fillRect/>
          </a:stretch>
        </p:blipFill>
        <p:spPr>
          <a:xfrm>
            <a:off x="4650900" y="1489825"/>
            <a:ext cx="4105202" cy="3078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Issues Encountered &amp; Solutions</a:t>
            </a:r>
            <a:endParaRPr/>
          </a:p>
        </p:txBody>
      </p:sp>
      <p:sp>
        <p:nvSpPr>
          <p:cNvPr id="158" name="Google Shape;158;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Char char="●"/>
            </a:pPr>
            <a:r>
              <a:rPr lang="en" sz="1500"/>
              <a:t>C</a:t>
            </a:r>
            <a:r>
              <a:rPr lang="en" sz="1916"/>
              <a:t>alculating the integral image values in the third case mentioned above.</a:t>
            </a:r>
            <a:endParaRPr sz="1916"/>
          </a:p>
          <a:p>
            <a:pPr indent="0" lvl="0" marL="457200" rtl="0" algn="l">
              <a:spcBef>
                <a:spcPts val="0"/>
              </a:spcBef>
              <a:spcAft>
                <a:spcPts val="0"/>
              </a:spcAft>
              <a:buNone/>
            </a:pPr>
            <a:r>
              <a:rPr lang="en" sz="1916"/>
              <a:t>We did not know we have to subtract the repeated pixel values once to get the right values. A deep conceptual dive and a pen and paper interaction helped us achieve the expected result.</a:t>
            </a:r>
            <a:endParaRPr sz="1916"/>
          </a:p>
          <a:p>
            <a:pPr indent="0" lvl="0" marL="0" rtl="0" algn="l">
              <a:spcBef>
                <a:spcPts val="0"/>
              </a:spcBef>
              <a:spcAft>
                <a:spcPts val="0"/>
              </a:spcAft>
              <a:buNone/>
            </a:pPr>
            <a:r>
              <a:t/>
            </a:r>
            <a:endParaRPr sz="1916"/>
          </a:p>
          <a:p>
            <a:pPr indent="-332028" lvl="0" marL="457200" rtl="0" algn="l">
              <a:spcBef>
                <a:spcPts val="0"/>
              </a:spcBef>
              <a:spcAft>
                <a:spcPts val="0"/>
              </a:spcAft>
              <a:buSzPct val="100000"/>
              <a:buChar char="●"/>
            </a:pPr>
            <a:r>
              <a:rPr lang="en" sz="1916"/>
              <a:t>Getting the correct values for the rectangle sums was another issue. When comparing results, there were slight variations between members. To solve this issue, we went step by step until we found the point where the difference had occurred. The causes included how the Haar-like features were calculated and an issue when formatting the images (resize and gray scale). </a:t>
            </a:r>
            <a:endParaRPr sz="1916"/>
          </a:p>
          <a:p>
            <a:pPr indent="0" lvl="0" marL="457200" rtl="0" algn="l">
              <a:spcBef>
                <a:spcPts val="0"/>
              </a:spcBef>
              <a:spcAft>
                <a:spcPts val="0"/>
              </a:spcAft>
              <a:buNone/>
            </a:pPr>
            <a:r>
              <a:t/>
            </a:r>
            <a:endParaRPr sz="1500"/>
          </a:p>
          <a:p>
            <a:pPr indent="0" lvl="0" marL="45720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Issues Encountered &amp; Solutions cont</a:t>
            </a:r>
            <a:endParaRPr/>
          </a:p>
        </p:txBody>
      </p:sp>
      <p:sp>
        <p:nvSpPr>
          <p:cNvPr id="164" name="Google Shape;164;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Another issue was that the Neural Network was not providing great results. One thing that helped improve the accuracy involved normalizing the inputs. This was not done at first because the function used does this automatically. However, it was found that performing the normalization beforehand slightly improved the accuracy.</a:t>
            </a:r>
            <a:endParaRPr b="1" sz="2000"/>
          </a:p>
          <a:p>
            <a:pPr indent="0" lvl="0" marL="457200" rtl="0" algn="l">
              <a:spcBef>
                <a:spcPts val="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 - Results</a:t>
            </a:r>
            <a:endParaRPr/>
          </a:p>
        </p:txBody>
      </p:sp>
      <p:sp>
        <p:nvSpPr>
          <p:cNvPr id="170" name="Google Shape;170;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KNN has an accuracy of around 50%</a:t>
            </a:r>
            <a:endParaRPr/>
          </a:p>
          <a:p>
            <a:pPr indent="-342900" lvl="0" marL="457200" rtl="0" algn="l">
              <a:spcBef>
                <a:spcPts val="0"/>
              </a:spcBef>
              <a:spcAft>
                <a:spcPts val="0"/>
              </a:spcAft>
              <a:buSzPts val="1800"/>
              <a:buChar char="●"/>
            </a:pPr>
            <a:r>
              <a:rPr lang="en"/>
              <a:t>NN performed similarly, but would generally perform better (52%~57%)</a:t>
            </a:r>
            <a:endParaRPr/>
          </a:p>
          <a:p>
            <a:pPr indent="-342900" lvl="0" marL="457200" rtl="0" algn="l">
              <a:spcBef>
                <a:spcPts val="0"/>
              </a:spcBef>
              <a:spcAft>
                <a:spcPts val="0"/>
              </a:spcAft>
              <a:buSzPts val="1800"/>
              <a:buChar char="●"/>
            </a:pPr>
            <a:r>
              <a:rPr lang="en"/>
              <a:t>The NN results can vary greatly based on the architecture and number of images used</a:t>
            </a:r>
            <a:endParaRPr/>
          </a:p>
          <a:p>
            <a:pPr indent="-317500" lvl="1" marL="914400" rtl="0" algn="l">
              <a:spcBef>
                <a:spcPts val="0"/>
              </a:spcBef>
              <a:spcAft>
                <a:spcPts val="0"/>
              </a:spcAft>
              <a:buSzPts val="1400"/>
              <a:buChar char="○"/>
            </a:pPr>
            <a:r>
              <a:rPr lang="en"/>
              <a:t>This is also due to the degree of randomness involved in the model</a:t>
            </a:r>
            <a:endParaRPr/>
          </a:p>
          <a:p>
            <a:pPr indent="-342900" lvl="0" marL="457200" rtl="0" algn="l">
              <a:spcBef>
                <a:spcPts val="0"/>
              </a:spcBef>
              <a:spcAft>
                <a:spcPts val="0"/>
              </a:spcAft>
              <a:buSzPts val="1800"/>
              <a:buChar char="●"/>
            </a:pPr>
            <a:r>
              <a:rPr lang="en"/>
              <a:t>The best results for KNN came from utilizing 70 images and a K = 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 - Trends</a:t>
            </a:r>
            <a:endParaRPr/>
          </a:p>
        </p:txBody>
      </p:sp>
      <p:sp>
        <p:nvSpPr>
          <p:cNvPr id="176" name="Google Shape;176;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Increased number of training images improved KNN</a:t>
            </a:r>
            <a:endParaRPr/>
          </a:p>
          <a:p>
            <a:pPr indent="-342900" lvl="0" marL="457200" rtl="0" algn="l">
              <a:spcBef>
                <a:spcPts val="0"/>
              </a:spcBef>
              <a:spcAft>
                <a:spcPts val="0"/>
              </a:spcAft>
              <a:buSzPts val="1800"/>
              <a:buChar char="●"/>
            </a:pPr>
            <a:r>
              <a:rPr lang="en"/>
              <a:t>Around K = 5 provided the best results</a:t>
            </a:r>
            <a:endParaRPr/>
          </a:p>
          <a:p>
            <a:pPr indent="-342900" lvl="0" marL="457200" rtl="0" algn="l">
              <a:spcBef>
                <a:spcPts val="0"/>
              </a:spcBef>
              <a:spcAft>
                <a:spcPts val="0"/>
              </a:spcAft>
              <a:buSzPts val="1800"/>
              <a:buChar char="●"/>
            </a:pPr>
            <a:r>
              <a:rPr lang="en"/>
              <a:t>On average, NN is more accurate than KNN</a:t>
            </a:r>
            <a:endParaRPr/>
          </a:p>
          <a:p>
            <a:pPr indent="-317500" lvl="1" marL="914400" rtl="0" algn="l">
              <a:spcBef>
                <a:spcPts val="0"/>
              </a:spcBef>
              <a:spcAft>
                <a:spcPts val="0"/>
              </a:spcAft>
              <a:buSzPts val="1400"/>
              <a:buChar char="○"/>
            </a:pPr>
            <a:r>
              <a:rPr lang="en"/>
              <a:t>Randomness means this can vary</a:t>
            </a:r>
            <a:endParaRPr/>
          </a:p>
          <a:p>
            <a:pPr indent="-342900" lvl="0" marL="457200" rtl="0" algn="l">
              <a:spcBef>
                <a:spcPts val="0"/>
              </a:spcBef>
              <a:spcAft>
                <a:spcPts val="0"/>
              </a:spcAft>
              <a:buSzPts val="1800"/>
              <a:buChar char="●"/>
            </a:pPr>
            <a:r>
              <a:rPr lang="en"/>
              <a:t>Increasing the hidden layer size minorly improved accuracy</a:t>
            </a:r>
            <a:endParaRPr/>
          </a:p>
          <a:p>
            <a:pPr indent="-317500" lvl="1" marL="914400" rtl="0" algn="l">
              <a:spcBef>
                <a:spcPts val="0"/>
              </a:spcBef>
              <a:spcAft>
                <a:spcPts val="0"/>
              </a:spcAft>
              <a:buSzPts val="1400"/>
              <a:buChar char="○"/>
            </a:pPr>
            <a:r>
              <a:rPr lang="en"/>
              <a:t>More testing to be done</a:t>
            </a:r>
            <a:endParaRPr/>
          </a:p>
          <a:p>
            <a:pPr indent="-342900" lvl="0" marL="457200" rtl="0" algn="l">
              <a:spcBef>
                <a:spcPts val="0"/>
              </a:spcBef>
              <a:spcAft>
                <a:spcPts val="0"/>
              </a:spcAft>
              <a:buSzPts val="1800"/>
              <a:buChar char="●"/>
            </a:pPr>
            <a:r>
              <a:rPr lang="en"/>
              <a:t>More hidden layers did not noticeably increase accuracy, but did decrease spread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 - Further Improvements</a:t>
            </a:r>
            <a:endParaRPr/>
          </a:p>
        </p:txBody>
      </p:sp>
      <p:sp>
        <p:nvSpPr>
          <p:cNvPr id="182" name="Google Shape;182;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I</a:t>
            </a:r>
            <a:r>
              <a:rPr lang="en"/>
              <a:t>t's possible that additional features could be extracted from integral images to boost classification precision. </a:t>
            </a:r>
            <a:endParaRPr/>
          </a:p>
          <a:p>
            <a:pPr indent="0" lvl="0" marL="457200" rtl="0" algn="just">
              <a:spcBef>
                <a:spcPts val="0"/>
              </a:spcBef>
              <a:spcAft>
                <a:spcPts val="0"/>
              </a:spcAft>
              <a:buNone/>
            </a:pPr>
            <a:r>
              <a:t/>
            </a:r>
            <a:endParaRPr/>
          </a:p>
          <a:p>
            <a:pPr indent="-342900" lvl="0" marL="457200" rtl="0" algn="just">
              <a:spcBef>
                <a:spcPts val="0"/>
              </a:spcBef>
              <a:spcAft>
                <a:spcPts val="0"/>
              </a:spcAft>
              <a:buSzPts val="1800"/>
              <a:buChar char="●"/>
            </a:pPr>
            <a:r>
              <a:rPr lang="en"/>
              <a:t>Other improvements could possibly be brought on by increasing the number of training images and experimenting with more NN architectures.</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5120"/>
              <a:t>Thank you</a:t>
            </a:r>
            <a:endParaRPr sz="51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Extracting Haar like features</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Implemented a function for calculating integral image pixel values from the given image.</a:t>
            </a:r>
            <a:endParaRPr/>
          </a:p>
          <a:p>
            <a:pPr indent="0" lvl="0" marL="0" rtl="0" algn="l">
              <a:spcBef>
                <a:spcPts val="1200"/>
              </a:spcBef>
              <a:spcAft>
                <a:spcPts val="1200"/>
              </a:spcAft>
              <a:buNone/>
            </a:pPr>
            <a:r>
              <a:t/>
            </a:r>
            <a:endParaRPr/>
          </a:p>
        </p:txBody>
      </p:sp>
      <p:sp>
        <p:nvSpPr>
          <p:cNvPr id="72" name="Google Shape;72;p14"/>
          <p:cNvSpPr txBox="1"/>
          <p:nvPr>
            <p:ph idx="1" type="body"/>
          </p:nvPr>
        </p:nvSpPr>
        <p:spPr>
          <a:xfrm>
            <a:off x="591150" y="2235625"/>
            <a:ext cx="2384400" cy="224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For the first pixel</a:t>
            </a:r>
            <a:endParaRPr/>
          </a:p>
          <a:p>
            <a:pPr indent="0" lvl="0" marL="0" rtl="0" algn="l">
              <a:spcBef>
                <a:spcPts val="1200"/>
              </a:spcBef>
              <a:spcAft>
                <a:spcPts val="1200"/>
              </a:spcAft>
              <a:buNone/>
            </a:pPr>
            <a:r>
              <a:t/>
            </a:r>
            <a:endParaRPr/>
          </a:p>
        </p:txBody>
      </p:sp>
      <p:sp>
        <p:nvSpPr>
          <p:cNvPr id="73" name="Google Shape;73;p14"/>
          <p:cNvSpPr txBox="1"/>
          <p:nvPr>
            <p:ph idx="1" type="body"/>
          </p:nvPr>
        </p:nvSpPr>
        <p:spPr>
          <a:xfrm>
            <a:off x="3317575" y="2235625"/>
            <a:ext cx="2657700" cy="22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a:t>
            </a:r>
            <a:r>
              <a:rPr lang="en"/>
              <a:t>the pixels in the first row and first column</a:t>
            </a:r>
            <a:endParaRPr/>
          </a:p>
          <a:p>
            <a:pPr indent="0" lvl="0" marL="0" rtl="0" algn="l">
              <a:spcBef>
                <a:spcPts val="1200"/>
              </a:spcBef>
              <a:spcAft>
                <a:spcPts val="1200"/>
              </a:spcAft>
              <a:buNone/>
            </a:pPr>
            <a:r>
              <a:t/>
            </a:r>
            <a:endParaRPr/>
          </a:p>
        </p:txBody>
      </p:sp>
      <p:sp>
        <p:nvSpPr>
          <p:cNvPr id="74" name="Google Shape;74;p14"/>
          <p:cNvSpPr txBox="1"/>
          <p:nvPr>
            <p:ph idx="1" type="body"/>
          </p:nvPr>
        </p:nvSpPr>
        <p:spPr>
          <a:xfrm>
            <a:off x="6317300" y="2235625"/>
            <a:ext cx="2657700" cy="2242800"/>
          </a:xfrm>
          <a:prstGeom prst="rect">
            <a:avLst/>
          </a:prstGeom>
        </p:spPr>
        <p:txBody>
          <a:bodyPr anchorCtr="0" anchor="t" bIns="91425" lIns="91425" spcFirstLastPara="1" rIns="91425" wrap="square" tIns="91425">
            <a:normAutofit/>
          </a:bodyPr>
          <a:lstStyle/>
          <a:p>
            <a:pPr indent="0" lvl="0" marL="0" rtl="0" algn="just">
              <a:spcBef>
                <a:spcPts val="0"/>
              </a:spcBef>
              <a:spcAft>
                <a:spcPts val="1000"/>
              </a:spcAft>
              <a:buNone/>
            </a:pPr>
            <a:r>
              <a:rPr lang="en"/>
              <a:t>For the rest of the pixels</a:t>
            </a:r>
            <a:endParaRPr sz="2400"/>
          </a:p>
        </p:txBody>
      </p:sp>
      <p:pic>
        <p:nvPicPr>
          <p:cNvPr id="75" name="Google Shape;75;p14"/>
          <p:cNvPicPr preferRelativeResize="0"/>
          <p:nvPr/>
        </p:nvPicPr>
        <p:blipFill>
          <a:blip r:embed="rId3">
            <a:alphaModFix/>
          </a:blip>
          <a:stretch>
            <a:fillRect/>
          </a:stretch>
        </p:blipFill>
        <p:spPr>
          <a:xfrm>
            <a:off x="696838" y="3091125"/>
            <a:ext cx="2173025" cy="531800"/>
          </a:xfrm>
          <a:prstGeom prst="rect">
            <a:avLst/>
          </a:prstGeom>
          <a:noFill/>
          <a:ln>
            <a:noFill/>
          </a:ln>
        </p:spPr>
      </p:pic>
      <p:pic>
        <p:nvPicPr>
          <p:cNvPr id="76" name="Google Shape;76;p14"/>
          <p:cNvPicPr preferRelativeResize="0"/>
          <p:nvPr/>
        </p:nvPicPr>
        <p:blipFill>
          <a:blip r:embed="rId4">
            <a:alphaModFix/>
          </a:blip>
          <a:stretch>
            <a:fillRect/>
          </a:stretch>
        </p:blipFill>
        <p:spPr>
          <a:xfrm>
            <a:off x="3098650" y="3091125"/>
            <a:ext cx="3095549" cy="866775"/>
          </a:xfrm>
          <a:prstGeom prst="rect">
            <a:avLst/>
          </a:prstGeom>
          <a:noFill/>
          <a:ln>
            <a:noFill/>
          </a:ln>
        </p:spPr>
      </p:pic>
      <p:pic>
        <p:nvPicPr>
          <p:cNvPr id="77" name="Google Shape;77;p14"/>
          <p:cNvPicPr preferRelativeResize="0"/>
          <p:nvPr/>
        </p:nvPicPr>
        <p:blipFill>
          <a:blip r:embed="rId5">
            <a:alphaModFix/>
          </a:blip>
          <a:stretch>
            <a:fillRect/>
          </a:stretch>
        </p:blipFill>
        <p:spPr>
          <a:xfrm>
            <a:off x="6559650" y="3091125"/>
            <a:ext cx="2173000" cy="442100"/>
          </a:xfrm>
          <a:prstGeom prst="rect">
            <a:avLst/>
          </a:prstGeom>
          <a:noFill/>
          <a:ln>
            <a:noFill/>
          </a:ln>
        </p:spPr>
      </p:pic>
      <p:pic>
        <p:nvPicPr>
          <p:cNvPr id="78" name="Google Shape;78;p14"/>
          <p:cNvPicPr preferRelativeResize="0"/>
          <p:nvPr/>
        </p:nvPicPr>
        <p:blipFill>
          <a:blip r:embed="rId6">
            <a:alphaModFix/>
          </a:blip>
          <a:stretch>
            <a:fillRect/>
          </a:stretch>
        </p:blipFill>
        <p:spPr>
          <a:xfrm>
            <a:off x="6317300" y="3622924"/>
            <a:ext cx="2816220" cy="269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Extracting Haar like features cont</a:t>
            </a:r>
            <a:endParaRPr/>
          </a:p>
        </p:txBody>
      </p:sp>
      <p:sp>
        <p:nvSpPr>
          <p:cNvPr id="84" name="Google Shape;84;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1469" lvl="0" marL="457200" rtl="0" algn="just">
              <a:spcBef>
                <a:spcPts val="0"/>
              </a:spcBef>
              <a:spcAft>
                <a:spcPts val="0"/>
              </a:spcAft>
              <a:buSzPct val="97297"/>
              <a:buChar char="●"/>
            </a:pPr>
            <a:r>
              <a:rPr lang="en"/>
              <a:t>We then created a matrix of 30 dimensions of estimated coordinates of white regions of the given 30 rectangles.</a:t>
            </a:r>
            <a:endParaRPr/>
          </a:p>
          <a:p>
            <a:pPr indent="-347027" lvl="0" marL="457200" rtl="0" algn="just">
              <a:spcBef>
                <a:spcPts val="1000"/>
              </a:spcBef>
              <a:spcAft>
                <a:spcPts val="0"/>
              </a:spcAft>
              <a:buSzPct val="112012"/>
              <a:buChar char="●"/>
            </a:pPr>
            <a:r>
              <a:rPr lang="en"/>
              <a:t>For eg: </a:t>
            </a:r>
            <a:r>
              <a:rPr lang="en"/>
              <a:t>Below are the coordinates of 5 rectangle’s white regions </a:t>
            </a:r>
            <a:endParaRPr/>
          </a:p>
          <a:p>
            <a:pPr indent="0" lvl="0" marL="457200" rtl="0" algn="just">
              <a:spcBef>
                <a:spcPts val="1000"/>
              </a:spcBef>
              <a:spcAft>
                <a:spcPts val="0"/>
              </a:spcAft>
              <a:buNone/>
            </a:pPr>
            <a:r>
              <a:rPr lang="en" sz="1508"/>
              <a:t>[3, 3, 45, 45, -1, -1, -1, -1;    % rec feature 1</a:t>
            </a:r>
            <a:endParaRPr sz="1508"/>
          </a:p>
          <a:p>
            <a:pPr indent="0" lvl="0" marL="457200" rtl="0" algn="just">
              <a:spcBef>
                <a:spcPts val="1000"/>
              </a:spcBef>
              <a:spcAft>
                <a:spcPts val="0"/>
              </a:spcAft>
              <a:buNone/>
            </a:pPr>
            <a:r>
              <a:rPr lang="en" sz="1508"/>
              <a:t>4, 3, 18, 7, -1, -1, -1, -1;        % rec feature 2</a:t>
            </a:r>
            <a:endParaRPr sz="1508"/>
          </a:p>
          <a:p>
            <a:pPr indent="0" lvl="0" marL="457200" rtl="0" algn="just">
              <a:spcBef>
                <a:spcPts val="1000"/>
              </a:spcBef>
              <a:spcAft>
                <a:spcPts val="0"/>
              </a:spcAft>
              <a:buNone/>
            </a:pPr>
            <a:r>
              <a:rPr lang="en" sz="1508"/>
              <a:t>15, 18, 19, 45, -1, -1, -1, -1; % rec feature 3</a:t>
            </a:r>
            <a:endParaRPr sz="1508"/>
          </a:p>
          <a:p>
            <a:pPr indent="0" lvl="0" marL="457200" rtl="0" algn="just">
              <a:spcBef>
                <a:spcPts val="1000"/>
              </a:spcBef>
              <a:spcAft>
                <a:spcPts val="0"/>
              </a:spcAft>
              <a:buNone/>
            </a:pPr>
            <a:r>
              <a:rPr lang="en" sz="1508"/>
              <a:t>4, 28, 7, 40, -1, -1, -1, -1;      % ... 4</a:t>
            </a:r>
            <a:endParaRPr sz="1508"/>
          </a:p>
          <a:p>
            <a:pPr indent="0" lvl="0" marL="457200" marR="292100" rtl="0" algn="l">
              <a:spcBef>
                <a:spcPts val="1000"/>
              </a:spcBef>
              <a:spcAft>
                <a:spcPts val="0"/>
              </a:spcAft>
              <a:buNone/>
            </a:pPr>
            <a:r>
              <a:rPr lang="en" sz="1508"/>
              <a:t>4, 25, 40, 36, -1, -1, -1, -1; ]  % ... 5</a:t>
            </a:r>
            <a:endParaRPr sz="1508"/>
          </a:p>
          <a:p>
            <a:pPr indent="0" lvl="0" marL="457200" rtl="0" algn="just">
              <a:spcBef>
                <a:spcPts val="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Extracting Haar like features cont</a:t>
            </a:r>
            <a:endParaRPr/>
          </a:p>
        </p:txBody>
      </p:sp>
      <p:sp>
        <p:nvSpPr>
          <p:cNvPr id="90" name="Google Shape;90;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81000" lvl="0" marL="457200" rtl="0" algn="just">
              <a:spcBef>
                <a:spcPts val="0"/>
              </a:spcBef>
              <a:spcAft>
                <a:spcPts val="0"/>
              </a:spcAft>
              <a:buSzPts val="2400"/>
              <a:buChar char="●"/>
            </a:pPr>
            <a:r>
              <a:rPr lang="en"/>
              <a:t>Using this, we found the sum of white and black regions of each of the testing and training data.</a:t>
            </a:r>
            <a:endParaRPr/>
          </a:p>
          <a:p>
            <a:pPr indent="0" lvl="0" marL="457200" rtl="0" algn="just">
              <a:spcBef>
                <a:spcPts val="1000"/>
              </a:spcBef>
              <a:spcAft>
                <a:spcPts val="0"/>
              </a:spcAft>
              <a:buNone/>
            </a:pPr>
            <a:r>
              <a:t/>
            </a:r>
            <a:endParaRPr/>
          </a:p>
          <a:p>
            <a:pPr indent="-381000" lvl="0" marL="457200" rtl="0" algn="just">
              <a:spcBef>
                <a:spcPts val="1000"/>
              </a:spcBef>
              <a:spcAft>
                <a:spcPts val="0"/>
              </a:spcAft>
              <a:buSzPts val="2400"/>
              <a:buChar char="●"/>
            </a:pPr>
            <a:r>
              <a:rPr lang="en"/>
              <a:t>We then extracted the haar-like features using the given formula for the rectangle sum given an integral image. </a:t>
            </a:r>
            <a:endParaRPr/>
          </a:p>
          <a:p>
            <a:pPr indent="0" lvl="0" marL="457200" rtl="0" algn="l">
              <a:spcBef>
                <a:spcPts val="1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
              <a:t>K-Nearest Neighbors (KNN) Algorithm</a:t>
            </a:r>
            <a:endParaRPr/>
          </a:p>
        </p:txBody>
      </p:sp>
      <p:sp>
        <p:nvSpPr>
          <p:cNvPr id="96" name="Google Shape;96;p17"/>
          <p:cNvSpPr txBox="1"/>
          <p:nvPr>
            <p:ph idx="1" type="body"/>
          </p:nvPr>
        </p:nvSpPr>
        <p:spPr>
          <a:xfrm>
            <a:off x="387900" y="1429599"/>
            <a:ext cx="8368200" cy="3078900"/>
          </a:xfrm>
          <a:prstGeom prst="rect">
            <a:avLst/>
          </a:prstGeom>
        </p:spPr>
        <p:txBody>
          <a:bodyPr anchorCtr="0" anchor="t" bIns="91425" lIns="91425" spcFirstLastPara="1" rIns="91425" wrap="square" tIns="91425">
            <a:normAutofit/>
          </a:bodyPr>
          <a:lstStyle/>
          <a:p>
            <a:pPr indent="-335280" lvl="0" marL="457200" rtl="0" algn="l">
              <a:spcBef>
                <a:spcPts val="0"/>
              </a:spcBef>
              <a:spcAft>
                <a:spcPts val="0"/>
              </a:spcAft>
              <a:buSzPts val="1680"/>
              <a:buChar char="●"/>
            </a:pPr>
            <a:r>
              <a:rPr lang="en" sz="1679"/>
              <a:t>Two machine learning models are trained and tested on Haar features of rose and tulip images.</a:t>
            </a:r>
            <a:endParaRPr sz="1679"/>
          </a:p>
          <a:p>
            <a:pPr indent="-335280" lvl="0" marL="457200" rtl="0" algn="l">
              <a:spcBef>
                <a:spcPts val="0"/>
              </a:spcBef>
              <a:spcAft>
                <a:spcPts val="0"/>
              </a:spcAft>
              <a:buSzPts val="1680"/>
              <a:buChar char="●"/>
            </a:pPr>
            <a:r>
              <a:rPr lang="en" sz="1679"/>
              <a:t>One of the models is K-nearest neighbor (KNN), during the training phase, the Euclidean distance between each testing and training feature is calculated and stored in a 2D array called </a:t>
            </a:r>
            <a:r>
              <a:rPr lang="en" sz="1679">
                <a:latin typeface="Courier New"/>
                <a:ea typeface="Courier New"/>
                <a:cs typeface="Courier New"/>
                <a:sym typeface="Courier New"/>
              </a:rPr>
              <a:t>knn</a:t>
            </a:r>
            <a:r>
              <a:rPr lang="en" sz="1679"/>
              <a:t>.</a:t>
            </a:r>
            <a:endParaRPr sz="1679"/>
          </a:p>
          <a:p>
            <a:pPr indent="-335280" lvl="0" marL="457200" rtl="0" algn="l">
              <a:spcBef>
                <a:spcPts val="0"/>
              </a:spcBef>
              <a:spcAft>
                <a:spcPts val="0"/>
              </a:spcAft>
              <a:buSzPts val="1680"/>
              <a:buChar char="●"/>
            </a:pPr>
            <a:r>
              <a:rPr lang="en" sz="1679"/>
              <a:t>The </a:t>
            </a:r>
            <a:r>
              <a:rPr lang="en" sz="1679">
                <a:latin typeface="Courier New"/>
                <a:ea typeface="Courier New"/>
                <a:cs typeface="Courier New"/>
                <a:sym typeface="Courier New"/>
              </a:rPr>
              <a:t>K </a:t>
            </a:r>
            <a:r>
              <a:rPr lang="en" sz="1679"/>
              <a:t>array is used to set the number of nearest neighbors for the KNN model to 1, 3, 5, and 7.</a:t>
            </a:r>
            <a:endParaRPr sz="1679"/>
          </a:p>
          <a:p>
            <a:pPr indent="0" lvl="0" marL="0" rtl="0" algn="l">
              <a:spcBef>
                <a:spcPts val="1200"/>
              </a:spcBef>
              <a:spcAft>
                <a:spcPts val="1200"/>
              </a:spcAft>
              <a:buSzPts val="358"/>
              <a:buNone/>
            </a:pPr>
            <a:r>
              <a:t/>
            </a:r>
            <a:endParaRPr sz="743"/>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387900" y="1648250"/>
            <a:ext cx="8368200" cy="3698100"/>
          </a:xfrm>
          <a:prstGeom prst="rect">
            <a:avLst/>
          </a:prstGeom>
        </p:spPr>
        <p:txBody>
          <a:bodyPr anchorCtr="0" anchor="t" bIns="91425" lIns="91425" spcFirstLastPara="1" rIns="91425" wrap="square" tIns="91425">
            <a:normAutofit/>
          </a:bodyPr>
          <a:lstStyle/>
          <a:p>
            <a:pPr indent="-342804" lvl="0" marL="457200" rtl="0" algn="l">
              <a:spcBef>
                <a:spcPts val="0"/>
              </a:spcBef>
              <a:spcAft>
                <a:spcPts val="0"/>
              </a:spcAft>
              <a:buSzPts val="1798"/>
              <a:buChar char="●"/>
            </a:pPr>
            <a:r>
              <a:rPr lang="en" sz="1798"/>
              <a:t>The labels of the nearest neighbors are retrieved and the label that appears most frequently is chosen as the predicted label for the testing image.</a:t>
            </a:r>
            <a:endParaRPr sz="1798"/>
          </a:p>
          <a:p>
            <a:pPr indent="0" lvl="0" marL="457200" rtl="0" algn="l">
              <a:spcBef>
                <a:spcPts val="1200"/>
              </a:spcBef>
              <a:spcAft>
                <a:spcPts val="0"/>
              </a:spcAft>
              <a:buNone/>
            </a:pPr>
            <a:r>
              <a:t/>
            </a:r>
            <a:endParaRPr sz="1798"/>
          </a:p>
          <a:p>
            <a:pPr indent="-342804" lvl="0" marL="457200" rtl="0" algn="l">
              <a:spcBef>
                <a:spcPts val="1200"/>
              </a:spcBef>
              <a:spcAft>
                <a:spcPts val="0"/>
              </a:spcAft>
              <a:buSzPts val="1798"/>
              <a:buChar char="●"/>
            </a:pPr>
            <a:r>
              <a:rPr lang="en" sz="1798"/>
              <a:t>The accuracy of the KNN model is computed for each number of nearest neighbors and the results are stored in the</a:t>
            </a:r>
            <a:r>
              <a:rPr lang="en" sz="1798">
                <a:latin typeface="Courier New"/>
                <a:ea typeface="Courier New"/>
                <a:cs typeface="Courier New"/>
                <a:sym typeface="Courier New"/>
              </a:rPr>
              <a:t> accuracy_knn</a:t>
            </a:r>
            <a:r>
              <a:rPr lang="en" sz="1798"/>
              <a:t> array.</a:t>
            </a:r>
            <a:endParaRPr sz="1798"/>
          </a:p>
          <a:p>
            <a:pPr indent="0" lvl="0" marL="457200" rtl="0" algn="l">
              <a:spcBef>
                <a:spcPts val="1200"/>
              </a:spcBef>
              <a:spcAft>
                <a:spcPts val="0"/>
              </a:spcAft>
              <a:buNone/>
            </a:pPr>
            <a:r>
              <a:t/>
            </a:r>
            <a:endParaRPr sz="1798"/>
          </a:p>
          <a:p>
            <a:pPr indent="0" lvl="0" marL="0" rtl="0" algn="l">
              <a:spcBef>
                <a:spcPts val="1200"/>
              </a:spcBef>
              <a:spcAft>
                <a:spcPts val="0"/>
              </a:spcAft>
              <a:buNone/>
            </a:pPr>
            <a:r>
              <a:t/>
            </a:r>
            <a:endParaRPr sz="1798"/>
          </a:p>
          <a:p>
            <a:pPr indent="0" lvl="0" marL="0" rtl="0" algn="l">
              <a:spcBef>
                <a:spcPts val="1200"/>
              </a:spcBef>
              <a:spcAft>
                <a:spcPts val="1200"/>
              </a:spcAft>
              <a:buNone/>
            </a:pPr>
            <a:r>
              <a:t/>
            </a:r>
            <a:endParaRPr/>
          </a:p>
        </p:txBody>
      </p:sp>
      <p:sp>
        <p:nvSpPr>
          <p:cNvPr id="102" name="Google Shape;102;p18"/>
          <p:cNvSpPr txBox="1"/>
          <p:nvPr/>
        </p:nvSpPr>
        <p:spPr>
          <a:xfrm>
            <a:off x="387900" y="492725"/>
            <a:ext cx="82377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1"/>
                </a:solidFill>
                <a:latin typeface="Roboto Slab"/>
                <a:ea typeface="Roboto Slab"/>
                <a:cs typeface="Roboto Slab"/>
                <a:sym typeface="Roboto Slab"/>
              </a:rPr>
              <a:t>K-Nearest Neighbors (KNN) Algorithm Cont.</a:t>
            </a:r>
            <a:endParaRPr>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
              <a:t>K-Nearest Neighbors (KNN) Algorithm Cont.</a:t>
            </a:r>
            <a:endParaRPr sz="3100"/>
          </a:p>
        </p:txBody>
      </p:sp>
      <p:sp>
        <p:nvSpPr>
          <p:cNvPr id="108" name="Google Shape;108;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804" lvl="0" marL="457200" rtl="0" algn="l">
              <a:spcBef>
                <a:spcPts val="0"/>
              </a:spcBef>
              <a:spcAft>
                <a:spcPts val="0"/>
              </a:spcAft>
              <a:buSzPts val="1798"/>
              <a:buChar char="●"/>
            </a:pPr>
            <a:r>
              <a:rPr lang="en" sz="1798"/>
              <a:t>The percentage of correctly classified images is calculated and shown in the figure  below                                                     </a:t>
            </a:r>
            <a:endParaRPr/>
          </a:p>
        </p:txBody>
      </p:sp>
      <p:pic>
        <p:nvPicPr>
          <p:cNvPr id="109" name="Google Shape;109;p19"/>
          <p:cNvPicPr preferRelativeResize="0"/>
          <p:nvPr/>
        </p:nvPicPr>
        <p:blipFill>
          <a:blip r:embed="rId3">
            <a:alphaModFix/>
          </a:blip>
          <a:stretch>
            <a:fillRect/>
          </a:stretch>
        </p:blipFill>
        <p:spPr>
          <a:xfrm>
            <a:off x="1939650" y="2292325"/>
            <a:ext cx="2632350" cy="2632350"/>
          </a:xfrm>
          <a:prstGeom prst="rect">
            <a:avLst/>
          </a:prstGeom>
          <a:noFill/>
          <a:ln>
            <a:noFill/>
          </a:ln>
        </p:spPr>
      </p:pic>
      <p:pic>
        <p:nvPicPr>
          <p:cNvPr id="110" name="Google Shape;110;p19"/>
          <p:cNvPicPr preferRelativeResize="0"/>
          <p:nvPr/>
        </p:nvPicPr>
        <p:blipFill>
          <a:blip r:embed="rId4">
            <a:alphaModFix/>
          </a:blip>
          <a:stretch>
            <a:fillRect/>
          </a:stretch>
        </p:blipFill>
        <p:spPr>
          <a:xfrm>
            <a:off x="4572000" y="2286438"/>
            <a:ext cx="2632350" cy="264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Networks (NN)</a:t>
            </a:r>
            <a:endParaRPr/>
          </a:p>
        </p:txBody>
      </p:sp>
      <p:sp>
        <p:nvSpPr>
          <p:cNvPr id="116" name="Google Shape;11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52.5%</a:t>
            </a:r>
            <a:endParaRPr/>
          </a:p>
          <a:p>
            <a:pPr indent="0" lvl="0" marL="0" rtl="0" algn="l">
              <a:spcBef>
                <a:spcPts val="1200"/>
              </a:spcBef>
              <a:spcAft>
                <a:spcPts val="0"/>
              </a:spcAft>
              <a:buNone/>
            </a:pPr>
            <a:r>
              <a:rPr lang="en"/>
              <a:t>Rose: 47.7%</a:t>
            </a:r>
            <a:endParaRPr/>
          </a:p>
          <a:p>
            <a:pPr indent="0" lvl="0" marL="0" rtl="0" algn="l">
              <a:spcBef>
                <a:spcPts val="1200"/>
              </a:spcBef>
              <a:spcAft>
                <a:spcPts val="1200"/>
              </a:spcAft>
              <a:buNone/>
            </a:pPr>
            <a:r>
              <a:rPr lang="en"/>
              <a:t>Tulip: 57.25%</a:t>
            </a:r>
            <a:endParaRPr/>
          </a:p>
        </p:txBody>
      </p:sp>
      <p:pic>
        <p:nvPicPr>
          <p:cNvPr id="117" name="Google Shape;117;p20"/>
          <p:cNvPicPr preferRelativeResize="0"/>
          <p:nvPr/>
        </p:nvPicPr>
        <p:blipFill>
          <a:blip r:embed="rId3">
            <a:alphaModFix/>
          </a:blip>
          <a:stretch>
            <a:fillRect/>
          </a:stretch>
        </p:blipFill>
        <p:spPr>
          <a:xfrm>
            <a:off x="4650900" y="1489825"/>
            <a:ext cx="4105202" cy="3078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Neural Networks (NN) Cont.</a:t>
            </a:r>
            <a:endParaRPr/>
          </a:p>
        </p:txBody>
      </p:sp>
      <p:sp>
        <p:nvSpPr>
          <p:cNvPr id="123" name="Google Shape;123;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Total: 51.125%</a:t>
            </a:r>
            <a:endParaRPr/>
          </a:p>
          <a:p>
            <a:pPr indent="0" lvl="0" marL="0" rtl="0" algn="l">
              <a:spcBef>
                <a:spcPts val="1200"/>
              </a:spcBef>
              <a:spcAft>
                <a:spcPts val="0"/>
              </a:spcAft>
              <a:buNone/>
            </a:pPr>
            <a:r>
              <a:rPr lang="en"/>
              <a:t>Rose: 41.75%</a:t>
            </a:r>
            <a:endParaRPr/>
          </a:p>
          <a:p>
            <a:pPr indent="0" lvl="0" marL="0" rtl="0" algn="l">
              <a:spcBef>
                <a:spcPts val="1200"/>
              </a:spcBef>
              <a:spcAft>
                <a:spcPts val="1200"/>
              </a:spcAft>
              <a:buNone/>
            </a:pPr>
            <a:r>
              <a:rPr lang="en"/>
              <a:t>Tulip: 60.5%</a:t>
            </a:r>
            <a:endParaRPr/>
          </a:p>
        </p:txBody>
      </p:sp>
      <p:pic>
        <p:nvPicPr>
          <p:cNvPr id="124" name="Google Shape;124;p21"/>
          <p:cNvPicPr preferRelativeResize="0"/>
          <p:nvPr/>
        </p:nvPicPr>
        <p:blipFill>
          <a:blip r:embed="rId3">
            <a:alphaModFix/>
          </a:blip>
          <a:stretch>
            <a:fillRect/>
          </a:stretch>
        </p:blipFill>
        <p:spPr>
          <a:xfrm>
            <a:off x="4650900" y="1489825"/>
            <a:ext cx="4105202" cy="3078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