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39416a77a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39416a77a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9416a77a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39416a77a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39416a77ac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39416a77ac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9416a77a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9416a77a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9416a77ac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9416a77a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9416a77ac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9416a77ac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9416a77ac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9416a77ac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9416a77ac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9416a77a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9416a77ac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9416a77a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9416a77ac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9416a77ac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Assignment 3</a:t>
            </a:r>
            <a:endParaRPr sz="37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911975" y="1875125"/>
            <a:ext cx="80670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 584 - Advanced Intelligent Systems and Deep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 - Dr. Tam Nguyen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832700" y="2936075"/>
            <a:ext cx="5783400" cy="19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340">
                <a:solidFill>
                  <a:schemeClr val="dk1"/>
                </a:solidFill>
              </a:rPr>
              <a:t>Team Members</a:t>
            </a:r>
            <a:endParaRPr sz="134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4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512">
                <a:solidFill>
                  <a:srgbClr val="93C47D"/>
                </a:solidFill>
              </a:rPr>
              <a:t>Connar Hite</a:t>
            </a:r>
            <a:endParaRPr sz="1512">
              <a:solidFill>
                <a:srgbClr val="93C47D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512">
                <a:solidFill>
                  <a:srgbClr val="93C47D"/>
                </a:solidFill>
              </a:rPr>
              <a:t>Ranjita Piratla</a:t>
            </a:r>
            <a:endParaRPr sz="1512">
              <a:solidFill>
                <a:srgbClr val="93C47D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560">
                <a:solidFill>
                  <a:srgbClr val="93C47D"/>
                </a:solidFill>
              </a:rPr>
              <a:t>Sean Saud</a:t>
            </a:r>
            <a:endParaRPr sz="1560">
              <a:solidFill>
                <a:srgbClr val="93C47D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560">
                <a:solidFill>
                  <a:srgbClr val="93C47D"/>
                </a:solidFill>
              </a:rPr>
              <a:t>Monika Somu</a:t>
            </a:r>
            <a:endParaRPr sz="1560">
              <a:solidFill>
                <a:srgbClr val="93C47D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560">
                <a:solidFill>
                  <a:srgbClr val="93C47D"/>
                </a:solidFill>
              </a:rPr>
              <a:t>T.Shiva Harshith Varma</a:t>
            </a:r>
            <a:endParaRPr sz="1560">
              <a:solidFill>
                <a:srgbClr val="93C47D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40">
              <a:solidFill>
                <a:srgbClr val="6AA84F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Contributions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Connar Hite: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Ranjita Piratla: Wrote Conclusion section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Sean Saud: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Monika Somu: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en"/>
              <a:t>T.Shiva Harshith Varma: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4609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120"/>
              <a:t>Thank you</a:t>
            </a:r>
            <a:endParaRPr sz="51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4"/>
          <p:cNvGrpSpPr/>
          <p:nvPr/>
        </p:nvGrpSpPr>
        <p:grpSpPr>
          <a:xfrm>
            <a:off x="94225" y="105300"/>
            <a:ext cx="8982600" cy="5038475"/>
            <a:chOff x="94225" y="105300"/>
            <a:chExt cx="8982600" cy="5038475"/>
          </a:xfrm>
        </p:grpSpPr>
        <p:sp>
          <p:nvSpPr>
            <p:cNvPr id="71" name="Google Shape;71;p14"/>
            <p:cNvSpPr/>
            <p:nvPr/>
          </p:nvSpPr>
          <p:spPr>
            <a:xfrm>
              <a:off x="94225" y="138325"/>
              <a:ext cx="8982600" cy="4932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282538" y="1896143"/>
              <a:ext cx="1059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Input: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128x128x3</a:t>
              </a:r>
              <a:endParaRPr sz="1000"/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1234391" y="1896143"/>
              <a:ext cx="1120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C1: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128x128x64</a:t>
              </a:r>
              <a:endParaRPr sz="1000"/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2465060" y="1896143"/>
              <a:ext cx="1059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C3: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64x64x96</a:t>
              </a:r>
              <a:endParaRPr sz="1000"/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3780540" y="1896143"/>
              <a:ext cx="1120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C5: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32x32x128</a:t>
              </a:r>
              <a:endParaRPr sz="1000"/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5312071" y="1896143"/>
              <a:ext cx="1120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C7: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16x16x164</a:t>
              </a:r>
              <a:endParaRPr sz="1000"/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7392596" y="1896143"/>
              <a:ext cx="964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C9: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8x8x256</a:t>
              </a:r>
              <a:endParaRPr sz="1000"/>
            </a:p>
          </p:txBody>
        </p:sp>
        <p:sp>
          <p:nvSpPr>
            <p:cNvPr id="78" name="Google Shape;78;p14"/>
            <p:cNvSpPr/>
            <p:nvPr/>
          </p:nvSpPr>
          <p:spPr>
            <a:xfrm flipH="1">
              <a:off x="6781813" y="1024675"/>
              <a:ext cx="2079600" cy="182700"/>
            </a:xfrm>
            <a:prstGeom prst="cube">
              <a:avLst>
                <a:gd fmla="val 38318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3497663" y="2963800"/>
              <a:ext cx="160200" cy="1353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486113" y="3262600"/>
              <a:ext cx="160200" cy="6150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491888" y="2963800"/>
              <a:ext cx="160200" cy="1353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2503438" y="2530900"/>
              <a:ext cx="160200" cy="21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480338" y="3358300"/>
              <a:ext cx="160200" cy="42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 flipH="1">
              <a:off x="5104398" y="981540"/>
              <a:ext cx="1327800" cy="269400"/>
            </a:xfrm>
            <a:prstGeom prst="cube">
              <a:avLst>
                <a:gd fmla="val 38318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 flipH="1">
              <a:off x="5170038" y="1117750"/>
              <a:ext cx="1201200" cy="83700"/>
            </a:xfrm>
            <a:prstGeom prst="cube">
              <a:avLst>
                <a:gd fmla="val 28355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flipH="1">
              <a:off x="653216" y="439330"/>
              <a:ext cx="318300" cy="1353900"/>
            </a:xfrm>
            <a:prstGeom prst="cube">
              <a:avLst>
                <a:gd fmla="val 9265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 flipH="1">
              <a:off x="704750" y="606157"/>
              <a:ext cx="93600" cy="397200"/>
            </a:xfrm>
            <a:prstGeom prst="cube">
              <a:avLst>
                <a:gd fmla="val 75879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flipH="1">
              <a:off x="1234471" y="500023"/>
              <a:ext cx="737100" cy="1232400"/>
            </a:xfrm>
            <a:prstGeom prst="cube">
              <a:avLst>
                <a:gd fmla="val 38318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flipH="1">
              <a:off x="2321048" y="751764"/>
              <a:ext cx="964500" cy="728700"/>
            </a:xfrm>
            <a:prstGeom prst="cube">
              <a:avLst>
                <a:gd fmla="val 38318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flipH="1">
              <a:off x="3634924" y="877615"/>
              <a:ext cx="1120200" cy="477300"/>
            </a:xfrm>
            <a:prstGeom prst="cube">
              <a:avLst>
                <a:gd fmla="val 38318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flipH="1">
              <a:off x="1282775" y="1207375"/>
              <a:ext cx="640500" cy="269400"/>
            </a:xfrm>
            <a:prstGeom prst="cube">
              <a:avLst>
                <a:gd fmla="val 28355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" name="Google Shape;92;p14"/>
            <p:cNvCxnSpPr>
              <a:stCxn id="87" idx="0"/>
            </p:cNvCxnSpPr>
            <p:nvPr/>
          </p:nvCxnSpPr>
          <p:spPr>
            <a:xfrm>
              <a:off x="716039" y="606157"/>
              <a:ext cx="676200" cy="224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4"/>
            <p:cNvCxnSpPr>
              <a:stCxn id="87" idx="3"/>
            </p:cNvCxnSpPr>
            <p:nvPr/>
          </p:nvCxnSpPr>
          <p:spPr>
            <a:xfrm flipH="1" rot="10800000">
              <a:off x="787061" y="830857"/>
              <a:ext cx="605100" cy="172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14"/>
            <p:cNvCxnSpPr>
              <a:stCxn id="87" idx="1"/>
            </p:cNvCxnSpPr>
            <p:nvPr/>
          </p:nvCxnSpPr>
          <p:spPr>
            <a:xfrm>
              <a:off x="787061" y="677180"/>
              <a:ext cx="588300" cy="153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95" name="Google Shape;95;p14"/>
            <p:cNvSpPr/>
            <p:nvPr/>
          </p:nvSpPr>
          <p:spPr>
            <a:xfrm flipH="1">
              <a:off x="2483000" y="1123675"/>
              <a:ext cx="737100" cy="269400"/>
            </a:xfrm>
            <a:prstGeom prst="cube">
              <a:avLst>
                <a:gd fmla="val 28355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 flipH="1">
              <a:off x="3731525" y="1068250"/>
              <a:ext cx="964500" cy="182700"/>
            </a:xfrm>
            <a:prstGeom prst="cube">
              <a:avLst>
                <a:gd fmla="val 28355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7" name="Google Shape;97;p14"/>
            <p:cNvCxnSpPr/>
            <p:nvPr/>
          </p:nvCxnSpPr>
          <p:spPr>
            <a:xfrm flipH="1" rot="10800000">
              <a:off x="1839075" y="1008150"/>
              <a:ext cx="624000" cy="193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14"/>
            <p:cNvCxnSpPr/>
            <p:nvPr/>
          </p:nvCxnSpPr>
          <p:spPr>
            <a:xfrm flipH="1">
              <a:off x="1920175" y="1019450"/>
              <a:ext cx="550800" cy="469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4"/>
            <p:cNvCxnSpPr/>
            <p:nvPr/>
          </p:nvCxnSpPr>
          <p:spPr>
            <a:xfrm flipH="1" rot="10800000">
              <a:off x="1920388" y="1019550"/>
              <a:ext cx="550500" cy="269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4"/>
            <p:cNvCxnSpPr/>
            <p:nvPr/>
          </p:nvCxnSpPr>
          <p:spPr>
            <a:xfrm>
              <a:off x="4635075" y="1074461"/>
              <a:ext cx="570300" cy="12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4"/>
            <p:cNvCxnSpPr/>
            <p:nvPr/>
          </p:nvCxnSpPr>
          <p:spPr>
            <a:xfrm flipH="1">
              <a:off x="4716000" y="1104138"/>
              <a:ext cx="464100" cy="130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4"/>
            <p:cNvCxnSpPr/>
            <p:nvPr/>
          </p:nvCxnSpPr>
          <p:spPr>
            <a:xfrm flipH="1" rot="10800000">
              <a:off x="4716354" y="1087188"/>
              <a:ext cx="472200" cy="36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4"/>
            <p:cNvCxnSpPr/>
            <p:nvPr/>
          </p:nvCxnSpPr>
          <p:spPr>
            <a:xfrm>
              <a:off x="6272000" y="1117775"/>
              <a:ext cx="550500" cy="6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4"/>
            <p:cNvCxnSpPr/>
            <p:nvPr/>
          </p:nvCxnSpPr>
          <p:spPr>
            <a:xfrm flipH="1">
              <a:off x="6350203" y="1133327"/>
              <a:ext cx="447900" cy="68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4"/>
            <p:cNvCxnSpPr/>
            <p:nvPr/>
          </p:nvCxnSpPr>
          <p:spPr>
            <a:xfrm flipH="1" rot="10800000">
              <a:off x="6350458" y="1124411"/>
              <a:ext cx="455700" cy="1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4"/>
            <p:cNvCxnSpPr/>
            <p:nvPr/>
          </p:nvCxnSpPr>
          <p:spPr>
            <a:xfrm flipH="1" rot="10800000">
              <a:off x="3145501" y="978896"/>
              <a:ext cx="562500" cy="129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14"/>
            <p:cNvCxnSpPr/>
            <p:nvPr/>
          </p:nvCxnSpPr>
          <p:spPr>
            <a:xfrm flipH="1">
              <a:off x="3221506" y="987237"/>
              <a:ext cx="486300" cy="407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14"/>
            <p:cNvCxnSpPr/>
            <p:nvPr/>
          </p:nvCxnSpPr>
          <p:spPr>
            <a:xfrm flipH="1" rot="10800000">
              <a:off x="3221644" y="987293"/>
              <a:ext cx="494100" cy="207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109" name="Google Shape;109;p14"/>
            <p:cNvSpPr txBox="1"/>
            <p:nvPr/>
          </p:nvSpPr>
          <p:spPr>
            <a:xfrm>
              <a:off x="2053875" y="4651168"/>
              <a:ext cx="1059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Flatten: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4096</a:t>
              </a:r>
              <a:endParaRPr sz="1000"/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3048100" y="4651168"/>
              <a:ext cx="1059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F11: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2048</a:t>
              </a:r>
              <a:endParaRPr sz="1000"/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4042325" y="4651168"/>
              <a:ext cx="1059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F12: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2048</a:t>
              </a:r>
              <a:endParaRPr sz="1000"/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5036563" y="4651175"/>
              <a:ext cx="1059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F13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32</a:t>
              </a:r>
              <a:endParaRPr sz="1000"/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6048650" y="4651168"/>
              <a:ext cx="1059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Output: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4</a:t>
              </a:r>
              <a:endParaRPr sz="1000"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377504" y="3457750"/>
              <a:ext cx="834000" cy="224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6966063" y="3457750"/>
              <a:ext cx="605100" cy="224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 txBox="1"/>
            <p:nvPr/>
          </p:nvSpPr>
          <p:spPr>
            <a:xfrm>
              <a:off x="6738950" y="3019593"/>
              <a:ext cx="10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Softmax</a:t>
              </a:r>
              <a:endParaRPr sz="1000"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2663638" y="3150400"/>
              <a:ext cx="834000" cy="207900"/>
            </a:xfrm>
            <a:prstGeom prst="rightArrow">
              <a:avLst>
                <a:gd fmla="val 18768" name="adj1"/>
                <a:gd fmla="val 68081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2663638" y="3781900"/>
              <a:ext cx="834000" cy="207900"/>
            </a:xfrm>
            <a:prstGeom prst="rightArrow">
              <a:avLst>
                <a:gd fmla="val 18768" name="adj1"/>
                <a:gd fmla="val 68081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3657875" y="3150400"/>
              <a:ext cx="834000" cy="207900"/>
            </a:xfrm>
            <a:prstGeom prst="rightArrow">
              <a:avLst>
                <a:gd fmla="val 18768" name="adj1"/>
                <a:gd fmla="val 68081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3657875" y="3781900"/>
              <a:ext cx="834000" cy="207900"/>
            </a:xfrm>
            <a:prstGeom prst="rightArrow">
              <a:avLst>
                <a:gd fmla="val 18768" name="adj1"/>
                <a:gd fmla="val 68081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4652100" y="3331463"/>
              <a:ext cx="834000" cy="118200"/>
            </a:xfrm>
            <a:prstGeom prst="rightArrow">
              <a:avLst>
                <a:gd fmla="val 18768" name="adj1"/>
                <a:gd fmla="val 68081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4652100" y="3690546"/>
              <a:ext cx="834000" cy="118200"/>
            </a:xfrm>
            <a:prstGeom prst="rightArrow">
              <a:avLst>
                <a:gd fmla="val 18768" name="adj1"/>
                <a:gd fmla="val 68081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5646313" y="3435203"/>
              <a:ext cx="834000" cy="66900"/>
            </a:xfrm>
            <a:prstGeom prst="rightArrow">
              <a:avLst>
                <a:gd fmla="val 18768" name="adj1"/>
                <a:gd fmla="val 68081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5646313" y="3638095"/>
              <a:ext cx="834000" cy="66900"/>
            </a:xfrm>
            <a:prstGeom prst="rightArrow">
              <a:avLst>
                <a:gd fmla="val 18768" name="adj1"/>
                <a:gd fmla="val 68081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Google Shape;125;p14"/>
            <p:cNvCxnSpPr/>
            <p:nvPr/>
          </p:nvCxnSpPr>
          <p:spPr>
            <a:xfrm flipH="1">
              <a:off x="2111825" y="555225"/>
              <a:ext cx="10800" cy="51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" name="Google Shape;126;p14"/>
            <p:cNvSpPr txBox="1"/>
            <p:nvPr/>
          </p:nvSpPr>
          <p:spPr>
            <a:xfrm>
              <a:off x="1516625" y="119350"/>
              <a:ext cx="1201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S2: Max Pooling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64x64x64</a:t>
              </a:r>
              <a:endParaRPr sz="1000"/>
            </a:p>
          </p:txBody>
        </p:sp>
        <p:cxnSp>
          <p:nvCxnSpPr>
            <p:cNvPr id="127" name="Google Shape;127;p14"/>
            <p:cNvCxnSpPr/>
            <p:nvPr/>
          </p:nvCxnSpPr>
          <p:spPr>
            <a:xfrm rot="10800000">
              <a:off x="3460175" y="602400"/>
              <a:ext cx="0" cy="39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14"/>
            <p:cNvCxnSpPr/>
            <p:nvPr/>
          </p:nvCxnSpPr>
          <p:spPr>
            <a:xfrm rot="10800000">
              <a:off x="4939075" y="645825"/>
              <a:ext cx="0" cy="38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9" name="Google Shape;129;p14"/>
            <p:cNvSpPr txBox="1"/>
            <p:nvPr/>
          </p:nvSpPr>
          <p:spPr>
            <a:xfrm>
              <a:off x="2551000" y="3989793"/>
              <a:ext cx="10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Dense</a:t>
              </a:r>
              <a:endParaRPr sz="1000"/>
            </a:p>
          </p:txBody>
        </p:sp>
        <p:cxnSp>
          <p:nvCxnSpPr>
            <p:cNvPr id="130" name="Google Shape;130;p14"/>
            <p:cNvCxnSpPr/>
            <p:nvPr/>
          </p:nvCxnSpPr>
          <p:spPr>
            <a:xfrm rot="10800000">
              <a:off x="6602825" y="711300"/>
              <a:ext cx="0" cy="32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1" name="Google Shape;131;p14"/>
            <p:cNvSpPr txBox="1"/>
            <p:nvPr/>
          </p:nvSpPr>
          <p:spPr>
            <a:xfrm>
              <a:off x="2868100" y="128000"/>
              <a:ext cx="1201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S4: Max Pooling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32x32x96</a:t>
              </a:r>
              <a:endParaRPr sz="1000"/>
            </a:p>
          </p:txBody>
        </p:sp>
        <p:sp>
          <p:nvSpPr>
            <p:cNvPr id="132" name="Google Shape;132;p14"/>
            <p:cNvSpPr txBox="1"/>
            <p:nvPr/>
          </p:nvSpPr>
          <p:spPr>
            <a:xfrm>
              <a:off x="3545225" y="3989793"/>
              <a:ext cx="10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Dense</a:t>
              </a:r>
              <a:endParaRPr sz="1000"/>
            </a:p>
          </p:txBody>
        </p:sp>
        <p:sp>
          <p:nvSpPr>
            <p:cNvPr id="133" name="Google Shape;133;p14"/>
            <p:cNvSpPr txBox="1"/>
            <p:nvPr/>
          </p:nvSpPr>
          <p:spPr>
            <a:xfrm>
              <a:off x="4539450" y="3989793"/>
              <a:ext cx="10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Dense</a:t>
              </a:r>
              <a:endParaRPr sz="1000"/>
            </a:p>
          </p:txBody>
        </p:sp>
        <p:sp>
          <p:nvSpPr>
            <p:cNvPr id="134" name="Google Shape;134;p14"/>
            <p:cNvSpPr txBox="1"/>
            <p:nvPr/>
          </p:nvSpPr>
          <p:spPr>
            <a:xfrm>
              <a:off x="5533700" y="3989793"/>
              <a:ext cx="10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Dense</a:t>
              </a:r>
              <a:endParaRPr sz="1000"/>
            </a:p>
          </p:txBody>
        </p:sp>
        <p:sp>
          <p:nvSpPr>
            <p:cNvPr id="135" name="Google Shape;135;p14"/>
            <p:cNvSpPr txBox="1"/>
            <p:nvPr/>
          </p:nvSpPr>
          <p:spPr>
            <a:xfrm>
              <a:off x="4351850" y="105300"/>
              <a:ext cx="1201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S6: Max Pooling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16x16x128</a:t>
              </a:r>
              <a:endParaRPr sz="1000"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6002225" y="138325"/>
              <a:ext cx="1201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S8: Max Pooling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8x8x164</a:t>
              </a:r>
              <a:endParaRPr sz="1000"/>
            </a:p>
          </p:txBody>
        </p:sp>
        <p:sp>
          <p:nvSpPr>
            <p:cNvPr id="137" name="Google Shape;137;p14"/>
            <p:cNvSpPr txBox="1"/>
            <p:nvPr/>
          </p:nvSpPr>
          <p:spPr>
            <a:xfrm>
              <a:off x="7848325" y="105300"/>
              <a:ext cx="1201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S10: Max Pooling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4x4x256</a:t>
              </a:r>
              <a:endParaRPr sz="1000"/>
            </a:p>
          </p:txBody>
        </p:sp>
        <p:cxnSp>
          <p:nvCxnSpPr>
            <p:cNvPr id="138" name="Google Shape;138;p14"/>
            <p:cNvCxnSpPr>
              <a:endCxn id="137" idx="3"/>
            </p:cNvCxnSpPr>
            <p:nvPr/>
          </p:nvCxnSpPr>
          <p:spPr>
            <a:xfrm rot="10800000">
              <a:off x="9049525" y="351600"/>
              <a:ext cx="0" cy="80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137" y="94238"/>
            <a:ext cx="3166375" cy="495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Structure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Images</a:t>
            </a:r>
            <a:endParaRPr/>
          </a:p>
        </p:txBody>
      </p:sp>
      <p:pic>
        <p:nvPicPr>
          <p:cNvPr id="150" name="Google Shape;150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374" y="1582012"/>
            <a:ext cx="4677275" cy="289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98" y="1582000"/>
            <a:ext cx="3610727" cy="28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+ Horizontal Flip</a:t>
            </a:r>
            <a:endParaRPr/>
          </a:p>
        </p:txBody>
      </p:sp>
      <p:pic>
        <p:nvPicPr>
          <p:cNvPr id="157" name="Google Shape;157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816" y="1581912"/>
            <a:ext cx="4681729" cy="2898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048" y="1581912"/>
            <a:ext cx="3611880" cy="2898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+ Flip, Brightness, 90 Rotation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48" y="1581912"/>
            <a:ext cx="3611880" cy="2863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2816" y="1581912"/>
            <a:ext cx="4681729" cy="2897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 Images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48" y="1581912"/>
            <a:ext cx="3611880" cy="2944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2816" y="1581912"/>
            <a:ext cx="4681729" cy="2896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Results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679" y="1284825"/>
            <a:ext cx="7156632" cy="36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custom deep learning network was built to classify four different types of flowers.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training data by flipping, rotating, and brightening images to avoid overfitting.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the number of training images and modifying them definitely increased accuracy.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avoid overfitting, early stopping and dropout layers were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testing, accuracy was improved.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