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1"/>
  </p:notesMasterIdLst>
  <p:handoutMasterIdLst>
    <p:handoutMasterId r:id="rId22"/>
  </p:handoutMasterIdLst>
  <p:sldIdLst>
    <p:sldId id="370" r:id="rId2"/>
    <p:sldId id="371" r:id="rId3"/>
    <p:sldId id="386" r:id="rId4"/>
    <p:sldId id="373" r:id="rId5"/>
    <p:sldId id="374" r:id="rId6"/>
    <p:sldId id="372" r:id="rId7"/>
    <p:sldId id="375" r:id="rId8"/>
    <p:sldId id="388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90" r:id="rId18"/>
    <p:sldId id="385" r:id="rId19"/>
    <p:sldId id="391" r:id="rId20"/>
  </p:sldIdLst>
  <p:sldSz cx="9144000" cy="6858000" type="screen4x3"/>
  <p:notesSz cx="6992938" cy="92789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990099"/>
    <a:srgbClr val="FFCCFF"/>
    <a:srgbClr val="990000"/>
    <a:srgbClr val="0000FF"/>
    <a:srgbClr val="FFFF99"/>
    <a:srgbClr val="E7E7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56" autoAdjust="0"/>
    <p:restoredTop sz="94622" autoAdjust="0"/>
  </p:normalViewPr>
  <p:slideViewPr>
    <p:cSldViewPr snapToGrid="0">
      <p:cViewPr varScale="1">
        <p:scale>
          <a:sx n="69" d="100"/>
          <a:sy n="69" d="100"/>
        </p:scale>
        <p:origin x="-15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1362" y="-84"/>
      </p:cViewPr>
      <p:guideLst>
        <p:guide orient="horz" pos="2922"/>
        <p:guide pos="2202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C2ED9D8-3065-4D31-B003-1E17EB641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5325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9212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B2FD50A-165B-4C7F-9BD8-D03DDC68D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We’re pretty sure other proposed models are instances of ours; let us know.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4F3E5-A9B7-4CBA-B648-99EF8B0B1CC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Each resolution rule imposes an MVD on the conceptual schema. If the resolution function guarantees to return exactly one value, then the MVD is also an FD.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A67EA-A0D9-46CE-BD36-C2A7FCC44C9A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A5F50-CBBB-4861-8DC5-E8C642A18507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Deco tables are a 4NF decomposition based on the MVDs imposed by the RRs. If the MVD is also an FD, the FD may not hold in the Deco table.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CC94E-1B0D-4A00-AF16-1D2ECFEB277A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Deco tables are a 4NF decomposition based on the MVDs imposed by the RRs. If the MVD is also an FD, the FD may not hold in the Deco table.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41125-3DB4-473C-9158-FA10F01EC02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57150" cmpd="thickThin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09550"/>
            <a:ext cx="14478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38FC3-A402-4D2B-A0EF-6F96E468DB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B8F39-8D6C-4C65-A4FC-0F45C160F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5CE0C-2478-4041-9378-B9865356C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945" y="1355130"/>
            <a:ext cx="8458200" cy="4953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CEE00-7828-4AE3-9D41-EA52E5079D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69BE7-950C-48FF-9EF8-168752C95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524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C37BF-6723-4974-8AC7-69920C8D1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D8975-FF1F-4036-90CE-E17D202D3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83D6-8EB5-4AEA-A898-809A5B224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90C36-1638-411E-82E8-E886B609E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3C92-8D51-4D10-9F46-D9BCD822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9311A-D83F-4FD3-91DB-B0C320C84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315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Aft>
                <a:spcPct val="100000"/>
              </a:spcAft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F1D81D5B-22C0-4F3C-A378-860D0C4CEB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5399" name="Line 7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7150" cmpd="thickThin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8" descr="b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53400" y="130175"/>
            <a:ext cx="914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7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10000"/>
        </a:spcAft>
        <a:buFont typeface="Wingdings" pitchFamily="2" charset="2"/>
        <a:buChar char="§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Font typeface="Trebuchet MS" pitchFamily="34" charset="0"/>
        <a:buChar char="—"/>
        <a:defRPr sz="24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Calibri" pitchFamily="34" charset="0"/>
              </a:rPr>
              <a:t>Deco — Declarative Crowdsourcing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14800"/>
            <a:ext cx="6858000" cy="1828800"/>
          </a:xfrm>
        </p:spPr>
        <p:txBody>
          <a:bodyPr/>
          <a:lstStyle/>
          <a:p>
            <a:pPr eaLnBrk="1" hangingPunct="1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33400" y="2209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i="1" kern="0" dirty="0">
                <a:solidFill>
                  <a:schemeClr val="tx1"/>
                </a:solidFill>
                <a:latin typeface="+mj-lt"/>
                <a:ea typeface="+mj-ea"/>
                <a:cs typeface="Calibri" pitchFamily="34" charset="0"/>
              </a:rPr>
              <a:t>Scoop</a:t>
            </a:r>
            <a:r>
              <a:rPr lang="en-US" sz="2000" i="1" kern="0" dirty="0">
                <a:solidFill>
                  <a:schemeClr val="tx1"/>
                </a:solidFill>
                <a:latin typeface="+mj-lt"/>
                <a:ea typeface="+mj-ea"/>
                <a:cs typeface="Calibri" pitchFamily="34" charset="0"/>
              </a:rPr>
              <a:t> — The Stanford – Santa Cruz Project for Cooperative Computing with Algorithms, Data, and People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 and Attributes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0038" y="1355725"/>
            <a:ext cx="8843962" cy="495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R (restaurant, address, rating, cuisine)</a:t>
            </a:r>
          </a:p>
          <a:p>
            <a:pPr>
              <a:spcBef>
                <a:spcPts val="12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S (address, city, zip)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Font typeface="Trebuchet MS" pitchFamily="34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B4302-979B-4396-A0C7-5048AB481BE6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1509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21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22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21512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4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21514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26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6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21517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518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30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20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21521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522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21523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355725"/>
            <a:ext cx="8843962" cy="495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R (restaurant, address,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rating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cuisine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12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S (address,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city, zip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  <a:endParaRPr lang="en-US" smtClean="0"/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b="1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sz="2400" i="1" smtClean="0">
                <a:solidFill>
                  <a:schemeClr val="tx1"/>
                </a:solidFill>
              </a:rPr>
              <a:t>dependent attribute groups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1A670-9374-4F57-8D95-84E51A1BE71C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2533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21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22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22536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4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22538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26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540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22541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542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30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544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22545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546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22547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355725"/>
            <a:ext cx="8843962" cy="495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R (</a:t>
            </a:r>
            <a:r>
              <a:rPr lang="en-US" b="1" smtClean="0"/>
              <a:t>restaurant, address</a:t>
            </a:r>
            <a:r>
              <a:rPr lang="en-US" b="1" smtClean="0">
                <a:solidFill>
                  <a:schemeClr val="tx1"/>
                </a:solidFill>
              </a:rPr>
              <a:t>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rating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cuisine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12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S (</a:t>
            </a:r>
            <a:r>
              <a:rPr lang="en-US" b="1" smtClean="0"/>
              <a:t>address</a:t>
            </a:r>
            <a:r>
              <a:rPr lang="en-US" b="1" smtClean="0">
                <a:solidFill>
                  <a:schemeClr val="tx1"/>
                </a:solidFill>
              </a:rPr>
              <a:t>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city, zip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  <a:endParaRPr lang="en-US" smtClean="0"/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b="1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sz="2400" i="1" smtClean="0">
                <a:solidFill>
                  <a:schemeClr val="tx1"/>
                </a:solidFill>
              </a:rPr>
              <a:t>dependent attribute groups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</a:p>
          <a:p>
            <a:pPr>
              <a:spcBef>
                <a:spcPts val="12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i="1" smtClean="0"/>
              <a:t>  anchor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3253D-3AAF-45BD-B4B0-2ADC5A00CA9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3557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21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22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23560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4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23562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26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64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23565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3566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30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68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23569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3570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23571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180975" y="4718050"/>
            <a:ext cx="6378575" cy="17510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Resolution Rules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0038" y="1355725"/>
            <a:ext cx="8382000" cy="495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R (restaurant, address,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rating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cuisine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S (address,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city, zip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  <a:endParaRPr lang="en-US" b="1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ts val="18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mtClean="0">
                <a:solidFill>
                  <a:srgbClr val="990000"/>
                </a:solidFill>
                <a:sym typeface="Wingdings" pitchFamily="2" charset="2"/>
              </a:rPr>
              <a:t>One resolution rule per dependent attribute-group</a:t>
            </a:r>
          </a:p>
          <a:p>
            <a:pPr>
              <a:spcBef>
                <a:spcPts val="12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restaurant,address</a:t>
            </a:r>
            <a:r>
              <a:rPr lang="en-US" i="1" smtClean="0">
                <a:sym typeface="Wingdings" pitchFamily="2" charset="2"/>
              </a:rPr>
              <a:t> </a:t>
            </a:r>
            <a:r>
              <a:rPr lang="en-US" sz="2400" smtClean="0">
                <a:sym typeface="Wingdings" pitchFamily="2" charset="2"/>
              </a:rPr>
              <a:t></a:t>
            </a:r>
            <a:r>
              <a:rPr lang="en-US" smtClean="0">
                <a:sym typeface="Wingdings" pitchFamily="2" charset="2"/>
              </a:rPr>
              <a:t> rating 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(F=avg)</a:t>
            </a:r>
            <a:endParaRPr lang="en-US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restaurant</a:t>
            </a:r>
            <a:r>
              <a:rPr lang="en-US" i="1" smtClean="0">
                <a:sym typeface="Wingdings" pitchFamily="2" charset="2"/>
              </a:rPr>
              <a:t> </a:t>
            </a:r>
            <a:r>
              <a:rPr lang="en-US" sz="2400" smtClean="0">
                <a:sym typeface="Wingdings" pitchFamily="2" charset="2"/>
              </a:rPr>
              <a:t></a:t>
            </a:r>
            <a:r>
              <a:rPr lang="en-US" smtClean="0">
                <a:sym typeface="Wingdings" pitchFamily="2" charset="2"/>
              </a:rPr>
              <a:t> cuisine 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F=dup-elim)</a:t>
            </a:r>
            <a:endParaRPr lang="en-US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address</a:t>
            </a:r>
            <a:r>
              <a:rPr lang="en-US" i="1" smtClean="0">
                <a:sym typeface="Wingdings" pitchFamily="2" charset="2"/>
              </a:rPr>
              <a:t> </a:t>
            </a:r>
            <a:r>
              <a:rPr lang="en-US" sz="2400" smtClean="0">
                <a:sym typeface="Wingdings" pitchFamily="2" charset="2"/>
              </a:rPr>
              <a:t></a:t>
            </a:r>
            <a:r>
              <a:rPr lang="en-US" smtClean="0">
                <a:sym typeface="Wingdings" pitchFamily="2" charset="2"/>
              </a:rPr>
              <a:t> city,zip 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(F=majority)</a:t>
            </a:r>
            <a:endParaRPr lang="en-US" smtClea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mtClean="0">
                <a:solidFill>
                  <a:srgbClr val="990000"/>
                </a:solidFill>
              </a:rPr>
              <a:t>LHS 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</a:t>
            </a:r>
            <a:r>
              <a:rPr lang="en-US" smtClean="0">
                <a:solidFill>
                  <a:srgbClr val="990000"/>
                </a:solidFill>
                <a:sym typeface="Wingdings" pitchFamily="2" charset="2"/>
              </a:rPr>
              <a:t> RHS  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with 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(black-box)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 function </a:t>
            </a:r>
            <a:r>
              <a:rPr lang="en-US" smtClean="0">
                <a:solidFill>
                  <a:srgbClr val="990000"/>
                </a:solidFill>
                <a:sym typeface="Wingdings" pitchFamily="2" charset="2"/>
              </a:rPr>
              <a:t>F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i="1" smtClean="0">
                <a:solidFill>
                  <a:srgbClr val="990000"/>
                </a:solidFill>
                <a:sym typeface="Wingdings" pitchFamily="2" charset="2"/>
              </a:rPr>
              <a:t>Given LHS values and one or more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i="1" smtClean="0">
                <a:solidFill>
                  <a:srgbClr val="990000"/>
                </a:solidFill>
                <a:sym typeface="Wingdings" pitchFamily="2" charset="2"/>
              </a:rPr>
              <a:t>RHS values, F returns zero or more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i="1" smtClean="0">
                <a:solidFill>
                  <a:srgbClr val="990000"/>
                </a:solidFill>
                <a:sym typeface="Wingdings" pitchFamily="2" charset="2"/>
              </a:rPr>
              <a:t>(new) values for RHS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i="1" smtClean="0">
              <a:solidFill>
                <a:srgbClr val="99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531BDF-8CDB-4496-9207-A4C7DA22F1F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24582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21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22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24585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4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24587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26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589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24590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591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30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593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24594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595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24596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Rules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0038" y="1355725"/>
            <a:ext cx="8382000" cy="53371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R (restaurant, address,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rating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cuisine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S (address,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city, zip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  <a:endParaRPr lang="en-US" smtClean="0"/>
          </a:p>
          <a:p>
            <a:pPr>
              <a:spcBef>
                <a:spcPts val="18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mtClean="0"/>
              <a:t>LHS </a:t>
            </a:r>
            <a:r>
              <a:rPr lang="en-US" b="1" smtClean="0">
                <a:sym typeface="Wingdings" pitchFamily="2" charset="2"/>
              </a:rPr>
              <a:t></a:t>
            </a:r>
            <a:r>
              <a:rPr lang="en-US" smtClean="0">
                <a:sym typeface="Wingdings" pitchFamily="2" charset="2"/>
              </a:rPr>
              <a:t> RHS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  with procedure </a:t>
            </a:r>
            <a:r>
              <a:rPr lang="en-US" smtClean="0">
                <a:sym typeface="Wingdings" pitchFamily="2" charset="2"/>
              </a:rPr>
              <a:t>P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i="1" smtClean="0">
                <a:sym typeface="Wingdings" pitchFamily="2" charset="2"/>
              </a:rPr>
              <a:t>Given LHS value, procedure P can obtain RHS values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i="1" smtClean="0">
                <a:sym typeface="Wingdings" pitchFamily="2" charset="2"/>
              </a:rPr>
              <a:t>from external source(s)</a:t>
            </a:r>
          </a:p>
          <a:p>
            <a:pPr>
              <a:spcBef>
                <a:spcPts val="9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restaurant,address</a:t>
            </a:r>
            <a:r>
              <a:rPr lang="en-US" sz="2400" i="1" smtClean="0">
                <a:solidFill>
                  <a:srgbClr val="990000"/>
                </a:solidFill>
                <a:sym typeface="Wingdings" pitchFamily="2" charset="2"/>
              </a:rPr>
              <a:t> </a:t>
            </a:r>
            <a:r>
              <a:rPr lang="en-US" sz="2400" b="1" smtClean="0">
                <a:solidFill>
                  <a:srgbClr val="990000"/>
                </a:solidFill>
                <a:sym typeface="Wingdings" pitchFamily="2" charset="2"/>
              </a:rPr>
              <a:t>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 rating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restaurant</a:t>
            </a:r>
            <a:r>
              <a:rPr lang="en-US" sz="2400" i="1" smtClean="0">
                <a:solidFill>
                  <a:srgbClr val="990000"/>
                </a:solidFill>
                <a:sym typeface="Wingdings" pitchFamily="2" charset="2"/>
              </a:rPr>
              <a:t> </a:t>
            </a:r>
            <a:r>
              <a:rPr lang="en-US" sz="2400" b="1" smtClean="0">
                <a:solidFill>
                  <a:srgbClr val="990000"/>
                </a:solidFill>
                <a:sym typeface="Wingdings" pitchFamily="2" charset="2"/>
              </a:rPr>
              <a:t>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 cuisine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address</a:t>
            </a:r>
            <a:r>
              <a:rPr lang="en-US" sz="2400" i="1" smtClean="0">
                <a:solidFill>
                  <a:srgbClr val="990000"/>
                </a:solidFill>
                <a:sym typeface="Wingdings" pitchFamily="2" charset="2"/>
              </a:rPr>
              <a:t> </a:t>
            </a:r>
            <a:r>
              <a:rPr lang="en-US" sz="2400" b="1" smtClean="0">
                <a:solidFill>
                  <a:srgbClr val="990000"/>
                </a:solidFill>
                <a:sym typeface="Wingdings" pitchFamily="2" charset="2"/>
              </a:rPr>
              <a:t> 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city,zip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rating </a:t>
            </a:r>
            <a:r>
              <a:rPr lang="en-US" sz="2400" b="1" smtClean="0">
                <a:solidFill>
                  <a:srgbClr val="990000"/>
                </a:solidFill>
                <a:sym typeface="Wingdings" pitchFamily="2" charset="2"/>
              </a:rPr>
              <a:t> 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restaurant,address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cuisine </a:t>
            </a:r>
            <a:r>
              <a:rPr lang="en-US" sz="2400" b="1" smtClean="0">
                <a:solidFill>
                  <a:srgbClr val="990000"/>
                </a:solidFill>
                <a:sym typeface="Wingdings" pitchFamily="2" charset="2"/>
              </a:rPr>
              <a:t> 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restaurant,address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rating,cuisine </a:t>
            </a:r>
            <a:r>
              <a:rPr lang="en-US" sz="2400" b="1" smtClean="0">
                <a:solidFill>
                  <a:srgbClr val="990000"/>
                </a:solidFill>
                <a:sym typeface="Wingdings" pitchFamily="2" charset="2"/>
              </a:rPr>
              <a:t> 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restaurant,address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b="1" smtClean="0">
                <a:solidFill>
                  <a:srgbClr val="990000"/>
                </a:solidFill>
                <a:sym typeface="Symbol" pitchFamily="18" charset="2"/>
              </a:rPr>
              <a:t>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 </a:t>
            </a:r>
            <a:r>
              <a:rPr lang="en-US" sz="2400" b="1" smtClean="0">
                <a:solidFill>
                  <a:srgbClr val="990000"/>
                </a:solidFill>
                <a:sym typeface="Wingdings" pitchFamily="2" charset="2"/>
              </a:rPr>
              <a:t> 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restaurant,address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i="1" smtClean="0">
              <a:solidFill>
                <a:srgbClr val="99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ADB89-8A04-4555-B0A4-BC54E3625F89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2613025" y="2392363"/>
            <a:ext cx="5953125" cy="1343025"/>
          </a:xfrm>
          <a:prstGeom prst="roundRect">
            <a:avLst/>
          </a:prstGeom>
          <a:solidFill>
            <a:srgbClr val="E7E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sym typeface="Symbol"/>
              </a:rPr>
              <a:t> </a:t>
            </a:r>
            <a:r>
              <a:rPr lang="en-US" sz="2400" b="1" dirty="0">
                <a:solidFill>
                  <a:schemeClr val="tx1"/>
                </a:solidFill>
                <a:sym typeface="Wingdings"/>
              </a:rPr>
              <a:t> </a:t>
            </a:r>
            <a:r>
              <a:rPr lang="en-US" sz="2400" dirty="0">
                <a:solidFill>
                  <a:schemeClr val="tx1"/>
                </a:solidFill>
              </a:rPr>
              <a:t>anchor attributes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(subset of) anchor </a:t>
            </a:r>
            <a:r>
              <a:rPr lang="en-US" sz="2400" b="1" dirty="0">
                <a:solidFill>
                  <a:schemeClr val="tx1"/>
                </a:solidFill>
                <a:sym typeface="Wingdings"/>
              </a:rPr>
              <a:t> </a:t>
            </a:r>
            <a:r>
              <a:rPr lang="en-US" sz="2400" dirty="0">
                <a:solidFill>
                  <a:schemeClr val="tx1"/>
                </a:solidFill>
                <a:sym typeface="Wingdings"/>
              </a:rPr>
              <a:t>dependent group(s)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sym typeface="Wingdings"/>
              </a:rPr>
              <a:t>dependent group(s) </a:t>
            </a:r>
            <a:r>
              <a:rPr lang="en-US" sz="2400" b="1" dirty="0">
                <a:solidFill>
                  <a:schemeClr val="tx1"/>
                </a:solidFill>
                <a:sym typeface="Wingdings"/>
              </a:rPr>
              <a:t> </a:t>
            </a:r>
            <a:r>
              <a:rPr lang="en-US" sz="2400" dirty="0">
                <a:solidFill>
                  <a:schemeClr val="tx1"/>
                </a:solidFill>
                <a:sym typeface="Wingdings"/>
              </a:rPr>
              <a:t>anchor</a:t>
            </a:r>
          </a:p>
          <a:p>
            <a:pPr>
              <a:defRPr/>
            </a:pPr>
            <a:endParaRPr lang="en-US" sz="2400" dirty="0">
              <a:solidFill>
                <a:srgbClr val="990000"/>
              </a:solidFill>
            </a:endParaRPr>
          </a:p>
        </p:txBody>
      </p:sp>
      <p:grpSp>
        <p:nvGrpSpPr>
          <p:cNvPr id="25606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22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23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25609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5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25611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27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613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25614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15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31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617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25618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19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25620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Conceptual Schema (end user)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0038" y="1355725"/>
            <a:ext cx="8382000" cy="53371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R (restaurant, address, rating, cuisine)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S (address, city, zip)</a:t>
            </a:r>
            <a:endParaRPr lang="en-US" smtClean="0"/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i="1" smtClean="0">
              <a:solidFill>
                <a:srgbClr val="99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DC9A2-1CF3-4F1D-AAC3-C97511CCC23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6629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22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23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26633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5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26635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27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637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26638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9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31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641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26642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3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26644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  <p:sp>
        <p:nvSpPr>
          <p:cNvPr id="26630" name="Oval 19"/>
          <p:cNvSpPr>
            <a:spLocks noChangeArrowheads="1"/>
          </p:cNvSpPr>
          <p:nvPr/>
        </p:nvSpPr>
        <p:spPr bwMode="auto">
          <a:xfrm>
            <a:off x="7754938" y="3736975"/>
            <a:ext cx="1174750" cy="777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 bwMode="auto">
          <a:xfrm>
            <a:off x="203200" y="4075113"/>
            <a:ext cx="5316538" cy="1581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Actual Schema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0038" y="1355725"/>
            <a:ext cx="8382000" cy="495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R (restaurant, address,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rating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cuisine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S (address,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city, zip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  <a:endParaRPr lang="en-US" smtClean="0"/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restaurant,address</a:t>
            </a:r>
            <a:r>
              <a:rPr lang="en-US" sz="2400" i="1" smtClean="0">
                <a:sym typeface="Wingdings" pitchFamily="2" charset="2"/>
              </a:rPr>
              <a:t> </a:t>
            </a:r>
            <a:r>
              <a:rPr lang="en-US" sz="2000" smtClean="0">
                <a:sym typeface="Wingdings" pitchFamily="2" charset="2"/>
              </a:rPr>
              <a:t></a:t>
            </a:r>
            <a:r>
              <a:rPr lang="en-US" sz="2400" smtClean="0">
                <a:sym typeface="Wingdings" pitchFamily="2" charset="2"/>
              </a:rPr>
              <a:t> rating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restaurant</a:t>
            </a:r>
            <a:r>
              <a:rPr lang="en-US" sz="2400" i="1" smtClean="0">
                <a:sym typeface="Wingdings" pitchFamily="2" charset="2"/>
              </a:rPr>
              <a:t> </a:t>
            </a:r>
            <a:r>
              <a:rPr lang="en-US" sz="2000" smtClean="0">
                <a:sym typeface="Wingdings" pitchFamily="2" charset="2"/>
              </a:rPr>
              <a:t></a:t>
            </a:r>
            <a:r>
              <a:rPr lang="en-US" sz="2400" smtClean="0">
                <a:sym typeface="Wingdings" pitchFamily="2" charset="2"/>
              </a:rPr>
              <a:t> cuisine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address</a:t>
            </a:r>
            <a:r>
              <a:rPr lang="en-US" sz="2400" i="1" smtClean="0">
                <a:sym typeface="Wingdings" pitchFamily="2" charset="2"/>
              </a:rPr>
              <a:t> </a:t>
            </a:r>
            <a:r>
              <a:rPr lang="en-US" sz="2000" smtClean="0">
                <a:sym typeface="Wingdings" pitchFamily="2" charset="2"/>
              </a:rPr>
              <a:t></a:t>
            </a:r>
            <a:r>
              <a:rPr lang="en-US" sz="2400" smtClean="0">
                <a:sym typeface="Wingdings" pitchFamily="2" charset="2"/>
              </a:rPr>
              <a:t> city,zip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One RR per dependent attribute-group</a:t>
            </a:r>
          </a:p>
          <a:p>
            <a:pPr>
              <a:spcBef>
                <a:spcPts val="24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“Deco tables” 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[decomposed]</a:t>
            </a:r>
            <a:endParaRPr lang="en-US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One for anchor attributes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One for each resolution rule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b="1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i="1" smtClean="0">
              <a:solidFill>
                <a:srgbClr val="99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D57C1-5737-4CE3-AF25-9DE0A2F9820C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7654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21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22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27658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4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27660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26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662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27663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4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30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666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27667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8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27669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  <p:sp>
        <p:nvSpPr>
          <p:cNvPr id="20" name="Rounded Rectangle 19"/>
          <p:cNvSpPr/>
          <p:nvPr/>
        </p:nvSpPr>
        <p:spPr bwMode="auto">
          <a:xfrm>
            <a:off x="4133850" y="1952625"/>
            <a:ext cx="4800600" cy="199707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A1(restaurant, address)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A2(restaurant, address, rating)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A3(restaurant, cuisine)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A4(address)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A5(address, city, zip)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203200" y="4368800"/>
            <a:ext cx="5961063" cy="1400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Actual Schema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300038" y="1355725"/>
            <a:ext cx="8382000" cy="495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R (restaurant, address,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rating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cuisine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b="1" smtClean="0">
                <a:solidFill>
                  <a:schemeClr val="tx1"/>
                </a:solidFill>
              </a:rPr>
              <a:t>S (address, </a:t>
            </a:r>
            <a:r>
              <a:rPr lang="en-US" b="1" smtClean="0">
                <a:solidFill>
                  <a:srgbClr val="990000"/>
                </a:solidFill>
              </a:rPr>
              <a:t>[</a:t>
            </a:r>
            <a:r>
              <a:rPr lang="en-US" b="1" smtClean="0">
                <a:solidFill>
                  <a:schemeClr val="tx1"/>
                </a:solidFill>
              </a:rPr>
              <a:t>city, zip</a:t>
            </a:r>
            <a:r>
              <a:rPr lang="en-US" b="1" smtClean="0">
                <a:solidFill>
                  <a:srgbClr val="990000"/>
                </a:solidFill>
              </a:rPr>
              <a:t>]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  <a:endParaRPr lang="en-US" smtClean="0"/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restaurant,address</a:t>
            </a:r>
            <a:r>
              <a:rPr lang="en-US" sz="2400" i="1" smtClean="0">
                <a:sym typeface="Wingdings" pitchFamily="2" charset="2"/>
              </a:rPr>
              <a:t> </a:t>
            </a:r>
            <a:r>
              <a:rPr lang="en-US" sz="2000" smtClean="0">
                <a:sym typeface="Wingdings" pitchFamily="2" charset="2"/>
              </a:rPr>
              <a:t></a:t>
            </a:r>
            <a:r>
              <a:rPr lang="en-US" sz="2400" smtClean="0">
                <a:sym typeface="Wingdings" pitchFamily="2" charset="2"/>
              </a:rPr>
              <a:t> rating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restaurant</a:t>
            </a:r>
            <a:r>
              <a:rPr lang="en-US" sz="2400" i="1" smtClean="0">
                <a:sym typeface="Wingdings" pitchFamily="2" charset="2"/>
              </a:rPr>
              <a:t> </a:t>
            </a:r>
            <a:r>
              <a:rPr lang="en-US" sz="2000" smtClean="0">
                <a:sym typeface="Wingdings" pitchFamily="2" charset="2"/>
              </a:rPr>
              <a:t></a:t>
            </a:r>
            <a:r>
              <a:rPr lang="en-US" sz="2400" smtClean="0">
                <a:sym typeface="Wingdings" pitchFamily="2" charset="2"/>
              </a:rPr>
              <a:t> cuisine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ym typeface="Wingdings" pitchFamily="2" charset="2"/>
              </a:rPr>
              <a:t>address</a:t>
            </a:r>
            <a:r>
              <a:rPr lang="en-US" sz="2400" i="1" smtClean="0">
                <a:sym typeface="Wingdings" pitchFamily="2" charset="2"/>
              </a:rPr>
              <a:t> </a:t>
            </a:r>
            <a:r>
              <a:rPr lang="en-US" sz="2000" smtClean="0">
                <a:sym typeface="Wingdings" pitchFamily="2" charset="2"/>
              </a:rPr>
              <a:t></a:t>
            </a:r>
            <a:r>
              <a:rPr lang="en-US" sz="2400" smtClean="0">
                <a:sym typeface="Wingdings" pitchFamily="2" charset="2"/>
              </a:rPr>
              <a:t> city,zip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One RR per dependent attribute-group</a:t>
            </a:r>
          </a:p>
          <a:p>
            <a:pPr>
              <a:spcBef>
                <a:spcPts val="120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b="1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sz="2400" smtClean="0">
                <a:sym typeface="Wingdings" pitchFamily="2" charset="2"/>
              </a:rPr>
              <a:t>Fetch Rules ― 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add tuples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2400" smtClean="0">
                <a:sym typeface="Wingdings" pitchFamily="2" charset="2"/>
              </a:rPr>
              <a:t>Resolution Rules ― </a:t>
            </a: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resolve uncertainty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  <a:sym typeface="Wingdings" pitchFamily="2" charset="2"/>
              </a:rPr>
              <a:t>   (for query result)</a:t>
            </a:r>
            <a:endParaRPr lang="en-US" sz="2400" smtClean="0">
              <a:solidFill>
                <a:srgbClr val="990000"/>
              </a:solidFill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b="1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smtClean="0">
              <a:solidFill>
                <a:srgbClr val="99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400" i="1" smtClean="0">
              <a:solidFill>
                <a:srgbClr val="99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90209-5A6E-4CFF-A080-2DE4A01E4C67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8678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21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22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28683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4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28685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26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687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28688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8689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30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691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28692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8693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28694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  <p:sp>
        <p:nvSpPr>
          <p:cNvPr id="20" name="Rounded Rectangle 19"/>
          <p:cNvSpPr/>
          <p:nvPr/>
        </p:nvSpPr>
        <p:spPr bwMode="auto">
          <a:xfrm>
            <a:off x="4133850" y="1952625"/>
            <a:ext cx="4800600" cy="199707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spcBef>
                <a:spcPts val="5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A1(restaurant, address)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A2(restaurant, address, rating)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A3(restaurant, cuisine)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A4(address)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A5(address, city, zip)</a:t>
            </a:r>
          </a:p>
        </p:txBody>
      </p:sp>
      <p:sp>
        <p:nvSpPr>
          <p:cNvPr id="28680" name="TextBox 32"/>
          <p:cNvSpPr txBox="1">
            <a:spLocks noChangeArrowheads="1"/>
          </p:cNvSpPr>
          <p:nvPr/>
        </p:nvSpPr>
        <p:spPr bwMode="auto">
          <a:xfrm>
            <a:off x="4030663" y="3803650"/>
            <a:ext cx="4556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 Instance of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3BBF9-4180-4439-BEE4-90275E5CBD45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9700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21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22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29704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4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29706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26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708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29709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10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30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712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29713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14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29715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  <p:sp>
        <p:nvSpPr>
          <p:cNvPr id="27653" name="Content Placeholder 34"/>
          <p:cNvSpPr>
            <a:spLocks noGrp="1"/>
          </p:cNvSpPr>
          <p:nvPr>
            <p:ph idx="1"/>
          </p:nvPr>
        </p:nvSpPr>
        <p:spPr>
          <a:xfrm>
            <a:off x="300038" y="1355725"/>
            <a:ext cx="84582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Given: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 Current contents of Deco tables (actual schema)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 Fetch Rules and Resolution Rules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mtClean="0"/>
              <a:t>Valid instance (conceptual schema) is any state of relations obtained by: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None/>
            </a:pPr>
            <a:r>
              <a:rPr lang="en-US" b="1" smtClean="0">
                <a:solidFill>
                  <a:schemeClr val="tx1"/>
                </a:solidFill>
              </a:rPr>
              <a:t>1. Fetch</a:t>
            </a:r>
            <a:r>
              <a:rPr lang="en-US" b="1" smtClean="0"/>
              <a:t> </a:t>
            </a:r>
            <a:r>
              <a:rPr lang="en-US" smtClean="0"/>
              <a:t>— add tuples to Deco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None/>
            </a:pPr>
            <a:r>
              <a:rPr lang="en-US" smtClean="0"/>
              <a:t>    tables by invoking FR procedures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None/>
            </a:pPr>
            <a:r>
              <a:rPr lang="en-US" b="1" smtClean="0">
                <a:solidFill>
                  <a:schemeClr val="tx1"/>
                </a:solidFill>
              </a:rPr>
              <a:t>2. Resolve</a:t>
            </a:r>
            <a:r>
              <a:rPr lang="en-US" b="1" smtClean="0"/>
              <a:t> </a:t>
            </a:r>
            <a:r>
              <a:rPr lang="en-US" smtClean="0"/>
              <a:t>— resolve dependent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None/>
            </a:pPr>
            <a:r>
              <a:rPr lang="en-US" smtClean="0"/>
              <a:t>    attributes using RR functions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Trebuchet MS" pitchFamily="34" charset="0"/>
              <a:buNone/>
            </a:pPr>
            <a:r>
              <a:rPr lang="en-US" b="1" smtClean="0">
                <a:solidFill>
                  <a:schemeClr val="tx1"/>
                </a:solidFill>
              </a:rPr>
              <a:t>3. Join </a:t>
            </a:r>
            <a:r>
              <a:rPr lang="en-US" smtClean="0"/>
              <a:t>— full outerjoin of Deco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None/>
            </a:pPr>
            <a:r>
              <a:rPr lang="en-US" smtClean="0"/>
              <a:t>    tables for each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67"/>
          <p:cNvGraphicFramePr>
            <a:graphicFrameLocks/>
          </p:cNvGraphicFramePr>
          <p:nvPr/>
        </p:nvGraphicFramePr>
        <p:xfrm>
          <a:off x="2344738" y="1393825"/>
          <a:ext cx="3571875" cy="1668463"/>
        </p:xfrm>
        <a:graphic>
          <a:graphicData uri="http://schemas.openxmlformats.org/drawingml/2006/table">
            <a:tbl>
              <a:tblPr/>
              <a:tblGrid>
                <a:gridCol w="1613010"/>
                <a:gridCol w="806505"/>
                <a:gridCol w="1152150"/>
              </a:tblGrid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restaurant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rating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cuisine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French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California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California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30748" name="Group 46"/>
          <p:cNvGrpSpPr>
            <a:grpSpLocks/>
          </p:cNvGrpSpPr>
          <p:nvPr/>
        </p:nvGrpSpPr>
        <p:grpSpPr bwMode="auto">
          <a:xfrm>
            <a:off x="3457575" y="3143250"/>
            <a:ext cx="538163" cy="647700"/>
            <a:chOff x="2904758" y="3160165"/>
            <a:chExt cx="537670" cy="646331"/>
          </a:xfrm>
        </p:grpSpPr>
        <p:sp>
          <p:nvSpPr>
            <p:cNvPr id="30848" name="Text Box 36"/>
            <p:cNvSpPr txBox="1">
              <a:spLocks noChangeArrowheads="1"/>
            </p:cNvSpPr>
            <p:nvPr/>
          </p:nvSpPr>
          <p:spPr bwMode="auto">
            <a:xfrm>
              <a:off x="2904758" y="3160165"/>
              <a:ext cx="53767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3600">
                  <a:solidFill>
                    <a:schemeClr val="tx1"/>
                  </a:solidFill>
                </a:rPr>
                <a:t>⋈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0849" name="TextBox 45"/>
            <p:cNvSpPr txBox="1">
              <a:spLocks noChangeArrowheads="1"/>
            </p:cNvSpPr>
            <p:nvPr/>
          </p:nvSpPr>
          <p:spPr bwMode="auto">
            <a:xfrm>
              <a:off x="3035800" y="3171430"/>
              <a:ext cx="3000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o</a:t>
              </a:r>
            </a:p>
          </p:txBody>
        </p:sp>
      </p:grpSp>
      <p:cxnSp>
        <p:nvCxnSpPr>
          <p:cNvPr id="30749" name="Straight Connector 33"/>
          <p:cNvCxnSpPr>
            <a:cxnSpLocks noChangeShapeType="1"/>
          </p:cNvCxnSpPr>
          <p:nvPr/>
        </p:nvCxnSpPr>
        <p:spPr bwMode="auto">
          <a:xfrm rot="16200000" flipH="1">
            <a:off x="3651250" y="3179763"/>
            <a:ext cx="1508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2038" y="6553200"/>
            <a:ext cx="461962" cy="304800"/>
          </a:xfrm>
        </p:spPr>
        <p:txBody>
          <a:bodyPr/>
          <a:lstStyle/>
          <a:p>
            <a:pPr>
              <a:spcAft>
                <a:spcPct val="0"/>
              </a:spcAft>
              <a:defRPr/>
            </a:pPr>
            <a:fld id="{98F1BFFF-B401-4484-8768-65FEBF5FDC25}" type="slidenum">
              <a:rPr lang="en-US" smtClean="0"/>
              <a:pPr>
                <a:spcAft>
                  <a:spcPct val="0"/>
                </a:spcAft>
                <a:defRPr/>
              </a:pPr>
              <a:t>19</a:t>
            </a:fld>
            <a:endParaRPr lang="en-US" dirty="0"/>
          </a:p>
        </p:txBody>
      </p:sp>
      <p:pic>
        <p:nvPicPr>
          <p:cNvPr id="8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889125"/>
            <a:ext cx="40163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53" name="TextBox 8"/>
          <p:cNvSpPr txBox="1">
            <a:spLocks noChangeArrowheads="1"/>
          </p:cNvSpPr>
          <p:nvPr/>
        </p:nvSpPr>
        <p:spPr bwMode="auto">
          <a:xfrm>
            <a:off x="1655763" y="1851025"/>
            <a:ext cx="6096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User</a:t>
            </a:r>
          </a:p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view</a:t>
            </a:r>
          </a:p>
        </p:txBody>
      </p:sp>
      <p:graphicFrame>
        <p:nvGraphicFramePr>
          <p:cNvPr id="10" name="Group 167"/>
          <p:cNvGraphicFramePr>
            <a:graphicFrameLocks/>
          </p:cNvGraphicFramePr>
          <p:nvPr/>
        </p:nvGraphicFramePr>
        <p:xfrm>
          <a:off x="541338" y="3917950"/>
          <a:ext cx="1612900" cy="1333500"/>
        </p:xfrm>
        <a:graphic>
          <a:graphicData uri="http://schemas.openxmlformats.org/drawingml/2006/table">
            <a:tbl>
              <a:tblPr/>
              <a:tblGrid>
                <a:gridCol w="1613010"/>
              </a:tblGrid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restaurant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67"/>
          <p:cNvGraphicFramePr>
            <a:graphicFrameLocks/>
          </p:cNvGraphicFramePr>
          <p:nvPr/>
        </p:nvGraphicFramePr>
        <p:xfrm>
          <a:off x="2651125" y="3921125"/>
          <a:ext cx="2419350" cy="2339975"/>
        </p:xfrm>
        <a:graphic>
          <a:graphicData uri="http://schemas.openxmlformats.org/drawingml/2006/table">
            <a:tbl>
              <a:tblPr/>
              <a:tblGrid>
                <a:gridCol w="1613010"/>
                <a:gridCol w="806505"/>
              </a:tblGrid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restaurant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rating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167"/>
          <p:cNvGraphicFramePr>
            <a:graphicFrameLocks/>
          </p:cNvGraphicFramePr>
          <p:nvPr/>
        </p:nvGraphicFramePr>
        <p:xfrm>
          <a:off x="5646738" y="3927475"/>
          <a:ext cx="2995612" cy="2332038"/>
        </p:xfrm>
        <a:graphic>
          <a:graphicData uri="http://schemas.openxmlformats.org/drawingml/2006/table">
            <a:tbl>
              <a:tblPr/>
              <a:tblGrid>
                <a:gridCol w="1613010"/>
                <a:gridCol w="1382580"/>
              </a:tblGrid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restaurant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cuisine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French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California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California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California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0818" name="TextBox 13"/>
          <p:cNvSpPr txBox="1">
            <a:spLocks noChangeArrowheads="1"/>
          </p:cNvSpPr>
          <p:nvPr/>
        </p:nvSpPr>
        <p:spPr bwMode="auto">
          <a:xfrm>
            <a:off x="835025" y="5289550"/>
            <a:ext cx="8509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rgbClr val="0000FF"/>
                </a:solidFill>
              </a:rPr>
              <a:t>Anchor</a:t>
            </a:r>
          </a:p>
        </p:txBody>
      </p:sp>
      <p:sp>
        <p:nvSpPr>
          <p:cNvPr id="30819" name="TextBox 14"/>
          <p:cNvSpPr txBox="1">
            <a:spLocks noChangeArrowheads="1"/>
          </p:cNvSpPr>
          <p:nvPr/>
        </p:nvSpPr>
        <p:spPr bwMode="auto">
          <a:xfrm>
            <a:off x="3168650" y="6302375"/>
            <a:ext cx="1222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rgbClr val="0000FF"/>
                </a:solidFill>
              </a:rPr>
              <a:t>Dependent</a:t>
            </a:r>
          </a:p>
        </p:txBody>
      </p:sp>
      <p:sp>
        <p:nvSpPr>
          <p:cNvPr id="30820" name="TextBox 15"/>
          <p:cNvSpPr txBox="1">
            <a:spLocks noChangeArrowheads="1"/>
          </p:cNvSpPr>
          <p:nvPr/>
        </p:nvSpPr>
        <p:spPr bwMode="auto">
          <a:xfrm>
            <a:off x="6396038" y="6273800"/>
            <a:ext cx="12207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rgbClr val="0000FF"/>
                </a:solidFill>
              </a:rPr>
              <a:t>Dependent</a:t>
            </a:r>
          </a:p>
        </p:txBody>
      </p:sp>
      <p:sp>
        <p:nvSpPr>
          <p:cNvPr id="30821" name="Oval 16"/>
          <p:cNvSpPr>
            <a:spLocks noChangeArrowheads="1"/>
          </p:cNvSpPr>
          <p:nvPr/>
        </p:nvSpPr>
        <p:spPr bwMode="auto">
          <a:xfrm>
            <a:off x="4379913" y="4197350"/>
            <a:ext cx="538162" cy="115252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822" name="Straight Arrow Connector 20"/>
          <p:cNvCxnSpPr>
            <a:cxnSpLocks noChangeShapeType="1"/>
          </p:cNvCxnSpPr>
          <p:nvPr/>
        </p:nvCxnSpPr>
        <p:spPr bwMode="auto">
          <a:xfrm rot="16200000" flipH="1">
            <a:off x="3593306" y="3140869"/>
            <a:ext cx="2027238" cy="6985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 type="stealth" w="med" len="med"/>
            <a:tailEnd/>
          </a:ln>
        </p:spPr>
      </p:cxnSp>
      <p:sp>
        <p:nvSpPr>
          <p:cNvPr id="30823" name="TextBox 23"/>
          <p:cNvSpPr txBox="1">
            <a:spLocks noChangeArrowheads="1"/>
          </p:cNvSpPr>
          <p:nvPr/>
        </p:nvSpPr>
        <p:spPr bwMode="auto">
          <a:xfrm>
            <a:off x="4589463" y="3209925"/>
            <a:ext cx="11255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>
                <a:solidFill>
                  <a:srgbClr val="0000FF"/>
                </a:solidFill>
              </a:rPr>
              <a:t>resolution</a:t>
            </a:r>
          </a:p>
          <a:p>
            <a:pPr algn="ctr">
              <a:lnSpc>
                <a:spcPct val="80000"/>
              </a:lnSpc>
            </a:pPr>
            <a:r>
              <a:rPr lang="en-US" i="1">
                <a:solidFill>
                  <a:srgbClr val="0000FF"/>
                </a:solidFill>
              </a:rPr>
              <a:t>rule</a:t>
            </a:r>
          </a:p>
        </p:txBody>
      </p:sp>
      <p:sp>
        <p:nvSpPr>
          <p:cNvPr id="30824" name="Oval 24"/>
          <p:cNvSpPr>
            <a:spLocks noChangeArrowheads="1"/>
          </p:cNvSpPr>
          <p:nvPr/>
        </p:nvSpPr>
        <p:spPr bwMode="auto">
          <a:xfrm>
            <a:off x="7145338" y="4887913"/>
            <a:ext cx="1574800" cy="73025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825" name="Straight Arrow Connector 25"/>
          <p:cNvCxnSpPr>
            <a:cxnSpLocks noChangeShapeType="1"/>
          </p:cNvCxnSpPr>
          <p:nvPr/>
        </p:nvCxnSpPr>
        <p:spPr bwMode="auto">
          <a:xfrm rot="16200000" flipH="1">
            <a:off x="5685631" y="2661444"/>
            <a:ext cx="2335213" cy="2105025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 type="stealth" w="med" len="med"/>
            <a:tailEnd/>
          </a:ln>
        </p:spPr>
      </p:cxnSp>
      <p:sp>
        <p:nvSpPr>
          <p:cNvPr id="30826" name="TextBox 30"/>
          <p:cNvSpPr txBox="1">
            <a:spLocks noChangeArrowheads="1"/>
          </p:cNvSpPr>
          <p:nvPr/>
        </p:nvSpPr>
        <p:spPr bwMode="auto">
          <a:xfrm>
            <a:off x="6548438" y="3160713"/>
            <a:ext cx="11255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>
                <a:solidFill>
                  <a:srgbClr val="0000FF"/>
                </a:solidFill>
              </a:rPr>
              <a:t>resolution</a:t>
            </a:r>
          </a:p>
          <a:p>
            <a:pPr algn="ctr">
              <a:lnSpc>
                <a:spcPct val="80000"/>
              </a:lnSpc>
            </a:pPr>
            <a:r>
              <a:rPr lang="en-US" i="1">
                <a:solidFill>
                  <a:srgbClr val="0000FF"/>
                </a:solidFill>
              </a:rPr>
              <a:t>rule</a:t>
            </a:r>
          </a:p>
        </p:txBody>
      </p:sp>
      <p:sp>
        <p:nvSpPr>
          <p:cNvPr id="30827" name="Oval 31"/>
          <p:cNvSpPr>
            <a:spLocks noChangeArrowheads="1"/>
          </p:cNvSpPr>
          <p:nvPr/>
        </p:nvSpPr>
        <p:spPr bwMode="auto">
          <a:xfrm>
            <a:off x="693738" y="4887913"/>
            <a:ext cx="1304925" cy="422275"/>
          </a:xfrm>
          <a:prstGeom prst="ellips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8" name="TextBox 32"/>
          <p:cNvSpPr txBox="1">
            <a:spLocks noChangeArrowheads="1"/>
          </p:cNvSpPr>
          <p:nvPr/>
        </p:nvSpPr>
        <p:spPr bwMode="auto">
          <a:xfrm>
            <a:off x="244475" y="5618163"/>
            <a:ext cx="11096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>
                <a:solidFill>
                  <a:srgbClr val="990099"/>
                </a:solidFill>
              </a:rPr>
              <a:t>fetch rule</a:t>
            </a:r>
          </a:p>
        </p:txBody>
      </p:sp>
      <p:cxnSp>
        <p:nvCxnSpPr>
          <p:cNvPr id="30829" name="Straight Connector 34"/>
          <p:cNvCxnSpPr>
            <a:cxnSpLocks noChangeShapeType="1"/>
            <a:endCxn id="30828" idx="0"/>
          </p:cNvCxnSpPr>
          <p:nvPr/>
        </p:nvCxnSpPr>
        <p:spPr bwMode="auto">
          <a:xfrm rot="5400000">
            <a:off x="631031" y="5403057"/>
            <a:ext cx="384175" cy="46038"/>
          </a:xfrm>
          <a:prstGeom prst="lin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</p:cxnSp>
      <p:sp>
        <p:nvSpPr>
          <p:cNvPr id="30830" name="Oval 36"/>
          <p:cNvSpPr>
            <a:spLocks noChangeArrowheads="1"/>
          </p:cNvSpPr>
          <p:nvPr/>
        </p:nvSpPr>
        <p:spPr bwMode="auto">
          <a:xfrm>
            <a:off x="2574925" y="5886450"/>
            <a:ext cx="2573338" cy="422275"/>
          </a:xfrm>
          <a:prstGeom prst="ellips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1" name="TextBox 37"/>
          <p:cNvSpPr txBox="1">
            <a:spLocks noChangeArrowheads="1"/>
          </p:cNvSpPr>
          <p:nvPr/>
        </p:nvSpPr>
        <p:spPr bwMode="auto">
          <a:xfrm>
            <a:off x="898525" y="6072188"/>
            <a:ext cx="11096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>
                <a:solidFill>
                  <a:srgbClr val="990099"/>
                </a:solidFill>
              </a:rPr>
              <a:t>fetch rule</a:t>
            </a:r>
          </a:p>
        </p:txBody>
      </p:sp>
      <p:cxnSp>
        <p:nvCxnSpPr>
          <p:cNvPr id="30832" name="Straight Connector 38"/>
          <p:cNvCxnSpPr>
            <a:cxnSpLocks noChangeShapeType="1"/>
            <a:stCxn id="30830" idx="2"/>
          </p:cNvCxnSpPr>
          <p:nvPr/>
        </p:nvCxnSpPr>
        <p:spPr bwMode="auto">
          <a:xfrm rot="10800000" flipV="1">
            <a:off x="1960563" y="6097588"/>
            <a:ext cx="614362" cy="134937"/>
          </a:xfrm>
          <a:prstGeom prst="lin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</p:cxnSp>
      <p:cxnSp>
        <p:nvCxnSpPr>
          <p:cNvPr id="30833" name="Straight Connector 48"/>
          <p:cNvCxnSpPr>
            <a:cxnSpLocks noChangeShapeType="1"/>
          </p:cNvCxnSpPr>
          <p:nvPr/>
        </p:nvCxnSpPr>
        <p:spPr bwMode="auto">
          <a:xfrm flipV="1">
            <a:off x="2114550" y="3467100"/>
            <a:ext cx="1420813" cy="3460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34" name="Straight Connector 53"/>
          <p:cNvCxnSpPr>
            <a:cxnSpLocks noChangeShapeType="1"/>
          </p:cNvCxnSpPr>
          <p:nvPr/>
        </p:nvCxnSpPr>
        <p:spPr bwMode="auto">
          <a:xfrm>
            <a:off x="3919538" y="3467100"/>
            <a:ext cx="1727200" cy="3460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35" name="Straight Connector 55"/>
          <p:cNvCxnSpPr>
            <a:cxnSpLocks noChangeShapeType="1"/>
          </p:cNvCxnSpPr>
          <p:nvPr/>
        </p:nvCxnSpPr>
        <p:spPr bwMode="auto">
          <a:xfrm rot="5400000">
            <a:off x="3593306" y="3728244"/>
            <a:ext cx="2682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Rounded Rectangle 57"/>
          <p:cNvSpPr/>
          <p:nvPr/>
        </p:nvSpPr>
        <p:spPr bwMode="auto">
          <a:xfrm>
            <a:off x="6569059" y="1547155"/>
            <a:ext cx="1805036" cy="1267366"/>
          </a:xfrm>
          <a:prstGeom prst="round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>
              <a:defRPr/>
            </a:pPr>
            <a:r>
              <a:rPr lang="en-US" sz="2400" b="1" dirty="0">
                <a:solidFill>
                  <a:srgbClr val="990000"/>
                </a:solidFill>
              </a:rPr>
              <a:t>1. Fetch</a:t>
            </a:r>
          </a:p>
          <a:p>
            <a:pPr marL="342900" indent="-342900">
              <a:defRPr/>
            </a:pPr>
            <a:r>
              <a:rPr lang="en-US" sz="2400" b="1" dirty="0">
                <a:solidFill>
                  <a:srgbClr val="990000"/>
                </a:solidFill>
              </a:rPr>
              <a:t>2. Resolve</a:t>
            </a:r>
          </a:p>
          <a:p>
            <a:pPr marL="342900" indent="-342900">
              <a:defRPr/>
            </a:pPr>
            <a:r>
              <a:rPr lang="en-US" sz="2400" b="1" dirty="0">
                <a:solidFill>
                  <a:srgbClr val="990000"/>
                </a:solidFill>
              </a:rPr>
              <a:t>3. Join</a:t>
            </a:r>
          </a:p>
        </p:txBody>
      </p:sp>
      <p:sp>
        <p:nvSpPr>
          <p:cNvPr id="30839" name="TextBox 46"/>
          <p:cNvSpPr txBox="1">
            <a:spLocks noChangeArrowheads="1"/>
          </p:cNvSpPr>
          <p:nvPr/>
        </p:nvSpPr>
        <p:spPr bwMode="auto">
          <a:xfrm>
            <a:off x="7826375" y="6340475"/>
            <a:ext cx="11096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>
                <a:solidFill>
                  <a:srgbClr val="990099"/>
                </a:solidFill>
              </a:rPr>
              <a:t>fetch rule</a:t>
            </a:r>
          </a:p>
        </p:txBody>
      </p:sp>
      <p:sp>
        <p:nvSpPr>
          <p:cNvPr id="30840" name="Oval 47"/>
          <p:cNvSpPr>
            <a:spLocks noChangeArrowheads="1"/>
          </p:cNvSpPr>
          <p:nvPr/>
        </p:nvSpPr>
        <p:spPr bwMode="auto">
          <a:xfrm>
            <a:off x="5576888" y="5565775"/>
            <a:ext cx="3127375" cy="428625"/>
          </a:xfrm>
          <a:prstGeom prst="ellips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841" name="Straight Connector 49"/>
          <p:cNvCxnSpPr>
            <a:cxnSpLocks noChangeShapeType="1"/>
          </p:cNvCxnSpPr>
          <p:nvPr/>
        </p:nvCxnSpPr>
        <p:spPr bwMode="auto">
          <a:xfrm rot="16200000" flipH="1">
            <a:off x="7929562" y="6067426"/>
            <a:ext cx="398463" cy="201612"/>
          </a:xfrm>
          <a:prstGeom prst="lin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</p:cxnSp>
      <p:sp>
        <p:nvSpPr>
          <p:cNvPr id="30842" name="TextBox 52"/>
          <p:cNvSpPr txBox="1">
            <a:spLocks noChangeArrowheads="1"/>
          </p:cNvSpPr>
          <p:nvPr/>
        </p:nvSpPr>
        <p:spPr bwMode="auto">
          <a:xfrm>
            <a:off x="3106738" y="5991225"/>
            <a:ext cx="866775" cy="2508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b="1">
                <a:solidFill>
                  <a:srgbClr val="990099"/>
                </a:solidFill>
              </a:rPr>
              <a:t>Bytes</a:t>
            </a:r>
          </a:p>
        </p:txBody>
      </p:sp>
      <p:sp>
        <p:nvSpPr>
          <p:cNvPr id="30843" name="TextBox 54"/>
          <p:cNvSpPr txBox="1">
            <a:spLocks noChangeArrowheads="1"/>
          </p:cNvSpPr>
          <p:nvPr/>
        </p:nvSpPr>
        <p:spPr bwMode="auto">
          <a:xfrm>
            <a:off x="5935663" y="5683250"/>
            <a:ext cx="1289050" cy="2206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>
                <a:solidFill>
                  <a:srgbClr val="990099"/>
                </a:solidFill>
              </a:rPr>
              <a:t>Chez Panisse</a:t>
            </a:r>
          </a:p>
        </p:txBody>
      </p:sp>
      <p:sp>
        <p:nvSpPr>
          <p:cNvPr id="30844" name="TextBox 42"/>
          <p:cNvSpPr txBox="1">
            <a:spLocks noChangeArrowheads="1"/>
          </p:cNvSpPr>
          <p:nvPr/>
        </p:nvSpPr>
        <p:spPr bwMode="auto">
          <a:xfrm>
            <a:off x="4829175" y="6430963"/>
            <a:ext cx="11096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>
                <a:solidFill>
                  <a:srgbClr val="990099"/>
                </a:solidFill>
              </a:rPr>
              <a:t>fetch rule</a:t>
            </a:r>
          </a:p>
        </p:txBody>
      </p:sp>
      <p:sp>
        <p:nvSpPr>
          <p:cNvPr id="30845" name="Oval 43"/>
          <p:cNvSpPr>
            <a:spLocks noChangeArrowheads="1"/>
          </p:cNvSpPr>
          <p:nvPr/>
        </p:nvSpPr>
        <p:spPr bwMode="auto">
          <a:xfrm>
            <a:off x="5581650" y="5886450"/>
            <a:ext cx="3128963" cy="430213"/>
          </a:xfrm>
          <a:prstGeom prst="ellips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846" name="Straight Connector 45"/>
          <p:cNvCxnSpPr>
            <a:cxnSpLocks noChangeShapeType="1"/>
          </p:cNvCxnSpPr>
          <p:nvPr/>
        </p:nvCxnSpPr>
        <p:spPr bwMode="auto">
          <a:xfrm rot="10800000" flipV="1">
            <a:off x="5559425" y="6265863"/>
            <a:ext cx="311150" cy="219075"/>
          </a:xfrm>
          <a:prstGeom prst="lin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</p:cxnSp>
      <p:sp>
        <p:nvSpPr>
          <p:cNvPr id="30847" name="TextBox 56"/>
          <p:cNvSpPr txBox="1">
            <a:spLocks noChangeArrowheads="1"/>
          </p:cNvSpPr>
          <p:nvPr/>
        </p:nvSpPr>
        <p:spPr bwMode="auto">
          <a:xfrm>
            <a:off x="7475538" y="6018213"/>
            <a:ext cx="776287" cy="2238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>
                <a:solidFill>
                  <a:srgbClr val="990099"/>
                </a:solidFill>
              </a:rPr>
              <a:t>French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1890E-76CC-46C4-A142-8993B665CDA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Big Picture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0563" y="1316038"/>
            <a:ext cx="4495800" cy="609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Same as everyone else’s…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" name="Flowchart: Magnetic Disk 4"/>
          <p:cNvSpPr>
            <a:spLocks noChangeArrowheads="1"/>
          </p:cNvSpPr>
          <p:nvPr/>
        </p:nvSpPr>
        <p:spPr bwMode="auto">
          <a:xfrm>
            <a:off x="1905000" y="3497263"/>
            <a:ext cx="2819400" cy="1524000"/>
          </a:xfrm>
          <a:prstGeom prst="flowChartMagneticDisk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990000"/>
                </a:solidFill>
              </a:rPr>
              <a:t>DBMS like thing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33600" y="2506663"/>
            <a:ext cx="2362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Declarative queries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048794" y="3461544"/>
            <a:ext cx="457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4764088" y="3544888"/>
            <a:ext cx="652462" cy="4143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 type="stealth" w="med" len="med"/>
            <a:tailEnd type="stealth" w="med" len="med"/>
          </a:ln>
        </p:spPr>
      </p:cxnSp>
      <p:sp>
        <p:nvSpPr>
          <p:cNvPr id="13317" name="tower"/>
          <p:cNvSpPr>
            <a:spLocks noEditPoints="1" noChangeArrowheads="1"/>
          </p:cNvSpPr>
          <p:nvPr/>
        </p:nvSpPr>
        <p:spPr bwMode="auto">
          <a:xfrm>
            <a:off x="5762625" y="4043363"/>
            <a:ext cx="346075" cy="8064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>
            <a:off x="4764088" y="4343400"/>
            <a:ext cx="922337" cy="79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 type="stealth" w="med" len="med"/>
            <a:tailEnd type="stealth" w="med" len="med"/>
          </a:ln>
        </p:spPr>
      </p:cxnSp>
      <p:sp>
        <p:nvSpPr>
          <p:cNvPr id="22" name="Cloud 21"/>
          <p:cNvSpPr/>
          <p:nvPr/>
        </p:nvSpPr>
        <p:spPr bwMode="auto">
          <a:xfrm>
            <a:off x="5070475" y="5035550"/>
            <a:ext cx="1498600" cy="690563"/>
          </a:xfrm>
          <a:prstGeom prst="cloud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16200000" flipV="1">
            <a:off x="4764088" y="4613275"/>
            <a:ext cx="498475" cy="4984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 type="stealth" w="med" len="med"/>
            <a:tailEnd type="stealth" w="med" len="med"/>
          </a:ln>
        </p:spPr>
      </p:cxnSp>
      <p:pic>
        <p:nvPicPr>
          <p:cNvPr id="14359" name="Picture 23" descr="C:\Users\widom\Desktop\crow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5315" y="2622494"/>
            <a:ext cx="865616" cy="12505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0289A-BB04-420C-9155-A275E70C684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Big Picture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0563" y="1316038"/>
            <a:ext cx="4495800" cy="609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Same as everyone else’s…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" name="Flowchart: Magnetic Disk 4"/>
          <p:cNvSpPr>
            <a:spLocks noChangeArrowheads="1"/>
          </p:cNvSpPr>
          <p:nvPr/>
        </p:nvSpPr>
        <p:spPr bwMode="auto">
          <a:xfrm>
            <a:off x="1905000" y="3497263"/>
            <a:ext cx="2819400" cy="1524000"/>
          </a:xfrm>
          <a:prstGeom prst="flowChartMagneticDisk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990000"/>
                </a:solidFill>
              </a:rPr>
              <a:t>DBMS like thing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33600" y="2506663"/>
            <a:ext cx="2362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Declarative queries</a:t>
            </a:r>
          </a:p>
        </p:txBody>
      </p:sp>
      <p:cxnSp>
        <p:nvCxnSpPr>
          <p:cNvPr id="14343" name="Straight Arrow Connector 7"/>
          <p:cNvCxnSpPr>
            <a:cxnSpLocks noChangeShapeType="1"/>
          </p:cNvCxnSpPr>
          <p:nvPr/>
        </p:nvCxnSpPr>
        <p:spPr bwMode="auto">
          <a:xfrm rot="5400000">
            <a:off x="3048794" y="3461544"/>
            <a:ext cx="457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22" name="Cloud 21"/>
          <p:cNvSpPr/>
          <p:nvPr/>
        </p:nvSpPr>
        <p:spPr bwMode="auto">
          <a:xfrm>
            <a:off x="5070475" y="5035550"/>
            <a:ext cx="1498600" cy="690563"/>
          </a:xfrm>
          <a:prstGeom prst="cloud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4345" name="Straight Arrow Connector 22"/>
          <p:cNvCxnSpPr>
            <a:cxnSpLocks noChangeShapeType="1"/>
          </p:cNvCxnSpPr>
          <p:nvPr/>
        </p:nvCxnSpPr>
        <p:spPr bwMode="auto">
          <a:xfrm rot="16200000" flipV="1">
            <a:off x="4764088" y="4613275"/>
            <a:ext cx="498475" cy="4984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 type="stealth" w="med" len="med"/>
            <a:tailEnd type="stealth" w="med" len="med"/>
          </a:ln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933950" y="2968625"/>
            <a:ext cx="3786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WSQ/DSQ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[</a:t>
            </a:r>
            <a:r>
              <a:rPr lang="en-US" sz="1800">
                <a:solidFill>
                  <a:schemeClr val="tx1"/>
                </a:solidFill>
              </a:rPr>
              <a:t>Goldman </a:t>
            </a:r>
            <a:r>
              <a: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1800">
                <a:solidFill>
                  <a:schemeClr val="tx1"/>
                </a:solidFill>
              </a:rPr>
              <a:t> Widom, SIGMOD 2000</a:t>
            </a:r>
            <a:r>
              <a:rPr lang="en-US" sz="2000">
                <a:solidFill>
                  <a:schemeClr val="tx1"/>
                </a:solidFill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Primary Focus  </a:t>
            </a:r>
            <a:r>
              <a:rPr lang="en-US" sz="2800" smtClean="0"/>
              <a:t>(distinguishing features?)</a:t>
            </a:r>
            <a:endParaRPr lang="en-US" sz="360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9563" y="1393825"/>
            <a:ext cx="8458200" cy="495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mtClean="0"/>
              <a:t>Theoretical foundations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mtClean="0"/>
              <a:t>Generality / flexibility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mtClean="0"/>
              <a:t>Query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0CA68-82E5-4C0C-B0F3-7DE0D44B1DD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Deco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355725"/>
            <a:ext cx="6731000" cy="495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mtClean="0"/>
              <a:t>   Goals for a new data model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   (shamelessly stolen from myself)</a:t>
            </a:r>
          </a:p>
          <a:p>
            <a:pPr marL="971550" lvl="1" indent="-457200" eaLnBrk="1" hangingPunct="1">
              <a:spcBef>
                <a:spcPct val="25000"/>
              </a:spcBef>
              <a:buFontTx/>
              <a:buAutoNum type="arabicParenR"/>
            </a:pPr>
            <a:r>
              <a:rPr lang="en-US" smtClean="0"/>
              <a:t>Well-defined</a:t>
            </a:r>
          </a:p>
          <a:p>
            <a:pPr marL="971550" lvl="1" indent="-457200" eaLnBrk="1" hangingPunct="1">
              <a:spcBef>
                <a:spcPct val="25000"/>
              </a:spcBef>
              <a:buFontTx/>
              <a:buAutoNum type="arabicParenR"/>
            </a:pPr>
            <a:r>
              <a:rPr lang="en-US" smtClean="0"/>
              <a:t>Understandable</a:t>
            </a:r>
          </a:p>
          <a:p>
            <a:pPr marL="971550" lvl="1" indent="-457200" eaLnBrk="1" hangingPunct="1">
              <a:spcBef>
                <a:spcPct val="25000"/>
              </a:spcBef>
              <a:buFontTx/>
              <a:buAutoNum type="arabicParenR"/>
            </a:pPr>
            <a:r>
              <a:rPr lang="en-US" smtClean="0"/>
              <a:t>Sufficiently expressive (and not more)</a:t>
            </a:r>
          </a:p>
          <a:p>
            <a:pPr marL="971550" lvl="1" indent="-457200" eaLnBrk="1" hangingPunct="1">
              <a:spcBef>
                <a:spcPct val="25000"/>
              </a:spcBef>
              <a:buFontTx/>
              <a:buAutoNum type="arabicParenR"/>
            </a:pPr>
            <a:r>
              <a:rPr lang="en-US" smtClean="0"/>
              <a:t>Similar to existing models</a:t>
            </a:r>
          </a:p>
          <a:p>
            <a:pPr marL="971550" lvl="1" indent="-457200" eaLnBrk="1" hangingPunct="1">
              <a:spcBef>
                <a:spcPct val="25000"/>
              </a:spcBef>
              <a:buFontTx/>
              <a:buAutoNum type="arabicParenR"/>
            </a:pPr>
            <a:r>
              <a:rPr lang="en-US" smtClean="0"/>
              <a:t>Implementable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8867-4577-4A5B-B8A4-931D8AE4439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BBC83-E5B0-4007-8D2D-7C4DFBC5E77A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Deco Data Model</a:t>
            </a:r>
          </a:p>
        </p:txBody>
      </p:sp>
      <p:sp>
        <p:nvSpPr>
          <p:cNvPr id="5" name="Flowchart: Magnetic Disk 4"/>
          <p:cNvSpPr>
            <a:spLocks noChangeArrowheads="1"/>
          </p:cNvSpPr>
          <p:nvPr/>
        </p:nvSpPr>
        <p:spPr bwMode="auto">
          <a:xfrm>
            <a:off x="2559050" y="4440238"/>
            <a:ext cx="2819400" cy="1524000"/>
          </a:xfrm>
          <a:prstGeom prst="flowChartMagneticDisk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990000"/>
                </a:solidFill>
              </a:rPr>
              <a:t>RDBMS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787650" y="3621088"/>
            <a:ext cx="2362200" cy="5143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</a:rPr>
              <a:t>Actual schema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702844" y="4402931"/>
            <a:ext cx="457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2767013" y="2698750"/>
            <a:ext cx="2362200" cy="51435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</a:rPr>
              <a:t>Conceptual schema</a:t>
            </a: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3745707" y="3410744"/>
            <a:ext cx="357187" cy="95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pic>
        <p:nvPicPr>
          <p:cNvPr id="32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3025" y="1662113"/>
            <a:ext cx="4016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30375" y="1585913"/>
            <a:ext cx="96043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Schema</a:t>
            </a:r>
          </a:p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designer</a:t>
            </a: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2786063" y="2219325"/>
            <a:ext cx="538162" cy="2682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952750" y="1971675"/>
            <a:ext cx="138906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990000"/>
                </a:solidFill>
              </a:rPr>
              <a:t>relations and</a:t>
            </a:r>
          </a:p>
          <a:p>
            <a:pPr algn="ctr">
              <a:lnSpc>
                <a:spcPct val="90000"/>
              </a:lnSpc>
            </a:pPr>
            <a:r>
              <a:rPr lang="en-US">
                <a:solidFill>
                  <a:srgbClr val="990000"/>
                </a:solidFill>
              </a:rPr>
              <a:t>other stuff</a:t>
            </a:r>
          </a:p>
        </p:txBody>
      </p:sp>
      <p:pic>
        <p:nvPicPr>
          <p:cNvPr id="39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4088" y="1700213"/>
            <a:ext cx="40163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0163" y="1662113"/>
            <a:ext cx="5715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End</a:t>
            </a:r>
          </a:p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user</a:t>
            </a: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>
            <a:off x="4379120" y="2161381"/>
            <a:ext cx="538162" cy="384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16450" y="2276475"/>
            <a:ext cx="9921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990000"/>
                </a:solidFill>
              </a:rPr>
              <a:t>relations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956050" y="3236913"/>
            <a:ext cx="1960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99"/>
                </a:solidFill>
              </a:rPr>
              <a:t>automatic (system)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4" grpId="0" animBg="1"/>
      <p:bldP spid="34" grpId="0"/>
      <p:bldP spid="38" grpId="0"/>
      <p:bldP spid="40" grpId="0"/>
      <p:bldP spid="44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of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355725"/>
            <a:ext cx="8843962" cy="495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mtClean="0"/>
              <a:t>1. Small motivating example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mtClean="0"/>
              <a:t>2. “Relations and other stuff”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mtClean="0"/>
              <a:t>3. Mapping from conceptual schema to actual schema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mtClean="0"/>
              <a:t>4. Semantics: “valid instance” </a:t>
            </a:r>
            <a:r>
              <a:rPr lang="en-US" sz="2400" smtClean="0">
                <a:solidFill>
                  <a:srgbClr val="990000"/>
                </a:solidFill>
              </a:rPr>
              <a:t>(actual to conceptual)</a:t>
            </a:r>
            <a:endParaRPr lang="en-US" smtClean="0">
              <a:solidFill>
                <a:srgbClr val="99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</a:rPr>
              <a:t>Not included in presentation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mtClean="0"/>
              <a:t>Enough examples, especially data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mtClean="0"/>
              <a:t>Normal forms (BCNF/4NF)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mtClean="0"/>
              <a:t>Metadata/annotations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mtClean="0"/>
              <a:t>Various details…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E021B-658A-472F-9F24-36A105A0269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8437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17414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17415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18440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17417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18442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17419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444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18445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446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17423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448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18449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450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18451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67"/>
          <p:cNvGraphicFramePr>
            <a:graphicFrameLocks/>
          </p:cNvGraphicFramePr>
          <p:nvPr/>
        </p:nvGraphicFramePr>
        <p:xfrm>
          <a:off x="2344738" y="1393825"/>
          <a:ext cx="3571665" cy="1668851"/>
        </p:xfrm>
        <a:graphic>
          <a:graphicData uri="http://schemas.openxmlformats.org/drawingml/2006/table">
            <a:tbl>
              <a:tblPr/>
              <a:tblGrid>
                <a:gridCol w="1613010"/>
                <a:gridCol w="806505"/>
                <a:gridCol w="1152150"/>
              </a:tblGrid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restaurant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rating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cuisine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French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California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California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457575" y="3143250"/>
            <a:ext cx="538163" cy="647700"/>
            <a:chOff x="2904758" y="3160165"/>
            <a:chExt cx="537670" cy="646331"/>
          </a:xfrm>
        </p:grpSpPr>
        <p:sp>
          <p:nvSpPr>
            <p:cNvPr id="19584" name="Text Box 36"/>
            <p:cNvSpPr txBox="1">
              <a:spLocks noChangeArrowheads="1"/>
            </p:cNvSpPr>
            <p:nvPr/>
          </p:nvSpPr>
          <p:spPr bwMode="auto">
            <a:xfrm>
              <a:off x="2904758" y="3160165"/>
              <a:ext cx="53767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3600">
                  <a:solidFill>
                    <a:schemeClr val="tx1"/>
                  </a:solidFill>
                </a:rPr>
                <a:t>⋈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9585" name="TextBox 45"/>
            <p:cNvSpPr txBox="1">
              <a:spLocks noChangeArrowheads="1"/>
            </p:cNvSpPr>
            <p:nvPr/>
          </p:nvSpPr>
          <p:spPr bwMode="auto">
            <a:xfrm>
              <a:off x="3035800" y="3171430"/>
              <a:ext cx="3000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o</a:t>
              </a:r>
            </a:p>
          </p:txBody>
        </p:sp>
      </p:grp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rot="16200000" flipH="1">
            <a:off x="3651250" y="3179763"/>
            <a:ext cx="1508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2038" y="6553200"/>
            <a:ext cx="461962" cy="304800"/>
          </a:xfrm>
        </p:spPr>
        <p:txBody>
          <a:bodyPr/>
          <a:lstStyle/>
          <a:p>
            <a:pPr>
              <a:spcAft>
                <a:spcPct val="0"/>
              </a:spcAft>
              <a:defRPr/>
            </a:pPr>
            <a:fld id="{A00FA4A5-49C6-4CA4-9E64-3AFCB922D2E4}" type="slidenum">
              <a:rPr lang="en-US" smtClean="0"/>
              <a:pPr>
                <a:spcAft>
                  <a:spcPct val="0"/>
                </a:spcAft>
                <a:defRPr/>
              </a:pPr>
              <a:t>8</a:t>
            </a:fld>
            <a:endParaRPr lang="en-US" dirty="0"/>
          </a:p>
        </p:txBody>
      </p:sp>
      <p:pic>
        <p:nvPicPr>
          <p:cNvPr id="8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889125"/>
            <a:ext cx="40163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55763" y="1851025"/>
            <a:ext cx="6096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User</a:t>
            </a:r>
          </a:p>
          <a:p>
            <a:pPr algn="ctr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view</a:t>
            </a:r>
          </a:p>
        </p:txBody>
      </p:sp>
      <p:graphicFrame>
        <p:nvGraphicFramePr>
          <p:cNvPr id="10" name="Group 167"/>
          <p:cNvGraphicFramePr>
            <a:graphicFrameLocks/>
          </p:cNvGraphicFramePr>
          <p:nvPr/>
        </p:nvGraphicFramePr>
        <p:xfrm>
          <a:off x="541338" y="3917950"/>
          <a:ext cx="1613010" cy="1333571"/>
        </p:xfrm>
        <a:graphic>
          <a:graphicData uri="http://schemas.openxmlformats.org/drawingml/2006/table">
            <a:tbl>
              <a:tblPr/>
              <a:tblGrid>
                <a:gridCol w="1613010"/>
              </a:tblGrid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restaurant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67"/>
          <p:cNvGraphicFramePr>
            <a:graphicFrameLocks/>
          </p:cNvGraphicFramePr>
          <p:nvPr/>
        </p:nvGraphicFramePr>
        <p:xfrm>
          <a:off x="2651125" y="3921125"/>
          <a:ext cx="2419515" cy="2339411"/>
        </p:xfrm>
        <a:graphic>
          <a:graphicData uri="http://schemas.openxmlformats.org/drawingml/2006/table">
            <a:tbl>
              <a:tblPr/>
              <a:tblGrid>
                <a:gridCol w="1613010"/>
                <a:gridCol w="806505"/>
              </a:tblGrid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restaurant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rating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167"/>
          <p:cNvGraphicFramePr>
            <a:graphicFrameLocks/>
          </p:cNvGraphicFramePr>
          <p:nvPr/>
        </p:nvGraphicFramePr>
        <p:xfrm>
          <a:off x="5646738" y="3927475"/>
          <a:ext cx="2995590" cy="2331862"/>
        </p:xfrm>
        <a:graphic>
          <a:graphicData uri="http://schemas.openxmlformats.org/drawingml/2006/table">
            <a:tbl>
              <a:tblPr/>
              <a:tblGrid>
                <a:gridCol w="1613010"/>
                <a:gridCol w="1382580"/>
              </a:tblGrid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restaurant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cuisine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French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Chez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Panisse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California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California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California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7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• • 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5025" y="5289550"/>
            <a:ext cx="8509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rgbClr val="0000FF"/>
                </a:solidFill>
              </a:rPr>
              <a:t>Anchor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68650" y="6302375"/>
            <a:ext cx="1222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rgbClr val="0000FF"/>
                </a:solidFill>
              </a:rPr>
              <a:t>Dependent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396038" y="6273800"/>
            <a:ext cx="12207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rgbClr val="0000FF"/>
                </a:solidFill>
              </a:rPr>
              <a:t>Dependent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379913" y="4197350"/>
            <a:ext cx="538162" cy="115252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16200000" flipH="1">
            <a:off x="3593306" y="3140869"/>
            <a:ext cx="2027238" cy="6985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 type="stealth" w="med" len="med"/>
            <a:tailEnd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89463" y="3209925"/>
            <a:ext cx="11255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>
                <a:solidFill>
                  <a:srgbClr val="0000FF"/>
                </a:solidFill>
              </a:rPr>
              <a:t>resolution</a:t>
            </a:r>
          </a:p>
          <a:p>
            <a:pPr algn="ctr">
              <a:lnSpc>
                <a:spcPct val="80000"/>
              </a:lnSpc>
            </a:pPr>
            <a:r>
              <a:rPr lang="en-US" i="1">
                <a:solidFill>
                  <a:srgbClr val="0000FF"/>
                </a:solidFill>
              </a:rPr>
              <a:t>rule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145338" y="4887913"/>
            <a:ext cx="1574800" cy="73025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16200000" flipH="1">
            <a:off x="5685631" y="2661444"/>
            <a:ext cx="2335213" cy="2105025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 type="stealth" w="med" len="med"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548438" y="3160713"/>
            <a:ext cx="11255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>
                <a:solidFill>
                  <a:srgbClr val="0000FF"/>
                </a:solidFill>
              </a:rPr>
              <a:t>resolution</a:t>
            </a:r>
          </a:p>
          <a:p>
            <a:pPr algn="ctr">
              <a:lnSpc>
                <a:spcPct val="80000"/>
              </a:lnSpc>
            </a:pPr>
            <a:r>
              <a:rPr lang="en-US" i="1">
                <a:solidFill>
                  <a:srgbClr val="0000FF"/>
                </a:solidFill>
              </a:rPr>
              <a:t>rule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93738" y="4887913"/>
            <a:ext cx="1304925" cy="422275"/>
          </a:xfrm>
          <a:prstGeom prst="ellips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44475" y="5618163"/>
            <a:ext cx="11096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>
                <a:solidFill>
                  <a:srgbClr val="990099"/>
                </a:solidFill>
              </a:rPr>
              <a:t>fetch rule</a:t>
            </a:r>
          </a:p>
        </p:txBody>
      </p:sp>
      <p:cxnSp>
        <p:nvCxnSpPr>
          <p:cNvPr id="35" name="Straight Connector 34"/>
          <p:cNvCxnSpPr>
            <a:cxnSpLocks noChangeShapeType="1"/>
            <a:endCxn id="33" idx="0"/>
          </p:cNvCxnSpPr>
          <p:nvPr/>
        </p:nvCxnSpPr>
        <p:spPr bwMode="auto">
          <a:xfrm rot="5400000">
            <a:off x="631031" y="5403057"/>
            <a:ext cx="384175" cy="46038"/>
          </a:xfrm>
          <a:prstGeom prst="lin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2574925" y="5886450"/>
            <a:ext cx="2573338" cy="422275"/>
          </a:xfrm>
          <a:prstGeom prst="ellips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98525" y="6072188"/>
            <a:ext cx="11096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>
                <a:solidFill>
                  <a:srgbClr val="990099"/>
                </a:solidFill>
              </a:rPr>
              <a:t>fetch rule</a:t>
            </a:r>
          </a:p>
        </p:txBody>
      </p:sp>
      <p:cxnSp>
        <p:nvCxnSpPr>
          <p:cNvPr id="39" name="Straight Connector 38"/>
          <p:cNvCxnSpPr>
            <a:cxnSpLocks noChangeShapeType="1"/>
            <a:stCxn id="37" idx="2"/>
          </p:cNvCxnSpPr>
          <p:nvPr/>
        </p:nvCxnSpPr>
        <p:spPr bwMode="auto">
          <a:xfrm rot="10800000" flipV="1">
            <a:off x="1960563" y="6097588"/>
            <a:ext cx="614362" cy="134937"/>
          </a:xfrm>
          <a:prstGeom prst="lin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V="1">
            <a:off x="2114550" y="3467100"/>
            <a:ext cx="1420813" cy="3460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3919538" y="3467100"/>
            <a:ext cx="1727200" cy="3460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 rot="5400000">
            <a:off x="3593306" y="3728244"/>
            <a:ext cx="2682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Rounded Rectangle 57"/>
          <p:cNvSpPr/>
          <p:nvPr/>
        </p:nvSpPr>
        <p:spPr bwMode="auto">
          <a:xfrm>
            <a:off x="6569059" y="1547155"/>
            <a:ext cx="1805036" cy="1267366"/>
          </a:xfrm>
          <a:prstGeom prst="round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>
              <a:defRPr/>
            </a:pPr>
            <a:r>
              <a:rPr lang="en-US" sz="2400" b="1" dirty="0">
                <a:solidFill>
                  <a:srgbClr val="990000"/>
                </a:solidFill>
              </a:rPr>
              <a:t>1. Fetch</a:t>
            </a:r>
          </a:p>
          <a:p>
            <a:pPr marL="342900" indent="-342900">
              <a:defRPr/>
            </a:pPr>
            <a:r>
              <a:rPr lang="en-US" sz="2400" b="1" dirty="0">
                <a:solidFill>
                  <a:srgbClr val="990000"/>
                </a:solidFill>
              </a:rPr>
              <a:t>2. Resolve</a:t>
            </a:r>
          </a:p>
          <a:p>
            <a:pPr marL="342900" indent="-342900">
              <a:defRPr/>
            </a:pPr>
            <a:r>
              <a:rPr lang="en-US" sz="2400" b="1" dirty="0">
                <a:solidFill>
                  <a:srgbClr val="990000"/>
                </a:solidFill>
              </a:rPr>
              <a:t>3. Join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826375" y="6340475"/>
            <a:ext cx="11096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>
                <a:solidFill>
                  <a:srgbClr val="990099"/>
                </a:solidFill>
              </a:rPr>
              <a:t>fetch rule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576888" y="5565775"/>
            <a:ext cx="3127375" cy="428625"/>
          </a:xfrm>
          <a:prstGeom prst="ellips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 rot="16200000" flipH="1">
            <a:off x="7929562" y="6067426"/>
            <a:ext cx="398463" cy="201612"/>
          </a:xfrm>
          <a:prstGeom prst="lin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106738" y="5991225"/>
            <a:ext cx="866775" cy="2508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b="1">
                <a:solidFill>
                  <a:srgbClr val="990099"/>
                </a:solidFill>
              </a:rPr>
              <a:t>Bytes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935663" y="5683250"/>
            <a:ext cx="1289050" cy="2206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>
                <a:solidFill>
                  <a:srgbClr val="990099"/>
                </a:solidFill>
              </a:rPr>
              <a:t>Chez Panisse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829175" y="6430963"/>
            <a:ext cx="11096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>
                <a:solidFill>
                  <a:srgbClr val="990099"/>
                </a:solidFill>
              </a:rPr>
              <a:t>fetch rule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581650" y="5886450"/>
            <a:ext cx="3128963" cy="430213"/>
          </a:xfrm>
          <a:prstGeom prst="ellips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rot="10800000" flipV="1">
            <a:off x="5559425" y="6265863"/>
            <a:ext cx="311150" cy="219075"/>
          </a:xfrm>
          <a:prstGeom prst="line">
            <a:avLst/>
          </a:prstGeom>
          <a:noFill/>
          <a:ln w="28575" algn="ctr">
            <a:solidFill>
              <a:srgbClr val="990099"/>
            </a:solidFill>
            <a:round/>
            <a:headEnd/>
            <a:tailEnd/>
          </a:ln>
        </p:spPr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475538" y="6018213"/>
            <a:ext cx="776287" cy="2238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b="1">
                <a:solidFill>
                  <a:srgbClr val="990099"/>
                </a:solidFill>
              </a:rPr>
              <a:t>French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 animBg="1"/>
      <p:bldP spid="24" grpId="0"/>
      <p:bldP spid="25" grpId="0" animBg="1"/>
      <p:bldP spid="31" grpId="0"/>
      <p:bldP spid="32" grpId="0" animBg="1"/>
      <p:bldP spid="33" grpId="0"/>
      <p:bldP spid="37" grpId="0" animBg="1"/>
      <p:bldP spid="38" grpId="0"/>
      <p:bldP spid="47" grpId="0"/>
      <p:bldP spid="47" grpId="1"/>
      <p:bldP spid="48" grpId="0" animBg="1"/>
      <p:bldP spid="53" grpId="0" animBg="1"/>
      <p:bldP spid="55" grpId="0" animBg="1"/>
      <p:bldP spid="43" grpId="0"/>
      <p:bldP spid="44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 and other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355725"/>
            <a:ext cx="8420100" cy="4953000"/>
          </a:xfrm>
        </p:spPr>
        <p:txBody>
          <a:bodyPr/>
          <a:lstStyle/>
          <a:p>
            <a:pPr marL="514350" indent="-514350">
              <a:spcAft>
                <a:spcPts val="900"/>
              </a:spcAft>
              <a:buClr>
                <a:srgbClr val="0000FF"/>
              </a:buClr>
              <a:buFont typeface="+mj-lt"/>
              <a:buAutoNum type="arabicPeriod"/>
              <a:defRPr/>
            </a:pPr>
            <a:r>
              <a:rPr lang="en-US" dirty="0" smtClean="0"/>
              <a:t>Relations</a:t>
            </a:r>
          </a:p>
          <a:p>
            <a:pPr marL="514350" indent="-514350">
              <a:spcAft>
                <a:spcPts val="900"/>
              </a:spcAft>
              <a:buClr>
                <a:srgbClr val="0000FF"/>
              </a:buClr>
              <a:buFont typeface="+mj-lt"/>
              <a:buAutoNum type="arabicPeriod"/>
              <a:defRPr/>
            </a:pPr>
            <a:r>
              <a:rPr lang="en-US" dirty="0" smtClean="0"/>
              <a:t>Attributes designated as </a:t>
            </a:r>
            <a:r>
              <a:rPr lang="en-US" dirty="0" smtClean="0">
                <a:solidFill>
                  <a:srgbClr val="990000"/>
                </a:solidFill>
              </a:rPr>
              <a:t>anchor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990000"/>
                </a:solidFill>
              </a:rPr>
              <a:t>dependent</a:t>
            </a:r>
          </a:p>
          <a:p>
            <a:pPr marL="514350" indent="-514350">
              <a:spcAft>
                <a:spcPts val="900"/>
              </a:spcAft>
              <a:buClr>
                <a:srgbClr val="0000FF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990000"/>
                </a:solidFill>
              </a:rPr>
              <a:t>Resolution rules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— dealing with uncertainty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spcAft>
                <a:spcPts val="900"/>
              </a:spcAft>
              <a:buClr>
                <a:srgbClr val="0000FF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990000"/>
                </a:solidFill>
              </a:rPr>
              <a:t>Fetch rules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— “access methods” to externally obtained data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US" dirty="0" smtClean="0">
              <a:solidFill>
                <a:srgbClr val="990000"/>
              </a:solidFill>
            </a:endParaRPr>
          </a:p>
          <a:p>
            <a:pPr lvl="1">
              <a:spcAft>
                <a:spcPts val="1200"/>
              </a:spcAft>
              <a:buFont typeface="Trebuchet MS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7AAE3-45E8-402E-8EEF-77853EF57C2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0485" name="Group 23"/>
          <p:cNvGrpSpPr>
            <a:grpSpLocks/>
          </p:cNvGrpSpPr>
          <p:nvPr/>
        </p:nvGrpSpPr>
        <p:grpSpPr bwMode="auto">
          <a:xfrm>
            <a:off x="5916613" y="3813175"/>
            <a:ext cx="3084512" cy="2765425"/>
            <a:chOff x="5071265" y="1969610"/>
            <a:chExt cx="3085556" cy="2765160"/>
          </a:xfrm>
        </p:grpSpPr>
        <p:sp>
          <p:nvSpPr>
            <p:cNvPr id="21" name="Flowchart: Magnetic Disk 4"/>
            <p:cNvSpPr>
              <a:spLocks noChangeArrowheads="1"/>
            </p:cNvSpPr>
            <p:nvPr/>
          </p:nvSpPr>
          <p:spPr bwMode="auto">
            <a:xfrm>
              <a:off x="5839875" y="3928397"/>
              <a:ext cx="1611857" cy="806373"/>
            </a:xfrm>
            <a:prstGeom prst="flowChartMagneticDisk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990000"/>
                  </a:solidFill>
                </a:rPr>
                <a:t>RDBMS</a:t>
              </a:r>
            </a:p>
          </p:txBody>
        </p:sp>
        <p:sp>
          <p:nvSpPr>
            <p:cNvPr id="22" name="Rounded Rectangle 5"/>
            <p:cNvSpPr>
              <a:spLocks noChangeArrowheads="1"/>
            </p:cNvSpPr>
            <p:nvPr/>
          </p:nvSpPr>
          <p:spPr bwMode="auto">
            <a:xfrm>
              <a:off x="5871636" y="3361715"/>
              <a:ext cx="1561040" cy="35239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Actual schema</a:t>
              </a:r>
            </a:p>
          </p:txBody>
        </p:sp>
        <p:cxnSp>
          <p:nvCxnSpPr>
            <p:cNvPr id="20489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6471079" y="3897748"/>
              <a:ext cx="312821" cy="1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sp>
          <p:nvSpPr>
            <p:cNvPr id="24" name="Rounded Rectangle 7"/>
            <p:cNvSpPr>
              <a:spLocks noChangeArrowheads="1"/>
            </p:cNvSpPr>
            <p:nvPr/>
          </p:nvSpPr>
          <p:spPr bwMode="auto">
            <a:xfrm>
              <a:off x="5858932" y="2731537"/>
              <a:ext cx="1559453" cy="352391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Conceptual schema</a:t>
              </a:r>
            </a:p>
          </p:txBody>
        </p:sp>
        <p:cxnSp>
          <p:nvCxnSpPr>
            <p:cNvPr id="20491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500314" y="3218521"/>
              <a:ext cx="244841" cy="68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</p:cxnSp>
        <p:pic>
          <p:nvPicPr>
            <p:cNvPr id="26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57297" y="2021993"/>
              <a:ext cx="265202" cy="27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493" name="TextBox 10"/>
            <p:cNvSpPr txBox="1">
              <a:spLocks noChangeArrowheads="1"/>
            </p:cNvSpPr>
            <p:nvPr/>
          </p:nvSpPr>
          <p:spPr bwMode="auto">
            <a:xfrm>
              <a:off x="5071265" y="1969610"/>
              <a:ext cx="761747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Schema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designer</a:t>
              </a:r>
            </a:p>
          </p:txBody>
        </p:sp>
        <p:cxnSp>
          <p:nvCxnSpPr>
            <p:cNvPr id="20494" name="Straight Arrow Connector 11"/>
            <p:cNvCxnSpPr>
              <a:cxnSpLocks noChangeShapeType="1"/>
            </p:cNvCxnSpPr>
            <p:nvPr/>
          </p:nvCxnSpPr>
          <p:spPr bwMode="auto">
            <a:xfrm rot="16200000" flipH="1">
              <a:off x="5864579" y="2406362"/>
              <a:ext cx="367879" cy="17757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495" name="TextBox 12"/>
            <p:cNvSpPr txBox="1">
              <a:spLocks noChangeArrowheads="1"/>
            </p:cNvSpPr>
            <p:nvPr/>
          </p:nvSpPr>
          <p:spPr bwMode="auto">
            <a:xfrm>
              <a:off x="5946037" y="2161635"/>
              <a:ext cx="1080745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 and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other stuff</a:t>
              </a:r>
            </a:p>
          </p:txBody>
        </p:sp>
        <p:pic>
          <p:nvPicPr>
            <p:cNvPr id="30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77002" y="2048977"/>
              <a:ext cx="265202" cy="274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497" name="TextBox 14"/>
            <p:cNvSpPr txBox="1">
              <a:spLocks noChangeArrowheads="1"/>
            </p:cNvSpPr>
            <p:nvPr/>
          </p:nvSpPr>
          <p:spPr bwMode="auto">
            <a:xfrm>
              <a:off x="7358240" y="1969610"/>
              <a:ext cx="473206" cy="42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End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0000FF"/>
                  </a:solidFill>
                </a:rPr>
                <a:t>user</a:t>
              </a:r>
            </a:p>
          </p:txBody>
        </p:sp>
        <p:cxnSp>
          <p:nvCxnSpPr>
            <p:cNvPr id="20498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6917370" y="2368310"/>
              <a:ext cx="367879" cy="25368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499" name="TextBox 16"/>
            <p:cNvSpPr txBox="1">
              <a:spLocks noChangeArrowheads="1"/>
            </p:cNvSpPr>
            <p:nvPr/>
          </p:nvSpPr>
          <p:spPr bwMode="auto">
            <a:xfrm>
              <a:off x="7106730" y="2392065"/>
              <a:ext cx="78579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rgbClr val="990000"/>
                  </a:solidFill>
                </a:rPr>
                <a:t>relations</a:t>
              </a:r>
            </a:p>
          </p:txBody>
        </p:sp>
        <p:sp>
          <p:nvSpPr>
            <p:cNvPr id="20500" name="TextBox 17"/>
            <p:cNvSpPr txBox="1">
              <a:spLocks noChangeArrowheads="1"/>
            </p:cNvSpPr>
            <p:nvPr/>
          </p:nvSpPr>
          <p:spPr bwMode="auto">
            <a:xfrm>
              <a:off x="6643265" y="308335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990099"/>
                  </a:solidFill>
                </a:rPr>
                <a:t>automatic (system)</a:t>
              </a:r>
            </a:p>
          </p:txBody>
        </p:sp>
      </p:grpSp>
      <p:sp>
        <p:nvSpPr>
          <p:cNvPr id="20486" name="Oval 19"/>
          <p:cNvSpPr>
            <a:spLocks noChangeArrowheads="1"/>
          </p:cNvSpPr>
          <p:nvPr/>
        </p:nvSpPr>
        <p:spPr bwMode="auto">
          <a:xfrm>
            <a:off x="6738938" y="3827463"/>
            <a:ext cx="1174750" cy="7778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</TotalTime>
  <Words>1251</Words>
  <Application>Microsoft Office PowerPoint</Application>
  <PresentationFormat>On-screen Show (4:3)</PresentationFormat>
  <Paragraphs>431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3_Default Design</vt:lpstr>
      <vt:lpstr>Deco — Declarative Crowdsourcing</vt:lpstr>
      <vt:lpstr>The Big Picture</vt:lpstr>
      <vt:lpstr>The Big Picture</vt:lpstr>
      <vt:lpstr>Primary Focus  (distinguishing features?)</vt:lpstr>
      <vt:lpstr>The Deco Data Model</vt:lpstr>
      <vt:lpstr>The Deco Data Model</vt:lpstr>
      <vt:lpstr>Rest of This Presentation</vt:lpstr>
      <vt:lpstr>Small Example</vt:lpstr>
      <vt:lpstr>Relations and other stuff</vt:lpstr>
      <vt:lpstr>Relations and Attributes</vt:lpstr>
      <vt:lpstr>Relations and Attributes</vt:lpstr>
      <vt:lpstr>Relations and Attributes</vt:lpstr>
      <vt:lpstr>Resolution Rules</vt:lpstr>
      <vt:lpstr>Fetch Rules</vt:lpstr>
      <vt:lpstr>Conceptual Schema (end user)</vt:lpstr>
      <vt:lpstr>Actual Schema</vt:lpstr>
      <vt:lpstr>Actual Schema</vt:lpstr>
      <vt:lpstr>Valid Instance of Database</vt:lpstr>
      <vt:lpstr>Small Example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Jennifer Widom</dc:creator>
  <cp:lastModifiedBy>yuvraj</cp:lastModifiedBy>
  <cp:revision>211</cp:revision>
  <dcterms:created xsi:type="dcterms:W3CDTF">2000-09-26T05:57:16Z</dcterms:created>
  <dcterms:modified xsi:type="dcterms:W3CDTF">2015-08-20T21:36:33Z</dcterms:modified>
</cp:coreProperties>
</file>