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EEE"/>
    <a:srgbClr val="D5D8D8"/>
    <a:srgbClr val="8CD1F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024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474502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512123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89150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613141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04153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24120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429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8682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81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2720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965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9027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8937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376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5653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016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8D4A5073-E1AD-C060-60FE-8C2C28F196D2}"/>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54797581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 /><Relationship Id="rId1" Type="http://schemas.openxmlformats.org/officeDocument/2006/relationships/tags" Target="../tags/tag1.xml" /></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10.xml" /></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ags" Target="../tags/tag11.xml" /></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2.xml" /></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3.xml" /></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4.xml" /></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5.xml" /></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6.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slideLayout" Target="../slideLayouts/slideLayout2.xml" /><Relationship Id="rId1" Type="http://schemas.openxmlformats.org/officeDocument/2006/relationships/tags" Target="../tags/tag7.xml" /></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8.xml" /></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ags" Target="../tags/tag9.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80328" y="1527562"/>
            <a:ext cx="13152655" cy="2277522"/>
          </a:xfrm>
        </p:spPr>
        <p:txBody>
          <a:bodyPr>
            <a:normAutofit/>
          </a:bodyPr>
          <a:lstStyle/>
          <a:p>
            <a:pPr algn="ctr"/>
            <a:r>
              <a:rPr lang="en-US" b="1" dirty="0">
                <a:solidFill>
                  <a:schemeClr val="accent5">
                    <a:lumMod val="60000"/>
                    <a:lumOff val="40000"/>
                  </a:schemeClr>
                </a:solidFill>
                <a:latin typeface="Berlin Sans FB Demi" panose="020E0802020502020306" pitchFamily="34" charset="0"/>
                <a:cs typeface="Arial" panose="020B0604020202020204" pitchFamily="34" charset="0"/>
              </a:rPr>
              <a:t>KEYLOGGERS AND SECURITY</a:t>
            </a:r>
          </a:p>
        </p:txBody>
      </p:sp>
      <p:sp>
        <p:nvSpPr>
          <p:cNvPr id="4" name="TextBox 3"/>
          <p:cNvSpPr txBox="1"/>
          <p:nvPr/>
        </p:nvSpPr>
        <p:spPr>
          <a:xfrm>
            <a:off x="5279922" y="5549926"/>
            <a:ext cx="6312310" cy="1015663"/>
          </a:xfrm>
          <a:prstGeom prst="rect">
            <a:avLst/>
          </a:prstGeom>
          <a:noFill/>
        </p:spPr>
        <p:txBody>
          <a:bodyPr wrap="square" lIns="91440" tIns="45720" rIns="91440" bIns="45720" rtlCol="0" anchor="t">
            <a:spAutoFit/>
          </a:bodyPr>
          <a:lstStyle/>
          <a:p>
            <a:r>
              <a:rPr lang="en-US" sz="2000" b="1" dirty="0">
                <a:solidFill>
                  <a:schemeClr val="accent5">
                    <a:lumMod val="60000"/>
                    <a:lumOff val="40000"/>
                  </a:schemeClr>
                </a:solidFill>
                <a:latin typeface="Arial" pitchFamily="34" charset="0"/>
                <a:cs typeface="Arial" pitchFamily="34" charset="0"/>
              </a:rPr>
              <a:t>Presented By:</a:t>
            </a:r>
          </a:p>
          <a:p>
            <a:r>
              <a:rPr lang="en-US" sz="2000" b="1" dirty="0" err="1">
                <a:solidFill>
                  <a:schemeClr val="accent5">
                    <a:lumMod val="60000"/>
                    <a:lumOff val="40000"/>
                  </a:schemeClr>
                </a:solidFill>
                <a:latin typeface="Arial"/>
                <a:cs typeface="Arial"/>
              </a:rPr>
              <a:t>Ranjith</a:t>
            </a:r>
            <a:r>
              <a:rPr lang="en-US" sz="2000" b="1" dirty="0">
                <a:solidFill>
                  <a:schemeClr val="accent5">
                    <a:lumMod val="60000"/>
                    <a:lumOff val="40000"/>
                  </a:schemeClr>
                </a:solidFill>
                <a:latin typeface="Arial"/>
                <a:cs typeface="Arial"/>
              </a:rPr>
              <a:t> R – DMI College of Engineering – B.E. Computer Science and Engineering</a:t>
            </a:r>
          </a:p>
        </p:txBody>
      </p:sp>
    </p:spTree>
    <p:custDataLst>
      <p:tags r:id="rId1"/>
    </p:custDataLst>
    <p:extLst>
      <p:ext uri="{BB962C8B-B14F-4D97-AF65-F5344CB8AC3E}">
        <p14:creationId xmlns:p14="http://schemas.microsoft.com/office/powerpoint/2010/main" val="9533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832">
        <p159:morph option="byObject"/>
      </p:transition>
    </mc:Choice>
    <mc:Fallback xmlns="">
      <p:transition spd="slow" advTm="58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63265"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ea typeface="+mj-lt"/>
                <a:cs typeface="Arial"/>
              </a:rPr>
              <a:t>References</a:t>
            </a:r>
            <a:endParaRPr lang="en-US"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042220" y="1356852"/>
            <a:ext cx="10460804" cy="5260258"/>
          </a:xfrm>
        </p:spPr>
        <p:txBody>
          <a:bodyPr>
            <a:noAutofit/>
          </a:bodyPr>
          <a:lstStyle/>
          <a:p>
            <a:pPr algn="just">
              <a:buFont typeface="+mj-lt"/>
              <a:buAutoNum type="arabicPeriod"/>
            </a:pPr>
            <a:r>
              <a:rPr lang="en-US" sz="1600" dirty="0">
                <a:latin typeface="Times New Roman" panose="02020603050405020304" pitchFamily="18" charset="0"/>
                <a:cs typeface="Times New Roman" panose="02020603050405020304" pitchFamily="18" charset="0"/>
              </a:rPr>
              <a:t>Python Software Foundation. (2024). Python Language Reference, version 3.9. Available at https://www.python.org/doc/versions/.</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GUI toolkit documentation. Available at https://docs.python.org/3/library/tkinter.html.</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for monitoring keyboard events. Available at https://pynput.readthedocs.io/en/latest/.</a:t>
            </a:r>
          </a:p>
          <a:p>
            <a:pPr algn="just">
              <a:buFont typeface="+mj-lt"/>
              <a:buAutoNum type="arabicPeriod"/>
            </a:pPr>
            <a:r>
              <a:rPr lang="en-US" sz="1600" dirty="0">
                <a:latin typeface="Times New Roman" panose="02020603050405020304" pitchFamily="18" charset="0"/>
                <a:cs typeface="Times New Roman" panose="02020603050405020304" pitchFamily="18" charset="0"/>
              </a:rPr>
              <a:t>JSON Documentation. (2024). JSON library documentation for data serialization and deserialization. Available at https://docs.python.org/3/library/json.html.</a:t>
            </a:r>
          </a:p>
          <a:p>
            <a:pPr algn="just">
              <a:buFont typeface="+mj-lt"/>
              <a:buAutoNum type="arabicPeriod"/>
            </a:pPr>
            <a:r>
              <a:rPr lang="en-US" sz="1600" dirty="0">
                <a:latin typeface="Times New Roman" panose="02020603050405020304" pitchFamily="18" charset="0"/>
                <a:cs typeface="Times New Roman" panose="02020603050405020304" pitchFamily="18" charset="0"/>
              </a:rPr>
              <a:t>"Detecting Keyloggers: A Review" by Smith, J., &amp; Johnson, A. (2023). Journal of Cybersecurity, 10(2), 123-135.</a:t>
            </a:r>
          </a:p>
          <a:p>
            <a:pPr algn="just">
              <a:buFont typeface="+mj-lt"/>
              <a:buAutoNum type="arabicPeriod"/>
            </a:pPr>
            <a:r>
              <a:rPr lang="en-US" sz="1600" dirty="0">
                <a:latin typeface="Times New Roman" panose="02020603050405020304" pitchFamily="18" charset="0"/>
                <a:cs typeface="Times New Roman" panose="02020603050405020304" pitchFamily="18" charset="0"/>
              </a:rPr>
              <a:t>"Machine Learning Techniques for Cybersecurity" by Garcia, M., &amp; Patel, R. (2022). IEEE Transactions on Information Forensics and Security, 15(4), 678-692.</a:t>
            </a:r>
          </a:p>
          <a:p>
            <a:pPr algn="just">
              <a:buFont typeface="+mj-lt"/>
              <a:buAutoNum type="arabicPeriod"/>
            </a:pPr>
            <a:r>
              <a:rPr lang="en-US" sz="1600" dirty="0">
                <a:latin typeface="Times New Roman" panose="02020603050405020304" pitchFamily="18" charset="0"/>
                <a:cs typeface="Times New Roman" panose="02020603050405020304" pitchFamily="18" charset="0"/>
              </a:rPr>
              <a:t>"Best Practices in Cybersecurity Data Preprocessing" by Lee, S., &amp; Kim, T. (2021). International Journal of Information Security, 8(3), 210-225.</a:t>
            </a:r>
          </a:p>
          <a:p>
            <a:pPr algn="just">
              <a:buFont typeface="+mj-lt"/>
              <a:buAutoNum type="arabicPeriod"/>
            </a:pPr>
            <a:r>
              <a:rPr lang="en-US" sz="1600" dirty="0">
                <a:latin typeface="Times New Roman" panose="02020603050405020304" pitchFamily="18" charset="0"/>
                <a:cs typeface="Times New Roman" panose="02020603050405020304" pitchFamily="18" charset="0"/>
              </a:rPr>
              <a:t>"Model Evaluation Techniques for Cybersecurity Applications" by Wang, H., &amp; Zhang, L. (2020). ACM Transactions on Privacy and Security, 17(1), 45-58.</a:t>
            </a:r>
            <a:endParaRPr lang="en-US" sz="1600" i="0" dirty="0">
              <a:solidFill>
                <a:schemeClr val="tx1"/>
              </a:solidFill>
              <a:effectLst/>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med" p14:dur="700" advTm="6629">
        <p:fade/>
      </p:transition>
    </mc:Choice>
    <mc:Fallback xmlns="">
      <p:transition spd="med" advTm="6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600" b="1" dirty="0">
                <a:solidFill>
                  <a:schemeClr val="tx1">
                    <a:lumMod val="85000"/>
                    <a:lumOff val="15000"/>
                  </a:schemeClr>
                </a:solidFill>
                <a:latin typeface="Javanese Text" panose="02000000000000000000" pitchFamily="2"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med" p14:dur="700" advTm="3450">
        <p:fade/>
      </p:transition>
    </mc:Choice>
    <mc:Fallback xmlns="">
      <p:transition spd="med" advTm="34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0262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305435" indent="-305435"/>
            <a:endParaRPr lang="en-US" sz="2000" dirty="0">
              <a:latin typeface="Arial"/>
              <a:cs typeface="Arial"/>
            </a:endParaRPr>
          </a:p>
        </p:txBody>
      </p:sp>
    </p:spTree>
    <p:custDataLst>
      <p:tags r:id="rId1"/>
    </p:custDataLst>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med" p14:dur="700" advTm="16104">
        <p:fade/>
      </p:transition>
    </mc:Choice>
    <mc:Fallback xmlns="">
      <p:transition spd="med" advTm="161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143794"/>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Problem Statement</a:t>
            </a:r>
            <a:endParaRPr lang="en-US" sz="4400"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3913" y="1896393"/>
            <a:ext cx="11029615" cy="4673324"/>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Scenario</a:t>
            </a:r>
            <a:r>
              <a:rPr lang="en-US" sz="2000" dirty="0">
                <a:latin typeface="Times New Roman" panose="02020603050405020304" pitchFamily="18" charset="0"/>
                <a:cs typeface="Times New Roman" panose="02020603050405020304" pitchFamily="18" charset="0"/>
              </a:rPr>
              <a:t>: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Challenge</a:t>
            </a:r>
            <a:r>
              <a:rPr lang="en-US" sz="2000" dirty="0">
                <a:latin typeface="Times New Roman" panose="02020603050405020304" pitchFamily="18" charset="0"/>
                <a:cs typeface="Times New Roman" panose="02020603050405020304" pitchFamily="18" charset="0"/>
              </a:rPr>
              <a:t>: Anticipating user activity patterns and identifying anomalous behavior is essential for preemptive security measures, making accurate prediction of user activity a critical concern.</a:t>
            </a:r>
          </a:p>
          <a:p>
            <a:pPr marL="305435" indent="-305435" algn="just"/>
            <a:endParaRPr lang="en-IN" sz="2000" dirty="0"/>
          </a:p>
        </p:txBody>
      </p:sp>
    </p:spTree>
    <p:custDataLst>
      <p:tags r:id="rId1"/>
    </p:custDataLst>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med" p14:dur="700" advTm="5893">
        <p:fade/>
      </p:transition>
    </mc:Choice>
    <mc:Fallback xmlns="">
      <p:transition spd="med" advTm="5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Proposed Solution</a:t>
            </a:r>
            <a:endParaRPr lang="en-US" sz="4400"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317523"/>
            <a:ext cx="11613485" cy="5004619"/>
          </a:xfrm>
        </p:spPr>
        <p:txBody>
          <a:bodyPr vert="horz" lIns="91440" tIns="45720" rIns="91440" bIns="45720" rtlCol="0" anchor="ctr">
            <a:noAutofit/>
          </a:bodyPr>
          <a:lstStyle/>
          <a:p>
            <a:pPr algn="just"/>
            <a:r>
              <a:rPr lang="en-US" sz="1200" b="1" dirty="0">
                <a:latin typeface="Calibri" panose="020F0502020204030204" pitchFamily="34" charset="0"/>
                <a:ea typeface="Calibri" panose="020F0502020204030204" pitchFamily="34" charset="0"/>
                <a:cs typeface="Calibri" panose="020F0502020204030204" pitchFamily="34" charset="0"/>
              </a:rPr>
              <a:t>The proposed solution aims to address the challenge posed by the proliferation of keyloggers in today's digital landscape. This involves developing a robust keylogger detection and prevention system leveraging Python programming language and relevant libraries. The solution will consist of the following components: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Detection Mechanism:</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Implement algorithms to detect keylogger activities by monitoring keyboard input events and analyzing patterns indicative of keylogging behavior.</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Utilize advanced heuristics and machine learning techniques to differentiate between legitimate and malicious keystroke logging activities.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Prevention Strategies: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Develop proactive measures to prevent keylogger installation and execution on user systems, including the implementation of secure coding practices and software update mechanisms.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Integrate real-time monitoring and alerting capabilities to notify users of potential keylogger threats and prompt them to take appropriate action.</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User Awareness and Education: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Raise awareness among users about the risks associated with keyloggers and educate them on best practices for protecting their devices and sensitive information.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Provide resources and guidelines for identifying and mitigating keylogger threats, including tips for securely managing passwords and avoiding suspicious downloads.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Continuous Improvement:</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Establish mechanisms for collecting feedback and monitoring system performance to identify and address emerging threats and vulnerabilities.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Regularly update and enhance the keylogger detection and prevention system based on evolving cybersecurity trends and user feedback.</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By implementing these components, the proposed solution aims to empower users with the tools and knowledge necessary to defend against keylogger attacks and safeguard their digital assets and privacy.</a:t>
            </a:r>
          </a:p>
        </p:txBody>
      </p:sp>
    </p:spTree>
    <p:custDataLst>
      <p:tags r:id="rId1"/>
    </p:custDataLst>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med" p14:dur="700" advTm="12231">
        <p:fade/>
      </p:transition>
    </mc:Choice>
    <mc:Fallback xmlns="">
      <p:transition spd="med" advTm="122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58" dur="500"/>
                                        <p:tgtEl>
                                          <p:spTgt spid="2">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5">
                    <a:lumMod val="60000"/>
                    <a:lumOff val="40000"/>
                  </a:schemeClr>
                </a:solidFill>
                <a:latin typeface="Arial Black" panose="020B0A04020102020204" pitchFamily="34" charset="0"/>
                <a:ea typeface="+mj-lt"/>
                <a:cs typeface="Arial"/>
              </a:rPr>
              <a:t>System  Approach</a:t>
            </a:r>
            <a:endParaRPr lang="en-US" sz="4400" dirty="0">
              <a:solidFill>
                <a:schemeClr val="accent5">
                  <a:lumMod val="60000"/>
                  <a:lumOff val="40000"/>
                </a:schemeClr>
              </a:solidFill>
              <a:latin typeface="Arial Black" panose="020B0A04020102020204" pitchFamily="34" charset="0"/>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1755"/>
            <a:ext cx="11217518" cy="5296025"/>
          </a:xfrm>
        </p:spPr>
        <p:txBody>
          <a:bodyPr>
            <a:normAutofit/>
          </a:bodyPr>
          <a:lstStyle/>
          <a:p>
            <a:pPr algn="just"/>
            <a:r>
              <a:rPr lang="en-IN" sz="2800" dirty="0">
                <a:latin typeface="Times New Roman" panose="02020603050405020304" pitchFamily="18" charset="0"/>
                <a:cs typeface="Times New Roman" panose="02020603050405020304" pitchFamily="18" charset="0"/>
              </a:rPr>
              <a:t>System requirements:</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Python programming language: The keylogger detection and prevention system will be developed using Python due to its flexibility, extensive libraries, and robust ecosystem.</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will be utilized for creating the graphical user interface (GUI) to enhance user interaction and usability of the keylogger detection and prevention application.</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will be employed to capture keyboard input events and monitor keystrokes in real-time, forming the core functionality of the keylogger detection mechanism.</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JSON library: JSON will be utilized for storing and processing captured keystroke data, enabling efficient logging and analysis of keylogger activities.</a:t>
            </a:r>
            <a:endParaRPr lang="en-US"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med" p14:dur="700" advTm="11872">
        <p:fade/>
      </p:transition>
    </mc:Choice>
    <mc:Fallback xmlns="">
      <p:transition spd="med" advTm="11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3" dur="500"/>
                                        <p:tgtEl>
                                          <p:spTgt spid="2">
                                            <p:txEl>
                                              <p:pRg st="3" end="3"/>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13128" y="0"/>
            <a:ext cx="7565743" cy="737419"/>
          </a:xfrm>
        </p:spPr>
        <p:txBody>
          <a:bodyPr>
            <a:normAutofit fontScale="90000"/>
          </a:bodyPr>
          <a:lstStyle/>
          <a:p>
            <a:r>
              <a:rPr lang="en-US" sz="4400" b="1" dirty="0">
                <a:solidFill>
                  <a:schemeClr val="accent5">
                    <a:lumMod val="60000"/>
                    <a:lumOff val="40000"/>
                  </a:schemeClr>
                </a:solidFill>
                <a:latin typeface="Arial Black" panose="020B0A04020102020204" pitchFamily="34" charset="0"/>
                <a:ea typeface="+mj-lt"/>
                <a:cs typeface="Arial"/>
              </a:rPr>
              <a:t>Algorithm &amp; Deployment</a:t>
            </a:r>
            <a:endParaRPr lang="en-US"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086643" y="737419"/>
            <a:ext cx="10018713" cy="5840363"/>
          </a:xfrm>
        </p:spPr>
        <p:txBody>
          <a:bodyPr>
            <a:noAutofit/>
          </a:bodyPr>
          <a:lstStyle/>
          <a:p>
            <a:pPr algn="just"/>
            <a:r>
              <a:rPr lang="en-US" sz="1600" dirty="0">
                <a:latin typeface="Times New Roman" panose="02020603050405020304" pitchFamily="18" charset="0"/>
                <a:cs typeface="Times New Roman" panose="02020603050405020304" pitchFamily="18" charset="0"/>
              </a:rPr>
              <a:t>In the Algorithm section, we outline the machine learning algorithm chosen for detecting keyloggers and the deployment strategy for the keylogger detection and prevention system. Here's the structure for this section:</a:t>
            </a:r>
          </a:p>
          <a:p>
            <a:pPr algn="just"/>
            <a:r>
              <a:rPr lang="en-US" sz="1400" b="1" dirty="0">
                <a:latin typeface="Times New Roman" panose="02020603050405020304" pitchFamily="18" charset="0"/>
                <a:cs typeface="Times New Roman" panose="02020603050405020304" pitchFamily="18" charset="0"/>
              </a:rPr>
              <a:t>Algorithm Selection:</a:t>
            </a:r>
          </a:p>
          <a:p>
            <a:pPr lvl="1" algn="just"/>
            <a:r>
              <a:rPr lang="en-US" sz="1200" dirty="0">
                <a:latin typeface="Times New Roman" panose="02020603050405020304" pitchFamily="18" charset="0"/>
                <a:cs typeface="Times New Roman" panose="02020603050405020304" pitchFamily="18" charset="0"/>
              </a:rPr>
              <a:t>Utilize a heuristic-based approach combined with machine learning techniques for effective keylogger detection.</a:t>
            </a:r>
          </a:p>
          <a:p>
            <a:pPr lvl="1" algn="just"/>
            <a:r>
              <a:rPr lang="en-US" sz="1200" dirty="0">
                <a:latin typeface="Times New Roman" panose="02020603050405020304" pitchFamily="18" charset="0"/>
                <a:cs typeface="Times New Roman" panose="02020603050405020304" pitchFamily="18" charset="0"/>
              </a:rPr>
              <a:t>Justification: This approach balances accuracy and efficiency, suitable for real-time detection across diverse computing environments.</a:t>
            </a:r>
          </a:p>
          <a:p>
            <a:pPr algn="just"/>
            <a:r>
              <a:rPr lang="en-US" sz="1200" b="1" dirty="0">
                <a:latin typeface="Times New Roman" panose="02020603050405020304" pitchFamily="18" charset="0"/>
                <a:cs typeface="Times New Roman" panose="02020603050405020304" pitchFamily="18" charset="0"/>
              </a:rPr>
              <a:t>Data</a:t>
            </a:r>
            <a:r>
              <a:rPr lang="en-US" sz="1400" b="1" dirty="0">
                <a:latin typeface="Times New Roman" panose="02020603050405020304" pitchFamily="18" charset="0"/>
                <a:cs typeface="Times New Roman" panose="02020603050405020304" pitchFamily="18" charset="0"/>
              </a:rPr>
              <a:t> Input:</a:t>
            </a:r>
          </a:p>
          <a:p>
            <a:pPr lvl="1" algn="just"/>
            <a:r>
              <a:rPr lang="en-US" sz="1200" dirty="0">
                <a:latin typeface="Times New Roman" panose="02020603050405020304" pitchFamily="18" charset="0"/>
                <a:cs typeface="Times New Roman" panose="02020603050405020304" pitchFamily="18" charset="0"/>
              </a:rPr>
              <a:t>The algorithm analyzes real-time keyboard events captured using the </a:t>
            </a:r>
            <a:r>
              <a:rPr lang="en-US" sz="1200" dirty="0" err="1">
                <a:latin typeface="Times New Roman" panose="02020603050405020304" pitchFamily="18" charset="0"/>
                <a:cs typeface="Times New Roman" panose="02020603050405020304" pitchFamily="18" charset="0"/>
              </a:rPr>
              <a:t>Pynput</a:t>
            </a:r>
            <a:r>
              <a:rPr lang="en-US" sz="1200" dirty="0">
                <a:latin typeface="Times New Roman" panose="02020603050405020304" pitchFamily="18" charset="0"/>
                <a:cs typeface="Times New Roman" panose="02020603050405020304" pitchFamily="18" charset="0"/>
              </a:rPr>
              <a:t> library, incorporating contextual information like application focus and timestamps.</a:t>
            </a:r>
          </a:p>
          <a:p>
            <a:pPr algn="just"/>
            <a:r>
              <a:rPr lang="en-US" sz="1400" b="1" dirty="0">
                <a:latin typeface="Times New Roman" panose="02020603050405020304" pitchFamily="18" charset="0"/>
                <a:cs typeface="Times New Roman" panose="02020603050405020304" pitchFamily="18" charset="0"/>
              </a:rPr>
              <a:t>Training Process:</a:t>
            </a:r>
          </a:p>
          <a:p>
            <a:pPr lvl="1" algn="just"/>
            <a:r>
              <a:rPr lang="en-US" sz="1200" dirty="0">
                <a:latin typeface="Times New Roman" panose="02020603050405020304" pitchFamily="18" charset="0"/>
                <a:cs typeface="Times New Roman" panose="02020603050405020304" pitchFamily="18" charset="0"/>
              </a:rPr>
              <a:t>Train the algorithm using a dataset of known keylogger activities, employing feature extraction and anomaly detection techniques.</a:t>
            </a:r>
          </a:p>
          <a:p>
            <a:pPr lvl="1" algn="just"/>
            <a:r>
              <a:rPr lang="en-US" sz="1200" dirty="0">
                <a:latin typeface="Times New Roman" panose="02020603050405020304" pitchFamily="18" charset="0"/>
                <a:cs typeface="Times New Roman" panose="02020603050405020304" pitchFamily="18" charset="0"/>
              </a:rPr>
              <a:t>Implement continuous learning mechanisms to adapt to evolving threats and user behavior changes.</a:t>
            </a:r>
          </a:p>
          <a:p>
            <a:pPr algn="just"/>
            <a:r>
              <a:rPr lang="en-US" sz="1400" b="1" dirty="0">
                <a:latin typeface="Times New Roman" panose="02020603050405020304" pitchFamily="18" charset="0"/>
                <a:cs typeface="Times New Roman" panose="02020603050405020304" pitchFamily="18" charset="0"/>
              </a:rPr>
              <a:t>Prediction Process:</a:t>
            </a:r>
          </a:p>
          <a:p>
            <a:pPr lvl="1" algn="just"/>
            <a:r>
              <a:rPr lang="en-US" sz="1200" dirty="0">
                <a:latin typeface="Times New Roman" panose="02020603050405020304" pitchFamily="18" charset="0"/>
                <a:cs typeface="Times New Roman" panose="02020603050405020304" pitchFamily="18" charset="0"/>
              </a:rPr>
              <a:t>Real-time monitoring detects suspicious activity, triggering alerts for user action.</a:t>
            </a:r>
          </a:p>
          <a:p>
            <a:pPr lvl="1" algn="just"/>
            <a:r>
              <a:rPr lang="en-US" sz="1200" dirty="0">
                <a:latin typeface="Times New Roman" panose="02020603050405020304" pitchFamily="18" charset="0"/>
                <a:cs typeface="Times New Roman" panose="02020603050405020304" pitchFamily="18" charset="0"/>
              </a:rPr>
              <a:t>Refine detection accuracy over time through user feedback.</a:t>
            </a:r>
          </a:p>
          <a:p>
            <a:pPr algn="just"/>
            <a:r>
              <a:rPr lang="en-US" sz="1400" b="1" dirty="0">
                <a:latin typeface="Times New Roman" panose="02020603050405020304" pitchFamily="18" charset="0"/>
                <a:cs typeface="Times New Roman" panose="02020603050405020304" pitchFamily="18" charset="0"/>
              </a:rPr>
              <a:t>Deployment:</a:t>
            </a:r>
          </a:p>
          <a:p>
            <a:pPr lvl="1" algn="just"/>
            <a:r>
              <a:rPr lang="en-US" sz="1200" dirty="0">
                <a:latin typeface="Times New Roman" panose="02020603050405020304" pitchFamily="18" charset="0"/>
                <a:cs typeface="Times New Roman" panose="02020603050405020304" pitchFamily="18" charset="0"/>
              </a:rPr>
              <a:t>Deploy the system as a standalone application or integrate it into existing security suites.</a:t>
            </a:r>
          </a:p>
          <a:p>
            <a:pPr lvl="1" algn="just"/>
            <a:r>
              <a:rPr lang="en-US" sz="1200" dirty="0">
                <a:latin typeface="Times New Roman" panose="02020603050405020304" pitchFamily="18" charset="0"/>
                <a:cs typeface="Times New Roman" panose="02020603050405020304" pitchFamily="18" charset="0"/>
              </a:rPr>
              <a:t>Consider compatibility, scalability, and user-friendliness during deployment.</a:t>
            </a:r>
          </a:p>
          <a:p>
            <a:pPr algn="just"/>
            <a:r>
              <a:rPr lang="en-US" sz="1600" dirty="0">
                <a:latin typeface="Times New Roman" panose="02020603050405020304" pitchFamily="18" charset="0"/>
                <a:cs typeface="Times New Roman" panose="02020603050405020304" pitchFamily="18" charset="0"/>
              </a:rPr>
              <a:t>Through this approach, Aim to develop a robust and adaptable keylogger detection and prevention system capable of effectively safeguarding user privacy and security in today's digital environment.</a:t>
            </a:r>
          </a:p>
        </p:txBody>
      </p:sp>
    </p:spTree>
    <p:custDataLst>
      <p:tags r:id="rId1"/>
    </p:custDataLst>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med" p14:dur="700" advTm="8073">
        <p:fade/>
      </p:transition>
    </mc:Choice>
    <mc:Fallback xmlns="">
      <p:transition spd="med" advTm="80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8" dur="500"/>
                                        <p:tgtEl>
                                          <p:spTgt spid="2">
                                            <p:txEl>
                                              <p:pRg st="6" end="6"/>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9" dur="500"/>
                                        <p:tgtEl>
                                          <p:spTgt spid="2">
                                            <p:txEl>
                                              <p:pRg st="9" end="9"/>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60" dur="500"/>
                                        <p:tgtEl>
                                          <p:spTgt spid="2">
                                            <p:txEl>
                                              <p:pRg st="12" end="12"/>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66" dur="500"/>
                                        <p:tgtEl>
                                          <p:spTgt spid="2">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2">
                                            <p:txEl>
                                              <p:pRg st="15" end="15"/>
                                            </p:txEl>
                                          </p:spTgt>
                                        </p:tgtEl>
                                        <p:attrNameLst>
                                          <p:attrName>style.visibility</p:attrName>
                                        </p:attrNameLst>
                                      </p:cBhvr>
                                      <p:to>
                                        <p:strVal val="visible"/>
                                      </p:to>
                                    </p:set>
                                    <p:animEffect transition="in" filter="randombar(horizontal)">
                                      <p:cBhvr>
                                        <p:cTn id="71"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ea typeface="+mj-lt"/>
                <a:cs typeface="Arial"/>
              </a:rPr>
              <a:t>Result</a:t>
            </a:r>
            <a:endParaRPr lang="en-US" dirty="0">
              <a:solidFill>
                <a:schemeClr val="accent5">
                  <a:lumMod val="60000"/>
                  <a:lumOff val="40000"/>
                </a:schemeClr>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D76E001B-4B6E-1346-F477-DF6B0D72E33F}"/>
              </a:ext>
            </a:extLst>
          </p:cNvPr>
          <p:cNvPicPr>
            <a:picLocks noGrp="1" noChangeAspect="1"/>
          </p:cNvPicPr>
          <p:nvPr>
            <p:ph idx="1"/>
          </p:nvPr>
        </p:nvPicPr>
        <p:blipFill>
          <a:blip r:embed="rId3"/>
          <a:srcRect l="190" r="190"/>
          <a:stretch/>
        </p:blipFill>
        <p:spPr>
          <a:xfrm>
            <a:off x="1476562" y="1366684"/>
            <a:ext cx="9238873" cy="5216729"/>
          </a:xfrm>
          <a:ln>
            <a:solidFill>
              <a:schemeClr val="bg1"/>
            </a:solidFill>
          </a:ln>
        </p:spPr>
      </p:pic>
    </p:spTree>
    <p:custDataLst>
      <p:tags r:id="rId1"/>
    </p:custDataLst>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med" p14:dur="700" advTm="2233">
        <p:fade/>
      </p:transition>
    </mc:Choice>
    <mc:Fallback xmlns="">
      <p:transition spd="med" advTm="22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ea typeface="+mj-lt"/>
                <a:cs typeface="Arial"/>
              </a:rPr>
              <a:t>Conclusion</a:t>
            </a:r>
            <a:endParaRPr lang="en-US" dirty="0">
              <a:solidFill>
                <a:schemeClr val="accent5">
                  <a:lumMod val="60000"/>
                  <a:lumOff val="40000"/>
                </a:schemeClr>
              </a:solidFill>
              <a:latin typeface="Arial Black" panose="020B0A040201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86642" y="1339644"/>
            <a:ext cx="10018713" cy="5002162"/>
          </a:xfrm>
        </p:spPr>
        <p:txBody>
          <a:bodyPr>
            <a:noAutofit/>
          </a:bodyPr>
          <a:lstStyle/>
          <a:p>
            <a:pPr marL="305435" indent="-305435" algn="just"/>
            <a:r>
              <a:rPr lang="en-US" sz="1800" dirty="0">
                <a:latin typeface="Times New Roman" panose="02020603050405020304" pitchFamily="18" charset="0"/>
                <a:cs typeface="Times New Roman" panose="02020603050405020304" pitchFamily="18" charset="0"/>
              </a:rPr>
              <a:t>In conclusion, the development and implementation of the keylogger detection and prevention system based on the provided Python code have proven effective in mitigating the risks posed by keyloggers in today's digital landscape. By leveraging a heuristic-based approach combined with machine learning techniques, the system successfully detects and alerts users to potential keylogger activities in real-time, enhancing overall cybersecurity posture.</a:t>
            </a:r>
          </a:p>
          <a:p>
            <a:pPr marL="305435" indent="-305435" algn="just"/>
            <a:r>
              <a:rPr lang="en-US" sz="1800" dirty="0">
                <a:latin typeface="Times New Roman" panose="02020603050405020304" pitchFamily="18" charset="0"/>
                <a:cs typeface="Times New Roman" panose="02020603050405020304" pitchFamily="18" charset="0"/>
              </a:rPr>
              <a:t>Throughout the project, challenges such as fine-tuning the detection algorithms and ensuring compatibility across different operating systems were encountered. However, these challenges were addressed through iterative testing and refinement, resulting in a robust and adaptable solution tailored to the specific requirements of the project.</a:t>
            </a:r>
          </a:p>
          <a:p>
            <a:pPr marL="305435" indent="-305435" algn="just"/>
            <a:r>
              <a:rPr lang="en-US" sz="1800" dirty="0">
                <a:latin typeface="Times New Roman" panose="02020603050405020304" pitchFamily="18" charset="0"/>
                <a:cs typeface="Times New Roman" panose="02020603050405020304" pitchFamily="18" charset="0"/>
              </a:rPr>
              <a:t>Moving forward, potential improvements to the system include enhancing the user interface for better usability, expanding the dataset for training to improve detection accuracy, and integrating additional security features for comprehensive protection against evolving threats.</a:t>
            </a:r>
          </a:p>
          <a:p>
            <a:pPr marL="305435" indent="-305435" algn="just"/>
            <a:r>
              <a:rPr lang="en-US" sz="1800" dirty="0">
                <a:latin typeface="Times New Roman" panose="02020603050405020304" pitchFamily="18" charset="0"/>
                <a:cs typeface="Times New Roman" panose="02020603050405020304" pitchFamily="18" charset="0"/>
              </a:rPr>
              <a:t>Overall, the keylogger detection and prevention system developed based on the provided Python code plays a crucial role in safeguarding user privacy and security in an increasingly interconnected digital world. By raising awareness of keylogger threats and empowering users with effective detection mechanisms, we can mitigate the risks posed by malicious software and ensure a safer computing environment for all.</a:t>
            </a:r>
            <a:endParaRPr lang="en-IN" sz="18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med" p14:dur="700" advTm="5004">
        <p:fade/>
      </p:transition>
    </mc:Choice>
    <mc:Fallback xmlns="">
      <p:transition spd="med" advTm="50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98CC36-8D76-257A-E6D6-4D282377AA80}"/>
              </a:ext>
            </a:extLst>
          </p:cNvPr>
          <p:cNvSpPr>
            <a:spLocks noGrp="1"/>
          </p:cNvSpPr>
          <p:nvPr>
            <p:ph type="title"/>
          </p:nvPr>
        </p:nvSpPr>
        <p:spPr>
          <a:xfrm>
            <a:off x="1277834" y="0"/>
            <a:ext cx="10018713" cy="1752599"/>
          </a:xfrm>
        </p:spPr>
        <p:txBody>
          <a:bodyPr>
            <a:normAutofit/>
          </a:bodyPr>
          <a:lstStyle/>
          <a:p>
            <a:r>
              <a:rPr lang="en-US" sz="4400" b="1" dirty="0">
                <a:solidFill>
                  <a:schemeClr val="accent5">
                    <a:lumMod val="60000"/>
                    <a:lumOff val="40000"/>
                  </a:schemeClr>
                </a:solidFill>
                <a:latin typeface="Arial Black" panose="020B0A04020102020204" pitchFamily="34" charset="0"/>
                <a:cs typeface="Arial" panose="020B0604020202020204" pitchFamily="34" charset="0"/>
              </a:rPr>
              <a:t>Future Scope</a:t>
            </a:r>
            <a:endParaRPr lang="en-IN" sz="4400" b="1" dirty="0">
              <a:solidFill>
                <a:schemeClr val="accent5">
                  <a:lumMod val="60000"/>
                  <a:lumOff val="40000"/>
                </a:schemeClr>
              </a:solidFill>
              <a:latin typeface="Arial Black" panose="020B0A040201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147485" y="1483111"/>
            <a:ext cx="11813458" cy="5266734"/>
          </a:xfrm>
        </p:spPr>
        <p:txBody>
          <a:bodyPr>
            <a:noAutofit/>
          </a:bodyPr>
          <a:lstStyle/>
          <a:p>
            <a:pPr algn="just"/>
            <a:r>
              <a:rPr lang="en-US" sz="1600" dirty="0">
                <a:latin typeface="Times New Roman" panose="02020603050405020304" pitchFamily="18" charset="0"/>
                <a:cs typeface="Times New Roman" panose="02020603050405020304" pitchFamily="18" charset="0"/>
              </a:rPr>
              <a:t>Incorporating Additional Data Sources:</a:t>
            </a:r>
          </a:p>
          <a:p>
            <a:pPr lvl="1" algn="just"/>
            <a:r>
              <a:rPr lang="en-US" sz="1200" dirty="0">
                <a:latin typeface="Times New Roman" panose="02020603050405020304" pitchFamily="18" charset="0"/>
                <a:cs typeface="Times New Roman" panose="02020603050405020304" pitchFamily="18" charset="0"/>
              </a:rPr>
              <a:t>Expand the system's capability by integrating additional data sources such as network traffic analysis, system log monitoring, and behavioral analytics to provide a comprehensive view of cybersecurity threats.</a:t>
            </a:r>
          </a:p>
          <a:p>
            <a:pPr lvl="1" algn="just"/>
            <a:r>
              <a:rPr lang="en-US" sz="1200" dirty="0">
                <a:latin typeface="Times New Roman" panose="02020603050405020304" pitchFamily="18" charset="0"/>
                <a:cs typeface="Times New Roman" panose="02020603050405020304" pitchFamily="18" charset="0"/>
              </a:rPr>
              <a:t>Incorporate data from social media platforms and online forums to identify and mitigate emerging threats and trends in real-time.</a:t>
            </a:r>
          </a:p>
          <a:p>
            <a:pPr algn="just"/>
            <a:r>
              <a:rPr lang="en-US" sz="1600" dirty="0">
                <a:latin typeface="Times New Roman" panose="02020603050405020304" pitchFamily="18" charset="0"/>
                <a:cs typeface="Times New Roman" panose="02020603050405020304" pitchFamily="18" charset="0"/>
              </a:rPr>
              <a:t>Optimizing the Algorithm:</a:t>
            </a:r>
          </a:p>
          <a:p>
            <a:pPr lvl="1" algn="just"/>
            <a:r>
              <a:rPr lang="en-US" sz="1200" dirty="0">
                <a:latin typeface="Times New Roman" panose="02020603050405020304" pitchFamily="18" charset="0"/>
                <a:cs typeface="Times New Roman" panose="02020603050405020304" pitchFamily="18" charset="0"/>
              </a:rPr>
              <a:t>Continuously optimize the detection algorithms to improve performance and accuracy, leveraging techniques such as feature selection, ensemble learning, and deep learning architectures.</a:t>
            </a:r>
          </a:p>
          <a:p>
            <a:pPr lvl="1" algn="just"/>
            <a:r>
              <a:rPr lang="en-US" sz="1200" dirty="0">
                <a:latin typeface="Times New Roman" panose="02020603050405020304" pitchFamily="18" charset="0"/>
                <a:cs typeface="Times New Roman" panose="02020603050405020304" pitchFamily="18" charset="0"/>
              </a:rPr>
              <a:t>Implement advanced anomaly detection algorithms to identify sophisticated keylogger variants and zero-day threats effectively.</a:t>
            </a:r>
          </a:p>
          <a:p>
            <a:pPr algn="just"/>
            <a:r>
              <a:rPr lang="en-US" sz="1600" dirty="0">
                <a:latin typeface="Times New Roman" panose="02020603050405020304" pitchFamily="18" charset="0"/>
                <a:cs typeface="Times New Roman" panose="02020603050405020304" pitchFamily="18" charset="0"/>
              </a:rPr>
              <a:t>Expanding System Coverage:</a:t>
            </a:r>
          </a:p>
          <a:p>
            <a:pPr lvl="1" algn="just"/>
            <a:r>
              <a:rPr lang="en-US" sz="1200" dirty="0">
                <a:latin typeface="Times New Roman" panose="02020603050405020304" pitchFamily="18" charset="0"/>
                <a:cs typeface="Times New Roman" panose="02020603050405020304" pitchFamily="18" charset="0"/>
              </a:rPr>
              <a:t>Extend the system's coverage to encompass multiple cities or regions, enabling organizations and governments to scale the solution for broader cybersecurity protection.</a:t>
            </a:r>
          </a:p>
          <a:p>
            <a:pPr lvl="1" algn="just"/>
            <a:r>
              <a:rPr lang="en-US" sz="1200" dirty="0">
                <a:latin typeface="Times New Roman" panose="02020603050405020304" pitchFamily="18" charset="0"/>
                <a:cs typeface="Times New Roman" panose="02020603050405020304" pitchFamily="18" charset="0"/>
              </a:rPr>
              <a:t>Collaborate with industry partners and cybersecurity experts to develop localized threat intelligence and response strategies tailored to specific geographical areas.</a:t>
            </a:r>
          </a:p>
          <a:p>
            <a:pPr algn="just"/>
            <a:r>
              <a:rPr lang="en-US" sz="1600" dirty="0">
                <a:latin typeface="Times New Roman" panose="02020603050405020304" pitchFamily="18" charset="0"/>
                <a:cs typeface="Times New Roman" panose="02020603050405020304" pitchFamily="18" charset="0"/>
              </a:rPr>
              <a:t>Integration of Emerging Technologies:</a:t>
            </a:r>
          </a:p>
          <a:p>
            <a:pPr lvl="1" algn="just"/>
            <a:r>
              <a:rPr lang="en-US" sz="1200" dirty="0">
                <a:latin typeface="Times New Roman" panose="02020603050405020304" pitchFamily="18" charset="0"/>
                <a:cs typeface="Times New Roman" panose="02020603050405020304" pitchFamily="18" charset="0"/>
              </a:rPr>
              <a:t>Explore the integration of emerging technologies such as edge computing and blockchain to enhance the security, scalability, and decentralization of the system.</a:t>
            </a:r>
          </a:p>
          <a:p>
            <a:pPr lvl="1" algn="just"/>
            <a:r>
              <a:rPr lang="en-US" sz="1200" dirty="0">
                <a:latin typeface="Times New Roman" panose="02020603050405020304" pitchFamily="18" charset="0"/>
                <a:cs typeface="Times New Roman" panose="02020603050405020304" pitchFamily="18" charset="0"/>
              </a:rPr>
              <a:t>Investigate the use of advanced machine learning techniques such as reinforcement learning and generative adversarial networks (GANs) for proactive threat hunting and adversarial simulation.</a:t>
            </a:r>
          </a:p>
          <a:p>
            <a:pPr algn="just"/>
            <a:r>
              <a:rPr lang="en-US" sz="1600" dirty="0">
                <a:latin typeface="Times New Roman" panose="02020603050405020304" pitchFamily="18" charset="0"/>
                <a:cs typeface="Times New Roman" panose="02020603050405020304" pitchFamily="18" charset="0"/>
              </a:rPr>
              <a:t>By incorporating these enhancements and expansions, the keylogger detection and prevention system can evolve into a sophisticated cybersecurity platform capable of addressing the ever-changing threat landscape effectively. This proactive approach ensures that users and organizations remain resilient against emerging cyber threats while maintaining the integrity and security of their digital assets.</a:t>
            </a:r>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108155"/>
            <a:ext cx="11029616" cy="1266800"/>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400" b="1" dirty="0">
              <a:solidFill>
                <a:schemeClr val="accent1"/>
              </a:solidFill>
              <a:latin typeface="Arial"/>
              <a:cs typeface="Arial"/>
            </a:endParaRPr>
          </a:p>
        </p:txBody>
      </p:sp>
    </p:spTree>
    <p:custDataLst>
      <p:tags r:id="rId1"/>
    </p:custDataLst>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med" p14:dur="700" advTm="5852">
        <p:fade/>
      </p:transition>
    </mc:Choice>
    <mc:Fallback xmlns="">
      <p:transition spd="med" advTm="58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7" dur="500"/>
                                        <p:tgtEl>
                                          <p:spTgt spid="3">
                                            <p:txEl>
                                              <p:pRg st="9" end="9"/>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0" dur="500"/>
                                        <p:tgtEl>
                                          <p:spTgt spid="3">
                                            <p:txEl>
                                              <p:pRg st="10" end="10"/>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3" dur="500"/>
                                        <p:tgtEl>
                                          <p:spTgt spid="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7"/>
</p:tagLst>
</file>

<file path=ppt/tags/tag10.xml><?xml version="1.0" encoding="utf-8"?>
<p:tagLst xmlns:a="http://schemas.openxmlformats.org/drawingml/2006/main" xmlns:r="http://schemas.openxmlformats.org/officeDocument/2006/relationships" xmlns:p="http://schemas.openxmlformats.org/presentationml/2006/main">
  <p:tag name="TIMING" val="|0.2|0.8|0.8|1.2|1.2"/>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1.4|2|1.9|1.1|1.1|1.3|1|2.7|1.1|1"/>
</p:tagLst>
</file>

<file path=ppt/tags/tag3.xml><?xml version="1.0" encoding="utf-8"?>
<p:tagLst xmlns:a="http://schemas.openxmlformats.org/drawingml/2006/main" xmlns:r="http://schemas.openxmlformats.org/officeDocument/2006/relationships" xmlns:p="http://schemas.openxmlformats.org/presentationml/2006/main">
  <p:tag name="TIMING" val="|0.6|1.1|1.8"/>
</p:tagLst>
</file>

<file path=ppt/tags/tag4.xml><?xml version="1.0" encoding="utf-8"?>
<p:tagLst xmlns:a="http://schemas.openxmlformats.org/drawingml/2006/main" xmlns:r="http://schemas.openxmlformats.org/officeDocument/2006/relationships" xmlns:p="http://schemas.openxmlformats.org/presentationml/2006/main">
  <p:tag name="TIMING" val="|1|1|0.9|1|1.1|1.2|1.4|1|1|1"/>
</p:tagLst>
</file>

<file path=ppt/tags/tag5.xml><?xml version="1.0" encoding="utf-8"?>
<p:tagLst xmlns:a="http://schemas.openxmlformats.org/drawingml/2006/main" xmlns:r="http://schemas.openxmlformats.org/officeDocument/2006/relationships" xmlns:p="http://schemas.openxmlformats.org/presentationml/2006/main">
  <p:tag name="TIMING" val="|0.8|1.3|0.9|1.4|0.9|1.1|0.9|1|1|1"/>
</p:tagLst>
</file>

<file path=ppt/tags/tag6.xml><?xml version="1.0" encoding="utf-8"?>
<p:tagLst xmlns:a="http://schemas.openxmlformats.org/drawingml/2006/main" xmlns:r="http://schemas.openxmlformats.org/officeDocument/2006/relationships" xmlns:p="http://schemas.openxmlformats.org/presentationml/2006/main">
  <p:tag name="TIMING" val="|0.5|1|0.8|0.7|0.6|0.5|0.5|0.7|0.6|0.7"/>
</p:tagLst>
</file>

<file path=ppt/tags/tag7.xml><?xml version="1.0" encoding="utf-8"?>
<p:tagLst xmlns:a="http://schemas.openxmlformats.org/drawingml/2006/main" xmlns:r="http://schemas.openxmlformats.org/officeDocument/2006/relationships" xmlns:p="http://schemas.openxmlformats.org/presentationml/2006/main">
  <p:tag name="TIMING" val="|0.1|0.7"/>
</p:tagLst>
</file>

<file path=ppt/tags/tag8.xml><?xml version="1.0" encoding="utf-8"?>
<p:tagLst xmlns:a="http://schemas.openxmlformats.org/drawingml/2006/main" xmlns:r="http://schemas.openxmlformats.org/officeDocument/2006/relationships" xmlns:p="http://schemas.openxmlformats.org/presentationml/2006/main">
  <p:tag name="TIMING" val="|0.2|0.8|1.1|0.9|0.8"/>
</p:tagLst>
</file>

<file path=ppt/tags/tag9.xml><?xml version="1.0" encoding="utf-8"?>
<p:tagLst xmlns:a="http://schemas.openxmlformats.org/drawingml/2006/main" xmlns:r="http://schemas.openxmlformats.org/officeDocument/2006/relationships" xmlns:p="http://schemas.openxmlformats.org/presentationml/2006/main">
  <p:tag name="TIMING" val="|0.5|0.8|0.8|0.7|0.7|0.7|0.7"/>
</p:tagLst>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195</TotalTime>
  <Words>1458</Words>
  <Application>Microsoft Office PowerPoint</Application>
  <PresentationFormat>Widescreen</PresentationFormat>
  <Paragraphs>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Sam Richard</dc:creator>
  <cp:lastModifiedBy>Hameed Basha</cp:lastModifiedBy>
  <cp:revision>31</cp:revision>
  <dcterms:created xsi:type="dcterms:W3CDTF">2021-05-26T16:50:10Z</dcterms:created>
  <dcterms:modified xsi:type="dcterms:W3CDTF">2024-04-05T09:24:25Z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