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76"/>
  </p:notesMasterIdLst>
  <p:handoutMasterIdLst>
    <p:handoutMasterId r:id="rId77"/>
  </p:handoutMasterIdLst>
  <p:sldIdLst>
    <p:sldId id="258" r:id="rId2"/>
    <p:sldId id="706" r:id="rId3"/>
    <p:sldId id="783" r:id="rId4"/>
    <p:sldId id="782" r:id="rId5"/>
    <p:sldId id="787" r:id="rId6"/>
    <p:sldId id="608" r:id="rId7"/>
    <p:sldId id="609" r:id="rId8"/>
    <p:sldId id="610" r:id="rId9"/>
    <p:sldId id="791" r:id="rId10"/>
    <p:sldId id="795" r:id="rId11"/>
    <p:sldId id="792" r:id="rId12"/>
    <p:sldId id="694" r:id="rId13"/>
    <p:sldId id="674" r:id="rId14"/>
    <p:sldId id="672" r:id="rId15"/>
    <p:sldId id="806" r:id="rId16"/>
    <p:sldId id="794" r:id="rId17"/>
    <p:sldId id="785" r:id="rId18"/>
    <p:sldId id="797" r:id="rId19"/>
    <p:sldId id="812" r:id="rId20"/>
    <p:sldId id="813" r:id="rId21"/>
    <p:sldId id="756" r:id="rId22"/>
    <p:sldId id="757" r:id="rId23"/>
    <p:sldId id="798" r:id="rId24"/>
    <p:sldId id="622" r:id="rId25"/>
    <p:sldId id="623" r:id="rId26"/>
    <p:sldId id="624" r:id="rId27"/>
    <p:sldId id="625" r:id="rId28"/>
    <p:sldId id="626" r:id="rId29"/>
    <p:sldId id="627" r:id="rId30"/>
    <p:sldId id="628" r:id="rId31"/>
    <p:sldId id="629" r:id="rId32"/>
    <p:sldId id="630" r:id="rId33"/>
    <p:sldId id="631" r:id="rId34"/>
    <p:sldId id="632" r:id="rId35"/>
    <p:sldId id="633" r:id="rId36"/>
    <p:sldId id="634" r:id="rId37"/>
    <p:sldId id="635" r:id="rId38"/>
    <p:sldId id="636" r:id="rId39"/>
    <p:sldId id="670" r:id="rId40"/>
    <p:sldId id="638" r:id="rId41"/>
    <p:sldId id="639" r:id="rId42"/>
    <p:sldId id="671" r:id="rId43"/>
    <p:sldId id="641" r:id="rId44"/>
    <p:sldId id="642" r:id="rId45"/>
    <p:sldId id="643" r:id="rId46"/>
    <p:sldId id="644" r:id="rId47"/>
    <p:sldId id="645" r:id="rId48"/>
    <p:sldId id="646" r:id="rId49"/>
    <p:sldId id="647" r:id="rId50"/>
    <p:sldId id="648" r:id="rId51"/>
    <p:sldId id="649" r:id="rId52"/>
    <p:sldId id="650" r:id="rId53"/>
    <p:sldId id="651" r:id="rId54"/>
    <p:sldId id="659" r:id="rId55"/>
    <p:sldId id="807" r:id="rId56"/>
    <p:sldId id="661" r:id="rId57"/>
    <p:sldId id="662" r:id="rId58"/>
    <p:sldId id="808" r:id="rId59"/>
    <p:sldId id="663" r:id="rId60"/>
    <p:sldId id="664" r:id="rId61"/>
    <p:sldId id="665" r:id="rId62"/>
    <p:sldId id="666" r:id="rId63"/>
    <p:sldId id="667" r:id="rId64"/>
    <p:sldId id="668" r:id="rId65"/>
    <p:sldId id="652" r:id="rId66"/>
    <p:sldId id="653" r:id="rId67"/>
    <p:sldId id="654" r:id="rId68"/>
    <p:sldId id="655" r:id="rId69"/>
    <p:sldId id="656" r:id="rId70"/>
    <p:sldId id="657" r:id="rId71"/>
    <p:sldId id="658" r:id="rId72"/>
    <p:sldId id="809" r:id="rId73"/>
    <p:sldId id="810" r:id="rId74"/>
    <p:sldId id="81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x!mu$" initials="M" lastIdx="4" clrIdx="0"/>
  <p:cmAuthor id="1" name=". ."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F71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6" autoAdjust="0"/>
    <p:restoredTop sz="91973"/>
  </p:normalViewPr>
  <p:slideViewPr>
    <p:cSldViewPr snapToGrid="0" snapToObjects="1">
      <p:cViewPr>
        <p:scale>
          <a:sx n="117" d="100"/>
          <a:sy n="117" d="100"/>
        </p:scale>
        <p:origin x="376"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0" d="100"/>
          <a:sy n="110" d="100"/>
        </p:scale>
        <p:origin x="2544"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F9CA0A-55D2-4544-89FC-73158659A506}" type="datetimeFigureOut">
              <a:rPr lang="fr-FR" smtClean="0"/>
              <a:t>30/08/2022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590803-6959-C147-80D5-904F0E7F1CBF}" type="slidenum">
              <a:rPr lang="fr-FR" smtClean="0"/>
              <a:t>‹N°›</a:t>
            </a:fld>
            <a:endParaRPr lang="fr-FR"/>
          </a:p>
        </p:txBody>
      </p:sp>
    </p:spTree>
    <p:extLst>
      <p:ext uri="{BB962C8B-B14F-4D97-AF65-F5344CB8AC3E}">
        <p14:creationId xmlns:p14="http://schemas.microsoft.com/office/powerpoint/2010/main" val="682760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014C29-B795-46BA-9038-59A2B5B23AB9}" type="datetimeFigureOut">
              <a:rPr lang="fr-FR" smtClean="0"/>
              <a:pPr/>
              <a:t>30/08/2022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A3754-1705-4DF2-8ADD-F3AEE0D7576C}" type="slidenum">
              <a:rPr lang="fr-FR" smtClean="0"/>
              <a:pPr/>
              <a:t>‹N°›</a:t>
            </a:fld>
            <a:endParaRPr lang="fr-FR"/>
          </a:p>
        </p:txBody>
      </p:sp>
    </p:spTree>
    <p:extLst>
      <p:ext uri="{BB962C8B-B14F-4D97-AF65-F5344CB8AC3E}">
        <p14:creationId xmlns:p14="http://schemas.microsoft.com/office/powerpoint/2010/main" val="6409479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5" name="Espace réservé du numéro de diapositive 4"/>
          <p:cNvSpPr>
            <a:spLocks noGrp="1"/>
          </p:cNvSpPr>
          <p:nvPr>
            <p:ph type="sldNum" sz="quarter" idx="11"/>
          </p:nvPr>
        </p:nvSpPr>
        <p:spPr/>
        <p:txBody>
          <a:bodyPr/>
          <a:lstStyle/>
          <a:p>
            <a:fld id="{8B6880FB-8AAC-4EC0-B8D1-08E6C81CCF3F}" type="slidenum">
              <a:rPr lang="fr-FR" smtClean="0"/>
              <a:pPr/>
              <a:t>1</a:t>
            </a:fld>
            <a:endParaRPr lang="fr-FR"/>
          </a:p>
        </p:txBody>
      </p:sp>
    </p:spTree>
    <p:extLst>
      <p:ext uri="{BB962C8B-B14F-4D97-AF65-F5344CB8AC3E}">
        <p14:creationId xmlns:p14="http://schemas.microsoft.com/office/powerpoint/2010/main" val="7305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144241EC-ECB3-C14A-B804-D6719ABAC5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2732D7-F010-9449-B75B-351E993F37DD}" type="slidenum">
              <a:rPr lang="fr-FR" altLang="fr-FR" sz="1000" smtClean="0"/>
              <a:pPr>
                <a:spcBef>
                  <a:spcPct val="0"/>
                </a:spcBef>
              </a:pPr>
              <a:t>17</a:t>
            </a:fld>
            <a:endParaRPr lang="fr-FR" altLang="fr-FR" sz="1000"/>
          </a:p>
        </p:txBody>
      </p:sp>
      <p:sp>
        <p:nvSpPr>
          <p:cNvPr id="47106" name="Rectangle 2">
            <a:extLst>
              <a:ext uri="{FF2B5EF4-FFF2-40B4-BE49-F238E27FC236}">
                <a16:creationId xmlns:a16="http://schemas.microsoft.com/office/drawing/2014/main" id="{9F6BAB0B-9891-ED41-ACA1-95062E58981E}"/>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598D81A4-C4C0-EE48-9398-00DB698EA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EB148FE-DCE4-D740-AFC4-8931902E3797}"/>
              </a:ext>
            </a:extLst>
          </p:cNvPr>
          <p:cNvSpPr>
            <a:spLocks noChangeArrowheads="1"/>
          </p:cNvSpPr>
          <p:nvPr/>
        </p:nvSpPr>
        <p:spPr bwMode="auto">
          <a:xfrm>
            <a:off x="38655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298" name="Rectangle 3">
            <a:extLst>
              <a:ext uri="{FF2B5EF4-FFF2-40B4-BE49-F238E27FC236}">
                <a16:creationId xmlns:a16="http://schemas.microsoft.com/office/drawing/2014/main" id="{360578BB-F2C6-7A41-B7A9-CB0D220D47C2}"/>
              </a:ext>
            </a:extLst>
          </p:cNvPr>
          <p:cNvSpPr>
            <a:spLocks noChangeArrowheads="1"/>
          </p:cNvSpPr>
          <p:nvPr/>
        </p:nvSpPr>
        <p:spPr bwMode="auto">
          <a:xfrm>
            <a:off x="38655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299" name="Rectangle 4">
            <a:extLst>
              <a:ext uri="{FF2B5EF4-FFF2-40B4-BE49-F238E27FC236}">
                <a16:creationId xmlns:a16="http://schemas.microsoft.com/office/drawing/2014/main" id="{E9BF08F7-C4BC-2048-858B-4925F37B3621}"/>
              </a:ext>
            </a:extLst>
          </p:cNvPr>
          <p:cNvSpPr>
            <a:spLocks noChangeArrowheads="1"/>
          </p:cNvSpPr>
          <p:nvPr/>
        </p:nvSpPr>
        <p:spPr bwMode="auto">
          <a:xfrm>
            <a:off x="47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300" name="Rectangle 5">
            <a:extLst>
              <a:ext uri="{FF2B5EF4-FFF2-40B4-BE49-F238E27FC236}">
                <a16:creationId xmlns:a16="http://schemas.microsoft.com/office/drawing/2014/main" id="{C1733FC4-0025-7C4E-A5C2-9D688ADFA19D}"/>
              </a:ext>
            </a:extLst>
          </p:cNvPr>
          <p:cNvSpPr>
            <a:spLocks noChangeArrowheads="1"/>
          </p:cNvSpPr>
          <p:nvPr/>
        </p:nvSpPr>
        <p:spPr bwMode="auto">
          <a:xfrm>
            <a:off x="47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301" name="Rectangle 6">
            <a:extLst>
              <a:ext uri="{FF2B5EF4-FFF2-40B4-BE49-F238E27FC236}">
                <a16:creationId xmlns:a16="http://schemas.microsoft.com/office/drawing/2014/main" id="{AF3161E2-8AFE-CC42-8E99-C335993D9D27}"/>
              </a:ext>
            </a:extLst>
          </p:cNvPr>
          <p:cNvSpPr>
            <a:spLocks noGrp="1" noChangeArrowheads="1"/>
          </p:cNvSpPr>
          <p:nvPr>
            <p:ph type="body" idx="1"/>
          </p:nvPr>
        </p:nvSpPr>
        <p:spPr>
          <a:xfrm>
            <a:off x="904875" y="4718050"/>
            <a:ext cx="49688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01" tIns="46665" rIns="88501" bIns="46665"/>
          <a:lstStyle/>
          <a:p>
            <a:pPr defTabSz="857250"/>
            <a:endParaRPr lang="fr-FR" altLang="fr-FR">
              <a:latin typeface="Times New Roman" panose="02020603050405020304" pitchFamily="18" charset="0"/>
              <a:ea typeface="ＭＳ Ｐゴシック" panose="020B0600070205080204" pitchFamily="34" charset="-128"/>
            </a:endParaRPr>
          </a:p>
        </p:txBody>
      </p:sp>
      <p:sp>
        <p:nvSpPr>
          <p:cNvPr id="55302" name="Rectangle 7">
            <a:extLst>
              <a:ext uri="{FF2B5EF4-FFF2-40B4-BE49-F238E27FC236}">
                <a16:creationId xmlns:a16="http://schemas.microsoft.com/office/drawing/2014/main" id="{39A5D055-90C0-494C-8B28-09FDB68CFEE8}"/>
              </a:ext>
            </a:extLst>
          </p:cNvPr>
          <p:cNvSpPr>
            <a:spLocks noGrp="1" noRot="1" noChangeAspect="1" noChangeArrowheads="1" noTextEdit="1"/>
          </p:cNvSpPr>
          <p:nvPr>
            <p:ph type="sldImg"/>
          </p:nvPr>
        </p:nvSpPr>
        <p:spPr>
          <a:xfrm>
            <a:off x="487363" y="273050"/>
            <a:ext cx="5810250" cy="4357688"/>
          </a:xfrm>
          <a:ln cap="flat"/>
        </p:spPr>
      </p:sp>
    </p:spTree>
    <p:extLst>
      <p:ext uri="{BB962C8B-B14F-4D97-AF65-F5344CB8AC3E}">
        <p14:creationId xmlns:p14="http://schemas.microsoft.com/office/powerpoint/2010/main" val="197051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EB148FE-DCE4-D740-AFC4-8931902E3797}"/>
              </a:ext>
            </a:extLst>
          </p:cNvPr>
          <p:cNvSpPr>
            <a:spLocks noChangeArrowheads="1"/>
          </p:cNvSpPr>
          <p:nvPr/>
        </p:nvSpPr>
        <p:spPr bwMode="auto">
          <a:xfrm>
            <a:off x="38655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298" name="Rectangle 3">
            <a:extLst>
              <a:ext uri="{FF2B5EF4-FFF2-40B4-BE49-F238E27FC236}">
                <a16:creationId xmlns:a16="http://schemas.microsoft.com/office/drawing/2014/main" id="{360578BB-F2C6-7A41-B7A9-CB0D220D47C2}"/>
              </a:ext>
            </a:extLst>
          </p:cNvPr>
          <p:cNvSpPr>
            <a:spLocks noChangeArrowheads="1"/>
          </p:cNvSpPr>
          <p:nvPr/>
        </p:nvSpPr>
        <p:spPr bwMode="auto">
          <a:xfrm>
            <a:off x="38655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299" name="Rectangle 4">
            <a:extLst>
              <a:ext uri="{FF2B5EF4-FFF2-40B4-BE49-F238E27FC236}">
                <a16:creationId xmlns:a16="http://schemas.microsoft.com/office/drawing/2014/main" id="{E9BF08F7-C4BC-2048-858B-4925F37B3621}"/>
              </a:ext>
            </a:extLst>
          </p:cNvPr>
          <p:cNvSpPr>
            <a:spLocks noChangeArrowheads="1"/>
          </p:cNvSpPr>
          <p:nvPr/>
        </p:nvSpPr>
        <p:spPr bwMode="auto">
          <a:xfrm>
            <a:off x="47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300" name="Rectangle 5">
            <a:extLst>
              <a:ext uri="{FF2B5EF4-FFF2-40B4-BE49-F238E27FC236}">
                <a16:creationId xmlns:a16="http://schemas.microsoft.com/office/drawing/2014/main" id="{C1733FC4-0025-7C4E-A5C2-9D688ADFA19D}"/>
              </a:ext>
            </a:extLst>
          </p:cNvPr>
          <p:cNvSpPr>
            <a:spLocks noChangeArrowheads="1"/>
          </p:cNvSpPr>
          <p:nvPr/>
        </p:nvSpPr>
        <p:spPr bwMode="auto">
          <a:xfrm>
            <a:off x="47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301" name="Rectangle 6">
            <a:extLst>
              <a:ext uri="{FF2B5EF4-FFF2-40B4-BE49-F238E27FC236}">
                <a16:creationId xmlns:a16="http://schemas.microsoft.com/office/drawing/2014/main" id="{AF3161E2-8AFE-CC42-8E99-C335993D9D27}"/>
              </a:ext>
            </a:extLst>
          </p:cNvPr>
          <p:cNvSpPr>
            <a:spLocks noGrp="1" noChangeArrowheads="1"/>
          </p:cNvSpPr>
          <p:nvPr>
            <p:ph type="body" idx="1"/>
          </p:nvPr>
        </p:nvSpPr>
        <p:spPr>
          <a:xfrm>
            <a:off x="904875" y="4718050"/>
            <a:ext cx="49688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01" tIns="46665" rIns="88501" bIns="46665"/>
          <a:lstStyle/>
          <a:p>
            <a:pPr defTabSz="857250"/>
            <a:endParaRPr lang="fr-FR" altLang="fr-FR">
              <a:latin typeface="Times New Roman" panose="02020603050405020304" pitchFamily="18" charset="0"/>
              <a:ea typeface="ＭＳ Ｐゴシック" panose="020B0600070205080204" pitchFamily="34" charset="-128"/>
            </a:endParaRPr>
          </a:p>
        </p:txBody>
      </p:sp>
      <p:sp>
        <p:nvSpPr>
          <p:cNvPr id="55302" name="Rectangle 7">
            <a:extLst>
              <a:ext uri="{FF2B5EF4-FFF2-40B4-BE49-F238E27FC236}">
                <a16:creationId xmlns:a16="http://schemas.microsoft.com/office/drawing/2014/main" id="{39A5D055-90C0-494C-8B28-09FDB68CFEE8}"/>
              </a:ext>
            </a:extLst>
          </p:cNvPr>
          <p:cNvSpPr>
            <a:spLocks noGrp="1" noRot="1" noChangeAspect="1" noChangeArrowheads="1" noTextEdit="1"/>
          </p:cNvSpPr>
          <p:nvPr>
            <p:ph type="sldImg"/>
          </p:nvPr>
        </p:nvSpPr>
        <p:spPr>
          <a:xfrm>
            <a:off x="487363" y="273050"/>
            <a:ext cx="5810250" cy="4357688"/>
          </a:xfrm>
          <a:ln cap="flat"/>
        </p:spPr>
      </p:sp>
    </p:spTree>
    <p:extLst>
      <p:ext uri="{BB962C8B-B14F-4D97-AF65-F5344CB8AC3E}">
        <p14:creationId xmlns:p14="http://schemas.microsoft.com/office/powerpoint/2010/main" val="267471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EB148FE-DCE4-D740-AFC4-8931902E3797}"/>
              </a:ext>
            </a:extLst>
          </p:cNvPr>
          <p:cNvSpPr>
            <a:spLocks noChangeArrowheads="1"/>
          </p:cNvSpPr>
          <p:nvPr/>
        </p:nvSpPr>
        <p:spPr bwMode="auto">
          <a:xfrm>
            <a:off x="38655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298" name="Rectangle 3">
            <a:extLst>
              <a:ext uri="{FF2B5EF4-FFF2-40B4-BE49-F238E27FC236}">
                <a16:creationId xmlns:a16="http://schemas.microsoft.com/office/drawing/2014/main" id="{360578BB-F2C6-7A41-B7A9-CB0D220D47C2}"/>
              </a:ext>
            </a:extLst>
          </p:cNvPr>
          <p:cNvSpPr>
            <a:spLocks noChangeArrowheads="1"/>
          </p:cNvSpPr>
          <p:nvPr/>
        </p:nvSpPr>
        <p:spPr bwMode="auto">
          <a:xfrm>
            <a:off x="38655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299" name="Rectangle 4">
            <a:extLst>
              <a:ext uri="{FF2B5EF4-FFF2-40B4-BE49-F238E27FC236}">
                <a16:creationId xmlns:a16="http://schemas.microsoft.com/office/drawing/2014/main" id="{E9BF08F7-C4BC-2048-858B-4925F37B3621}"/>
              </a:ext>
            </a:extLst>
          </p:cNvPr>
          <p:cNvSpPr>
            <a:spLocks noChangeArrowheads="1"/>
          </p:cNvSpPr>
          <p:nvPr/>
        </p:nvSpPr>
        <p:spPr bwMode="auto">
          <a:xfrm>
            <a:off x="47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300" name="Rectangle 5">
            <a:extLst>
              <a:ext uri="{FF2B5EF4-FFF2-40B4-BE49-F238E27FC236}">
                <a16:creationId xmlns:a16="http://schemas.microsoft.com/office/drawing/2014/main" id="{C1733FC4-0025-7C4E-A5C2-9D688ADFA19D}"/>
              </a:ext>
            </a:extLst>
          </p:cNvPr>
          <p:cNvSpPr>
            <a:spLocks noChangeArrowheads="1"/>
          </p:cNvSpPr>
          <p:nvPr/>
        </p:nvSpPr>
        <p:spPr bwMode="auto">
          <a:xfrm>
            <a:off x="47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fr-FR" altLang="fr-FR" sz="1800">
              <a:latin typeface="Tahoma" panose="020B0604030504040204" pitchFamily="34" charset="0"/>
            </a:endParaRPr>
          </a:p>
        </p:txBody>
      </p:sp>
      <p:sp>
        <p:nvSpPr>
          <p:cNvPr id="55301" name="Rectangle 6">
            <a:extLst>
              <a:ext uri="{FF2B5EF4-FFF2-40B4-BE49-F238E27FC236}">
                <a16:creationId xmlns:a16="http://schemas.microsoft.com/office/drawing/2014/main" id="{AF3161E2-8AFE-CC42-8E99-C335993D9D27}"/>
              </a:ext>
            </a:extLst>
          </p:cNvPr>
          <p:cNvSpPr>
            <a:spLocks noGrp="1" noChangeArrowheads="1"/>
          </p:cNvSpPr>
          <p:nvPr>
            <p:ph type="body" idx="1"/>
          </p:nvPr>
        </p:nvSpPr>
        <p:spPr>
          <a:xfrm>
            <a:off x="904875" y="4718050"/>
            <a:ext cx="49688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01" tIns="46665" rIns="88501" bIns="46665"/>
          <a:lstStyle/>
          <a:p>
            <a:pPr defTabSz="857250"/>
            <a:endParaRPr lang="fr-FR" altLang="fr-FR">
              <a:latin typeface="Times New Roman" panose="02020603050405020304" pitchFamily="18" charset="0"/>
              <a:ea typeface="ＭＳ Ｐゴシック" panose="020B0600070205080204" pitchFamily="34" charset="-128"/>
            </a:endParaRPr>
          </a:p>
        </p:txBody>
      </p:sp>
      <p:sp>
        <p:nvSpPr>
          <p:cNvPr id="55302" name="Rectangle 7">
            <a:extLst>
              <a:ext uri="{FF2B5EF4-FFF2-40B4-BE49-F238E27FC236}">
                <a16:creationId xmlns:a16="http://schemas.microsoft.com/office/drawing/2014/main" id="{39A5D055-90C0-494C-8B28-09FDB68CFEE8}"/>
              </a:ext>
            </a:extLst>
          </p:cNvPr>
          <p:cNvSpPr>
            <a:spLocks noGrp="1" noRot="1" noChangeAspect="1" noChangeArrowheads="1" noTextEdit="1"/>
          </p:cNvSpPr>
          <p:nvPr>
            <p:ph type="sldImg"/>
          </p:nvPr>
        </p:nvSpPr>
        <p:spPr>
          <a:xfrm>
            <a:off x="487363" y="273050"/>
            <a:ext cx="5810250" cy="4357688"/>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BE7F0607-D139-8844-820F-6D79BFB7D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C3DED54-CB7D-9A41-A183-FD9A40C53087}" type="slidenum">
              <a:rPr lang="fr-FR" altLang="fr-FR" sz="1000" smtClean="0"/>
              <a:pPr>
                <a:spcBef>
                  <a:spcPct val="0"/>
                </a:spcBef>
              </a:pPr>
              <a:t>22</a:t>
            </a:fld>
            <a:endParaRPr lang="fr-FR" altLang="fr-FR" sz="1000"/>
          </a:p>
        </p:txBody>
      </p:sp>
      <p:sp>
        <p:nvSpPr>
          <p:cNvPr id="57346" name="Rectangle 2">
            <a:extLst>
              <a:ext uri="{FF2B5EF4-FFF2-40B4-BE49-F238E27FC236}">
                <a16:creationId xmlns:a16="http://schemas.microsoft.com/office/drawing/2014/main" id="{7F846214-1878-8445-B67C-C5A8F067D126}"/>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BCB343AA-55AA-0145-A2A9-5DA1FFBC6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D93735D-379E-8D46-ACF5-4D098A330597}" type="slidenum">
              <a:rPr lang="fr-FR" altLang="x-none" sz="1000" b="0">
                <a:latin typeface="Times New Roman" charset="0"/>
              </a:rPr>
              <a:pPr/>
              <a:t>24</a:t>
            </a:fld>
            <a:endParaRPr lang="fr-FR" altLang="x-none" sz="1000" b="0">
              <a:latin typeface="Times New Roman"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271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39A5B9C-DED6-8845-B2AC-2A1AE6C95CFA}" type="slidenum">
              <a:rPr lang="fr-FR" altLang="x-none" sz="1000" b="0">
                <a:latin typeface="Times New Roman" charset="0"/>
              </a:rPr>
              <a:pPr/>
              <a:t>25</a:t>
            </a:fld>
            <a:endParaRPr lang="fr-FR" altLang="x-none" sz="1000" b="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34229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7517CD8-E973-EB40-B82A-A6F45DEEAEB4}" type="slidenum">
              <a:rPr lang="fr-FR" altLang="x-none" sz="1000" b="0">
                <a:latin typeface="Times New Roman" charset="0"/>
              </a:rPr>
              <a:pPr/>
              <a:t>26</a:t>
            </a:fld>
            <a:endParaRPr lang="fr-FR" altLang="x-none" sz="1000" b="0">
              <a:latin typeface="Times New Roman"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5360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822E4AD-271F-9849-AEAB-86220391F6D8}" type="slidenum">
              <a:rPr lang="fr-FR" altLang="x-none" sz="1000" b="0">
                <a:latin typeface="Times New Roman" charset="0"/>
              </a:rPr>
              <a:pPr/>
              <a:t>27</a:t>
            </a:fld>
            <a:endParaRPr lang="fr-FR" altLang="x-none" sz="1000" b="0">
              <a:latin typeface="Times New Roman"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94879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B6A628E-0689-F648-A6C1-7B0935BA4893}" type="slidenum">
              <a:rPr lang="fr-FR" altLang="x-none" sz="1000" b="0">
                <a:latin typeface="Times New Roman" charset="0"/>
              </a:rPr>
              <a:pPr/>
              <a:t>28</a:t>
            </a:fld>
            <a:endParaRPr lang="fr-FR" altLang="x-none" sz="1000" b="0">
              <a:latin typeface="Times New Roman" charset="0"/>
            </a:endParaRPr>
          </a:p>
        </p:txBody>
      </p:sp>
      <p:sp>
        <p:nvSpPr>
          <p:cNvPr id="57346" name="Rectangle 2"/>
          <p:cNvSpPr>
            <a:spLocks noGrp="1" noRot="1" noChangeAspect="1" noChangeArrowheads="1" noTextEdit="1"/>
          </p:cNvSpPr>
          <p:nvPr>
            <p:ph type="sldImg"/>
          </p:nvPr>
        </p:nvSpPr>
        <p:spPr>
          <a:solidFill>
            <a:srgbClr val="FFFFFF"/>
          </a:solidFill>
          <a:ln/>
        </p:spPr>
      </p:sp>
      <p:sp>
        <p:nvSpPr>
          <p:cNvPr id="5734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3896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8008C3A-0618-9A47-A9D9-6DA3AD0C7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F09674-4B42-5F43-8DCF-33071266775E}" type="slidenum">
              <a:rPr lang="fr-FR" altLang="fr-FR" sz="1000" smtClean="0"/>
              <a:pPr>
                <a:spcBef>
                  <a:spcPct val="0"/>
                </a:spcBef>
              </a:pPr>
              <a:t>3</a:t>
            </a:fld>
            <a:endParaRPr lang="fr-FR" altLang="fr-FR" sz="1000"/>
          </a:p>
        </p:txBody>
      </p:sp>
      <p:sp>
        <p:nvSpPr>
          <p:cNvPr id="20482" name="Rectangle 2">
            <a:extLst>
              <a:ext uri="{FF2B5EF4-FFF2-40B4-BE49-F238E27FC236}">
                <a16:creationId xmlns:a16="http://schemas.microsoft.com/office/drawing/2014/main" id="{2738E332-F9E5-6844-87F4-C99601E51E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F8522AE8-9847-9641-B251-C4C721F31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839C1040-84B0-6C45-9D83-DA8DC7671673}" type="slidenum">
              <a:rPr lang="fr-FR" altLang="x-none" sz="1000" b="0">
                <a:latin typeface="Times New Roman" charset="0"/>
              </a:rPr>
              <a:pPr/>
              <a:t>29</a:t>
            </a:fld>
            <a:endParaRPr lang="fr-FR" altLang="x-none" sz="1000" b="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12150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1E49990-1E58-734E-886C-FCB3B715B6BD}" type="slidenum">
              <a:rPr lang="fr-FR" altLang="x-none" sz="1000" b="0">
                <a:latin typeface="Times New Roman" charset="0"/>
              </a:rPr>
              <a:pPr/>
              <a:t>30</a:t>
            </a:fld>
            <a:endParaRPr lang="fr-FR" altLang="x-none" sz="1000" b="0">
              <a:latin typeface="Times New Roman"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8616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F6721BB-29CD-814D-BE4C-7D52A1D80D29}" type="slidenum">
              <a:rPr lang="fr-FR" altLang="x-none" sz="1000" b="0">
                <a:latin typeface="Times New Roman" charset="0"/>
              </a:rPr>
              <a:pPr/>
              <a:t>31</a:t>
            </a:fld>
            <a:endParaRPr lang="fr-FR" altLang="x-none" sz="1000" b="0">
              <a:latin typeface="Times New Roman"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3853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B4AE0E3A-B90A-D54C-B055-3C242BF4D5BA}" type="slidenum">
              <a:rPr lang="fr-FR" altLang="x-none" sz="1000" b="0">
                <a:latin typeface="Times New Roman" charset="0"/>
              </a:rPr>
              <a:pPr/>
              <a:t>32</a:t>
            </a:fld>
            <a:endParaRPr lang="fr-FR" altLang="x-none" sz="1000" b="0">
              <a:latin typeface="Times New Roman"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3600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073BEE0-DF9D-F349-9EC0-C3919B8F139A}" type="slidenum">
              <a:rPr lang="fr-FR" altLang="x-none" sz="1000" b="0">
                <a:latin typeface="Times New Roman" charset="0"/>
              </a:rPr>
              <a:pPr/>
              <a:t>33</a:t>
            </a:fld>
            <a:endParaRPr lang="fr-FR" altLang="x-none" sz="1000" b="0">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91413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E80578E-B2C4-F243-964A-DC0CAD9332D4}" type="slidenum">
              <a:rPr lang="fr-FR" altLang="x-none" sz="1000" b="0">
                <a:latin typeface="Times New Roman" charset="0"/>
              </a:rPr>
              <a:pPr/>
              <a:t>34</a:t>
            </a:fld>
            <a:endParaRPr lang="fr-FR" altLang="x-none" sz="1000" b="0">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6022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B7B3859-3A40-644E-8D29-27D0F6B1618B}" type="slidenum">
              <a:rPr lang="fr-FR" altLang="x-none" sz="1000" b="0">
                <a:latin typeface="Times New Roman" charset="0"/>
              </a:rPr>
              <a:pPr/>
              <a:t>35</a:t>
            </a:fld>
            <a:endParaRPr lang="fr-FR" altLang="x-none" sz="1000" b="0">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13318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EB6AD75F-A4F2-DB41-BDCA-E204C2D2C26D}" type="slidenum">
              <a:rPr lang="fr-FR" altLang="x-none" sz="1000" b="0">
                <a:latin typeface="Times New Roman" charset="0"/>
              </a:rPr>
              <a:pPr/>
              <a:t>36</a:t>
            </a:fld>
            <a:endParaRPr lang="fr-FR" altLang="x-none" sz="1000" b="0">
              <a:latin typeface="Times New Roman"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72628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75DAFD4-5B1F-3148-BB62-AEC61CA16D8E}" type="slidenum">
              <a:rPr lang="fr-FR" altLang="x-none" sz="1000" b="0">
                <a:latin typeface="Times New Roman" charset="0"/>
              </a:rPr>
              <a:pPr/>
              <a:t>37</a:t>
            </a:fld>
            <a:endParaRPr lang="fr-FR" altLang="x-none" sz="1000" b="0">
              <a:latin typeface="Times New Roman"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01252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7FC5514-C142-E443-B5A4-9992C9D2F29A}" type="slidenum">
              <a:rPr lang="fr-FR" altLang="x-none" sz="1000" b="0">
                <a:latin typeface="Times New Roman" charset="0"/>
              </a:rPr>
              <a:pPr/>
              <a:t>38</a:t>
            </a:fld>
            <a:endParaRPr lang="fr-FR" altLang="x-none" sz="1000" b="0">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778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F334BB9-23C8-D14B-AC77-FDF2F7C6C2B2}" type="slidenum">
              <a:rPr lang="fr-FR" altLang="x-none" sz="1000" b="0">
                <a:latin typeface="Times New Roman" charset="0"/>
              </a:rPr>
              <a:pPr/>
              <a:t>6</a:t>
            </a:fld>
            <a:endParaRPr lang="fr-FR" altLang="x-none" sz="1000" b="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81546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7FC5514-C142-E443-B5A4-9992C9D2F29A}" type="slidenum">
              <a:rPr lang="fr-FR" altLang="x-none" sz="1000" b="0">
                <a:latin typeface="Times New Roman" charset="0"/>
              </a:rPr>
              <a:pPr/>
              <a:t>39</a:t>
            </a:fld>
            <a:endParaRPr lang="fr-FR" altLang="x-none" sz="1000" b="0">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98642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04F30B4-9DDB-E143-9962-4AE6D7D00A1E}" type="slidenum">
              <a:rPr lang="fr-FR" altLang="x-none" sz="1000" b="0">
                <a:latin typeface="Times New Roman" charset="0"/>
              </a:rPr>
              <a:pPr/>
              <a:t>40</a:t>
            </a:fld>
            <a:endParaRPr lang="fr-FR" altLang="x-none" sz="1000" b="0">
              <a:latin typeface="Times New Roman"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43627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D2686AA-B640-594A-848D-560BA7CB93B3}" type="slidenum">
              <a:rPr lang="fr-FR" altLang="x-none" sz="1000" b="0">
                <a:latin typeface="Times New Roman" charset="0"/>
              </a:rPr>
              <a:pPr/>
              <a:t>41</a:t>
            </a:fld>
            <a:endParaRPr lang="fr-FR" altLang="x-none" sz="1000" b="0">
              <a:latin typeface="Times New Roman"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44925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D2686AA-B640-594A-848D-560BA7CB93B3}" type="slidenum">
              <a:rPr lang="fr-FR" altLang="x-none" sz="1000" b="0">
                <a:latin typeface="Times New Roman" charset="0"/>
              </a:rPr>
              <a:pPr/>
              <a:t>42</a:t>
            </a:fld>
            <a:endParaRPr lang="fr-FR" altLang="x-none" sz="1000" b="0">
              <a:latin typeface="Times New Roman"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27998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6D5A68E4-AA2B-744E-A137-62625F586DD8}" type="slidenum">
              <a:rPr lang="fr-FR" altLang="x-none" sz="1000" b="0">
                <a:latin typeface="Times New Roman" charset="0"/>
              </a:rPr>
              <a:pPr/>
              <a:t>43</a:t>
            </a:fld>
            <a:endParaRPr lang="fr-FR" altLang="x-none" sz="1000" b="0">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8199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4B13451-1293-BA44-BB8E-BAF8D2FF6E23}" type="slidenum">
              <a:rPr lang="fr-FR" altLang="x-none" sz="1000" b="0">
                <a:latin typeface="Times New Roman" charset="0"/>
              </a:rPr>
              <a:pPr/>
              <a:t>44</a:t>
            </a:fld>
            <a:endParaRPr lang="fr-FR" altLang="x-none" sz="1000" b="0">
              <a:latin typeface="Times New Roman"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389874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B5F049E-2741-B745-81A2-AAA766345723}" type="slidenum">
              <a:rPr lang="fr-FR" altLang="x-none" sz="1000" b="0">
                <a:latin typeface="Times New Roman" charset="0"/>
              </a:rPr>
              <a:pPr/>
              <a:t>45</a:t>
            </a:fld>
            <a:endParaRPr lang="fr-FR" altLang="x-none" sz="1000" b="0">
              <a:latin typeface="Times New Roman"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2344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5D42781-3509-BD4D-AD81-11A4D84D274A}" type="slidenum">
              <a:rPr lang="fr-FR" altLang="x-none" sz="1000" b="0">
                <a:latin typeface="Times New Roman" charset="0"/>
              </a:rPr>
              <a:pPr/>
              <a:t>46</a:t>
            </a:fld>
            <a:endParaRPr lang="fr-FR" altLang="x-none" sz="1000" b="0">
              <a:latin typeface="Times New Roman" charset="0"/>
            </a:endParaRPr>
          </a:p>
        </p:txBody>
      </p:sp>
      <p:sp>
        <p:nvSpPr>
          <p:cNvPr id="94210"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802" tIns="46489" rIns="105802" bIns="46489"/>
          <a:lstStyle/>
          <a:p>
            <a:pPr defTabSz="889000" eaLnBrk="1" hangingPunct="1"/>
            <a:r>
              <a:rPr lang="fr-FR" altLang="x-none" b="1">
                <a:latin typeface="Times New Roman" charset="0"/>
                <a:ea typeface="ＭＳ Ｐゴシック" charset="-128"/>
              </a:rPr>
              <a:t>Remarque</a:t>
            </a:r>
            <a:r>
              <a:rPr lang="fr-FR" altLang="x-none">
                <a:latin typeface="Times New Roman" charset="0"/>
                <a:ea typeface="ＭＳ Ｐゴシック" charset="-128"/>
              </a:rPr>
              <a:t> :</a:t>
            </a:r>
          </a:p>
          <a:p>
            <a:pPr defTabSz="889000" eaLnBrk="1" hangingPunct="1"/>
            <a:r>
              <a:rPr lang="fr-FR" altLang="x-none">
                <a:latin typeface="Times New Roman" charset="0"/>
                <a:ea typeface="ＭＳ Ｐゴシック" charset="-128"/>
              </a:rPr>
              <a:t>Si on supprime un service référencé dans le table EMP, les lignes de table EMP référençant ce service sont aussi supprimées.</a:t>
            </a:r>
          </a:p>
        </p:txBody>
      </p:sp>
      <p:sp>
        <p:nvSpPr>
          <p:cNvPr id="94211"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630541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4639B734-7D96-2F44-93F4-A482CCF5C4E8}" type="slidenum">
              <a:rPr lang="fr-FR" altLang="x-none" sz="1000" b="0">
                <a:latin typeface="Times New Roman" charset="0"/>
              </a:rPr>
              <a:pPr/>
              <a:t>47</a:t>
            </a:fld>
            <a:endParaRPr lang="fr-FR" altLang="x-none" sz="1000" b="0">
              <a:latin typeface="Times New Roman" charset="0"/>
            </a:endParaRPr>
          </a:p>
        </p:txBody>
      </p:sp>
      <p:sp>
        <p:nvSpPr>
          <p:cNvPr id="96258"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96259"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832304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31494B8-B16A-B642-BD90-2F842E7EB343}" type="slidenum">
              <a:rPr lang="fr-FR" altLang="x-none" sz="1000" b="0">
                <a:latin typeface="Times New Roman" charset="0"/>
              </a:rPr>
              <a:pPr/>
              <a:t>48</a:t>
            </a:fld>
            <a:endParaRPr lang="fr-FR" altLang="x-none" sz="1000" b="0">
              <a:latin typeface="Times New Roman"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6561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A20886B-7150-7248-81E3-4C362291C11F}" type="slidenum">
              <a:rPr lang="fr-FR" altLang="x-none" sz="1000" b="0">
                <a:latin typeface="Times New Roman" charset="0"/>
              </a:rPr>
              <a:pPr/>
              <a:t>7</a:t>
            </a:fld>
            <a:endParaRPr lang="fr-FR" altLang="x-none" sz="1000" b="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56140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3C8A6F2B-8124-D745-A50E-196A57CC0ACD}" type="slidenum">
              <a:rPr lang="fr-FR" altLang="x-none" sz="1000" b="0">
                <a:latin typeface="Times New Roman" charset="0"/>
              </a:rPr>
              <a:pPr/>
              <a:t>49</a:t>
            </a:fld>
            <a:endParaRPr lang="fr-FR" altLang="x-none" sz="1000" b="0">
              <a:latin typeface="Times New Roman" charset="0"/>
            </a:endParaRPr>
          </a:p>
        </p:txBody>
      </p:sp>
      <p:sp>
        <p:nvSpPr>
          <p:cNvPr id="100354"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0355"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11699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1468189F-38C8-944B-9559-D940452C9BAC}" type="slidenum">
              <a:rPr lang="fr-FR" altLang="x-none" sz="1000" b="0">
                <a:latin typeface="Times New Roman" charset="0"/>
              </a:rPr>
              <a:pPr/>
              <a:t>50</a:t>
            </a:fld>
            <a:endParaRPr lang="fr-FR" altLang="x-none" sz="1000" b="0">
              <a:latin typeface="Times New Roman" charset="0"/>
            </a:endParaRPr>
          </a:p>
        </p:txBody>
      </p:sp>
      <p:sp>
        <p:nvSpPr>
          <p:cNvPr id="102402"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2403"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454240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481E91F-116D-634B-8F96-07041FF568DE}" type="slidenum">
              <a:rPr lang="fr-FR" altLang="x-none" sz="1000" b="0">
                <a:latin typeface="Times New Roman" charset="0"/>
              </a:rPr>
              <a:pPr/>
              <a:t>51</a:t>
            </a:fld>
            <a:endParaRPr lang="fr-FR" altLang="x-none" sz="1000" b="0">
              <a:latin typeface="Times New Roman" charset="0"/>
            </a:endParaRPr>
          </a:p>
        </p:txBody>
      </p:sp>
      <p:sp>
        <p:nvSpPr>
          <p:cNvPr id="104450"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4451"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978368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341E735-15D1-8541-9038-734A5F04A9B3}" type="slidenum">
              <a:rPr lang="fr-FR" altLang="x-none" sz="1000" b="0">
                <a:latin typeface="Times New Roman" charset="0"/>
              </a:rPr>
              <a:pPr/>
              <a:t>52</a:t>
            </a:fld>
            <a:endParaRPr lang="fr-FR" altLang="x-none" sz="1000" b="0">
              <a:latin typeface="Times New Roman" charset="0"/>
            </a:endParaRPr>
          </a:p>
        </p:txBody>
      </p:sp>
      <p:sp>
        <p:nvSpPr>
          <p:cNvPr id="106498"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6499"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665427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3CD99DF-1EEC-C845-952E-E2126CB9C57C}" type="slidenum">
              <a:rPr lang="fr-FR" altLang="x-none" sz="1000" b="0">
                <a:latin typeface="Times New Roman" charset="0"/>
              </a:rPr>
              <a:pPr/>
              <a:t>53</a:t>
            </a:fld>
            <a:endParaRPr lang="fr-FR" altLang="x-none" sz="1000" b="0">
              <a:latin typeface="Times New Roman" charset="0"/>
            </a:endParaRPr>
          </a:p>
        </p:txBody>
      </p:sp>
      <p:sp>
        <p:nvSpPr>
          <p:cNvPr id="108546"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8547"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59526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5698335-2DD1-F544-BD85-F4124F08FA9D}" type="slidenum">
              <a:rPr lang="fr-FR" altLang="x-none" sz="1000" b="0">
                <a:latin typeface="Times New Roman" charset="0"/>
              </a:rPr>
              <a:pPr/>
              <a:t>54</a:t>
            </a:fld>
            <a:endParaRPr lang="fr-FR" altLang="x-none" sz="1000" b="0">
              <a:latin typeface="Times New Roman"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76286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BF1FABCA-6E5E-D04F-B838-51E05CCE1CAD}" type="slidenum">
              <a:rPr lang="fr-FR" altLang="x-none" sz="1000" b="0">
                <a:latin typeface="Times New Roman" charset="0"/>
              </a:rPr>
              <a:pPr/>
              <a:t>56</a:t>
            </a:fld>
            <a:endParaRPr lang="fr-FR" altLang="x-none" sz="1000" b="0">
              <a:latin typeface="Times New Roman"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824669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35902A9-422C-9F4B-98B8-CDC9C227320E}" type="slidenum">
              <a:rPr lang="fr-FR" altLang="x-none" sz="1000" b="0">
                <a:latin typeface="Times New Roman" charset="0"/>
              </a:rPr>
              <a:pPr/>
              <a:t>57</a:t>
            </a:fld>
            <a:endParaRPr lang="fr-FR" altLang="x-none" sz="1000" b="0">
              <a:latin typeface="Times New Roman"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859746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0FE411B7-1A7C-2D4E-847D-0D3746CBDA55}" type="slidenum">
              <a:rPr lang="fr-FR" altLang="x-none" sz="1000" b="0">
                <a:latin typeface="Times New Roman" charset="0"/>
              </a:rPr>
              <a:pPr/>
              <a:t>59</a:t>
            </a:fld>
            <a:endParaRPr lang="fr-FR" altLang="x-none" sz="1000" b="0">
              <a:latin typeface="Times New Roman"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03753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088DFF21-50FF-394F-B21E-0332C35366DA}" type="slidenum">
              <a:rPr lang="fr-FR" altLang="x-none" sz="1000" b="0">
                <a:latin typeface="Times New Roman" charset="0"/>
              </a:rPr>
              <a:pPr/>
              <a:t>60</a:t>
            </a:fld>
            <a:endParaRPr lang="fr-FR" altLang="x-none" sz="1000" b="0">
              <a:latin typeface="Times New Roman" charset="0"/>
            </a:endParaRPr>
          </a:p>
        </p:txBody>
      </p:sp>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2203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2D9F43A-EB3A-A944-AD34-2783DC1CA04A}" type="slidenum">
              <a:rPr lang="fr-FR" altLang="x-none" sz="1000" b="0">
                <a:latin typeface="Times New Roman" charset="0"/>
              </a:rPr>
              <a:pPr/>
              <a:t>8</a:t>
            </a:fld>
            <a:endParaRPr lang="fr-FR" altLang="x-none" sz="10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62189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314AFBCA-CDCB-0249-9125-B04323BFA8F7}" type="slidenum">
              <a:rPr lang="fr-FR" altLang="x-none" sz="1000" b="0">
                <a:latin typeface="Times New Roman" charset="0"/>
              </a:rPr>
              <a:pPr/>
              <a:t>61</a:t>
            </a:fld>
            <a:endParaRPr lang="fr-FR" altLang="x-none" sz="1000" b="0">
              <a:latin typeface="Times New Roman" charset="0"/>
            </a:endParaRPr>
          </a:p>
        </p:txBody>
      </p:sp>
      <p:sp>
        <p:nvSpPr>
          <p:cNvPr id="137218" name="Rectangle 2"/>
          <p:cNvSpPr>
            <a:spLocks noGrp="1" noRot="1" noChangeAspect="1" noChangeArrowheads="1" noTextEdit="1"/>
          </p:cNvSpPr>
          <p:nvPr>
            <p:ph type="sldImg"/>
          </p:nvPr>
        </p:nvSpPr>
        <p:spPr>
          <a:solidFill>
            <a:srgbClr val="FFFFFF"/>
          </a:solidFill>
          <a:ln/>
        </p:spPr>
      </p:sp>
      <p:sp>
        <p:nvSpPr>
          <p:cNvPr id="1372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89533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96416DE-0A27-FF45-8322-A4D21A17B873}" type="slidenum">
              <a:rPr lang="fr-FR" altLang="x-none" sz="1000" b="0">
                <a:latin typeface="Times New Roman" charset="0"/>
              </a:rPr>
              <a:pPr/>
              <a:t>62</a:t>
            </a:fld>
            <a:endParaRPr lang="fr-FR" altLang="x-none" sz="1000" b="0">
              <a:latin typeface="Times New Roman" charset="0"/>
            </a:endParaRPr>
          </a:p>
        </p:txBody>
      </p:sp>
      <p:sp>
        <p:nvSpPr>
          <p:cNvPr id="139266" name="Rectangle 2"/>
          <p:cNvSpPr>
            <a:spLocks noGrp="1" noRot="1" noChangeAspect="1" noChangeArrowheads="1" noTextEdit="1"/>
          </p:cNvSpPr>
          <p:nvPr>
            <p:ph type="sldImg"/>
          </p:nvPr>
        </p:nvSpPr>
        <p:spPr>
          <a:solidFill>
            <a:srgbClr val="FFFFFF"/>
          </a:solidFill>
          <a:ln/>
        </p:spPr>
      </p:sp>
      <p:sp>
        <p:nvSpPr>
          <p:cNvPr id="1392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141863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D796ECA-696C-5A4D-8698-3B9294F9CCEE}" type="slidenum">
              <a:rPr lang="fr-FR" altLang="x-none" sz="1000" b="0">
                <a:latin typeface="Times New Roman" charset="0"/>
              </a:rPr>
              <a:pPr/>
              <a:t>64</a:t>
            </a:fld>
            <a:endParaRPr lang="fr-FR" altLang="x-none" sz="1000" b="0">
              <a:latin typeface="Times New Roman" charset="0"/>
            </a:endParaRPr>
          </a:p>
        </p:txBody>
      </p:sp>
      <p:sp>
        <p:nvSpPr>
          <p:cNvPr id="142338" name="Rectangle 2"/>
          <p:cNvSpPr>
            <a:spLocks noGrp="1" noRot="1" noChangeAspect="1" noChangeArrowheads="1" noTextEdit="1"/>
          </p:cNvSpPr>
          <p:nvPr>
            <p:ph type="sldImg"/>
          </p:nvPr>
        </p:nvSpPr>
        <p:spPr>
          <a:solidFill>
            <a:srgbClr val="FFFFFF"/>
          </a:solidFill>
          <a:ln/>
        </p:spPr>
      </p:sp>
      <p:sp>
        <p:nvSpPr>
          <p:cNvPr id="14233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1389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C78536E-C19A-2542-99A3-3C6180E51797}" type="slidenum">
              <a:rPr lang="fr-FR" altLang="x-none" sz="1000" b="0">
                <a:latin typeface="Times New Roman" charset="0"/>
              </a:rPr>
              <a:pPr/>
              <a:t>65</a:t>
            </a:fld>
            <a:endParaRPr lang="fr-FR" altLang="x-none" sz="1000" b="0">
              <a:latin typeface="Times New Roman"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508677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9F99DB-9548-9343-92A8-5A6AC283DD76}" type="slidenum">
              <a:rPr lang="fr-FR" altLang="x-none" sz="1000" b="0">
                <a:latin typeface="Times New Roman" charset="0"/>
              </a:rPr>
              <a:pPr/>
              <a:t>66</a:t>
            </a:fld>
            <a:endParaRPr lang="fr-FR" altLang="x-none" sz="1000" b="0">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39845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97ECB09-055B-334F-BBD5-84A2D5492E38}" type="slidenum">
              <a:rPr lang="fr-FR" altLang="x-none" sz="1000" b="0">
                <a:latin typeface="Times New Roman" charset="0"/>
              </a:rPr>
              <a:pPr/>
              <a:t>67</a:t>
            </a:fld>
            <a:endParaRPr lang="fr-FR" altLang="x-none" sz="1000" b="0">
              <a:latin typeface="Times New Roman"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8371334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687C7DC4-A071-8F42-BF65-A71C79642A76}" type="slidenum">
              <a:rPr lang="fr-FR" altLang="x-none" sz="1000" b="0">
                <a:latin typeface="Times New Roman" charset="0"/>
              </a:rPr>
              <a:pPr/>
              <a:t>68</a:t>
            </a:fld>
            <a:endParaRPr lang="fr-FR" altLang="x-none" sz="1000" b="0">
              <a:latin typeface="Times New Roman"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223987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89E403DF-166E-7D4A-B4C1-876DCEA8D166}" type="slidenum">
              <a:rPr lang="fr-FR" altLang="x-none" sz="1000" b="0">
                <a:latin typeface="Times New Roman" charset="0"/>
              </a:rPr>
              <a:pPr/>
              <a:t>69</a:t>
            </a:fld>
            <a:endParaRPr lang="fr-FR" altLang="x-none" sz="1000" b="0">
              <a:latin typeface="Times New Roman"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592243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0BEC72BF-F671-9148-A57B-02047AB7B067}" type="slidenum">
              <a:rPr lang="fr-FR" altLang="x-none" sz="1000" b="0">
                <a:latin typeface="Times New Roman" charset="0"/>
              </a:rPr>
              <a:pPr/>
              <a:t>70</a:t>
            </a:fld>
            <a:endParaRPr lang="fr-FR" altLang="x-none" sz="1000" b="0">
              <a:latin typeface="Times New Roman"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94638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243A7E0-7103-E44D-A8BE-4A8EEF3F1FF0}" type="slidenum">
              <a:rPr lang="fr-FR" altLang="x-none" sz="1000" b="0">
                <a:latin typeface="Times New Roman" charset="0"/>
              </a:rPr>
              <a:pPr/>
              <a:t>71</a:t>
            </a:fld>
            <a:endParaRPr lang="fr-FR" altLang="x-none" sz="1000" b="0">
              <a:latin typeface="Times New Roman"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6949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C4268CB8-0808-8447-9F8F-BB1183332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4DDDDDA-0DE9-BD4F-B729-6F32D217156D}" type="slidenum">
              <a:rPr lang="fr-FR" altLang="fr-FR" sz="1000" smtClean="0"/>
              <a:pPr>
                <a:spcBef>
                  <a:spcPct val="0"/>
                </a:spcBef>
              </a:pPr>
              <a:t>10</a:t>
            </a:fld>
            <a:endParaRPr lang="fr-FR" altLang="fr-FR" sz="1000"/>
          </a:p>
        </p:txBody>
      </p:sp>
      <p:sp>
        <p:nvSpPr>
          <p:cNvPr id="34818" name="Rectangle 2">
            <a:extLst>
              <a:ext uri="{FF2B5EF4-FFF2-40B4-BE49-F238E27FC236}">
                <a16:creationId xmlns:a16="http://schemas.microsoft.com/office/drawing/2014/main" id="{CBEC35FC-F252-D241-BD0D-5C60D4BF8D5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1BCC2E1E-63B8-5743-A350-75FA0E8870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C78536E-C19A-2542-99A3-3C6180E51797}" type="slidenum">
              <a:rPr lang="fr-FR" altLang="x-none" sz="1000" b="0">
                <a:latin typeface="Times New Roman" charset="0"/>
              </a:rPr>
              <a:pPr/>
              <a:t>72</a:t>
            </a:fld>
            <a:endParaRPr lang="fr-FR" altLang="x-none" sz="1000" b="0">
              <a:latin typeface="Times New Roman"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72708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243A7E0-7103-E44D-A8BE-4A8EEF3F1FF0}" type="slidenum">
              <a:rPr lang="fr-FR" altLang="x-none" sz="1000" b="0">
                <a:latin typeface="Times New Roman" charset="0"/>
              </a:rPr>
              <a:pPr/>
              <a:t>73</a:t>
            </a:fld>
            <a:endParaRPr lang="fr-FR" altLang="x-none" sz="1000" b="0">
              <a:latin typeface="Times New Roman"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389665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243A7E0-7103-E44D-A8BE-4A8EEF3F1FF0}" type="slidenum">
              <a:rPr lang="fr-FR" altLang="x-none" sz="1000" b="0">
                <a:latin typeface="Times New Roman" charset="0"/>
              </a:rPr>
              <a:pPr/>
              <a:t>74</a:t>
            </a:fld>
            <a:endParaRPr lang="fr-FR" altLang="x-none" sz="1000" b="0">
              <a:latin typeface="Times New Roman"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7662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3FF8073-8E95-D445-AF94-E5C85A84A6CB}" type="slidenum">
              <a:rPr lang="fr-FR" altLang="x-none" sz="1000" b="0">
                <a:latin typeface="Times New Roman" charset="0"/>
              </a:rPr>
              <a:pPr/>
              <a:t>13</a:t>
            </a:fld>
            <a:endParaRPr lang="fr-FR" altLang="x-none" sz="1000" b="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8121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3FF8073-8E95-D445-AF94-E5C85A84A6CB}" type="slidenum">
              <a:rPr lang="fr-FR" altLang="x-none" sz="1000" b="0">
                <a:latin typeface="Times New Roman" charset="0"/>
              </a:rPr>
              <a:pPr/>
              <a:t>14</a:t>
            </a:fld>
            <a:endParaRPr lang="fr-FR" altLang="x-none" sz="1000" b="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3137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D1826C15-4B82-D84D-9D86-CD6270F208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0A74311-E079-D34A-BE3A-1E39B0EFE993}" type="slidenum">
              <a:rPr lang="fr-FR" altLang="fr-FR" sz="1000" smtClean="0"/>
              <a:pPr>
                <a:spcBef>
                  <a:spcPct val="0"/>
                </a:spcBef>
              </a:pPr>
              <a:t>15</a:t>
            </a:fld>
            <a:endParaRPr lang="fr-FR" altLang="fr-FR" sz="1000"/>
          </a:p>
        </p:txBody>
      </p:sp>
      <p:sp>
        <p:nvSpPr>
          <p:cNvPr id="43010" name="Rectangle 2">
            <a:extLst>
              <a:ext uri="{FF2B5EF4-FFF2-40B4-BE49-F238E27FC236}">
                <a16:creationId xmlns:a16="http://schemas.microsoft.com/office/drawing/2014/main" id="{A94D05C4-92C8-844B-889F-40BEF205D01B}"/>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5C7B291D-C9CB-8F40-BF2E-2028F61FC8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EEC1A798-1A86-874F-9DDE-171F6C0FB4B1}" type="datetime2">
              <a:rPr lang="fr-FR" smtClean="0"/>
              <a:t>mardi 30 août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94700" y="0"/>
            <a:ext cx="736600" cy="347472"/>
          </a:xfrm>
        </p:spPr>
        <p:txBody>
          <a:bodyPr/>
          <a:lstStyle>
            <a:lvl1pPr algn="r">
              <a:defRPr/>
            </a:lvl1pPr>
          </a:lstStyle>
          <a:p>
            <a:fld id="{0CFEC368-1D7A-4F81-ABF6-AE0E36BAF64C}" type="slidenum">
              <a:rPr lang="en-US" smtClean="0"/>
              <a:pPr/>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89C20F6-E01D-314A-9FE3-6C8A42105EBD}" type="datetime2">
              <a:rPr lang="fr-FR" smtClean="0"/>
              <a:t>mardi 30 août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483600" y="18288"/>
            <a:ext cx="6604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AE98555-675D-6F44-879C-F9EA7E31291C}" type="datetime2">
              <a:rPr lang="fr-FR" smtClean="0"/>
              <a:t>mardi 30 août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039100" y="18288"/>
            <a:ext cx="10668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BAB7A-04BF-404C-9B5E-F4213BE9DD93}" type="datetime2">
              <a:rPr lang="fr-FR" smtClean="0"/>
              <a:t>mardi 30 août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15">
            <a:extLst>
              <a:ext uri="{FF2B5EF4-FFF2-40B4-BE49-F238E27FC236}">
                <a16:creationId xmlns:a16="http://schemas.microsoft.com/office/drawing/2014/main" id="{BE21EE66-B956-1343-8A9A-AA5072B86081}"/>
              </a:ext>
            </a:extLst>
          </p:cNvPr>
          <p:cNvSpPr>
            <a:spLocks noGrp="1" noChangeArrowheads="1"/>
          </p:cNvSpPr>
          <p:nvPr>
            <p:ph type="ftr" sz="quarter" idx="10"/>
          </p:nvPr>
        </p:nvSpPr>
        <p:spPr>
          <a:ln/>
        </p:spPr>
        <p:txBody>
          <a:bodyPr/>
          <a:lstStyle>
            <a:lvl1pPr>
              <a:defRPr/>
            </a:lvl1pPr>
          </a:lstStyle>
          <a:p>
            <a:pPr>
              <a:defRPr/>
            </a:pPr>
            <a:endParaRPr lang="fr-FR"/>
          </a:p>
        </p:txBody>
      </p:sp>
      <p:sp>
        <p:nvSpPr>
          <p:cNvPr id="4" name="Rectangle 16">
            <a:extLst>
              <a:ext uri="{FF2B5EF4-FFF2-40B4-BE49-F238E27FC236}">
                <a16:creationId xmlns:a16="http://schemas.microsoft.com/office/drawing/2014/main" id="{1116529D-D2C9-F345-BD6C-7FCB7D0C7FE5}"/>
              </a:ext>
            </a:extLst>
          </p:cNvPr>
          <p:cNvSpPr>
            <a:spLocks noGrp="1" noChangeArrowheads="1"/>
          </p:cNvSpPr>
          <p:nvPr>
            <p:ph type="sldNum" sz="quarter" idx="11"/>
          </p:nvPr>
        </p:nvSpPr>
        <p:spPr>
          <a:ln/>
        </p:spPr>
        <p:txBody>
          <a:bodyPr/>
          <a:lstStyle>
            <a:lvl1pPr>
              <a:defRPr/>
            </a:lvl1pPr>
          </a:lstStyle>
          <a:p>
            <a:pPr>
              <a:defRPr/>
            </a:pPr>
            <a:fld id="{2C6BA0F8-6444-6848-BC36-65D0D1E61251}" type="slidenum">
              <a:rPr lang="fr-FR" altLang="fr-FR"/>
              <a:pPr>
                <a:defRPr/>
              </a:pPr>
              <a:t>‹N°›</a:t>
            </a:fld>
            <a:endParaRPr lang="fr-FR" altLang="fr-FR"/>
          </a:p>
        </p:txBody>
      </p:sp>
    </p:spTree>
    <p:extLst>
      <p:ext uri="{BB962C8B-B14F-4D97-AF65-F5344CB8AC3E}">
        <p14:creationId xmlns:p14="http://schemas.microsoft.com/office/powerpoint/2010/main" val="3980642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96634"/>
            <a:ext cx="8229600" cy="99060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57200" y="1387234"/>
            <a:ext cx="8229600" cy="50897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3867ED0-B3A5-4D45-A235-CC4E64C57A76}" type="datetime2">
              <a:rPr lang="fr-FR" smtClean="0"/>
              <a:t>mardi 30 août 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8039100" y="18288"/>
            <a:ext cx="1066800" cy="329184"/>
          </a:xfrm>
          <a:prstGeom prst="rect">
            <a:avLst/>
          </a:prstGeom>
        </p:spPr>
        <p:txBody>
          <a:bodyPr vert="horz" lIns="91440" tIns="45720" rIns="91440" bIns="45720" rtlCol="0" anchor="ctr"/>
          <a:lstStyle>
            <a:lvl1pPr algn="r">
              <a:defRPr sz="1400" b="1">
                <a:solidFill>
                  <a:srgbClr val="FFFFFF"/>
                </a:solidFill>
              </a:defRPr>
            </a:lvl1pPr>
          </a:lstStyle>
          <a:p>
            <a:fld id="{0CFEC368-1D7A-4F81-ABF6-AE0E36BAF64C}"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4" r:id="rId3"/>
    <p:sldLayoutId id="2147483967" r:id="rId4"/>
    <p:sldLayoutId id="2147483968" r:id="rId5"/>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couturier@univ-smb.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blog.developpez.com/sqlpro/p10070/langage-sql-norme/base_de_donnees_et_performances_petites#more10070"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sz="4400" b="1" dirty="0"/>
              <a:t>R3.07</a:t>
            </a:r>
            <a:br>
              <a:rPr lang="fr-FR" sz="4400" b="1" dirty="0"/>
            </a:br>
            <a:r>
              <a:rPr lang="fr-FR" sz="4400" b="1" dirty="0"/>
              <a:t>SQL DANS UN LANGAGE DE PROGRAMMATION</a:t>
            </a:r>
          </a:p>
        </p:txBody>
      </p:sp>
      <p:sp>
        <p:nvSpPr>
          <p:cNvPr id="5" name="Espace réservé du numéro de diapositive 4"/>
          <p:cNvSpPr>
            <a:spLocks noGrp="1"/>
          </p:cNvSpPr>
          <p:nvPr>
            <p:ph type="sldNum" sz="quarter" idx="12"/>
          </p:nvPr>
        </p:nvSpPr>
        <p:spPr/>
        <p:txBody>
          <a:bodyPr/>
          <a:lstStyle/>
          <a:p>
            <a:fld id="{0CFEC368-1D7A-4F81-ABF6-AE0E36BAF64C}" type="slidenum">
              <a:rPr lang="en-US" smtClean="0"/>
              <a:pPr/>
              <a:t>1</a:t>
            </a:fld>
            <a:endParaRPr lang="en-US"/>
          </a:p>
        </p:txBody>
      </p:sp>
      <p:sp>
        <p:nvSpPr>
          <p:cNvPr id="4" name="ZoneTexte 3"/>
          <p:cNvSpPr txBox="1"/>
          <p:nvPr/>
        </p:nvSpPr>
        <p:spPr>
          <a:xfrm>
            <a:off x="685800" y="5490633"/>
            <a:ext cx="7848600" cy="1323439"/>
          </a:xfrm>
          <a:prstGeom prst="rect">
            <a:avLst/>
          </a:prstGeom>
          <a:noFill/>
        </p:spPr>
        <p:txBody>
          <a:bodyPr wrap="square" rtlCol="0">
            <a:spAutoFit/>
          </a:bodyPr>
          <a:lstStyle/>
          <a:p>
            <a:pPr algn="ctr"/>
            <a:r>
              <a:rPr lang="fr-FR" sz="2400" dirty="0"/>
              <a:t>Vincent COUTURIER</a:t>
            </a:r>
          </a:p>
          <a:p>
            <a:pPr algn="ctr"/>
            <a:r>
              <a:rPr lang="fr-FR" dirty="0"/>
              <a:t>Maitre de conférences – Université Savoie Mont-Blanc</a:t>
            </a:r>
          </a:p>
          <a:p>
            <a:pPr algn="ctr"/>
            <a:r>
              <a:rPr lang="fr-FR" dirty="0">
                <a:hlinkClick r:id="rId3"/>
              </a:rPr>
              <a:t>vincent.couturier@univ-smb.fr</a:t>
            </a:r>
            <a:endParaRPr lang="fr-FR" dirty="0"/>
          </a:p>
          <a:p>
            <a:pPr algn="ctr"/>
            <a:endParaRPr lang="fr-FR" sz="2000" dirty="0"/>
          </a:p>
        </p:txBody>
      </p:sp>
      <p:sp>
        <p:nvSpPr>
          <p:cNvPr id="6" name="ZoneTexte 5"/>
          <p:cNvSpPr txBox="1"/>
          <p:nvPr/>
        </p:nvSpPr>
        <p:spPr>
          <a:xfrm>
            <a:off x="685800" y="3661233"/>
            <a:ext cx="7848600" cy="1877437"/>
          </a:xfrm>
          <a:prstGeom prst="rect">
            <a:avLst/>
          </a:prstGeom>
          <a:noFill/>
        </p:spPr>
        <p:txBody>
          <a:bodyPr wrap="square" rtlCol="0">
            <a:spAutoFit/>
          </a:bodyPr>
          <a:lstStyle/>
          <a:p>
            <a:pPr algn="ctr"/>
            <a:r>
              <a:rPr lang="fr-FR" altLang="x-none" sz="2800" i="1" dirty="0">
                <a:ea typeface="ＭＳ Ｐゴシック" charset="-128"/>
              </a:rPr>
              <a:t>CM1 :</a:t>
            </a:r>
          </a:p>
          <a:p>
            <a:pPr algn="ctr"/>
            <a:r>
              <a:rPr lang="fr-FR" altLang="x-none" sz="2000" i="1" dirty="0">
                <a:ea typeface="ＭＳ Ｐゴシック" charset="-128"/>
              </a:rPr>
              <a:t>Normalisation</a:t>
            </a:r>
          </a:p>
          <a:p>
            <a:pPr algn="ctr"/>
            <a:r>
              <a:rPr lang="fr-FR" altLang="x-none" sz="2000" i="1" dirty="0">
                <a:ea typeface="ＭＳ Ｐゴシック" charset="-128"/>
              </a:rPr>
              <a:t>Optimisation de modèle</a:t>
            </a:r>
          </a:p>
          <a:p>
            <a:pPr algn="ctr"/>
            <a:r>
              <a:rPr lang="fr-FR" altLang="x-none" sz="2000" i="1" dirty="0">
                <a:ea typeface="ＭＳ Ｐゴシック" charset="-128"/>
              </a:rPr>
              <a:t>Langage de Définition des Données</a:t>
            </a:r>
          </a:p>
          <a:p>
            <a:pPr algn="ctr"/>
            <a:endParaRPr lang="fr-FR" altLang="x-none" sz="2800" i="1" dirty="0">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B15CB3BA-FC85-0C89-D9B0-C0191859AD9C}"/>
              </a:ext>
            </a:extLst>
          </p:cNvPr>
          <p:cNvPicPr>
            <a:picLocks noChangeAspect="1"/>
          </p:cNvPicPr>
          <p:nvPr/>
        </p:nvPicPr>
        <p:blipFill>
          <a:blip r:embed="rId3"/>
          <a:stretch>
            <a:fillRect/>
          </a:stretch>
        </p:blipFill>
        <p:spPr>
          <a:xfrm>
            <a:off x="939800" y="1224718"/>
            <a:ext cx="6728544" cy="5623516"/>
          </a:xfrm>
          <a:prstGeom prst="rect">
            <a:avLst/>
          </a:prstGeom>
        </p:spPr>
      </p:pic>
      <p:sp>
        <p:nvSpPr>
          <p:cNvPr id="3" name="ZoneTexte 2">
            <a:extLst>
              <a:ext uri="{FF2B5EF4-FFF2-40B4-BE49-F238E27FC236}">
                <a16:creationId xmlns:a16="http://schemas.microsoft.com/office/drawing/2014/main" id="{8AC4F780-7D86-4891-3A5D-A4C6B0D737C8}"/>
              </a:ext>
            </a:extLst>
          </p:cNvPr>
          <p:cNvSpPr txBox="1"/>
          <p:nvPr/>
        </p:nvSpPr>
        <p:spPr>
          <a:xfrm>
            <a:off x="6278736" y="3820157"/>
            <a:ext cx="1872208" cy="338554"/>
          </a:xfrm>
          <a:prstGeom prst="rect">
            <a:avLst/>
          </a:prstGeom>
          <a:noFill/>
        </p:spPr>
        <p:txBody>
          <a:bodyPr wrap="square" rtlCol="0">
            <a:spAutoFit/>
          </a:bodyPr>
          <a:lstStyle/>
          <a:p>
            <a:r>
              <a:rPr lang="fr-FR" sz="1600">
                <a:solidFill>
                  <a:srgbClr val="006600"/>
                </a:solidFill>
                <a:latin typeface="Lucida Handwriting" pitchFamily="66" charset="0"/>
              </a:rPr>
              <a:t>Entités</a:t>
            </a:r>
          </a:p>
        </p:txBody>
      </p:sp>
      <p:cxnSp>
        <p:nvCxnSpPr>
          <p:cNvPr id="5" name="Connecteur droit avec flèche 4">
            <a:extLst>
              <a:ext uri="{FF2B5EF4-FFF2-40B4-BE49-F238E27FC236}">
                <a16:creationId xmlns:a16="http://schemas.microsoft.com/office/drawing/2014/main" id="{C97C6074-8346-E2FD-C1E0-89DE7A164C49}"/>
              </a:ext>
            </a:extLst>
          </p:cNvPr>
          <p:cNvCxnSpPr>
            <a:cxnSpLocks/>
          </p:cNvCxnSpPr>
          <p:nvPr/>
        </p:nvCxnSpPr>
        <p:spPr bwMode="auto">
          <a:xfrm flipH="1" flipV="1">
            <a:off x="5638800" y="3820157"/>
            <a:ext cx="679042" cy="115957"/>
          </a:xfrm>
          <a:prstGeom prst="straightConnector1">
            <a:avLst/>
          </a:prstGeom>
          <a:solidFill>
            <a:srgbClr val="00B8FF"/>
          </a:solidFill>
          <a:ln w="9525" cap="flat" cmpd="sng" algn="ctr">
            <a:solidFill>
              <a:srgbClr val="006600"/>
            </a:solidFill>
            <a:prstDash val="solid"/>
            <a:round/>
            <a:headEnd type="none" w="med" len="med"/>
            <a:tailEnd type="arrow"/>
          </a:ln>
          <a:effectLst/>
        </p:spPr>
      </p:cxnSp>
      <p:cxnSp>
        <p:nvCxnSpPr>
          <p:cNvPr id="7" name="Connecteur droit avec flèche 6">
            <a:extLst>
              <a:ext uri="{FF2B5EF4-FFF2-40B4-BE49-F238E27FC236}">
                <a16:creationId xmlns:a16="http://schemas.microsoft.com/office/drawing/2014/main" id="{B54FD76D-0EDA-3C09-C6DF-7CBD4D99F6B5}"/>
              </a:ext>
            </a:extLst>
          </p:cNvPr>
          <p:cNvCxnSpPr>
            <a:cxnSpLocks/>
          </p:cNvCxnSpPr>
          <p:nvPr/>
        </p:nvCxnSpPr>
        <p:spPr bwMode="auto">
          <a:xfrm>
            <a:off x="6675288" y="4180197"/>
            <a:ext cx="432048" cy="533317"/>
          </a:xfrm>
          <a:prstGeom prst="straightConnector1">
            <a:avLst/>
          </a:prstGeom>
          <a:solidFill>
            <a:srgbClr val="00B8FF"/>
          </a:solidFill>
          <a:ln w="9525" cap="flat" cmpd="sng" algn="ctr">
            <a:solidFill>
              <a:srgbClr val="006600"/>
            </a:solidFill>
            <a:prstDash val="solid"/>
            <a:round/>
            <a:headEnd type="none" w="med" len="med"/>
            <a:tailEnd type="arrow"/>
          </a:ln>
          <a:effectLst/>
        </p:spPr>
      </p:cxnSp>
      <p:cxnSp>
        <p:nvCxnSpPr>
          <p:cNvPr id="8" name="Connecteur droit avec flèche 7">
            <a:extLst>
              <a:ext uri="{FF2B5EF4-FFF2-40B4-BE49-F238E27FC236}">
                <a16:creationId xmlns:a16="http://schemas.microsoft.com/office/drawing/2014/main" id="{9EABB31E-767F-7B90-F1EC-AA78186AAF25}"/>
              </a:ext>
            </a:extLst>
          </p:cNvPr>
          <p:cNvCxnSpPr/>
          <p:nvPr/>
        </p:nvCxnSpPr>
        <p:spPr bwMode="auto">
          <a:xfrm flipV="1">
            <a:off x="6819304" y="3028069"/>
            <a:ext cx="288032" cy="648072"/>
          </a:xfrm>
          <a:prstGeom prst="straightConnector1">
            <a:avLst/>
          </a:prstGeom>
          <a:solidFill>
            <a:srgbClr val="00B8FF"/>
          </a:solidFill>
          <a:ln w="9525" cap="flat" cmpd="sng" algn="ctr">
            <a:solidFill>
              <a:srgbClr val="006600"/>
            </a:solidFill>
            <a:prstDash val="solid"/>
            <a:round/>
            <a:headEnd type="none" w="med" len="med"/>
            <a:tailEnd type="arrow"/>
          </a:ln>
          <a:effectLst/>
        </p:spPr>
      </p:cxnSp>
      <p:sp>
        <p:nvSpPr>
          <p:cNvPr id="9" name="ZoneTexte 8">
            <a:extLst>
              <a:ext uri="{FF2B5EF4-FFF2-40B4-BE49-F238E27FC236}">
                <a16:creationId xmlns:a16="http://schemas.microsoft.com/office/drawing/2014/main" id="{9F6FC841-5552-6613-C609-0BFB250313AE}"/>
              </a:ext>
            </a:extLst>
          </p:cNvPr>
          <p:cNvSpPr txBox="1"/>
          <p:nvPr/>
        </p:nvSpPr>
        <p:spPr>
          <a:xfrm>
            <a:off x="4860033" y="1402719"/>
            <a:ext cx="1872208" cy="338554"/>
          </a:xfrm>
          <a:prstGeom prst="rect">
            <a:avLst/>
          </a:prstGeom>
          <a:noFill/>
        </p:spPr>
        <p:txBody>
          <a:bodyPr wrap="square" rtlCol="0">
            <a:spAutoFit/>
          </a:bodyPr>
          <a:lstStyle/>
          <a:p>
            <a:r>
              <a:rPr lang="fr-FR" sz="1600" dirty="0">
                <a:solidFill>
                  <a:srgbClr val="C10076"/>
                </a:solidFill>
                <a:latin typeface="Lucida Handwriting" pitchFamily="66" charset="0"/>
              </a:rPr>
              <a:t>Associations</a:t>
            </a:r>
          </a:p>
        </p:txBody>
      </p:sp>
      <p:cxnSp>
        <p:nvCxnSpPr>
          <p:cNvPr id="10" name="Connecteur droit avec flèche 9">
            <a:extLst>
              <a:ext uri="{FF2B5EF4-FFF2-40B4-BE49-F238E27FC236}">
                <a16:creationId xmlns:a16="http://schemas.microsoft.com/office/drawing/2014/main" id="{242AB786-28BD-AD9E-9868-7F332D62DE26}"/>
              </a:ext>
            </a:extLst>
          </p:cNvPr>
          <p:cNvCxnSpPr>
            <a:cxnSpLocks/>
          </p:cNvCxnSpPr>
          <p:nvPr/>
        </p:nvCxnSpPr>
        <p:spPr bwMode="auto">
          <a:xfrm>
            <a:off x="5116388" y="1802709"/>
            <a:ext cx="0" cy="369524"/>
          </a:xfrm>
          <a:prstGeom prst="straightConnector1">
            <a:avLst/>
          </a:prstGeom>
          <a:solidFill>
            <a:srgbClr val="00B8FF"/>
          </a:solidFill>
          <a:ln w="9525" cap="flat" cmpd="sng" algn="ctr">
            <a:solidFill>
              <a:srgbClr val="C10076"/>
            </a:solidFill>
            <a:prstDash val="solid"/>
            <a:round/>
            <a:headEnd type="none" w="med" len="med"/>
            <a:tailEnd type="arrow"/>
          </a:ln>
          <a:effectLst/>
        </p:spPr>
      </p:cxnSp>
      <p:cxnSp>
        <p:nvCxnSpPr>
          <p:cNvPr id="11" name="Connecteur droit avec flèche 10">
            <a:extLst>
              <a:ext uri="{FF2B5EF4-FFF2-40B4-BE49-F238E27FC236}">
                <a16:creationId xmlns:a16="http://schemas.microsoft.com/office/drawing/2014/main" id="{4AC65B2E-82E3-7BA6-017F-F152E25A4E57}"/>
              </a:ext>
            </a:extLst>
          </p:cNvPr>
          <p:cNvCxnSpPr>
            <a:cxnSpLocks/>
          </p:cNvCxnSpPr>
          <p:nvPr/>
        </p:nvCxnSpPr>
        <p:spPr bwMode="auto">
          <a:xfrm flipH="1">
            <a:off x="2979452" y="1802709"/>
            <a:ext cx="2136936" cy="1503979"/>
          </a:xfrm>
          <a:prstGeom prst="straightConnector1">
            <a:avLst/>
          </a:prstGeom>
          <a:solidFill>
            <a:srgbClr val="00B8FF"/>
          </a:solidFill>
          <a:ln w="9525" cap="flat" cmpd="sng" algn="ctr">
            <a:solidFill>
              <a:srgbClr val="C10076"/>
            </a:solidFill>
            <a:prstDash val="solid"/>
            <a:round/>
            <a:headEnd type="none" w="med" len="med"/>
            <a:tailEnd type="arrow"/>
          </a:ln>
          <a:effectLst/>
        </p:spPr>
      </p:cxnSp>
      <p:cxnSp>
        <p:nvCxnSpPr>
          <p:cNvPr id="12" name="Connecteur droit avec flèche 11">
            <a:extLst>
              <a:ext uri="{FF2B5EF4-FFF2-40B4-BE49-F238E27FC236}">
                <a16:creationId xmlns:a16="http://schemas.microsoft.com/office/drawing/2014/main" id="{8B53F3C3-96F6-E784-4BE6-871F6BE23C12}"/>
              </a:ext>
            </a:extLst>
          </p:cNvPr>
          <p:cNvCxnSpPr/>
          <p:nvPr/>
        </p:nvCxnSpPr>
        <p:spPr bwMode="auto">
          <a:xfrm flipH="1" flipV="1">
            <a:off x="3244180" y="1586685"/>
            <a:ext cx="1872208" cy="216024"/>
          </a:xfrm>
          <a:prstGeom prst="straightConnector1">
            <a:avLst/>
          </a:prstGeom>
          <a:solidFill>
            <a:srgbClr val="00B8FF"/>
          </a:solidFill>
          <a:ln w="9525" cap="flat" cmpd="sng" algn="ctr">
            <a:solidFill>
              <a:srgbClr val="C10076"/>
            </a:solidFill>
            <a:prstDash val="solid"/>
            <a:round/>
            <a:headEnd type="none" w="med" len="med"/>
            <a:tailEnd type="arrow"/>
          </a:ln>
          <a:effectLst/>
        </p:spPr>
      </p:cxnSp>
      <p:sp>
        <p:nvSpPr>
          <p:cNvPr id="13" name="ZoneTexte 12">
            <a:extLst>
              <a:ext uri="{FF2B5EF4-FFF2-40B4-BE49-F238E27FC236}">
                <a16:creationId xmlns:a16="http://schemas.microsoft.com/office/drawing/2014/main" id="{35E2695B-0BE1-C48B-8745-641D52AF65AA}"/>
              </a:ext>
            </a:extLst>
          </p:cNvPr>
          <p:cNvSpPr txBox="1"/>
          <p:nvPr/>
        </p:nvSpPr>
        <p:spPr>
          <a:xfrm>
            <a:off x="2797764" y="5749145"/>
            <a:ext cx="1872208" cy="338554"/>
          </a:xfrm>
          <a:prstGeom prst="rect">
            <a:avLst/>
          </a:prstGeom>
          <a:noFill/>
        </p:spPr>
        <p:txBody>
          <a:bodyPr wrap="square" rtlCol="0">
            <a:spAutoFit/>
          </a:bodyPr>
          <a:lstStyle/>
          <a:p>
            <a:r>
              <a:rPr lang="fr-FR" sz="1600" dirty="0">
                <a:solidFill>
                  <a:srgbClr val="000099"/>
                </a:solidFill>
                <a:latin typeface="Lucida Handwriting" pitchFamily="66" charset="0"/>
              </a:rPr>
              <a:t>Cardinalités</a:t>
            </a:r>
          </a:p>
        </p:txBody>
      </p:sp>
      <p:cxnSp>
        <p:nvCxnSpPr>
          <p:cNvPr id="14" name="Connecteur droit avec flèche 13">
            <a:extLst>
              <a:ext uri="{FF2B5EF4-FFF2-40B4-BE49-F238E27FC236}">
                <a16:creationId xmlns:a16="http://schemas.microsoft.com/office/drawing/2014/main" id="{211291C9-738C-F3AE-F403-23C5DEB27E01}"/>
              </a:ext>
            </a:extLst>
          </p:cNvPr>
          <p:cNvCxnSpPr>
            <a:cxnSpLocks/>
            <a:stCxn id="13" idx="0"/>
          </p:cNvCxnSpPr>
          <p:nvPr/>
        </p:nvCxnSpPr>
        <p:spPr bwMode="auto">
          <a:xfrm flipV="1">
            <a:off x="3733868" y="5257800"/>
            <a:ext cx="2329475" cy="491345"/>
          </a:xfrm>
          <a:prstGeom prst="straightConnector1">
            <a:avLst/>
          </a:prstGeom>
          <a:solidFill>
            <a:srgbClr val="00B8FF"/>
          </a:solidFill>
          <a:ln w="9525" cap="flat" cmpd="sng" algn="ctr">
            <a:solidFill>
              <a:srgbClr val="000099"/>
            </a:solidFill>
            <a:prstDash val="solid"/>
            <a:round/>
            <a:headEnd type="none" w="med" len="med"/>
            <a:tailEnd type="arrow"/>
          </a:ln>
          <a:effectLst/>
        </p:spPr>
      </p:cxnSp>
      <p:cxnSp>
        <p:nvCxnSpPr>
          <p:cNvPr id="15" name="Connecteur droit avec flèche 14">
            <a:extLst>
              <a:ext uri="{FF2B5EF4-FFF2-40B4-BE49-F238E27FC236}">
                <a16:creationId xmlns:a16="http://schemas.microsoft.com/office/drawing/2014/main" id="{A113D9B3-5C1D-AF20-CA6D-EC69D2C83D14}"/>
              </a:ext>
            </a:extLst>
          </p:cNvPr>
          <p:cNvCxnSpPr>
            <a:cxnSpLocks/>
          </p:cNvCxnSpPr>
          <p:nvPr/>
        </p:nvCxnSpPr>
        <p:spPr bwMode="auto">
          <a:xfrm flipV="1">
            <a:off x="3733868" y="4509120"/>
            <a:ext cx="1162676" cy="1240025"/>
          </a:xfrm>
          <a:prstGeom prst="straightConnector1">
            <a:avLst/>
          </a:prstGeom>
          <a:solidFill>
            <a:srgbClr val="00B8FF"/>
          </a:solidFill>
          <a:ln w="9525" cap="flat" cmpd="sng" algn="ctr">
            <a:solidFill>
              <a:srgbClr val="000099"/>
            </a:solidFill>
            <a:prstDash val="solid"/>
            <a:round/>
            <a:headEnd type="none" w="med" len="med"/>
            <a:tailEnd type="arrow"/>
          </a:ln>
          <a:effectLst/>
        </p:spPr>
      </p:cxnSp>
      <p:sp>
        <p:nvSpPr>
          <p:cNvPr id="33794" name="Rectangle 2">
            <a:extLst>
              <a:ext uri="{FF2B5EF4-FFF2-40B4-BE49-F238E27FC236}">
                <a16:creationId xmlns:a16="http://schemas.microsoft.com/office/drawing/2014/main" id="{3977DFE7-2898-2547-A11E-17E0A37733A1}"/>
              </a:ext>
            </a:extLst>
          </p:cNvPr>
          <p:cNvSpPr>
            <a:spLocks noGrp="1" noChangeArrowheads="1"/>
          </p:cNvSpPr>
          <p:nvPr>
            <p:ph type="title"/>
          </p:nvPr>
        </p:nvSpPr>
        <p:spPr/>
        <p:txBody>
          <a:bodyPr/>
          <a:lstStyle/>
          <a:p>
            <a:r>
              <a:rPr lang="fr-FR" altLang="fr-FR">
                <a:ea typeface="ＭＳ Ｐゴシック" panose="020B0600070205080204" pitchFamily="34" charset="-128"/>
              </a:rPr>
              <a:t>MCD : exemple</a:t>
            </a:r>
          </a:p>
        </p:txBody>
      </p:sp>
      <p:sp>
        <p:nvSpPr>
          <p:cNvPr id="33798" name="Rectangle 8">
            <a:extLst>
              <a:ext uri="{FF2B5EF4-FFF2-40B4-BE49-F238E27FC236}">
                <a16:creationId xmlns:a16="http://schemas.microsoft.com/office/drawing/2014/main" id="{DC50D890-A530-6448-976C-343A6BFA8AA5}"/>
              </a:ext>
            </a:extLst>
          </p:cNvPr>
          <p:cNvSpPr>
            <a:spLocks noChangeArrowheads="1"/>
          </p:cNvSpPr>
          <p:nvPr/>
        </p:nvSpPr>
        <p:spPr bwMode="auto">
          <a:xfrm>
            <a:off x="6317842" y="2471245"/>
            <a:ext cx="1269502" cy="478783"/>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sp>
        <p:nvSpPr>
          <p:cNvPr id="23" name="Rectangle 8">
            <a:extLst>
              <a:ext uri="{FF2B5EF4-FFF2-40B4-BE49-F238E27FC236}">
                <a16:creationId xmlns:a16="http://schemas.microsoft.com/office/drawing/2014/main" id="{2BD2EE4B-1A13-2802-68F0-3AEFA7C8236B}"/>
              </a:ext>
            </a:extLst>
          </p:cNvPr>
          <p:cNvSpPr>
            <a:spLocks noChangeArrowheads="1"/>
          </p:cNvSpPr>
          <p:nvPr/>
        </p:nvSpPr>
        <p:spPr bwMode="auto">
          <a:xfrm>
            <a:off x="4315206" y="3994018"/>
            <a:ext cx="1247392" cy="176548"/>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sp>
        <p:nvSpPr>
          <p:cNvPr id="24" name="Espace réservé du numéro de diapositive 23">
            <a:extLst>
              <a:ext uri="{FF2B5EF4-FFF2-40B4-BE49-F238E27FC236}">
                <a16:creationId xmlns:a16="http://schemas.microsoft.com/office/drawing/2014/main" id="{53E38129-7A11-6562-698A-DDB35D77F9A7}"/>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MLD</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4"/>
            <a:ext cx="8229600" cy="4262452"/>
          </a:xfrm>
        </p:spPr>
        <p:txBody>
          <a:bodyPr>
            <a:normAutofit/>
          </a:bodyPr>
          <a:lstStyle/>
          <a:p>
            <a:pPr>
              <a:lnSpc>
                <a:spcPct val="80000"/>
              </a:lnSpc>
            </a:pPr>
            <a:r>
              <a:rPr lang="fr-FR" altLang="fr-FR" dirty="0">
                <a:ea typeface="ＭＳ Ｐゴシック" panose="020B0600070205080204" pitchFamily="34" charset="-128"/>
              </a:rPr>
              <a:t>Le MLD (Modèle Logique des Données) :</a:t>
            </a:r>
          </a:p>
          <a:p>
            <a:pPr lvl="1">
              <a:lnSpc>
                <a:spcPct val="80000"/>
              </a:lnSpc>
            </a:pPr>
            <a:r>
              <a:rPr lang="fr-FR" altLang="fr-FR" dirty="0">
                <a:ea typeface="ＭＳ Ｐゴシック" panose="020B0600070205080204" pitchFamily="34" charset="-128"/>
              </a:rPr>
              <a:t>Dépend du type de SGBD choisi (hiérarchique, relationnel, objet, etc.).</a:t>
            </a:r>
          </a:p>
          <a:p>
            <a:pPr lvl="1">
              <a:lnSpc>
                <a:spcPct val="80000"/>
              </a:lnSpc>
            </a:pPr>
            <a:r>
              <a:rPr lang="fr-FR" altLang="fr-FR" dirty="0">
                <a:ea typeface="ＭＳ Ｐゴシック" panose="020B0600070205080204" pitchFamily="34" charset="-128"/>
              </a:rPr>
              <a:t>Dans les cas des SGBD relationnels : MLDR (MLD relationnel)</a:t>
            </a:r>
          </a:p>
          <a:p>
            <a:pPr lvl="1">
              <a:lnSpc>
                <a:spcPct val="80000"/>
              </a:lnSpc>
            </a:pPr>
            <a:r>
              <a:rPr lang="fr-FR" altLang="fr-FR" dirty="0">
                <a:ea typeface="ＭＳ Ｐゴシック" panose="020B0600070205080204" pitchFamily="34" charset="-128"/>
              </a:rPr>
              <a:t>Simple transformation (mathématique) du MCD </a:t>
            </a:r>
          </a:p>
          <a:p>
            <a:pPr lvl="2">
              <a:lnSpc>
                <a:spcPct val="80000"/>
              </a:lnSpc>
            </a:pPr>
            <a:r>
              <a:rPr lang="fr-FR" altLang="fr-FR" dirty="0">
                <a:ea typeface="ＭＳ Ｐゴシック" panose="020B0600070205080204" pitchFamily="34" charset="-128"/>
              </a:rPr>
              <a:t>=&gt; </a:t>
            </a:r>
            <a:r>
              <a:rPr lang="fr-FR" altLang="fr-FR" b="1" dirty="0">
                <a:ea typeface="ＭＳ Ｐゴシック" panose="020B0600070205080204" pitchFamily="34" charset="-128"/>
              </a:rPr>
              <a:t>pas d’optimisation à ce niveau !!!!!</a:t>
            </a:r>
          </a:p>
          <a:p>
            <a:pPr lvl="2">
              <a:lnSpc>
                <a:spcPct val="80000"/>
              </a:lnSpc>
            </a:pPr>
            <a:r>
              <a:rPr lang="fr-FR" altLang="fr-FR" b="1" dirty="0">
                <a:ea typeface="ＭＳ Ｐゴシック" panose="020B0600070205080204" pitchFamily="34" charset="-128"/>
              </a:rPr>
              <a:t>On ne supprime/ajoute pas d’entité (relation) à ce niveau !!!!</a:t>
            </a:r>
          </a:p>
          <a:p>
            <a:pPr lvl="2">
              <a:lnSpc>
                <a:spcPct val="80000"/>
              </a:lnSpc>
              <a:buFont typeface="Wingdings" pitchFamily="2" charset="2"/>
              <a:buNone/>
            </a:pPr>
            <a:endParaRPr lang="fr-FR" altLang="fr-FR" b="1" dirty="0">
              <a:ea typeface="ＭＳ Ｐゴシック" panose="020B0600070205080204" pitchFamily="34" charset="-128"/>
            </a:endParaRPr>
          </a:p>
          <a:p>
            <a:pPr lvl="1">
              <a:lnSpc>
                <a:spcPct val="80000"/>
              </a:lnSpc>
            </a:pPr>
            <a:r>
              <a:rPr lang="fr-FR" altLang="fr-FR" dirty="0">
                <a:ea typeface="ＭＳ Ｐゴシック" panose="020B0600070205080204" pitchFamily="34" charset="-128"/>
              </a:rPr>
              <a:t>Cf. cours de Nicolas </a:t>
            </a:r>
            <a:r>
              <a:rPr lang="fr-FR" altLang="fr-FR" dirty="0" err="1">
                <a:ea typeface="ＭＳ Ｐゴシック" panose="020B0600070205080204" pitchFamily="34" charset="-128"/>
              </a:rPr>
              <a:t>Méger</a:t>
            </a:r>
            <a:r>
              <a:rPr lang="fr-FR" altLang="fr-FR" dirty="0">
                <a:ea typeface="ＭＳ Ｐゴシック" panose="020B0600070205080204" pitchFamily="34" charset="-128"/>
              </a:rPr>
              <a:t> pour les règles de transformation (MCD </a:t>
            </a:r>
            <a:r>
              <a:rPr lang="fr-FR" altLang="fr-FR" dirty="0">
                <a:latin typeface="Wingdings" pitchFamily="2" charset="2"/>
                <a:ea typeface="ＭＳ Ｐゴシック" panose="020B0600070205080204" pitchFamily="34" charset="-128"/>
                <a:sym typeface="Wingdings" pitchFamily="2" charset="2"/>
              </a:rPr>
              <a:t></a:t>
            </a:r>
            <a:r>
              <a:rPr lang="fr-FR" altLang="fr-FR" dirty="0">
                <a:ea typeface="ＭＳ Ｐゴシック" panose="020B0600070205080204" pitchFamily="34" charset="-128"/>
              </a:rPr>
              <a:t> MLDR)</a:t>
            </a:r>
            <a:endParaRPr lang="fr-FR" dirty="0"/>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69222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488" y="396634"/>
            <a:ext cx="8578312" cy="990600"/>
          </a:xfrm>
        </p:spPr>
        <p:txBody>
          <a:bodyPr/>
          <a:lstStyle/>
          <a:p>
            <a:r>
              <a:rPr lang="fr-FR" dirty="0"/>
              <a:t>MLD Top Chef</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12</a:t>
            </a:fld>
            <a:endParaRPr lang="en-US"/>
          </a:p>
        </p:txBody>
      </p:sp>
      <p:sp>
        <p:nvSpPr>
          <p:cNvPr id="8" name="Flèche à angle droit 7">
            <a:extLst>
              <a:ext uri="{FF2B5EF4-FFF2-40B4-BE49-F238E27FC236}">
                <a16:creationId xmlns:a16="http://schemas.microsoft.com/office/drawing/2014/main" id="{35404CC4-C1FC-CA41-BCE7-EBC39D0009B1}"/>
              </a:ext>
            </a:extLst>
          </p:cNvPr>
          <p:cNvSpPr/>
          <p:nvPr/>
        </p:nvSpPr>
        <p:spPr>
          <a:xfrm rot="10800000">
            <a:off x="724989" y="1387232"/>
            <a:ext cx="2714896" cy="12365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7CDBCB13-FC13-58DA-2263-8BB909C91F3E}"/>
              </a:ext>
            </a:extLst>
          </p:cNvPr>
          <p:cNvPicPr>
            <a:picLocks noChangeAspect="1"/>
          </p:cNvPicPr>
          <p:nvPr/>
        </p:nvPicPr>
        <p:blipFill>
          <a:blip r:embed="rId2"/>
          <a:stretch>
            <a:fillRect/>
          </a:stretch>
        </p:blipFill>
        <p:spPr>
          <a:xfrm>
            <a:off x="108488" y="2625348"/>
            <a:ext cx="3756479" cy="4232652"/>
          </a:xfrm>
          <a:prstGeom prst="rect">
            <a:avLst/>
          </a:prstGeom>
        </p:spPr>
      </p:pic>
      <p:pic>
        <p:nvPicPr>
          <p:cNvPr id="5" name="Image 4">
            <a:extLst>
              <a:ext uri="{FF2B5EF4-FFF2-40B4-BE49-F238E27FC236}">
                <a16:creationId xmlns:a16="http://schemas.microsoft.com/office/drawing/2014/main" id="{0C5FE58B-15AA-D641-49EA-0712DDB239CB}"/>
              </a:ext>
            </a:extLst>
          </p:cNvPr>
          <p:cNvPicPr>
            <a:picLocks noChangeAspect="1"/>
          </p:cNvPicPr>
          <p:nvPr/>
        </p:nvPicPr>
        <p:blipFill>
          <a:blip r:embed="rId3"/>
          <a:stretch>
            <a:fillRect/>
          </a:stretch>
        </p:blipFill>
        <p:spPr>
          <a:xfrm>
            <a:off x="3794652" y="396634"/>
            <a:ext cx="5334475" cy="4458395"/>
          </a:xfrm>
          <a:prstGeom prst="rect">
            <a:avLst/>
          </a:prstGeom>
        </p:spPr>
      </p:pic>
      <p:grpSp>
        <p:nvGrpSpPr>
          <p:cNvPr id="14" name="Groupe 13">
            <a:extLst>
              <a:ext uri="{FF2B5EF4-FFF2-40B4-BE49-F238E27FC236}">
                <a16:creationId xmlns:a16="http://schemas.microsoft.com/office/drawing/2014/main" id="{49E159C5-78AD-EDD5-14D1-F76DCD176A14}"/>
              </a:ext>
            </a:extLst>
          </p:cNvPr>
          <p:cNvGrpSpPr/>
          <p:nvPr/>
        </p:nvGrpSpPr>
        <p:grpSpPr>
          <a:xfrm>
            <a:off x="2549994" y="2732502"/>
            <a:ext cx="5581635" cy="1904812"/>
            <a:chOff x="2549994" y="2732502"/>
            <a:chExt cx="5581635" cy="1904812"/>
          </a:xfrm>
        </p:grpSpPr>
        <p:sp>
          <p:nvSpPr>
            <p:cNvPr id="6" name="Rectangle 8">
              <a:extLst>
                <a:ext uri="{FF2B5EF4-FFF2-40B4-BE49-F238E27FC236}">
                  <a16:creationId xmlns:a16="http://schemas.microsoft.com/office/drawing/2014/main" id="{C6878890-1BA6-807F-E99A-3296C89147C9}"/>
                </a:ext>
              </a:extLst>
            </p:cNvPr>
            <p:cNvSpPr>
              <a:spLocks noChangeArrowheads="1"/>
            </p:cNvSpPr>
            <p:nvPr/>
          </p:nvSpPr>
          <p:spPr bwMode="auto">
            <a:xfrm>
              <a:off x="6461889" y="2732502"/>
              <a:ext cx="1669740" cy="990600"/>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sp>
          <p:nvSpPr>
            <p:cNvPr id="9" name="Rectangle 8">
              <a:extLst>
                <a:ext uri="{FF2B5EF4-FFF2-40B4-BE49-F238E27FC236}">
                  <a16:creationId xmlns:a16="http://schemas.microsoft.com/office/drawing/2014/main" id="{E13F1C13-FE44-81AC-F5E7-8D84AE85CB14}"/>
                </a:ext>
              </a:extLst>
            </p:cNvPr>
            <p:cNvSpPr>
              <a:spLocks noChangeArrowheads="1"/>
            </p:cNvSpPr>
            <p:nvPr/>
          </p:nvSpPr>
          <p:spPr bwMode="auto">
            <a:xfrm>
              <a:off x="2549994" y="4502128"/>
              <a:ext cx="1244658" cy="135186"/>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cxnSp>
          <p:nvCxnSpPr>
            <p:cNvPr id="11" name="Connecteur droit avec flèche 10">
              <a:extLst>
                <a:ext uri="{FF2B5EF4-FFF2-40B4-BE49-F238E27FC236}">
                  <a16:creationId xmlns:a16="http://schemas.microsoft.com/office/drawing/2014/main" id="{5C2C54F6-2E64-1AA2-DEF9-A81445794EFE}"/>
                </a:ext>
              </a:extLst>
            </p:cNvPr>
            <p:cNvCxnSpPr>
              <a:cxnSpLocks/>
            </p:cNvCxnSpPr>
            <p:nvPr/>
          </p:nvCxnSpPr>
          <p:spPr>
            <a:xfrm flipH="1">
              <a:off x="3864967" y="3772264"/>
              <a:ext cx="2514062" cy="66910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e 15">
            <a:extLst>
              <a:ext uri="{FF2B5EF4-FFF2-40B4-BE49-F238E27FC236}">
                <a16:creationId xmlns:a16="http://schemas.microsoft.com/office/drawing/2014/main" id="{DF3700DA-B175-E8EC-F7A7-ED8AF424E457}"/>
              </a:ext>
            </a:extLst>
          </p:cNvPr>
          <p:cNvGrpSpPr/>
          <p:nvPr/>
        </p:nvGrpSpPr>
        <p:grpSpPr>
          <a:xfrm>
            <a:off x="108487" y="387703"/>
            <a:ext cx="5464998" cy="3030411"/>
            <a:chOff x="2775487" y="2732502"/>
            <a:chExt cx="5464998" cy="3030411"/>
          </a:xfrm>
        </p:grpSpPr>
        <p:sp>
          <p:nvSpPr>
            <p:cNvPr id="17" name="Rectangle 8">
              <a:extLst>
                <a:ext uri="{FF2B5EF4-FFF2-40B4-BE49-F238E27FC236}">
                  <a16:creationId xmlns:a16="http://schemas.microsoft.com/office/drawing/2014/main" id="{1476B016-4CB9-7C64-567B-1E0C1FA4CCAE}"/>
                </a:ext>
              </a:extLst>
            </p:cNvPr>
            <p:cNvSpPr>
              <a:spLocks noChangeArrowheads="1"/>
            </p:cNvSpPr>
            <p:nvPr/>
          </p:nvSpPr>
          <p:spPr bwMode="auto">
            <a:xfrm>
              <a:off x="6461888" y="2732502"/>
              <a:ext cx="1778597" cy="711754"/>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sp>
          <p:nvSpPr>
            <p:cNvPr id="18" name="Rectangle 17">
              <a:extLst>
                <a:ext uri="{FF2B5EF4-FFF2-40B4-BE49-F238E27FC236}">
                  <a16:creationId xmlns:a16="http://schemas.microsoft.com/office/drawing/2014/main" id="{B10F0B64-3627-7EA6-724B-E9384668D05B}"/>
                </a:ext>
              </a:extLst>
            </p:cNvPr>
            <p:cNvSpPr>
              <a:spLocks noChangeArrowheads="1"/>
            </p:cNvSpPr>
            <p:nvPr/>
          </p:nvSpPr>
          <p:spPr bwMode="auto">
            <a:xfrm>
              <a:off x="2775487" y="5627727"/>
              <a:ext cx="1535255" cy="135186"/>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cxnSp>
          <p:nvCxnSpPr>
            <p:cNvPr id="19" name="Connecteur droit avec flèche 18">
              <a:extLst>
                <a:ext uri="{FF2B5EF4-FFF2-40B4-BE49-F238E27FC236}">
                  <a16:creationId xmlns:a16="http://schemas.microsoft.com/office/drawing/2014/main" id="{4B694529-9C53-25FE-120D-8D16338D07B3}"/>
                </a:ext>
              </a:extLst>
            </p:cNvPr>
            <p:cNvCxnSpPr>
              <a:cxnSpLocks/>
            </p:cNvCxnSpPr>
            <p:nvPr/>
          </p:nvCxnSpPr>
          <p:spPr>
            <a:xfrm flipH="1">
              <a:off x="3908058" y="3407041"/>
              <a:ext cx="2471509" cy="21137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e 23">
            <a:extLst>
              <a:ext uri="{FF2B5EF4-FFF2-40B4-BE49-F238E27FC236}">
                <a16:creationId xmlns:a16="http://schemas.microsoft.com/office/drawing/2014/main" id="{68F4820E-A4F8-0276-AC5B-B97CE0005359}"/>
              </a:ext>
            </a:extLst>
          </p:cNvPr>
          <p:cNvGrpSpPr/>
          <p:nvPr/>
        </p:nvGrpSpPr>
        <p:grpSpPr>
          <a:xfrm>
            <a:off x="173802" y="1687286"/>
            <a:ext cx="6288087" cy="3091543"/>
            <a:chOff x="2688402" y="3879685"/>
            <a:chExt cx="6288087" cy="3091543"/>
          </a:xfrm>
        </p:grpSpPr>
        <p:sp>
          <p:nvSpPr>
            <p:cNvPr id="25" name="Rectangle 8">
              <a:extLst>
                <a:ext uri="{FF2B5EF4-FFF2-40B4-BE49-F238E27FC236}">
                  <a16:creationId xmlns:a16="http://schemas.microsoft.com/office/drawing/2014/main" id="{7BE5EDCE-E182-CA9E-CECC-6C739CB8B8C6}"/>
                </a:ext>
              </a:extLst>
            </p:cNvPr>
            <p:cNvSpPr>
              <a:spLocks noChangeArrowheads="1"/>
            </p:cNvSpPr>
            <p:nvPr/>
          </p:nvSpPr>
          <p:spPr bwMode="auto">
            <a:xfrm>
              <a:off x="6343751" y="3879685"/>
              <a:ext cx="2632738" cy="1216133"/>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sp>
          <p:nvSpPr>
            <p:cNvPr id="26" name="Rectangle 25">
              <a:extLst>
                <a:ext uri="{FF2B5EF4-FFF2-40B4-BE49-F238E27FC236}">
                  <a16:creationId xmlns:a16="http://schemas.microsoft.com/office/drawing/2014/main" id="{56DBDA2C-C6C2-5CE1-9661-05EE8F5AC3DC}"/>
                </a:ext>
              </a:extLst>
            </p:cNvPr>
            <p:cNvSpPr>
              <a:spLocks noChangeArrowheads="1"/>
            </p:cNvSpPr>
            <p:nvPr/>
          </p:nvSpPr>
          <p:spPr bwMode="auto">
            <a:xfrm>
              <a:off x="2688402" y="6200500"/>
              <a:ext cx="1399625" cy="770728"/>
            </a:xfrm>
            <a:prstGeom prst="rect">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solidFill>
                  <a:schemeClr val="tx2"/>
                </a:solidFill>
              </a:endParaRPr>
            </a:p>
          </p:txBody>
        </p:sp>
        <p:cxnSp>
          <p:nvCxnSpPr>
            <p:cNvPr id="27" name="Connecteur droit avec flèche 26">
              <a:extLst>
                <a:ext uri="{FF2B5EF4-FFF2-40B4-BE49-F238E27FC236}">
                  <a16:creationId xmlns:a16="http://schemas.microsoft.com/office/drawing/2014/main" id="{A437EEFA-89C3-070C-F7E7-FD33BEF65C34}"/>
                </a:ext>
              </a:extLst>
            </p:cNvPr>
            <p:cNvCxnSpPr>
              <a:cxnSpLocks/>
            </p:cNvCxnSpPr>
            <p:nvPr/>
          </p:nvCxnSpPr>
          <p:spPr>
            <a:xfrm flipH="1">
              <a:off x="4192841" y="5168636"/>
              <a:ext cx="2248947" cy="129527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564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altLang="x-none">
                <a:ea typeface="ＭＳ Ｐゴシック" charset="-128"/>
              </a:rPr>
              <a:t>MPD</a:t>
            </a:r>
          </a:p>
        </p:txBody>
      </p:sp>
      <p:sp>
        <p:nvSpPr>
          <p:cNvPr id="2" name="Espace réservé du contenu 1"/>
          <p:cNvSpPr>
            <a:spLocks noGrp="1"/>
          </p:cNvSpPr>
          <p:nvPr>
            <p:ph idx="1"/>
          </p:nvPr>
        </p:nvSpPr>
        <p:spPr/>
        <p:txBody>
          <a:bodyPr>
            <a:normAutofit lnSpcReduction="10000"/>
          </a:bodyPr>
          <a:lstStyle/>
          <a:p>
            <a:pPr>
              <a:lnSpc>
                <a:spcPct val="80000"/>
              </a:lnSpc>
            </a:pPr>
            <a:r>
              <a:rPr lang="fr-FR" altLang="x-none" sz="2600" b="1" dirty="0">
                <a:ea typeface="ＭＳ Ｐゴシック" charset="-128"/>
              </a:rPr>
              <a:t>C</a:t>
            </a:r>
            <a:r>
              <a:rPr lang="fr-FR" altLang="fr-FR" sz="2600" b="1" dirty="0">
                <a:ea typeface="ＭＳ Ｐゴシック" charset="-128"/>
              </a:rPr>
              <a:t>’</a:t>
            </a:r>
            <a:r>
              <a:rPr lang="fr-FR" altLang="x-none" sz="2600" b="1" dirty="0">
                <a:ea typeface="ＭＳ Ｐゴシック" charset="-128"/>
              </a:rPr>
              <a:t>est à ce niveau ET SEULEMENT A CE NIVEAU que l</a:t>
            </a:r>
            <a:r>
              <a:rPr lang="fr-FR" altLang="fr-FR" sz="2600" b="1" dirty="0">
                <a:ea typeface="ＭＳ Ｐゴシック" charset="-128"/>
              </a:rPr>
              <a:t>’</a:t>
            </a:r>
            <a:r>
              <a:rPr lang="fr-FR" altLang="x-none" sz="2600" b="1" dirty="0">
                <a:ea typeface="ＭＳ Ｐゴシック" charset="-128"/>
              </a:rPr>
              <a:t>on va ajouter des règles d</a:t>
            </a:r>
            <a:r>
              <a:rPr lang="fr-FR" altLang="fr-FR" sz="2600" b="1" dirty="0">
                <a:ea typeface="ＭＳ Ｐゴシック" charset="-128"/>
              </a:rPr>
              <a:t>’</a:t>
            </a:r>
            <a:r>
              <a:rPr lang="fr-FR" altLang="x-none" sz="2600" b="1" dirty="0">
                <a:ea typeface="ＭＳ Ｐゴシック" charset="-128"/>
              </a:rPr>
              <a:t>optimisation</a:t>
            </a:r>
          </a:p>
          <a:p>
            <a:pPr>
              <a:lnSpc>
                <a:spcPct val="80000"/>
              </a:lnSpc>
            </a:pPr>
            <a:r>
              <a:rPr lang="fr-FR" altLang="x-none" sz="2600" dirty="0">
                <a:ea typeface="ＭＳ Ｐゴシック" charset="-128"/>
              </a:rPr>
              <a:t>Quelques règles simples (non exhaustives) :</a:t>
            </a:r>
          </a:p>
          <a:p>
            <a:pPr lvl="1"/>
            <a:r>
              <a:rPr lang="fr-FR" altLang="x-none" sz="2200" dirty="0">
                <a:ea typeface="ＭＳ Ｐゴシック" charset="-128"/>
              </a:rPr>
              <a:t>Conservation ou non des tables de référence ?</a:t>
            </a:r>
          </a:p>
          <a:p>
            <a:pPr lvl="2"/>
            <a:r>
              <a:rPr lang="fr-FR" altLang="x-none" sz="2000" dirty="0">
                <a:ea typeface="ＭＳ Ｐゴシック" charset="-128"/>
              </a:rPr>
              <a:t>Une table peut ne pas être gardée, si on est </a:t>
            </a:r>
            <a:r>
              <a:rPr lang="fr-FR" altLang="x-none" sz="2000" b="1" dirty="0">
                <a:ea typeface="ＭＳ Ｐゴシック" charset="-128"/>
              </a:rPr>
              <a:t>ABSOLUMENT</a:t>
            </a:r>
            <a:r>
              <a:rPr lang="fr-FR" altLang="x-none" sz="2000" dirty="0">
                <a:ea typeface="ＭＳ Ｐゴシック" charset="-128"/>
              </a:rPr>
              <a:t> sûr que ses enregistrements n</a:t>
            </a:r>
            <a:r>
              <a:rPr lang="fr-FR" altLang="fr-FR" sz="2000" dirty="0">
                <a:ea typeface="ＭＳ Ｐゴシック" charset="-128"/>
              </a:rPr>
              <a:t>’</a:t>
            </a:r>
            <a:r>
              <a:rPr lang="fr-FR" altLang="x-none" sz="2000" dirty="0">
                <a:ea typeface="ＭＳ Ｐゴシック" charset="-128"/>
              </a:rPr>
              <a:t>évolueront pas (pas d</a:t>
            </a:r>
            <a:r>
              <a:rPr lang="fr-FR" altLang="fr-FR" sz="2000" dirty="0">
                <a:ea typeface="ＭＳ Ｐゴシック" charset="-128"/>
              </a:rPr>
              <a:t>’</a:t>
            </a:r>
            <a:r>
              <a:rPr lang="fr-FR" altLang="x-none" sz="2000" dirty="0">
                <a:ea typeface="ＭＳ Ｐゴシック" charset="-128"/>
              </a:rPr>
              <a:t>ajout, suppression ou modification) =&gt; Contrainte check et codage en dur des valeurs dans l</a:t>
            </a:r>
            <a:r>
              <a:rPr lang="fr-FR" altLang="fr-FR" sz="2000" dirty="0">
                <a:ea typeface="ＭＳ Ｐゴシック" charset="-128"/>
              </a:rPr>
              <a:t>’</a:t>
            </a:r>
            <a:r>
              <a:rPr lang="fr-FR" altLang="x-none" sz="2000" dirty="0">
                <a:ea typeface="ＭＳ Ｐゴシック" charset="-128"/>
              </a:rPr>
              <a:t>application cliente.</a:t>
            </a:r>
          </a:p>
          <a:p>
            <a:pPr lvl="2"/>
            <a:r>
              <a:rPr lang="fr-FR" altLang="x-none" sz="2000" dirty="0">
                <a:ea typeface="ＭＳ Ｐゴシック" charset="-128"/>
              </a:rPr>
              <a:t>Toutes les autres tables doivent être conservées (afin d</a:t>
            </a:r>
            <a:r>
              <a:rPr lang="fr-FR" altLang="fr-FR" sz="2000" dirty="0">
                <a:ea typeface="ＭＳ Ｐゴシック" charset="-128"/>
              </a:rPr>
              <a:t>’</a:t>
            </a:r>
            <a:r>
              <a:rPr lang="fr-FR" altLang="x-none" sz="2000" dirty="0">
                <a:ea typeface="ＭＳ Ｐゴシック" charset="-128"/>
              </a:rPr>
              <a:t>avoir des listes déroulantes + gain de place dans les tables)</a:t>
            </a:r>
          </a:p>
          <a:p>
            <a:pPr lvl="1"/>
            <a:r>
              <a:rPr lang="fr-FR" altLang="x-none" sz="2200" dirty="0">
                <a:ea typeface="ＭＳ Ｐゴシック" charset="-128"/>
              </a:rPr>
              <a:t>Limitation des clés primaires portant sur plusieurs champs à 1 champ (ou 2 champs au maximum) pour éviter d</a:t>
            </a:r>
            <a:r>
              <a:rPr lang="fr-FR" altLang="fr-FR" sz="2200" dirty="0">
                <a:ea typeface="ＭＳ Ｐゴシック" charset="-128"/>
              </a:rPr>
              <a:t>’</a:t>
            </a:r>
            <a:r>
              <a:rPr lang="fr-FR" altLang="x-none" sz="2200" dirty="0">
                <a:ea typeface="ＭＳ Ｐゴシック" charset="-128"/>
              </a:rPr>
              <a:t>utiliser de gros index lors des jointures.</a:t>
            </a:r>
          </a:p>
          <a:p>
            <a:pPr>
              <a:lnSpc>
                <a:spcPct val="80000"/>
              </a:lnSpc>
            </a:pPr>
            <a:r>
              <a:rPr lang="fr-FR" altLang="x-none" sz="2600" dirty="0">
                <a:ea typeface="ＭＳ Ｐゴシック" charset="-128"/>
              </a:rPr>
              <a:t>Optimiser ne revient généralement pas qu</a:t>
            </a:r>
            <a:r>
              <a:rPr lang="fr-FR" altLang="fr-FR" sz="2600" dirty="0">
                <a:ea typeface="ＭＳ Ｐゴシック" charset="-128"/>
              </a:rPr>
              <a:t>’</a:t>
            </a:r>
            <a:r>
              <a:rPr lang="fr-FR" altLang="x-none" sz="2600" dirty="0">
                <a:ea typeface="ＭＳ Ｐゴシック" charset="-128"/>
              </a:rPr>
              <a:t>à supprimer des tables mais aussi à en ajouter (sortir des attributs) !! Cf. slide suivant.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8258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altLang="x-none">
                <a:ea typeface="ＭＳ Ｐゴシック" charset="-128"/>
              </a:rPr>
              <a:t>MPD</a:t>
            </a:r>
          </a:p>
        </p:txBody>
      </p:sp>
      <p:sp>
        <p:nvSpPr>
          <p:cNvPr id="2" name="Espace réservé du contenu 1"/>
          <p:cNvSpPr>
            <a:spLocks noGrp="1"/>
          </p:cNvSpPr>
          <p:nvPr>
            <p:ph idx="1"/>
          </p:nvPr>
        </p:nvSpPr>
        <p:spPr/>
        <p:txBody>
          <a:bodyPr>
            <a:normAutofit/>
          </a:bodyPr>
          <a:lstStyle/>
          <a:p>
            <a:pPr>
              <a:lnSpc>
                <a:spcPct val="80000"/>
              </a:lnSpc>
            </a:pPr>
            <a:r>
              <a:rPr lang="fr-FR" altLang="x-none" dirty="0">
                <a:ea typeface="ＭＳ Ｐゴシック" charset="-128"/>
              </a:rPr>
              <a:t>Optimisation du MLDR -&gt; MPD</a:t>
            </a:r>
          </a:p>
          <a:p>
            <a:pPr lvl="1">
              <a:lnSpc>
                <a:spcPct val="80000"/>
              </a:lnSpc>
            </a:pPr>
            <a:r>
              <a:rPr lang="fr-FR" altLang="x-none" dirty="0">
                <a:ea typeface="ＭＳ Ｐゴシック" charset="-128"/>
              </a:rPr>
              <a:t>Limiter le volume des tables et </a:t>
            </a:r>
            <a:r>
              <a:rPr lang="fr-FR" altLang="x-none" b="1" dirty="0">
                <a:ea typeface="ＭＳ Ｐゴシック" charset="-128"/>
              </a:rPr>
              <a:t>NON l</a:t>
            </a:r>
            <a:r>
              <a:rPr lang="fr-FR" altLang="fr-FR" b="1" dirty="0">
                <a:ea typeface="ＭＳ Ｐゴシック" charset="-128"/>
              </a:rPr>
              <a:t>’</a:t>
            </a:r>
            <a:r>
              <a:rPr lang="fr-FR" altLang="x-none" b="1" dirty="0">
                <a:ea typeface="ＭＳ Ｐゴシック" charset="-128"/>
              </a:rPr>
              <a:t>inverse </a:t>
            </a:r>
            <a:r>
              <a:rPr lang="fr-FR" altLang="x-none" dirty="0">
                <a:ea typeface="ＭＳ Ｐゴシック" charset="-128"/>
              </a:rPr>
              <a:t>(une seule grosse table !) en </a:t>
            </a:r>
            <a:r>
              <a:rPr lang="fr-FR" altLang="x-none" dirty="0" err="1">
                <a:ea typeface="ＭＳ Ｐゴシック" charset="-128"/>
              </a:rPr>
              <a:t>dénormalisant</a:t>
            </a:r>
            <a:r>
              <a:rPr lang="fr-FR" altLang="x-none" dirty="0">
                <a:ea typeface="ＭＳ Ｐゴシック" charset="-128"/>
              </a:rPr>
              <a:t> (de façon réfléchie). Exemple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14</a:t>
            </a:fld>
            <a:endParaRPr lang="en-US"/>
          </a:p>
        </p:txBody>
      </p:sp>
      <p:pic>
        <p:nvPicPr>
          <p:cNvPr id="5" name="Image 4" descr="MCD.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601447"/>
            <a:ext cx="5156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er 5"/>
          <p:cNvGrpSpPr>
            <a:grpSpLocks/>
          </p:cNvGrpSpPr>
          <p:nvPr/>
        </p:nvGrpSpPr>
        <p:grpSpPr bwMode="auto">
          <a:xfrm>
            <a:off x="1908175" y="2601447"/>
            <a:ext cx="6075579" cy="1368425"/>
            <a:chOff x="1907704" y="2924944"/>
            <a:chExt cx="6075881" cy="1368152"/>
          </a:xfrm>
        </p:grpSpPr>
        <p:cxnSp>
          <p:nvCxnSpPr>
            <p:cNvPr id="7" name="Connecteur droit 6"/>
            <p:cNvCxnSpPr>
              <a:cxnSpLocks noChangeShapeType="1"/>
            </p:cNvCxnSpPr>
            <p:nvPr/>
          </p:nvCxnSpPr>
          <p:spPr bwMode="auto">
            <a:xfrm>
              <a:off x="2051720" y="2924944"/>
              <a:ext cx="1440160" cy="136815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8" name="Connecteur droit 7"/>
            <p:cNvCxnSpPr>
              <a:cxnSpLocks noChangeShapeType="1"/>
            </p:cNvCxnSpPr>
            <p:nvPr/>
          </p:nvCxnSpPr>
          <p:spPr bwMode="auto">
            <a:xfrm flipV="1">
              <a:off x="1907704" y="2924944"/>
              <a:ext cx="1584176" cy="1224136"/>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9" name="ZoneTexte 6"/>
            <p:cNvSpPr txBox="1">
              <a:spLocks noChangeArrowheads="1"/>
            </p:cNvSpPr>
            <p:nvPr/>
          </p:nvSpPr>
          <p:spPr bwMode="auto">
            <a:xfrm>
              <a:off x="5508104" y="3347700"/>
              <a:ext cx="2475481" cy="33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fr-FR" altLang="x-none" sz="1600" dirty="0">
                  <a:solidFill>
                    <a:schemeClr val="tx2"/>
                  </a:solidFill>
                  <a:latin typeface="+mj-lt"/>
                </a:rPr>
                <a:t>Impossible dans un MCD</a:t>
              </a:r>
            </a:p>
          </p:txBody>
        </p:sp>
      </p:grpSp>
      <p:grpSp>
        <p:nvGrpSpPr>
          <p:cNvPr id="10" name="Grouper 9"/>
          <p:cNvGrpSpPr>
            <a:grpSpLocks/>
          </p:cNvGrpSpPr>
          <p:nvPr/>
        </p:nvGrpSpPr>
        <p:grpSpPr bwMode="auto">
          <a:xfrm>
            <a:off x="107950" y="4330235"/>
            <a:ext cx="8785225" cy="2062162"/>
            <a:chOff x="107504" y="4653136"/>
            <a:chExt cx="8784976" cy="2062103"/>
          </a:xfrm>
        </p:grpSpPr>
        <p:pic>
          <p:nvPicPr>
            <p:cNvPr id="11" name="Image 9" descr="MPD.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797152"/>
              <a:ext cx="5472608" cy="118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ZoneTexte 13"/>
            <p:cNvSpPr txBox="1">
              <a:spLocks noChangeArrowheads="1"/>
            </p:cNvSpPr>
            <p:nvPr/>
          </p:nvSpPr>
          <p:spPr bwMode="auto">
            <a:xfrm>
              <a:off x="5796136" y="4653136"/>
              <a:ext cx="309634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fr-FR" altLang="x-none" sz="1600" dirty="0">
                  <a:solidFill>
                    <a:schemeClr val="tx2"/>
                  </a:solidFill>
                  <a:latin typeface="+mj-lt"/>
                </a:rPr>
                <a:t>Possible dans un MPD afin de limiter la taille des tables. ATTENTION, ne doit être fait que si la volumétrie le requiert (dépend du SGBD mais &gt; 100 000 lignes au minimum), sinon complexification inutile du modèle</a:t>
              </a:r>
            </a:p>
          </p:txBody>
        </p:sp>
      </p:grpSp>
      <p:sp>
        <p:nvSpPr>
          <p:cNvPr id="13" name="Rectangle 12"/>
          <p:cNvSpPr>
            <a:spLocks noChangeArrowheads="1"/>
          </p:cNvSpPr>
          <p:nvPr/>
        </p:nvSpPr>
        <p:spPr bwMode="auto">
          <a:xfrm>
            <a:off x="107950" y="5728285"/>
            <a:ext cx="58324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fr-FR" altLang="x-none" sz="1500" dirty="0">
                <a:hlinkClick r:id="rId5"/>
              </a:rPr>
              <a:t>http://blog.developpez.com/sqlpro/p10070/langage-sql</a:t>
            </a:r>
            <a:r>
              <a:rPr lang="fr-FR" altLang="x-none" sz="1500">
                <a:hlinkClick r:id="rId5"/>
              </a:rPr>
              <a:t>-norme/base_de_donnees_et_performances_petites#more10070</a:t>
            </a:r>
            <a:endParaRPr lang="fr-FR" altLang="x-none" sz="1500"/>
          </a:p>
          <a:p>
            <a:pPr eaLnBrk="1" hangingPunct="1"/>
            <a:endParaRPr lang="fr-FR" altLang="x-none" sz="1500" dirty="0"/>
          </a:p>
        </p:txBody>
      </p:sp>
    </p:spTree>
    <p:extLst>
      <p:ext uri="{BB962C8B-B14F-4D97-AF65-F5344CB8AC3E}">
        <p14:creationId xmlns:p14="http://schemas.microsoft.com/office/powerpoint/2010/main" val="45119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329CEDA-1086-29B7-F8EE-4293CDB4D5E1}"/>
              </a:ext>
            </a:extLst>
          </p:cNvPr>
          <p:cNvPicPr>
            <a:picLocks noChangeAspect="1"/>
          </p:cNvPicPr>
          <p:nvPr/>
        </p:nvPicPr>
        <p:blipFill>
          <a:blip r:embed="rId3"/>
          <a:stretch>
            <a:fillRect/>
          </a:stretch>
        </p:blipFill>
        <p:spPr>
          <a:xfrm>
            <a:off x="2712358" y="1077682"/>
            <a:ext cx="6084805" cy="5231280"/>
          </a:xfrm>
          <a:prstGeom prst="rect">
            <a:avLst/>
          </a:prstGeom>
        </p:spPr>
      </p:pic>
      <p:sp>
        <p:nvSpPr>
          <p:cNvPr id="41986" name="Rectangle 2">
            <a:extLst>
              <a:ext uri="{FF2B5EF4-FFF2-40B4-BE49-F238E27FC236}">
                <a16:creationId xmlns:a16="http://schemas.microsoft.com/office/drawing/2014/main" id="{70ED96FE-2360-7E4B-9F76-634473384FDE}"/>
              </a:ext>
            </a:extLst>
          </p:cNvPr>
          <p:cNvSpPr>
            <a:spLocks noGrp="1" noChangeArrowheads="1"/>
          </p:cNvSpPr>
          <p:nvPr>
            <p:ph type="title"/>
          </p:nvPr>
        </p:nvSpPr>
        <p:spPr/>
        <p:txBody>
          <a:bodyPr/>
          <a:lstStyle/>
          <a:p>
            <a:r>
              <a:rPr lang="fr-FR" altLang="fr-FR" dirty="0">
                <a:ea typeface="ＭＳ Ｐゴシック" panose="020B0600070205080204" pitchFamily="34" charset="-128"/>
              </a:rPr>
              <a:t>MPD : exemple</a:t>
            </a:r>
          </a:p>
        </p:txBody>
      </p:sp>
      <p:sp>
        <p:nvSpPr>
          <p:cNvPr id="3" name="Espace réservé du numéro de diapositive 2">
            <a:extLst>
              <a:ext uri="{FF2B5EF4-FFF2-40B4-BE49-F238E27FC236}">
                <a16:creationId xmlns:a16="http://schemas.microsoft.com/office/drawing/2014/main" id="{F580AF00-0D36-6E2E-2478-46D09A0BBCAC}"/>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4" name="ZoneTexte 3">
            <a:extLst>
              <a:ext uri="{FF2B5EF4-FFF2-40B4-BE49-F238E27FC236}">
                <a16:creationId xmlns:a16="http://schemas.microsoft.com/office/drawing/2014/main" id="{393FC918-86E5-8ABA-BFF6-B009BD2370B6}"/>
              </a:ext>
            </a:extLst>
          </p:cNvPr>
          <p:cNvSpPr txBox="1">
            <a:spLocks noChangeArrowheads="1"/>
          </p:cNvSpPr>
          <p:nvPr/>
        </p:nvSpPr>
        <p:spPr bwMode="auto">
          <a:xfrm>
            <a:off x="0" y="3395317"/>
            <a:ext cx="298268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400" b="0" dirty="0" err="1">
                <a:solidFill>
                  <a:schemeClr val="tx2"/>
                </a:solidFill>
                <a:latin typeface="Courier New" panose="02070309020205020404" pitchFamily="49" charset="0"/>
                <a:cs typeface="Courier New" panose="02070309020205020404" pitchFamily="49" charset="0"/>
              </a:rPr>
              <a:t>Code_ingredient</a:t>
            </a:r>
            <a:r>
              <a:rPr lang="fr-FR" altLang="x-none" sz="1400" b="0" dirty="0">
                <a:solidFill>
                  <a:schemeClr val="tx2"/>
                </a:solidFill>
                <a:latin typeface="+mj-lt"/>
              </a:rPr>
              <a:t>, </a:t>
            </a:r>
            <a:r>
              <a:rPr lang="fr-FR" altLang="x-none" sz="1400" b="0" dirty="0" err="1">
                <a:solidFill>
                  <a:schemeClr val="tx2"/>
                </a:solidFill>
                <a:latin typeface="Courier New" panose="02070309020205020404" pitchFamily="49" charset="0"/>
                <a:cs typeface="Courier New" panose="02070309020205020404" pitchFamily="49" charset="0"/>
              </a:rPr>
              <a:t>Code_plat</a:t>
            </a:r>
            <a:r>
              <a:rPr lang="fr-FR" altLang="x-none" sz="1400" b="0" dirty="0">
                <a:solidFill>
                  <a:schemeClr val="tx2"/>
                </a:solidFill>
                <a:latin typeface="Courier New" panose="02070309020205020404" pitchFamily="49" charset="0"/>
                <a:cs typeface="Courier New" panose="02070309020205020404" pitchFamily="49" charset="0"/>
              </a:rPr>
              <a:t> </a:t>
            </a:r>
            <a:r>
              <a:rPr lang="fr-FR" altLang="x-none" sz="1400" b="0" dirty="0">
                <a:solidFill>
                  <a:schemeClr val="tx2"/>
                </a:solidFill>
                <a:latin typeface="+mj-lt"/>
              </a:rPr>
              <a:t>et </a:t>
            </a:r>
            <a:r>
              <a:rPr lang="fr-FR" altLang="x-none" sz="1400" b="0" dirty="0" err="1">
                <a:solidFill>
                  <a:schemeClr val="tx2"/>
                </a:solidFill>
                <a:latin typeface="Courier New" panose="02070309020205020404" pitchFamily="49" charset="0"/>
                <a:cs typeface="Courier New" panose="02070309020205020404" pitchFamily="49" charset="0"/>
              </a:rPr>
              <a:t>Num_chef</a:t>
            </a:r>
            <a:r>
              <a:rPr lang="fr-FR" altLang="x-none" sz="1400" b="0" dirty="0">
                <a:solidFill>
                  <a:schemeClr val="tx2"/>
                </a:solidFill>
                <a:latin typeface="Courier New" panose="02070309020205020404" pitchFamily="49" charset="0"/>
                <a:cs typeface="Courier New" panose="02070309020205020404" pitchFamily="49" charset="0"/>
              </a:rPr>
              <a:t> </a:t>
            </a:r>
            <a:r>
              <a:rPr lang="fr-FR" altLang="x-none" sz="1400" b="0" dirty="0">
                <a:solidFill>
                  <a:schemeClr val="tx2"/>
                </a:solidFill>
                <a:latin typeface="+mj-lt"/>
              </a:rPr>
              <a:t>font partie d</a:t>
            </a:r>
            <a:r>
              <a:rPr lang="fr-FR" altLang="fr-FR" sz="1400" b="0" dirty="0">
                <a:solidFill>
                  <a:schemeClr val="tx2"/>
                </a:solidFill>
                <a:latin typeface="+mj-lt"/>
              </a:rPr>
              <a:t>’</a:t>
            </a:r>
            <a:r>
              <a:rPr lang="fr-FR" altLang="x-none" sz="1400" b="0" dirty="0">
                <a:solidFill>
                  <a:schemeClr val="tx2"/>
                </a:solidFill>
                <a:latin typeface="+mj-lt"/>
              </a:rPr>
              <a:t>une clé unique (</a:t>
            </a:r>
            <a:r>
              <a:rPr lang="fr-FR" altLang="x-none" sz="1400" b="0" dirty="0" err="1">
                <a:solidFill>
                  <a:schemeClr val="tx2"/>
                </a:solidFill>
                <a:latin typeface="+mj-lt"/>
              </a:rPr>
              <a:t>ak</a:t>
            </a:r>
            <a:r>
              <a:rPr lang="fr-FR" altLang="x-none" sz="1400" b="0" dirty="0">
                <a:solidFill>
                  <a:schemeClr val="tx2"/>
                </a:solidFill>
                <a:latin typeface="+mj-lt"/>
              </a:rPr>
              <a:t>) NOT NULL. Une clé primaire non composée (séquentiel) est ajoutée.</a:t>
            </a:r>
          </a:p>
        </p:txBody>
      </p:sp>
      <p:sp>
        <p:nvSpPr>
          <p:cNvPr id="6" name="ZoneTexte 3">
            <a:extLst>
              <a:ext uri="{FF2B5EF4-FFF2-40B4-BE49-F238E27FC236}">
                <a16:creationId xmlns:a16="http://schemas.microsoft.com/office/drawing/2014/main" id="{AD22DC1E-FFB4-CD0C-D0FD-6932026DCAF6}"/>
              </a:ext>
            </a:extLst>
          </p:cNvPr>
          <p:cNvSpPr txBox="1">
            <a:spLocks noChangeArrowheads="1"/>
          </p:cNvSpPr>
          <p:nvPr/>
        </p:nvSpPr>
        <p:spPr bwMode="auto">
          <a:xfrm>
            <a:off x="1156981" y="4956051"/>
            <a:ext cx="198899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400" b="0" dirty="0">
                <a:solidFill>
                  <a:schemeClr val="tx2"/>
                </a:solidFill>
                <a:latin typeface="+mn-lt"/>
              </a:rPr>
              <a:t>Suppression de la table </a:t>
            </a:r>
            <a:r>
              <a:rPr lang="fr-FR" altLang="x-none" sz="1400" b="0" dirty="0">
                <a:solidFill>
                  <a:schemeClr val="tx2"/>
                </a:solidFill>
                <a:latin typeface="Courier New" panose="02070309020205020404" pitchFamily="49" charset="0"/>
                <a:cs typeface="Courier New" panose="02070309020205020404" pitchFamily="49" charset="0"/>
              </a:rPr>
              <a:t>TYPE_PLAT </a:t>
            </a:r>
            <a:r>
              <a:rPr lang="fr-FR" altLang="x-none" sz="1400" b="0" dirty="0">
                <a:solidFill>
                  <a:schemeClr val="tx2"/>
                </a:solidFill>
                <a:latin typeface="+mn-lt"/>
              </a:rPr>
              <a:t>et remplacement par une contrainte CHECK : entrée, plat ou dessert</a:t>
            </a:r>
          </a:p>
        </p:txBody>
      </p:sp>
      <p:sp>
        <p:nvSpPr>
          <p:cNvPr id="7" name="ZoneTexte 3">
            <a:extLst>
              <a:ext uri="{FF2B5EF4-FFF2-40B4-BE49-F238E27FC236}">
                <a16:creationId xmlns:a16="http://schemas.microsoft.com/office/drawing/2014/main" id="{AD94AE44-DE60-CED9-8CEE-6A62E38007EC}"/>
              </a:ext>
            </a:extLst>
          </p:cNvPr>
          <p:cNvSpPr txBox="1">
            <a:spLocks noChangeArrowheads="1"/>
          </p:cNvSpPr>
          <p:nvPr/>
        </p:nvSpPr>
        <p:spPr bwMode="auto">
          <a:xfrm>
            <a:off x="2554359" y="6276599"/>
            <a:ext cx="6400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400" b="0" dirty="0">
                <a:solidFill>
                  <a:schemeClr val="tx2"/>
                </a:solidFill>
                <a:latin typeface="+mn-lt"/>
              </a:rPr>
              <a:t>On garde la table </a:t>
            </a:r>
            <a:r>
              <a:rPr lang="fr-FR" altLang="x-none" sz="1400" b="0" dirty="0">
                <a:solidFill>
                  <a:schemeClr val="tx2"/>
                </a:solidFill>
                <a:latin typeface="Courier New" panose="02070309020205020404" pitchFamily="49" charset="0"/>
                <a:cs typeface="Courier New" panose="02070309020205020404" pitchFamily="49" charset="0"/>
              </a:rPr>
              <a:t>SAISON</a:t>
            </a:r>
            <a:r>
              <a:rPr lang="fr-FR" altLang="x-none" sz="1400" b="0" dirty="0">
                <a:solidFill>
                  <a:schemeClr val="tx2"/>
                </a:solidFill>
                <a:latin typeface="+mn-lt"/>
              </a:rPr>
              <a:t> car la liste va changer et surtout pour éviter de créer des chefs pour la saison 100 alors qu’elle n’aura sans doute jamais lieu…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Et ensuite…</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4"/>
            <a:ext cx="8229600" cy="4262452"/>
          </a:xfrm>
        </p:spPr>
        <p:txBody>
          <a:bodyPr>
            <a:normAutofit/>
          </a:bodyPr>
          <a:lstStyle/>
          <a:p>
            <a:pPr>
              <a:lnSpc>
                <a:spcPct val="80000"/>
              </a:lnSpc>
            </a:pPr>
            <a:r>
              <a:rPr lang="fr-FR" altLang="fr-FR" dirty="0">
                <a:ea typeface="ＭＳ Ｐゴシック" panose="020B0600070205080204" pitchFamily="34" charset="-128"/>
              </a:rPr>
              <a:t>L’étape suivante consiste à créer le script pour la base de données (PostgreSQL, Oracle, Microsoft SQL server, etc.)</a:t>
            </a:r>
          </a:p>
          <a:p>
            <a:pPr>
              <a:lnSpc>
                <a:spcPct val="80000"/>
              </a:lnSpc>
            </a:pPr>
            <a:r>
              <a:rPr lang="fr-FR" altLang="fr-FR" dirty="0">
                <a:ea typeface="ＭＳ Ｐゴシック" panose="020B0600070205080204" pitchFamily="34" charset="-128"/>
              </a:rPr>
              <a:t>Le script est spécifique au SGBD cible</a:t>
            </a:r>
          </a:p>
          <a:p>
            <a:pPr>
              <a:lnSpc>
                <a:spcPct val="80000"/>
              </a:lnSpc>
            </a:pPr>
            <a:endParaRPr lang="fr-FR" altLang="fr-FR" dirty="0">
              <a:ea typeface="ＭＳ Ｐゴシック" panose="020B0600070205080204" pitchFamily="34" charset="-128"/>
            </a:endParaRPr>
          </a:p>
          <a:p>
            <a:pPr>
              <a:lnSpc>
                <a:spcPct val="80000"/>
              </a:lnSpc>
              <a:buFont typeface="Wingdings" pitchFamily="2" charset="2"/>
              <a:buNone/>
            </a:pPr>
            <a:r>
              <a:rPr lang="fr-FR" altLang="fr-FR" dirty="0">
                <a:ea typeface="ＭＳ Ｐゴシック" panose="020B0600070205080204" pitchFamily="34" charset="-128"/>
              </a:rPr>
              <a:t>Les commandes utilisées seront celles du </a:t>
            </a:r>
            <a:r>
              <a:rPr lang="fr-FR" altLang="fr-FR" b="1" dirty="0">
                <a:ea typeface="ＭＳ Ｐゴシック" panose="020B0600070205080204" pitchFamily="34" charset="-128"/>
              </a:rPr>
              <a:t>Langage de Définition de Données (LDD)</a:t>
            </a:r>
            <a:r>
              <a:rPr lang="fr-FR" altLang="fr-FR" dirty="0">
                <a:ea typeface="ＭＳ Ｐゴシック" panose="020B0600070205080204" pitchFamily="34" charset="-128"/>
              </a:rPr>
              <a:t>, sous-ensemble du SQL.</a:t>
            </a:r>
            <a:endParaRPr lang="fr-FR" altLang="fr-FR" sz="1400" dirty="0">
              <a:ea typeface="ＭＳ Ｐゴシック" panose="020B0600070205080204" pitchFamily="34" charset="-128"/>
            </a:endParaRPr>
          </a:p>
          <a:p>
            <a:pPr marL="0" indent="0">
              <a:buNone/>
            </a:pPr>
            <a:endParaRPr lang="fr-FR" dirty="0"/>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288069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E9022118-C82F-584F-AF80-5687EC4374FF}"/>
              </a:ext>
            </a:extLst>
          </p:cNvPr>
          <p:cNvSpPr>
            <a:spLocks noGrp="1" noChangeArrowheads="1"/>
          </p:cNvSpPr>
          <p:nvPr>
            <p:ph type="ctrTitle"/>
          </p:nvPr>
        </p:nvSpPr>
        <p:spPr/>
        <p:txBody>
          <a:bodyPr/>
          <a:lstStyle/>
          <a:p>
            <a:pPr algn="ctr" eaLnBrk="1" hangingPunct="1"/>
            <a:br>
              <a:rPr lang="fr-FR" altLang="fr-FR" sz="4000">
                <a:ea typeface="ＭＳ Ｐゴシック" panose="020B0600070205080204" pitchFamily="34" charset="-128"/>
              </a:rPr>
            </a:br>
            <a:r>
              <a:rPr lang="fr-FR" altLang="fr-FR" sz="4000">
                <a:ea typeface="ＭＳ Ｐゴシック" panose="020B0600070205080204" pitchFamily="34" charset="-128"/>
              </a:rPr>
              <a:t>2. Langage de Définition de Données (LDD)</a:t>
            </a:r>
          </a:p>
        </p:txBody>
      </p:sp>
      <p:sp>
        <p:nvSpPr>
          <p:cNvPr id="2" name="Espace réservé du numéro de diapositive 1">
            <a:extLst>
              <a:ext uri="{FF2B5EF4-FFF2-40B4-BE49-F238E27FC236}">
                <a16:creationId xmlns:a16="http://schemas.microsoft.com/office/drawing/2014/main" id="{D19E881E-9C19-FDC7-CDB6-606BF23419CF}"/>
              </a:ext>
            </a:extLst>
          </p:cNvPr>
          <p:cNvSpPr>
            <a:spLocks noGrp="1"/>
          </p:cNvSpPr>
          <p:nvPr>
            <p:ph type="sldNum" sz="quarter" idx="12"/>
          </p:nvPr>
        </p:nvSpPr>
        <p:spPr/>
        <p:txBody>
          <a:bodyPr/>
          <a:lstStyle/>
          <a:p>
            <a:fld id="{0CFEC368-1D7A-4F81-ABF6-AE0E36BAF64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dirty="0"/>
              <a:t>Modèle de données</a:t>
            </a:r>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4"/>
            <a:ext cx="8229600" cy="5074132"/>
          </a:xfrm>
        </p:spPr>
        <p:txBody>
          <a:bodyPr>
            <a:normAutofit/>
          </a:bodyPr>
          <a:lstStyle/>
          <a:p>
            <a:pPr>
              <a:lnSpc>
                <a:spcPct val="80000"/>
              </a:lnSpc>
            </a:pPr>
            <a:r>
              <a:rPr lang="fr-FR" altLang="fr-FR" dirty="0">
                <a:ea typeface="ＭＳ Ｐゴシック" panose="020B0600070205080204" pitchFamily="34" charset="-128"/>
              </a:rPr>
              <a:t>Objectifs : s’occuper du contenant (et non contenu)</a:t>
            </a:r>
          </a:p>
          <a:p>
            <a:pPr lvl="1">
              <a:lnSpc>
                <a:spcPct val="80000"/>
              </a:lnSpc>
            </a:pPr>
            <a:r>
              <a:rPr lang="fr-FR" altLang="fr-FR" dirty="0">
                <a:latin typeface="Courier New" panose="02070309020205020404" pitchFamily="49" charset="0"/>
                <a:ea typeface="ＭＳ Ｐゴシック" panose="020B0600070205080204" pitchFamily="34" charset="-128"/>
              </a:rPr>
              <a:t>CREATE </a:t>
            </a:r>
            <a:r>
              <a:rPr lang="fr-FR" altLang="fr-FR" dirty="0">
                <a:ea typeface="ＭＳ Ｐゴシック" panose="020B0600070205080204" pitchFamily="34" charset="-128"/>
              </a:rPr>
              <a:t>(création) :</a:t>
            </a:r>
          </a:p>
          <a:p>
            <a:pPr lvl="2">
              <a:lnSpc>
                <a:spcPct val="80000"/>
              </a:lnSpc>
            </a:pPr>
            <a:r>
              <a:rPr lang="fr-FR" altLang="fr-FR" dirty="0">
                <a:ea typeface="ＭＳ Ｐゴシック" panose="020B0600070205080204" pitchFamily="34" charset="-128"/>
              </a:rPr>
              <a:t>Tables avec des colonnes de types différents et contraintes (</a:t>
            </a:r>
            <a:r>
              <a:rPr lang="fr-FR" altLang="fr-FR" dirty="0">
                <a:latin typeface="Courier New" panose="02070309020205020404" pitchFamily="49" charset="0"/>
                <a:ea typeface="ＭＳ Ｐゴシック" panose="020B0600070205080204" pitchFamily="34" charset="-128"/>
              </a:rPr>
              <a:t>CREATE TABLE</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Séquence (</a:t>
            </a:r>
            <a:r>
              <a:rPr lang="fr-FR" altLang="fr-FR" dirty="0">
                <a:latin typeface="Courier New" panose="02070309020205020404" pitchFamily="49" charset="0"/>
                <a:ea typeface="ＭＳ Ｐゴシック" panose="020B0600070205080204" pitchFamily="34" charset="-128"/>
              </a:rPr>
              <a:t>CREATE SEQUENCE</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Vue (</a:t>
            </a:r>
            <a:r>
              <a:rPr lang="fr-FR" altLang="fr-FR" dirty="0">
                <a:latin typeface="Courier New" panose="02070309020205020404" pitchFamily="49" charset="0"/>
                <a:ea typeface="ＭＳ Ｐゴシック" panose="020B0600070205080204" pitchFamily="34" charset="-128"/>
              </a:rPr>
              <a:t>CREATE VIEW</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Index (</a:t>
            </a:r>
            <a:r>
              <a:rPr lang="fr-FR" altLang="fr-FR" dirty="0">
                <a:latin typeface="Courier New" panose="02070309020205020404" pitchFamily="49" charset="0"/>
                <a:ea typeface="ＭＳ Ｐゴシック" panose="020B0600070205080204" pitchFamily="34" charset="-128"/>
              </a:rPr>
              <a:t>CREATE INDEX</a:t>
            </a:r>
            <a:r>
              <a:rPr lang="fr-FR" altLang="fr-FR" dirty="0">
                <a:ea typeface="ＭＳ Ｐゴシック" panose="020B0600070205080204" pitchFamily="34" charset="-128"/>
              </a:rPr>
              <a:t>)</a:t>
            </a:r>
          </a:p>
          <a:p>
            <a:pPr lvl="1">
              <a:lnSpc>
                <a:spcPct val="80000"/>
              </a:lnSpc>
            </a:pPr>
            <a:r>
              <a:rPr lang="fr-FR" altLang="fr-FR" dirty="0">
                <a:latin typeface="Courier New" panose="02070309020205020404" pitchFamily="49" charset="0"/>
                <a:ea typeface="ＭＳ Ｐゴシック" panose="020B0600070205080204" pitchFamily="34" charset="-128"/>
              </a:rPr>
              <a:t>ALTER </a:t>
            </a:r>
            <a:r>
              <a:rPr lang="fr-FR" altLang="fr-FR" dirty="0">
                <a:ea typeface="ＭＳ Ｐゴシック" panose="020B0600070205080204" pitchFamily="34" charset="-128"/>
              </a:rPr>
              <a:t>(modification) :</a:t>
            </a:r>
          </a:p>
          <a:p>
            <a:pPr lvl="2">
              <a:lnSpc>
                <a:spcPct val="80000"/>
              </a:lnSpc>
            </a:pPr>
            <a:r>
              <a:rPr lang="fr-FR" altLang="fr-FR" dirty="0">
                <a:ea typeface="ＭＳ Ｐゴシック" panose="020B0600070205080204" pitchFamily="34" charset="-128"/>
              </a:rPr>
              <a:t>Tables et contraintes (</a:t>
            </a:r>
            <a:r>
              <a:rPr lang="fr-FR" altLang="fr-FR" dirty="0">
                <a:latin typeface="Courier New" panose="02070309020205020404" pitchFamily="49" charset="0"/>
                <a:ea typeface="ＭＳ Ｐゴシック" panose="020B0600070205080204" pitchFamily="34" charset="-128"/>
              </a:rPr>
              <a:t>ALTER TABLE</a:t>
            </a:r>
            <a:r>
              <a:rPr lang="fr-FR" altLang="fr-FR" dirty="0">
                <a:ea typeface="ＭＳ Ｐゴシック" panose="020B0600070205080204" pitchFamily="34" charset="-128"/>
              </a:rPr>
              <a:t>)</a:t>
            </a:r>
            <a:endParaRPr lang="fr-FR" altLang="fr-FR" i="1" dirty="0">
              <a:ea typeface="ＭＳ Ｐゴシック" panose="020B0600070205080204" pitchFamily="34" charset="-128"/>
            </a:endParaRPr>
          </a:p>
          <a:p>
            <a:pPr lvl="2">
              <a:lnSpc>
                <a:spcPct val="80000"/>
              </a:lnSpc>
            </a:pPr>
            <a:r>
              <a:rPr lang="fr-FR" altLang="fr-FR" dirty="0">
                <a:ea typeface="ＭＳ Ｐゴシック" panose="020B0600070205080204" pitchFamily="34" charset="-128"/>
              </a:rPr>
              <a:t>Séquence (</a:t>
            </a:r>
            <a:r>
              <a:rPr lang="fr-FR" altLang="fr-FR" dirty="0">
                <a:latin typeface="Courier New" panose="02070309020205020404" pitchFamily="49" charset="0"/>
                <a:ea typeface="ＭＳ Ｐゴシック" panose="020B0600070205080204" pitchFamily="34" charset="-128"/>
              </a:rPr>
              <a:t>ALTER SEQUENCE</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Vue (</a:t>
            </a:r>
            <a:r>
              <a:rPr lang="fr-FR" altLang="fr-FR" dirty="0">
                <a:latin typeface="Courier New" panose="02070309020205020404" pitchFamily="49" charset="0"/>
                <a:ea typeface="ＭＳ Ｐゴシック" panose="020B0600070205080204" pitchFamily="34" charset="-128"/>
              </a:rPr>
              <a:t>ALTER VIEW</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Index (</a:t>
            </a:r>
            <a:r>
              <a:rPr lang="fr-FR" altLang="fr-FR" dirty="0">
                <a:latin typeface="Courier New" panose="02070309020205020404" pitchFamily="49" charset="0"/>
                <a:ea typeface="ＭＳ Ｐゴシック" panose="020B0600070205080204" pitchFamily="34" charset="-128"/>
              </a:rPr>
              <a:t>ALTER INDEX</a:t>
            </a:r>
            <a:r>
              <a:rPr lang="fr-FR" altLang="fr-FR" dirty="0">
                <a:ea typeface="ＭＳ Ｐゴシック" panose="020B0600070205080204" pitchFamily="34" charset="-128"/>
              </a:rPr>
              <a:t>)</a:t>
            </a:r>
          </a:p>
          <a:p>
            <a:pPr lvl="1">
              <a:lnSpc>
                <a:spcPct val="80000"/>
              </a:lnSpc>
            </a:pPr>
            <a:r>
              <a:rPr lang="fr-FR" altLang="fr-FR" dirty="0">
                <a:latin typeface="Courier New" panose="02070309020205020404" pitchFamily="49" charset="0"/>
                <a:ea typeface="ＭＳ Ｐゴシック" panose="020B0600070205080204" pitchFamily="34" charset="-128"/>
              </a:rPr>
              <a:t>DROP </a:t>
            </a:r>
            <a:r>
              <a:rPr lang="fr-FR" altLang="fr-FR" dirty="0">
                <a:ea typeface="ＭＳ Ｐゴシック" panose="020B0600070205080204" pitchFamily="34" charset="-128"/>
              </a:rPr>
              <a:t>(suppression) :</a:t>
            </a:r>
          </a:p>
          <a:p>
            <a:pPr lvl="2">
              <a:lnSpc>
                <a:spcPct val="80000"/>
              </a:lnSpc>
            </a:pPr>
            <a:r>
              <a:rPr lang="fr-FR" altLang="fr-FR" dirty="0">
                <a:ea typeface="ＭＳ Ｐゴシック" panose="020B0600070205080204" pitchFamily="34" charset="-128"/>
              </a:rPr>
              <a:t>Tables et contraintes (</a:t>
            </a:r>
            <a:r>
              <a:rPr lang="fr-FR" altLang="fr-FR" dirty="0">
                <a:latin typeface="Courier New" panose="02070309020205020404" pitchFamily="49" charset="0"/>
                <a:ea typeface="ＭＳ Ｐゴシック" panose="020B0600070205080204" pitchFamily="34" charset="-128"/>
              </a:rPr>
              <a:t>DROP TABLE</a:t>
            </a:r>
            <a:r>
              <a:rPr lang="fr-FR" altLang="fr-FR" dirty="0">
                <a:ea typeface="ＭＳ Ｐゴシック" panose="020B0600070205080204" pitchFamily="34" charset="-128"/>
              </a:rPr>
              <a:t>)</a:t>
            </a:r>
            <a:endParaRPr lang="fr-FR" altLang="fr-FR" i="1" dirty="0">
              <a:ea typeface="ＭＳ Ｐゴシック" panose="020B0600070205080204" pitchFamily="34" charset="-128"/>
            </a:endParaRPr>
          </a:p>
          <a:p>
            <a:pPr lvl="2">
              <a:lnSpc>
                <a:spcPct val="80000"/>
              </a:lnSpc>
            </a:pPr>
            <a:r>
              <a:rPr lang="fr-FR" altLang="fr-FR" dirty="0">
                <a:ea typeface="ＭＳ Ｐゴシック" panose="020B0600070205080204" pitchFamily="34" charset="-128"/>
              </a:rPr>
              <a:t>Séquence (</a:t>
            </a:r>
            <a:r>
              <a:rPr lang="fr-FR" altLang="fr-FR" dirty="0">
                <a:latin typeface="Courier New" panose="02070309020205020404" pitchFamily="49" charset="0"/>
                <a:ea typeface="ＭＳ Ｐゴシック" panose="020B0600070205080204" pitchFamily="34" charset="-128"/>
              </a:rPr>
              <a:t>DROP SEQUENCE</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Vue (</a:t>
            </a:r>
            <a:r>
              <a:rPr lang="fr-FR" altLang="fr-FR" dirty="0">
                <a:latin typeface="Courier New" panose="02070309020205020404" pitchFamily="49" charset="0"/>
                <a:ea typeface="ＭＳ Ｐゴシック" panose="020B0600070205080204" pitchFamily="34" charset="-128"/>
              </a:rPr>
              <a:t>DROP VIEW</a:t>
            </a:r>
            <a:r>
              <a:rPr lang="fr-FR" altLang="fr-FR" dirty="0">
                <a:ea typeface="ＭＳ Ｐゴシック" panose="020B0600070205080204" pitchFamily="34" charset="-128"/>
              </a:rPr>
              <a:t>)</a:t>
            </a:r>
          </a:p>
          <a:p>
            <a:pPr lvl="2">
              <a:lnSpc>
                <a:spcPct val="80000"/>
              </a:lnSpc>
            </a:pPr>
            <a:r>
              <a:rPr lang="fr-FR" altLang="fr-FR" dirty="0">
                <a:ea typeface="ＭＳ Ｐゴシック" panose="020B0600070205080204" pitchFamily="34" charset="-128"/>
              </a:rPr>
              <a:t>Index (</a:t>
            </a:r>
            <a:r>
              <a:rPr lang="fr-FR" altLang="fr-FR" dirty="0">
                <a:latin typeface="Courier New" panose="02070309020205020404" pitchFamily="49" charset="0"/>
                <a:ea typeface="ＭＳ Ｐゴシック" panose="020B0600070205080204" pitchFamily="34" charset="-128"/>
              </a:rPr>
              <a:t>DROP INDEX</a:t>
            </a:r>
            <a:r>
              <a:rPr lang="fr-FR" altLang="fr-FR" dirty="0">
                <a:ea typeface="ＭＳ Ｐゴシック" panose="020B0600070205080204" pitchFamily="34" charset="-128"/>
              </a:rPr>
              <a:t>)</a:t>
            </a:r>
          </a:p>
          <a:p>
            <a:pPr marL="0" indent="0">
              <a:buNone/>
            </a:pPr>
            <a:endParaRPr lang="fr-FR" dirty="0"/>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604866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ce réservé du numéro de diapositive 3">
            <a:extLst>
              <a:ext uri="{FF2B5EF4-FFF2-40B4-BE49-F238E27FC236}">
                <a16:creationId xmlns:a16="http://schemas.microsoft.com/office/drawing/2014/main" id="{9F930A15-5BBA-D046-98AF-C49D990600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4EA52A6F-20FD-084D-82CD-41C0FE0A7304}" type="slidenum">
              <a:rPr lang="fr-FR" altLang="fr-FR" sz="1800" smtClean="0">
                <a:solidFill>
                  <a:srgbClr val="FFFFFF"/>
                </a:solidFill>
                <a:latin typeface="Trebuchet MS" panose="020B0703020202090204" pitchFamily="34" charset="0"/>
              </a:rPr>
              <a:pPr>
                <a:spcBef>
                  <a:spcPct val="0"/>
                </a:spcBef>
                <a:buClrTx/>
                <a:buSzTx/>
                <a:buFontTx/>
                <a:buNone/>
              </a:pPr>
              <a:t>19</a:t>
            </a:fld>
            <a:endParaRPr lang="fr-FR" altLang="fr-FR" sz="1800">
              <a:solidFill>
                <a:srgbClr val="FFFFFF"/>
              </a:solidFill>
              <a:latin typeface="Trebuchet MS" panose="020B0703020202090204" pitchFamily="34" charset="0"/>
            </a:endParaRPr>
          </a:p>
        </p:txBody>
      </p:sp>
      <p:sp>
        <p:nvSpPr>
          <p:cNvPr id="54274" name="Rectangle 2">
            <a:extLst>
              <a:ext uri="{FF2B5EF4-FFF2-40B4-BE49-F238E27FC236}">
                <a16:creationId xmlns:a16="http://schemas.microsoft.com/office/drawing/2014/main" id="{844841D8-55AA-A743-96F5-A6D17917E3DC}"/>
              </a:ext>
            </a:extLst>
          </p:cNvPr>
          <p:cNvSpPr>
            <a:spLocks noChangeArrowheads="1"/>
          </p:cNvSpPr>
          <p:nvPr/>
        </p:nvSpPr>
        <p:spPr bwMode="auto">
          <a:xfrm>
            <a:off x="703263" y="62484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5" name="Rectangle 3">
            <a:extLst>
              <a:ext uri="{FF2B5EF4-FFF2-40B4-BE49-F238E27FC236}">
                <a16:creationId xmlns:a16="http://schemas.microsoft.com/office/drawing/2014/main" id="{94775B49-1D94-CB44-AFE4-F15010624360}"/>
              </a:ext>
            </a:extLst>
          </p:cNvPr>
          <p:cNvSpPr>
            <a:spLocks noChangeArrowheads="1"/>
          </p:cNvSpPr>
          <p:nvPr/>
        </p:nvSpPr>
        <p:spPr bwMode="auto">
          <a:xfrm>
            <a:off x="3165475" y="6248400"/>
            <a:ext cx="281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6" name="AutoShape 4">
            <a:extLst>
              <a:ext uri="{FF2B5EF4-FFF2-40B4-BE49-F238E27FC236}">
                <a16:creationId xmlns:a16="http://schemas.microsoft.com/office/drawing/2014/main" id="{BCA9A023-8D55-FC4B-8C46-E60032057B9F}"/>
              </a:ext>
            </a:extLst>
          </p:cNvPr>
          <p:cNvSpPr>
            <a:spLocks noChangeArrowheads="1"/>
          </p:cNvSpPr>
          <p:nvPr/>
        </p:nvSpPr>
        <p:spPr bwMode="auto">
          <a:xfrm>
            <a:off x="1911350" y="1905000"/>
            <a:ext cx="4829175" cy="3251200"/>
          </a:xfrm>
          <a:prstGeom prst="triangle">
            <a:avLst>
              <a:gd name="adj" fmla="val 49986"/>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7" name="Rectangle 5">
            <a:extLst>
              <a:ext uri="{FF2B5EF4-FFF2-40B4-BE49-F238E27FC236}">
                <a16:creationId xmlns:a16="http://schemas.microsoft.com/office/drawing/2014/main" id="{52FE9643-2B3F-6C47-AF67-100F72BB3D3A}"/>
              </a:ext>
            </a:extLst>
          </p:cNvPr>
          <p:cNvSpPr>
            <a:spLocks noChangeArrowheads="1"/>
          </p:cNvSpPr>
          <p:nvPr/>
        </p:nvSpPr>
        <p:spPr bwMode="auto">
          <a:xfrm>
            <a:off x="3810000" y="3200400"/>
            <a:ext cx="1171575"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8" name="Rectangle 6">
            <a:extLst>
              <a:ext uri="{FF2B5EF4-FFF2-40B4-BE49-F238E27FC236}">
                <a16:creationId xmlns:a16="http://schemas.microsoft.com/office/drawing/2014/main" id="{4B465B78-5975-2E4F-9A7C-F9B9516BA104}"/>
              </a:ext>
            </a:extLst>
          </p:cNvPr>
          <p:cNvSpPr>
            <a:spLocks noChangeArrowheads="1"/>
          </p:cNvSpPr>
          <p:nvPr/>
        </p:nvSpPr>
        <p:spPr bwMode="auto">
          <a:xfrm>
            <a:off x="3598863" y="3429000"/>
            <a:ext cx="1173162"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9" name="Rectangle 7">
            <a:extLst>
              <a:ext uri="{FF2B5EF4-FFF2-40B4-BE49-F238E27FC236}">
                <a16:creationId xmlns:a16="http://schemas.microsoft.com/office/drawing/2014/main" id="{C8C9603B-772D-1C4A-AA45-64ECEE6761B8}"/>
              </a:ext>
            </a:extLst>
          </p:cNvPr>
          <p:cNvSpPr>
            <a:spLocks noGrp="1" noChangeArrowheads="1"/>
          </p:cNvSpPr>
          <p:nvPr>
            <p:ph type="title"/>
          </p:nvPr>
        </p:nvSpPr>
        <p:spPr>
          <a:noFill/>
        </p:spPr>
        <p:txBody>
          <a:bodyPr/>
          <a:lstStyle/>
          <a:p>
            <a:pPr defTabSz="903288"/>
            <a:r>
              <a:rPr lang="en-US" altLang="fr-FR" dirty="0" err="1">
                <a:latin typeface="Arial" panose="020B0604020202020204" pitchFamily="34" charset="0"/>
                <a:ea typeface="ＭＳ Ｐゴシック" panose="020B0600070205080204" pitchFamily="34" charset="-128"/>
              </a:rPr>
              <a:t>MySql</a:t>
            </a:r>
            <a:r>
              <a:rPr lang="en-US" altLang="fr-FR" dirty="0">
                <a:latin typeface="Arial" panose="020B0604020202020204" pitchFamily="34" charset="0"/>
                <a:ea typeface="ＭＳ Ｐゴシック" panose="020B0600070205080204" pitchFamily="34" charset="-128"/>
              </a:rPr>
              <a:t> : </a:t>
            </a:r>
            <a:r>
              <a:rPr lang="en-US" altLang="fr-FR" dirty="0" err="1">
                <a:latin typeface="Arial" panose="020B0604020202020204" pitchFamily="34" charset="0"/>
                <a:ea typeface="ＭＳ Ｐゴシック" panose="020B0600070205080204" pitchFamily="34" charset="-128"/>
              </a:rPr>
              <a:t>Objets</a:t>
            </a:r>
            <a:r>
              <a:rPr lang="en-US" altLang="fr-FR" dirty="0">
                <a:latin typeface="Arial" panose="020B0604020202020204" pitchFamily="34" charset="0"/>
                <a:ea typeface="ＭＳ Ｐゴシック" panose="020B0600070205080204" pitchFamily="34" charset="-128"/>
              </a:rPr>
              <a:t> </a:t>
            </a:r>
            <a:r>
              <a:rPr lang="en-US" altLang="fr-FR" dirty="0" err="1">
                <a:latin typeface="Arial" panose="020B0604020202020204" pitchFamily="34" charset="0"/>
                <a:ea typeface="ＭＳ Ｐゴシック" panose="020B0600070205080204" pitchFamily="34" charset="-128"/>
              </a:rPr>
              <a:t>gérés</a:t>
            </a:r>
            <a:endParaRPr lang="en-US" altLang="fr-FR" dirty="0">
              <a:latin typeface="Arial" panose="020B0604020202020204" pitchFamily="34" charset="0"/>
              <a:ea typeface="ＭＳ Ｐゴシック" panose="020B0600070205080204" pitchFamily="34" charset="-128"/>
            </a:endParaRPr>
          </a:p>
        </p:txBody>
      </p:sp>
      <p:sp>
        <p:nvSpPr>
          <p:cNvPr id="54280" name="Rectangle 8">
            <a:extLst>
              <a:ext uri="{FF2B5EF4-FFF2-40B4-BE49-F238E27FC236}">
                <a16:creationId xmlns:a16="http://schemas.microsoft.com/office/drawing/2014/main" id="{FD4D9FC6-F2BC-3545-9F6F-909895D63F68}"/>
              </a:ext>
            </a:extLst>
          </p:cNvPr>
          <p:cNvSpPr>
            <a:spLocks noChangeArrowheads="1"/>
          </p:cNvSpPr>
          <p:nvPr/>
        </p:nvSpPr>
        <p:spPr bwMode="auto">
          <a:xfrm>
            <a:off x="3457575" y="3657600"/>
            <a:ext cx="1173163"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81" name="Rectangle 9">
            <a:extLst>
              <a:ext uri="{FF2B5EF4-FFF2-40B4-BE49-F238E27FC236}">
                <a16:creationId xmlns:a16="http://schemas.microsoft.com/office/drawing/2014/main" id="{067E35B9-1378-274C-8537-8800F23E26CC}"/>
              </a:ext>
            </a:extLst>
          </p:cNvPr>
          <p:cNvSpPr>
            <a:spLocks noChangeArrowheads="1"/>
          </p:cNvSpPr>
          <p:nvPr/>
        </p:nvSpPr>
        <p:spPr bwMode="auto">
          <a:xfrm>
            <a:off x="3535363" y="3775075"/>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1800">
                <a:latin typeface="Arial" panose="020B0604020202020204" pitchFamily="34" charset="0"/>
              </a:rPr>
              <a:t>TABLES</a:t>
            </a:r>
          </a:p>
        </p:txBody>
      </p:sp>
      <p:sp>
        <p:nvSpPr>
          <p:cNvPr id="54282" name="Rectangle 10">
            <a:extLst>
              <a:ext uri="{FF2B5EF4-FFF2-40B4-BE49-F238E27FC236}">
                <a16:creationId xmlns:a16="http://schemas.microsoft.com/office/drawing/2014/main" id="{2DD82FE9-BC98-894D-84BA-BA5AC9561D2E}"/>
              </a:ext>
            </a:extLst>
          </p:cNvPr>
          <p:cNvSpPr>
            <a:spLocks noChangeArrowheads="1"/>
          </p:cNvSpPr>
          <p:nvPr/>
        </p:nvSpPr>
        <p:spPr bwMode="auto">
          <a:xfrm>
            <a:off x="2334295" y="4360863"/>
            <a:ext cx="166712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a:t>
            </a:r>
            <a:r>
              <a:rPr lang="en-US" altLang="fr-FR" sz="2000" dirty="0" err="1">
                <a:latin typeface="Arial" panose="020B0604020202020204" pitchFamily="34" charset="0"/>
              </a:rPr>
              <a:t>Contraintes</a:t>
            </a:r>
            <a:r>
              <a:rPr lang="en-US" altLang="fr-FR" sz="2000" dirty="0">
                <a:latin typeface="Arial" panose="020B0604020202020204" pitchFamily="34" charset="0"/>
              </a:rPr>
              <a:t>)</a:t>
            </a:r>
          </a:p>
        </p:txBody>
      </p:sp>
      <p:sp>
        <p:nvSpPr>
          <p:cNvPr id="54287" name="Rectangle 15">
            <a:extLst>
              <a:ext uri="{FF2B5EF4-FFF2-40B4-BE49-F238E27FC236}">
                <a16:creationId xmlns:a16="http://schemas.microsoft.com/office/drawing/2014/main" id="{C0C08AC9-B72D-BA46-8AEC-F69260498B63}"/>
              </a:ext>
            </a:extLst>
          </p:cNvPr>
          <p:cNvSpPr>
            <a:spLocks noChangeArrowheads="1"/>
          </p:cNvSpPr>
          <p:nvPr/>
        </p:nvSpPr>
        <p:spPr bwMode="auto">
          <a:xfrm>
            <a:off x="3657600" y="4665663"/>
            <a:ext cx="12684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Données</a:t>
            </a:r>
          </a:p>
        </p:txBody>
      </p:sp>
      <p:sp>
        <p:nvSpPr>
          <p:cNvPr id="54288" name="Rectangle 16">
            <a:extLst>
              <a:ext uri="{FF2B5EF4-FFF2-40B4-BE49-F238E27FC236}">
                <a16:creationId xmlns:a16="http://schemas.microsoft.com/office/drawing/2014/main" id="{2B3EBBAE-0AFF-774A-905B-1A16B49645CA}"/>
              </a:ext>
            </a:extLst>
          </p:cNvPr>
          <p:cNvSpPr>
            <a:spLocks noChangeArrowheads="1"/>
          </p:cNvSpPr>
          <p:nvPr/>
        </p:nvSpPr>
        <p:spPr bwMode="auto">
          <a:xfrm>
            <a:off x="4676775" y="4360863"/>
            <a:ext cx="1196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Triggers</a:t>
            </a:r>
          </a:p>
        </p:txBody>
      </p:sp>
      <p:sp>
        <p:nvSpPr>
          <p:cNvPr id="54291" name="Rectangle 19">
            <a:extLst>
              <a:ext uri="{FF2B5EF4-FFF2-40B4-BE49-F238E27FC236}">
                <a16:creationId xmlns:a16="http://schemas.microsoft.com/office/drawing/2014/main" id="{B8574EF3-8324-1F4C-B4E4-ED060783BE7A}"/>
              </a:ext>
            </a:extLst>
          </p:cNvPr>
          <p:cNvSpPr>
            <a:spLocks noChangeArrowheads="1"/>
          </p:cNvSpPr>
          <p:nvPr/>
        </p:nvSpPr>
        <p:spPr bwMode="auto">
          <a:xfrm>
            <a:off x="6937375" y="3371850"/>
            <a:ext cx="1597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Procédures</a:t>
            </a:r>
          </a:p>
        </p:txBody>
      </p:sp>
      <p:sp>
        <p:nvSpPr>
          <p:cNvPr id="54292" name="AutoShape 20">
            <a:extLst>
              <a:ext uri="{FF2B5EF4-FFF2-40B4-BE49-F238E27FC236}">
                <a16:creationId xmlns:a16="http://schemas.microsoft.com/office/drawing/2014/main" id="{0321105A-92B6-2A41-904C-9510B249EF85}"/>
              </a:ext>
            </a:extLst>
          </p:cNvPr>
          <p:cNvSpPr>
            <a:spLocks noChangeArrowheads="1"/>
          </p:cNvSpPr>
          <p:nvPr/>
        </p:nvSpPr>
        <p:spPr bwMode="auto">
          <a:xfrm>
            <a:off x="6130925" y="34290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93" name="Rectangle 21">
            <a:extLst>
              <a:ext uri="{FF2B5EF4-FFF2-40B4-BE49-F238E27FC236}">
                <a16:creationId xmlns:a16="http://schemas.microsoft.com/office/drawing/2014/main" id="{D273E0A2-86CB-654B-8F2B-1733FFDF03C9}"/>
              </a:ext>
            </a:extLst>
          </p:cNvPr>
          <p:cNvSpPr>
            <a:spLocks noChangeArrowheads="1"/>
          </p:cNvSpPr>
          <p:nvPr/>
        </p:nvSpPr>
        <p:spPr bwMode="auto">
          <a:xfrm>
            <a:off x="6970713" y="3829050"/>
            <a:ext cx="14112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Fonctions</a:t>
            </a:r>
          </a:p>
        </p:txBody>
      </p:sp>
      <p:sp>
        <p:nvSpPr>
          <p:cNvPr id="54294" name="AutoShape 22">
            <a:extLst>
              <a:ext uri="{FF2B5EF4-FFF2-40B4-BE49-F238E27FC236}">
                <a16:creationId xmlns:a16="http://schemas.microsoft.com/office/drawing/2014/main" id="{1BFB3E0F-818D-9247-856E-19C9C74F5525}"/>
              </a:ext>
            </a:extLst>
          </p:cNvPr>
          <p:cNvSpPr>
            <a:spLocks noChangeArrowheads="1"/>
          </p:cNvSpPr>
          <p:nvPr/>
        </p:nvSpPr>
        <p:spPr bwMode="auto">
          <a:xfrm>
            <a:off x="6130925" y="38862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99" name="Rectangle 25">
            <a:extLst>
              <a:ext uri="{FF2B5EF4-FFF2-40B4-BE49-F238E27FC236}">
                <a16:creationId xmlns:a16="http://schemas.microsoft.com/office/drawing/2014/main" id="{ED30E16D-C2E7-684E-91AF-4E2A970CA4EA}"/>
              </a:ext>
            </a:extLst>
          </p:cNvPr>
          <p:cNvSpPr>
            <a:spLocks noChangeArrowheads="1"/>
          </p:cNvSpPr>
          <p:nvPr/>
        </p:nvSpPr>
        <p:spPr bwMode="auto">
          <a:xfrm>
            <a:off x="2842707" y="5961063"/>
            <a:ext cx="64628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Vue</a:t>
            </a:r>
          </a:p>
        </p:txBody>
      </p:sp>
      <p:sp>
        <p:nvSpPr>
          <p:cNvPr id="54302" name="AutoShape 28">
            <a:extLst>
              <a:ext uri="{FF2B5EF4-FFF2-40B4-BE49-F238E27FC236}">
                <a16:creationId xmlns:a16="http://schemas.microsoft.com/office/drawing/2014/main" id="{68356BB6-F74E-364D-94C2-C71D7041ADA9}"/>
              </a:ext>
            </a:extLst>
          </p:cNvPr>
          <p:cNvSpPr>
            <a:spLocks noChangeArrowheads="1"/>
          </p:cNvSpPr>
          <p:nvPr/>
        </p:nvSpPr>
        <p:spPr bwMode="auto">
          <a:xfrm>
            <a:off x="3036153" y="5334000"/>
            <a:ext cx="328271" cy="584200"/>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2" name="Rectangle 12">
            <a:extLst>
              <a:ext uri="{FF2B5EF4-FFF2-40B4-BE49-F238E27FC236}">
                <a16:creationId xmlns:a16="http://schemas.microsoft.com/office/drawing/2014/main" id="{E25C35BF-14AF-B41C-7150-C5593BBC7231}"/>
              </a:ext>
            </a:extLst>
          </p:cNvPr>
          <p:cNvSpPr>
            <a:spLocks noChangeArrowheads="1"/>
          </p:cNvSpPr>
          <p:nvPr/>
        </p:nvSpPr>
        <p:spPr bwMode="auto">
          <a:xfrm>
            <a:off x="1040037" y="2533871"/>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Index</a:t>
            </a:r>
          </a:p>
        </p:txBody>
      </p:sp>
      <p:sp>
        <p:nvSpPr>
          <p:cNvPr id="3" name="AutoShape 13">
            <a:extLst>
              <a:ext uri="{FF2B5EF4-FFF2-40B4-BE49-F238E27FC236}">
                <a16:creationId xmlns:a16="http://schemas.microsoft.com/office/drawing/2014/main" id="{6FCC858F-7900-845A-CA6A-221FE71CBDFC}"/>
              </a:ext>
            </a:extLst>
          </p:cNvPr>
          <p:cNvSpPr>
            <a:spLocks noChangeArrowheads="1"/>
          </p:cNvSpPr>
          <p:nvPr/>
        </p:nvSpPr>
        <p:spPr bwMode="auto">
          <a:xfrm>
            <a:off x="2040162" y="2591021"/>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Tree>
    <p:extLst>
      <p:ext uri="{BB962C8B-B14F-4D97-AF65-F5344CB8AC3E}">
        <p14:creationId xmlns:p14="http://schemas.microsoft.com/office/powerpoint/2010/main" val="48532777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Sommaire</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p:txBody>
          <a:bodyPr>
            <a:normAutofit/>
          </a:bodyPr>
          <a:lstStyle/>
          <a:p>
            <a:pPr>
              <a:buFont typeface="Tahoma" panose="020B0604030504040204" pitchFamily="34" charset="0"/>
              <a:buAutoNum type="arabicPeriod"/>
            </a:pPr>
            <a:r>
              <a:rPr lang="fr-FR" altLang="fr-FR" dirty="0">
                <a:ea typeface="ＭＳ Ｐゴシック" panose="020B0600070205080204" pitchFamily="34" charset="-128"/>
              </a:rPr>
              <a:t>Optimisation de modèle</a:t>
            </a:r>
          </a:p>
          <a:p>
            <a:pPr>
              <a:buFont typeface="Tahoma" panose="020B0604030504040204" pitchFamily="34" charset="0"/>
              <a:buAutoNum type="arabicPeriod"/>
            </a:pPr>
            <a:r>
              <a:rPr lang="fr-FR" altLang="fr-FR" dirty="0">
                <a:ea typeface="ＭＳ Ｐゴシック" panose="020B0600070205080204" pitchFamily="34" charset="-128"/>
              </a:rPr>
              <a:t>Langage de Définition de Données (LDD)</a:t>
            </a:r>
          </a:p>
          <a:p>
            <a:pPr lvl="1"/>
            <a:r>
              <a:rPr lang="fr-FR" altLang="fr-FR" dirty="0">
                <a:ea typeface="ＭＳ Ｐゴシック" panose="020B0600070205080204" pitchFamily="34" charset="-128"/>
              </a:rPr>
              <a:t>Table</a:t>
            </a:r>
          </a:p>
          <a:p>
            <a:pPr lvl="1"/>
            <a:r>
              <a:rPr lang="fr-FR" altLang="fr-FR" dirty="0">
                <a:ea typeface="ＭＳ Ｐゴシック" panose="020B0600070205080204" pitchFamily="34" charset="-128"/>
              </a:rPr>
              <a:t>Vue</a:t>
            </a:r>
          </a:p>
          <a:p>
            <a:pPr lvl="1"/>
            <a:r>
              <a:rPr lang="fr-FR" altLang="fr-FR" dirty="0">
                <a:ea typeface="ＭＳ Ｐゴシック" panose="020B0600070205080204" pitchFamily="34" charset="-128"/>
              </a:rPr>
              <a:t>Index</a:t>
            </a:r>
          </a:p>
          <a:p>
            <a:pPr lvl="1"/>
            <a:r>
              <a:rPr lang="fr-FR" altLang="fr-FR" dirty="0">
                <a:ea typeface="ＭＳ Ｐゴシック" panose="020B0600070205080204" pitchFamily="34" charset="-128"/>
              </a:rPr>
              <a:t>Séquence</a:t>
            </a:r>
          </a:p>
          <a:p>
            <a:pPr>
              <a:buFont typeface="Tahoma" panose="020B0604030504040204" pitchFamily="34" charset="0"/>
              <a:buAutoNum type="arabicPeriod"/>
            </a:pPr>
            <a:r>
              <a:rPr lang="fr-FR" altLang="fr-FR" dirty="0">
                <a:ea typeface="ＭＳ Ｐゴシック" panose="020B0600070205080204" pitchFamily="34" charset="-128"/>
              </a:rPr>
              <a:t>Catalogue système</a:t>
            </a:r>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64975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ce réservé du numéro de diapositive 3">
            <a:extLst>
              <a:ext uri="{FF2B5EF4-FFF2-40B4-BE49-F238E27FC236}">
                <a16:creationId xmlns:a16="http://schemas.microsoft.com/office/drawing/2014/main" id="{9F930A15-5BBA-D046-98AF-C49D990600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4EA52A6F-20FD-084D-82CD-41C0FE0A7304}" type="slidenum">
              <a:rPr lang="fr-FR" altLang="fr-FR" sz="1800" smtClean="0">
                <a:solidFill>
                  <a:srgbClr val="FFFFFF"/>
                </a:solidFill>
                <a:latin typeface="Trebuchet MS" panose="020B0703020202090204" pitchFamily="34" charset="0"/>
              </a:rPr>
              <a:pPr>
                <a:spcBef>
                  <a:spcPct val="0"/>
                </a:spcBef>
                <a:buClrTx/>
                <a:buSzTx/>
                <a:buFontTx/>
                <a:buNone/>
              </a:pPr>
              <a:t>20</a:t>
            </a:fld>
            <a:endParaRPr lang="fr-FR" altLang="fr-FR" sz="1800">
              <a:solidFill>
                <a:srgbClr val="FFFFFF"/>
              </a:solidFill>
              <a:latin typeface="Trebuchet MS" panose="020B0703020202090204" pitchFamily="34" charset="0"/>
            </a:endParaRPr>
          </a:p>
        </p:txBody>
      </p:sp>
      <p:sp>
        <p:nvSpPr>
          <p:cNvPr id="54274" name="Rectangle 2">
            <a:extLst>
              <a:ext uri="{FF2B5EF4-FFF2-40B4-BE49-F238E27FC236}">
                <a16:creationId xmlns:a16="http://schemas.microsoft.com/office/drawing/2014/main" id="{844841D8-55AA-A743-96F5-A6D17917E3DC}"/>
              </a:ext>
            </a:extLst>
          </p:cNvPr>
          <p:cNvSpPr>
            <a:spLocks noChangeArrowheads="1"/>
          </p:cNvSpPr>
          <p:nvPr/>
        </p:nvSpPr>
        <p:spPr bwMode="auto">
          <a:xfrm>
            <a:off x="703263" y="62484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5" name="Rectangle 3">
            <a:extLst>
              <a:ext uri="{FF2B5EF4-FFF2-40B4-BE49-F238E27FC236}">
                <a16:creationId xmlns:a16="http://schemas.microsoft.com/office/drawing/2014/main" id="{94775B49-1D94-CB44-AFE4-F15010624360}"/>
              </a:ext>
            </a:extLst>
          </p:cNvPr>
          <p:cNvSpPr>
            <a:spLocks noChangeArrowheads="1"/>
          </p:cNvSpPr>
          <p:nvPr/>
        </p:nvSpPr>
        <p:spPr bwMode="auto">
          <a:xfrm>
            <a:off x="3165475" y="6248400"/>
            <a:ext cx="281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6" name="AutoShape 4">
            <a:extLst>
              <a:ext uri="{FF2B5EF4-FFF2-40B4-BE49-F238E27FC236}">
                <a16:creationId xmlns:a16="http://schemas.microsoft.com/office/drawing/2014/main" id="{BCA9A023-8D55-FC4B-8C46-E60032057B9F}"/>
              </a:ext>
            </a:extLst>
          </p:cNvPr>
          <p:cNvSpPr>
            <a:spLocks noChangeArrowheads="1"/>
          </p:cNvSpPr>
          <p:nvPr/>
        </p:nvSpPr>
        <p:spPr bwMode="auto">
          <a:xfrm>
            <a:off x="1911350" y="1905000"/>
            <a:ext cx="4829175" cy="3251200"/>
          </a:xfrm>
          <a:prstGeom prst="triangle">
            <a:avLst>
              <a:gd name="adj" fmla="val 49986"/>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7" name="Rectangle 5">
            <a:extLst>
              <a:ext uri="{FF2B5EF4-FFF2-40B4-BE49-F238E27FC236}">
                <a16:creationId xmlns:a16="http://schemas.microsoft.com/office/drawing/2014/main" id="{52FE9643-2B3F-6C47-AF67-100F72BB3D3A}"/>
              </a:ext>
            </a:extLst>
          </p:cNvPr>
          <p:cNvSpPr>
            <a:spLocks noChangeArrowheads="1"/>
          </p:cNvSpPr>
          <p:nvPr/>
        </p:nvSpPr>
        <p:spPr bwMode="auto">
          <a:xfrm>
            <a:off x="3810000" y="3200400"/>
            <a:ext cx="1171575"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8" name="Rectangle 6">
            <a:extLst>
              <a:ext uri="{FF2B5EF4-FFF2-40B4-BE49-F238E27FC236}">
                <a16:creationId xmlns:a16="http://schemas.microsoft.com/office/drawing/2014/main" id="{4B465B78-5975-2E4F-9A7C-F9B9516BA104}"/>
              </a:ext>
            </a:extLst>
          </p:cNvPr>
          <p:cNvSpPr>
            <a:spLocks noChangeArrowheads="1"/>
          </p:cNvSpPr>
          <p:nvPr/>
        </p:nvSpPr>
        <p:spPr bwMode="auto">
          <a:xfrm>
            <a:off x="3598863" y="3429000"/>
            <a:ext cx="1173162"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9" name="Rectangle 7">
            <a:extLst>
              <a:ext uri="{FF2B5EF4-FFF2-40B4-BE49-F238E27FC236}">
                <a16:creationId xmlns:a16="http://schemas.microsoft.com/office/drawing/2014/main" id="{C8C9603B-772D-1C4A-AA45-64ECEE6761B8}"/>
              </a:ext>
            </a:extLst>
          </p:cNvPr>
          <p:cNvSpPr>
            <a:spLocks noGrp="1" noChangeArrowheads="1"/>
          </p:cNvSpPr>
          <p:nvPr>
            <p:ph type="title"/>
          </p:nvPr>
        </p:nvSpPr>
        <p:spPr>
          <a:noFill/>
        </p:spPr>
        <p:txBody>
          <a:bodyPr/>
          <a:lstStyle/>
          <a:p>
            <a:pPr defTabSz="903288"/>
            <a:r>
              <a:rPr lang="en-US" altLang="fr-FR" dirty="0">
                <a:latin typeface="Arial" panose="020B0604020202020204" pitchFamily="34" charset="0"/>
                <a:ea typeface="ＭＳ Ｐゴシック" panose="020B0600070205080204" pitchFamily="34" charset="-128"/>
              </a:rPr>
              <a:t>PostgreSQL : </a:t>
            </a:r>
            <a:r>
              <a:rPr lang="en-US" altLang="fr-FR" dirty="0" err="1">
                <a:latin typeface="Arial" panose="020B0604020202020204" pitchFamily="34" charset="0"/>
                <a:ea typeface="ＭＳ Ｐゴシック" panose="020B0600070205080204" pitchFamily="34" charset="-128"/>
              </a:rPr>
              <a:t>Objets</a:t>
            </a:r>
            <a:r>
              <a:rPr lang="en-US" altLang="fr-FR" dirty="0">
                <a:latin typeface="Arial" panose="020B0604020202020204" pitchFamily="34" charset="0"/>
                <a:ea typeface="ＭＳ Ｐゴシック" panose="020B0600070205080204" pitchFamily="34" charset="-128"/>
              </a:rPr>
              <a:t> </a:t>
            </a:r>
            <a:r>
              <a:rPr lang="en-US" altLang="fr-FR" dirty="0" err="1">
                <a:latin typeface="Arial" panose="020B0604020202020204" pitchFamily="34" charset="0"/>
                <a:ea typeface="ＭＳ Ｐゴシック" panose="020B0600070205080204" pitchFamily="34" charset="-128"/>
              </a:rPr>
              <a:t>gérés</a:t>
            </a:r>
            <a:endParaRPr lang="en-US" altLang="fr-FR" dirty="0">
              <a:latin typeface="Arial" panose="020B0604020202020204" pitchFamily="34" charset="0"/>
              <a:ea typeface="ＭＳ Ｐゴシック" panose="020B0600070205080204" pitchFamily="34" charset="-128"/>
            </a:endParaRPr>
          </a:p>
        </p:txBody>
      </p:sp>
      <p:sp>
        <p:nvSpPr>
          <p:cNvPr id="54280" name="Rectangle 8">
            <a:extLst>
              <a:ext uri="{FF2B5EF4-FFF2-40B4-BE49-F238E27FC236}">
                <a16:creationId xmlns:a16="http://schemas.microsoft.com/office/drawing/2014/main" id="{FD4D9FC6-F2BC-3545-9F6F-909895D63F68}"/>
              </a:ext>
            </a:extLst>
          </p:cNvPr>
          <p:cNvSpPr>
            <a:spLocks noChangeArrowheads="1"/>
          </p:cNvSpPr>
          <p:nvPr/>
        </p:nvSpPr>
        <p:spPr bwMode="auto">
          <a:xfrm>
            <a:off x="3457575" y="3657600"/>
            <a:ext cx="1173163"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81" name="Rectangle 9">
            <a:extLst>
              <a:ext uri="{FF2B5EF4-FFF2-40B4-BE49-F238E27FC236}">
                <a16:creationId xmlns:a16="http://schemas.microsoft.com/office/drawing/2014/main" id="{067E35B9-1378-274C-8537-8800F23E26CC}"/>
              </a:ext>
            </a:extLst>
          </p:cNvPr>
          <p:cNvSpPr>
            <a:spLocks noChangeArrowheads="1"/>
          </p:cNvSpPr>
          <p:nvPr/>
        </p:nvSpPr>
        <p:spPr bwMode="auto">
          <a:xfrm>
            <a:off x="3535363" y="3775075"/>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1800">
                <a:latin typeface="Arial" panose="020B0604020202020204" pitchFamily="34" charset="0"/>
              </a:rPr>
              <a:t>TABLES</a:t>
            </a:r>
          </a:p>
        </p:txBody>
      </p:sp>
      <p:sp>
        <p:nvSpPr>
          <p:cNvPr id="54282" name="Rectangle 10">
            <a:extLst>
              <a:ext uri="{FF2B5EF4-FFF2-40B4-BE49-F238E27FC236}">
                <a16:creationId xmlns:a16="http://schemas.microsoft.com/office/drawing/2014/main" id="{2DD82FE9-BC98-894D-84BA-BA5AC9561D2E}"/>
              </a:ext>
            </a:extLst>
          </p:cNvPr>
          <p:cNvSpPr>
            <a:spLocks noChangeArrowheads="1"/>
          </p:cNvSpPr>
          <p:nvPr/>
        </p:nvSpPr>
        <p:spPr bwMode="auto">
          <a:xfrm>
            <a:off x="2362200" y="4360863"/>
            <a:ext cx="16113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Contraintes</a:t>
            </a:r>
          </a:p>
        </p:txBody>
      </p:sp>
      <p:sp>
        <p:nvSpPr>
          <p:cNvPr id="54287" name="Rectangle 15">
            <a:extLst>
              <a:ext uri="{FF2B5EF4-FFF2-40B4-BE49-F238E27FC236}">
                <a16:creationId xmlns:a16="http://schemas.microsoft.com/office/drawing/2014/main" id="{C0C08AC9-B72D-BA46-8AEC-F69260498B63}"/>
              </a:ext>
            </a:extLst>
          </p:cNvPr>
          <p:cNvSpPr>
            <a:spLocks noChangeArrowheads="1"/>
          </p:cNvSpPr>
          <p:nvPr/>
        </p:nvSpPr>
        <p:spPr bwMode="auto">
          <a:xfrm>
            <a:off x="3657600" y="4665663"/>
            <a:ext cx="12684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Données</a:t>
            </a:r>
          </a:p>
        </p:txBody>
      </p:sp>
      <p:sp>
        <p:nvSpPr>
          <p:cNvPr id="54288" name="Rectangle 16">
            <a:extLst>
              <a:ext uri="{FF2B5EF4-FFF2-40B4-BE49-F238E27FC236}">
                <a16:creationId xmlns:a16="http://schemas.microsoft.com/office/drawing/2014/main" id="{2B3EBBAE-0AFF-774A-905B-1A16B49645CA}"/>
              </a:ext>
            </a:extLst>
          </p:cNvPr>
          <p:cNvSpPr>
            <a:spLocks noChangeArrowheads="1"/>
          </p:cNvSpPr>
          <p:nvPr/>
        </p:nvSpPr>
        <p:spPr bwMode="auto">
          <a:xfrm>
            <a:off x="4676775" y="4360863"/>
            <a:ext cx="1196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Triggers</a:t>
            </a:r>
          </a:p>
        </p:txBody>
      </p:sp>
      <p:sp>
        <p:nvSpPr>
          <p:cNvPr id="54291" name="Rectangle 19">
            <a:extLst>
              <a:ext uri="{FF2B5EF4-FFF2-40B4-BE49-F238E27FC236}">
                <a16:creationId xmlns:a16="http://schemas.microsoft.com/office/drawing/2014/main" id="{B8574EF3-8324-1F4C-B4E4-ED060783BE7A}"/>
              </a:ext>
            </a:extLst>
          </p:cNvPr>
          <p:cNvSpPr>
            <a:spLocks noChangeArrowheads="1"/>
          </p:cNvSpPr>
          <p:nvPr/>
        </p:nvSpPr>
        <p:spPr bwMode="auto">
          <a:xfrm>
            <a:off x="6937375" y="3371850"/>
            <a:ext cx="1597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Procédures</a:t>
            </a:r>
          </a:p>
        </p:txBody>
      </p:sp>
      <p:sp>
        <p:nvSpPr>
          <p:cNvPr id="54292" name="AutoShape 20">
            <a:extLst>
              <a:ext uri="{FF2B5EF4-FFF2-40B4-BE49-F238E27FC236}">
                <a16:creationId xmlns:a16="http://schemas.microsoft.com/office/drawing/2014/main" id="{0321105A-92B6-2A41-904C-9510B249EF85}"/>
              </a:ext>
            </a:extLst>
          </p:cNvPr>
          <p:cNvSpPr>
            <a:spLocks noChangeArrowheads="1"/>
          </p:cNvSpPr>
          <p:nvPr/>
        </p:nvSpPr>
        <p:spPr bwMode="auto">
          <a:xfrm>
            <a:off x="6130925" y="34290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93" name="Rectangle 21">
            <a:extLst>
              <a:ext uri="{FF2B5EF4-FFF2-40B4-BE49-F238E27FC236}">
                <a16:creationId xmlns:a16="http://schemas.microsoft.com/office/drawing/2014/main" id="{D273E0A2-86CB-654B-8F2B-1733FFDF03C9}"/>
              </a:ext>
            </a:extLst>
          </p:cNvPr>
          <p:cNvSpPr>
            <a:spLocks noChangeArrowheads="1"/>
          </p:cNvSpPr>
          <p:nvPr/>
        </p:nvSpPr>
        <p:spPr bwMode="auto">
          <a:xfrm>
            <a:off x="6970713" y="3829050"/>
            <a:ext cx="14112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Fonctions</a:t>
            </a:r>
          </a:p>
        </p:txBody>
      </p:sp>
      <p:sp>
        <p:nvSpPr>
          <p:cNvPr id="54294" name="AutoShape 22">
            <a:extLst>
              <a:ext uri="{FF2B5EF4-FFF2-40B4-BE49-F238E27FC236}">
                <a16:creationId xmlns:a16="http://schemas.microsoft.com/office/drawing/2014/main" id="{1BFB3E0F-818D-9247-856E-19C9C74F5525}"/>
              </a:ext>
            </a:extLst>
          </p:cNvPr>
          <p:cNvSpPr>
            <a:spLocks noChangeArrowheads="1"/>
          </p:cNvSpPr>
          <p:nvPr/>
        </p:nvSpPr>
        <p:spPr bwMode="auto">
          <a:xfrm>
            <a:off x="6130925" y="38862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98" name="Rectangle 24">
            <a:extLst>
              <a:ext uri="{FF2B5EF4-FFF2-40B4-BE49-F238E27FC236}">
                <a16:creationId xmlns:a16="http://schemas.microsoft.com/office/drawing/2014/main" id="{4B0BF9E3-CE74-BA47-AD99-060A7527F45D}"/>
              </a:ext>
            </a:extLst>
          </p:cNvPr>
          <p:cNvSpPr>
            <a:spLocks noChangeArrowheads="1"/>
          </p:cNvSpPr>
          <p:nvPr/>
        </p:nvSpPr>
        <p:spPr bwMode="auto">
          <a:xfrm>
            <a:off x="1482725" y="5961063"/>
            <a:ext cx="139808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Séquence</a:t>
            </a:r>
          </a:p>
        </p:txBody>
      </p:sp>
      <p:sp>
        <p:nvSpPr>
          <p:cNvPr id="54299" name="Rectangle 25">
            <a:extLst>
              <a:ext uri="{FF2B5EF4-FFF2-40B4-BE49-F238E27FC236}">
                <a16:creationId xmlns:a16="http://schemas.microsoft.com/office/drawing/2014/main" id="{ED30E16D-C2E7-684E-91AF-4E2A970CA4EA}"/>
              </a:ext>
            </a:extLst>
          </p:cNvPr>
          <p:cNvSpPr>
            <a:spLocks noChangeArrowheads="1"/>
          </p:cNvSpPr>
          <p:nvPr/>
        </p:nvSpPr>
        <p:spPr bwMode="auto">
          <a:xfrm>
            <a:off x="2842707" y="5961063"/>
            <a:ext cx="64628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Vue</a:t>
            </a:r>
          </a:p>
        </p:txBody>
      </p:sp>
      <p:sp>
        <p:nvSpPr>
          <p:cNvPr id="54301" name="AutoShape 27">
            <a:extLst>
              <a:ext uri="{FF2B5EF4-FFF2-40B4-BE49-F238E27FC236}">
                <a16:creationId xmlns:a16="http://schemas.microsoft.com/office/drawing/2014/main" id="{F83B93A5-C6B3-924C-8502-8E42DA1C50F7}"/>
              </a:ext>
            </a:extLst>
          </p:cNvPr>
          <p:cNvSpPr>
            <a:spLocks noChangeArrowheads="1"/>
          </p:cNvSpPr>
          <p:nvPr/>
        </p:nvSpPr>
        <p:spPr bwMode="auto">
          <a:xfrm>
            <a:off x="1980994" y="5334000"/>
            <a:ext cx="328271" cy="584200"/>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2" name="AutoShape 28">
            <a:extLst>
              <a:ext uri="{FF2B5EF4-FFF2-40B4-BE49-F238E27FC236}">
                <a16:creationId xmlns:a16="http://schemas.microsoft.com/office/drawing/2014/main" id="{68356BB6-F74E-364D-94C2-C71D7041ADA9}"/>
              </a:ext>
            </a:extLst>
          </p:cNvPr>
          <p:cNvSpPr>
            <a:spLocks noChangeArrowheads="1"/>
          </p:cNvSpPr>
          <p:nvPr/>
        </p:nvSpPr>
        <p:spPr bwMode="auto">
          <a:xfrm>
            <a:off x="3036153" y="5334000"/>
            <a:ext cx="328271" cy="584200"/>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4" name="Rectangle 30">
            <a:extLst>
              <a:ext uri="{FF2B5EF4-FFF2-40B4-BE49-F238E27FC236}">
                <a16:creationId xmlns:a16="http://schemas.microsoft.com/office/drawing/2014/main" id="{E82CB910-1919-9741-8431-B35D753002F0}"/>
              </a:ext>
            </a:extLst>
          </p:cNvPr>
          <p:cNvSpPr>
            <a:spLocks noChangeArrowheads="1"/>
          </p:cNvSpPr>
          <p:nvPr/>
        </p:nvSpPr>
        <p:spPr bwMode="auto">
          <a:xfrm>
            <a:off x="4589580" y="5961063"/>
            <a:ext cx="165454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Vue</a:t>
            </a:r>
            <a:br>
              <a:rPr lang="en-US" altLang="fr-FR" sz="2000">
                <a:latin typeface="Arial" panose="020B0604020202020204" pitchFamily="34" charset="0"/>
              </a:rPr>
            </a:br>
            <a:r>
              <a:rPr lang="en-US" altLang="fr-FR" sz="2000">
                <a:latin typeface="Arial" panose="020B0604020202020204" pitchFamily="34" charset="0"/>
              </a:rPr>
              <a:t>Matérialisée</a:t>
            </a:r>
          </a:p>
        </p:txBody>
      </p:sp>
      <p:sp>
        <p:nvSpPr>
          <p:cNvPr id="54305" name="AutoShape 31">
            <a:extLst>
              <a:ext uri="{FF2B5EF4-FFF2-40B4-BE49-F238E27FC236}">
                <a16:creationId xmlns:a16="http://schemas.microsoft.com/office/drawing/2014/main" id="{7EB39BDE-D4AC-0B4D-9B2B-D1A1DF4EC7D3}"/>
              </a:ext>
            </a:extLst>
          </p:cNvPr>
          <p:cNvSpPr>
            <a:spLocks noChangeArrowheads="1"/>
          </p:cNvSpPr>
          <p:nvPr/>
        </p:nvSpPr>
        <p:spPr bwMode="auto">
          <a:xfrm>
            <a:off x="5216813" y="5334000"/>
            <a:ext cx="328271" cy="584200"/>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96" name="Rectangle 34">
            <a:extLst>
              <a:ext uri="{FF2B5EF4-FFF2-40B4-BE49-F238E27FC236}">
                <a16:creationId xmlns:a16="http://schemas.microsoft.com/office/drawing/2014/main" id="{11B48A35-1827-3540-A4C3-407E43E59335}"/>
              </a:ext>
            </a:extLst>
          </p:cNvPr>
          <p:cNvSpPr>
            <a:spLocks noChangeArrowheads="1"/>
          </p:cNvSpPr>
          <p:nvPr/>
        </p:nvSpPr>
        <p:spPr bwMode="auto">
          <a:xfrm>
            <a:off x="6959600" y="2425700"/>
            <a:ext cx="9080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Types</a:t>
            </a:r>
          </a:p>
        </p:txBody>
      </p:sp>
      <p:sp>
        <p:nvSpPr>
          <p:cNvPr id="54297" name="AutoShape 35">
            <a:extLst>
              <a:ext uri="{FF2B5EF4-FFF2-40B4-BE49-F238E27FC236}">
                <a16:creationId xmlns:a16="http://schemas.microsoft.com/office/drawing/2014/main" id="{678C9149-1A70-4143-8D2B-C4B59FF6C49B}"/>
              </a:ext>
            </a:extLst>
          </p:cNvPr>
          <p:cNvSpPr>
            <a:spLocks noChangeArrowheads="1"/>
          </p:cNvSpPr>
          <p:nvPr/>
        </p:nvSpPr>
        <p:spPr bwMode="auto">
          <a:xfrm>
            <a:off x="6119813" y="248285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2" name="Rectangle 12">
            <a:extLst>
              <a:ext uri="{FF2B5EF4-FFF2-40B4-BE49-F238E27FC236}">
                <a16:creationId xmlns:a16="http://schemas.microsoft.com/office/drawing/2014/main" id="{E25C35BF-14AF-B41C-7150-C5593BBC7231}"/>
              </a:ext>
            </a:extLst>
          </p:cNvPr>
          <p:cNvSpPr>
            <a:spLocks noChangeArrowheads="1"/>
          </p:cNvSpPr>
          <p:nvPr/>
        </p:nvSpPr>
        <p:spPr bwMode="auto">
          <a:xfrm>
            <a:off x="1040037" y="2533871"/>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Index</a:t>
            </a:r>
          </a:p>
        </p:txBody>
      </p:sp>
      <p:sp>
        <p:nvSpPr>
          <p:cNvPr id="3" name="AutoShape 13">
            <a:extLst>
              <a:ext uri="{FF2B5EF4-FFF2-40B4-BE49-F238E27FC236}">
                <a16:creationId xmlns:a16="http://schemas.microsoft.com/office/drawing/2014/main" id="{6FCC858F-7900-845A-CA6A-221FE71CBDFC}"/>
              </a:ext>
            </a:extLst>
          </p:cNvPr>
          <p:cNvSpPr>
            <a:spLocks noChangeArrowheads="1"/>
          </p:cNvSpPr>
          <p:nvPr/>
        </p:nvSpPr>
        <p:spPr bwMode="auto">
          <a:xfrm>
            <a:off x="2040162" y="2591021"/>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4" name="Rectangle 17">
            <a:extLst>
              <a:ext uri="{FF2B5EF4-FFF2-40B4-BE49-F238E27FC236}">
                <a16:creationId xmlns:a16="http://schemas.microsoft.com/office/drawing/2014/main" id="{5A836368-5738-D25C-3C25-1C7CBCC1BBD2}"/>
              </a:ext>
            </a:extLst>
          </p:cNvPr>
          <p:cNvSpPr>
            <a:spLocks noChangeArrowheads="1"/>
          </p:cNvSpPr>
          <p:nvPr/>
        </p:nvSpPr>
        <p:spPr bwMode="auto">
          <a:xfrm>
            <a:off x="681262" y="3067273"/>
            <a:ext cx="135085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Clusters</a:t>
            </a:r>
          </a:p>
        </p:txBody>
      </p:sp>
      <p:sp>
        <p:nvSpPr>
          <p:cNvPr id="5" name="AutoShape 18">
            <a:extLst>
              <a:ext uri="{FF2B5EF4-FFF2-40B4-BE49-F238E27FC236}">
                <a16:creationId xmlns:a16="http://schemas.microsoft.com/office/drawing/2014/main" id="{5B27A3AE-166A-9BDB-1AD9-552CA3558AE7}"/>
              </a:ext>
            </a:extLst>
          </p:cNvPr>
          <p:cNvSpPr>
            <a:spLocks noChangeArrowheads="1"/>
          </p:cNvSpPr>
          <p:nvPr/>
        </p:nvSpPr>
        <p:spPr bwMode="auto">
          <a:xfrm>
            <a:off x="2040162" y="3124423"/>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6" name="Rectangle 17">
            <a:extLst>
              <a:ext uri="{FF2B5EF4-FFF2-40B4-BE49-F238E27FC236}">
                <a16:creationId xmlns:a16="http://schemas.microsoft.com/office/drawing/2014/main" id="{AEF003A1-2A51-E1B8-BEDB-3AA31F590103}"/>
              </a:ext>
            </a:extLst>
          </p:cNvPr>
          <p:cNvSpPr>
            <a:spLocks noChangeArrowheads="1"/>
          </p:cNvSpPr>
          <p:nvPr/>
        </p:nvSpPr>
        <p:spPr bwMode="auto">
          <a:xfrm>
            <a:off x="69173" y="3513588"/>
            <a:ext cx="189865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fr-FR" altLang="fr-FR" sz="2000" dirty="0">
                <a:latin typeface="Arial" panose="020B0604020202020204" pitchFamily="34" charset="0"/>
              </a:rPr>
              <a:t>Tables partitionnées</a:t>
            </a:r>
          </a:p>
        </p:txBody>
      </p:sp>
      <p:sp>
        <p:nvSpPr>
          <p:cNvPr id="7" name="AutoShape 18">
            <a:extLst>
              <a:ext uri="{FF2B5EF4-FFF2-40B4-BE49-F238E27FC236}">
                <a16:creationId xmlns:a16="http://schemas.microsoft.com/office/drawing/2014/main" id="{03A89B1C-7BC0-639A-E9C7-73920D595E8A}"/>
              </a:ext>
            </a:extLst>
          </p:cNvPr>
          <p:cNvSpPr>
            <a:spLocks noChangeArrowheads="1"/>
          </p:cNvSpPr>
          <p:nvPr/>
        </p:nvSpPr>
        <p:spPr bwMode="auto">
          <a:xfrm>
            <a:off x="2007508" y="366871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8" name="Rectangle 11">
            <a:extLst>
              <a:ext uri="{FF2B5EF4-FFF2-40B4-BE49-F238E27FC236}">
                <a16:creationId xmlns:a16="http://schemas.microsoft.com/office/drawing/2014/main" id="{81266642-8262-315E-F1CC-C0440C4DBCB6}"/>
              </a:ext>
            </a:extLst>
          </p:cNvPr>
          <p:cNvSpPr>
            <a:spLocks noChangeArrowheads="1"/>
          </p:cNvSpPr>
          <p:nvPr/>
        </p:nvSpPr>
        <p:spPr bwMode="auto">
          <a:xfrm>
            <a:off x="6937375" y="1955924"/>
            <a:ext cx="178253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dirty="0" err="1">
                <a:latin typeface="Arial" panose="020B0604020202020204" pitchFamily="34" charset="0"/>
              </a:rPr>
              <a:t>Règles</a:t>
            </a:r>
            <a:r>
              <a:rPr lang="en-US" altLang="fr-FR" sz="2000" dirty="0">
                <a:latin typeface="Arial" panose="020B0604020202020204" pitchFamily="34" charset="0"/>
              </a:rPr>
              <a:t> (rules)</a:t>
            </a:r>
          </a:p>
        </p:txBody>
      </p:sp>
      <p:sp>
        <p:nvSpPr>
          <p:cNvPr id="9" name="AutoShape 14">
            <a:extLst>
              <a:ext uri="{FF2B5EF4-FFF2-40B4-BE49-F238E27FC236}">
                <a16:creationId xmlns:a16="http://schemas.microsoft.com/office/drawing/2014/main" id="{8DF9E4FE-8D7A-8159-D512-E35C73085702}"/>
              </a:ext>
            </a:extLst>
          </p:cNvPr>
          <p:cNvSpPr>
            <a:spLocks noChangeArrowheads="1"/>
          </p:cNvSpPr>
          <p:nvPr/>
        </p:nvSpPr>
        <p:spPr bwMode="auto">
          <a:xfrm>
            <a:off x="6097587" y="2013074"/>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Tree>
    <p:extLst>
      <p:ext uri="{BB962C8B-B14F-4D97-AF65-F5344CB8AC3E}">
        <p14:creationId xmlns:p14="http://schemas.microsoft.com/office/powerpoint/2010/main" val="303797962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ce réservé du numéro de diapositive 3">
            <a:extLst>
              <a:ext uri="{FF2B5EF4-FFF2-40B4-BE49-F238E27FC236}">
                <a16:creationId xmlns:a16="http://schemas.microsoft.com/office/drawing/2014/main" id="{9F930A15-5BBA-D046-98AF-C49D990600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6200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620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620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4EA52A6F-20FD-084D-82CD-41C0FE0A7304}" type="slidenum">
              <a:rPr lang="fr-FR" altLang="fr-FR" sz="1800" smtClean="0">
                <a:solidFill>
                  <a:srgbClr val="FFFFFF"/>
                </a:solidFill>
                <a:latin typeface="Trebuchet MS" panose="020B0703020202090204" pitchFamily="34" charset="0"/>
              </a:rPr>
              <a:pPr>
                <a:spcBef>
                  <a:spcPct val="0"/>
                </a:spcBef>
                <a:buClrTx/>
                <a:buSzTx/>
                <a:buFontTx/>
                <a:buNone/>
              </a:pPr>
              <a:t>21</a:t>
            </a:fld>
            <a:endParaRPr lang="fr-FR" altLang="fr-FR" sz="1800">
              <a:solidFill>
                <a:srgbClr val="FFFFFF"/>
              </a:solidFill>
              <a:latin typeface="Trebuchet MS" panose="020B0703020202090204" pitchFamily="34" charset="0"/>
            </a:endParaRPr>
          </a:p>
        </p:txBody>
      </p:sp>
      <p:sp>
        <p:nvSpPr>
          <p:cNvPr id="54274" name="Rectangle 2">
            <a:extLst>
              <a:ext uri="{FF2B5EF4-FFF2-40B4-BE49-F238E27FC236}">
                <a16:creationId xmlns:a16="http://schemas.microsoft.com/office/drawing/2014/main" id="{844841D8-55AA-A743-96F5-A6D17917E3DC}"/>
              </a:ext>
            </a:extLst>
          </p:cNvPr>
          <p:cNvSpPr>
            <a:spLocks noChangeArrowheads="1"/>
          </p:cNvSpPr>
          <p:nvPr/>
        </p:nvSpPr>
        <p:spPr bwMode="auto">
          <a:xfrm>
            <a:off x="703263" y="62484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5" name="Rectangle 3">
            <a:extLst>
              <a:ext uri="{FF2B5EF4-FFF2-40B4-BE49-F238E27FC236}">
                <a16:creationId xmlns:a16="http://schemas.microsoft.com/office/drawing/2014/main" id="{94775B49-1D94-CB44-AFE4-F15010624360}"/>
              </a:ext>
            </a:extLst>
          </p:cNvPr>
          <p:cNvSpPr>
            <a:spLocks noChangeArrowheads="1"/>
          </p:cNvSpPr>
          <p:nvPr/>
        </p:nvSpPr>
        <p:spPr bwMode="auto">
          <a:xfrm>
            <a:off x="3165475" y="6248400"/>
            <a:ext cx="281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6" name="AutoShape 4">
            <a:extLst>
              <a:ext uri="{FF2B5EF4-FFF2-40B4-BE49-F238E27FC236}">
                <a16:creationId xmlns:a16="http://schemas.microsoft.com/office/drawing/2014/main" id="{BCA9A023-8D55-FC4B-8C46-E60032057B9F}"/>
              </a:ext>
            </a:extLst>
          </p:cNvPr>
          <p:cNvSpPr>
            <a:spLocks noChangeArrowheads="1"/>
          </p:cNvSpPr>
          <p:nvPr/>
        </p:nvSpPr>
        <p:spPr bwMode="auto">
          <a:xfrm>
            <a:off x="1911350" y="1905000"/>
            <a:ext cx="4829175" cy="3251200"/>
          </a:xfrm>
          <a:prstGeom prst="triangle">
            <a:avLst>
              <a:gd name="adj" fmla="val 49986"/>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7" name="Rectangle 5">
            <a:extLst>
              <a:ext uri="{FF2B5EF4-FFF2-40B4-BE49-F238E27FC236}">
                <a16:creationId xmlns:a16="http://schemas.microsoft.com/office/drawing/2014/main" id="{52FE9643-2B3F-6C47-AF67-100F72BB3D3A}"/>
              </a:ext>
            </a:extLst>
          </p:cNvPr>
          <p:cNvSpPr>
            <a:spLocks noChangeArrowheads="1"/>
          </p:cNvSpPr>
          <p:nvPr/>
        </p:nvSpPr>
        <p:spPr bwMode="auto">
          <a:xfrm>
            <a:off x="3810000" y="3200400"/>
            <a:ext cx="1171575"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8" name="Rectangle 6">
            <a:extLst>
              <a:ext uri="{FF2B5EF4-FFF2-40B4-BE49-F238E27FC236}">
                <a16:creationId xmlns:a16="http://schemas.microsoft.com/office/drawing/2014/main" id="{4B465B78-5975-2E4F-9A7C-F9B9516BA104}"/>
              </a:ext>
            </a:extLst>
          </p:cNvPr>
          <p:cNvSpPr>
            <a:spLocks noChangeArrowheads="1"/>
          </p:cNvSpPr>
          <p:nvPr/>
        </p:nvSpPr>
        <p:spPr bwMode="auto">
          <a:xfrm>
            <a:off x="3598863" y="3429000"/>
            <a:ext cx="1173162"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79" name="Rectangle 7">
            <a:extLst>
              <a:ext uri="{FF2B5EF4-FFF2-40B4-BE49-F238E27FC236}">
                <a16:creationId xmlns:a16="http://schemas.microsoft.com/office/drawing/2014/main" id="{C8C9603B-772D-1C4A-AA45-64ECEE6761B8}"/>
              </a:ext>
            </a:extLst>
          </p:cNvPr>
          <p:cNvSpPr>
            <a:spLocks noGrp="1" noChangeArrowheads="1"/>
          </p:cNvSpPr>
          <p:nvPr>
            <p:ph type="title"/>
          </p:nvPr>
        </p:nvSpPr>
        <p:spPr>
          <a:noFill/>
        </p:spPr>
        <p:txBody>
          <a:bodyPr/>
          <a:lstStyle/>
          <a:p>
            <a:pPr defTabSz="903288"/>
            <a:r>
              <a:rPr lang="en-US" altLang="fr-FR" dirty="0">
                <a:latin typeface="Arial" panose="020B0604020202020204" pitchFamily="34" charset="0"/>
                <a:ea typeface="ＭＳ Ｐゴシック" panose="020B0600070205080204" pitchFamily="34" charset="-128"/>
              </a:rPr>
              <a:t>Oracle : </a:t>
            </a:r>
            <a:r>
              <a:rPr lang="en-US" altLang="fr-FR" dirty="0" err="1">
                <a:latin typeface="Arial" panose="020B0604020202020204" pitchFamily="34" charset="0"/>
                <a:ea typeface="ＭＳ Ｐゴシック" panose="020B0600070205080204" pitchFamily="34" charset="-128"/>
              </a:rPr>
              <a:t>Objets</a:t>
            </a:r>
            <a:r>
              <a:rPr lang="en-US" altLang="fr-FR" dirty="0">
                <a:latin typeface="Arial" panose="020B0604020202020204" pitchFamily="34" charset="0"/>
                <a:ea typeface="ＭＳ Ｐゴシック" panose="020B0600070205080204" pitchFamily="34" charset="-128"/>
              </a:rPr>
              <a:t> </a:t>
            </a:r>
            <a:r>
              <a:rPr lang="en-US" altLang="fr-FR" dirty="0" err="1">
                <a:latin typeface="Arial" panose="020B0604020202020204" pitchFamily="34" charset="0"/>
                <a:ea typeface="ＭＳ Ｐゴシック" panose="020B0600070205080204" pitchFamily="34" charset="-128"/>
              </a:rPr>
              <a:t>gérés</a:t>
            </a:r>
            <a:endParaRPr lang="en-US" altLang="fr-FR" dirty="0">
              <a:latin typeface="Arial" panose="020B0604020202020204" pitchFamily="34" charset="0"/>
              <a:ea typeface="ＭＳ Ｐゴシック" panose="020B0600070205080204" pitchFamily="34" charset="-128"/>
            </a:endParaRPr>
          </a:p>
        </p:txBody>
      </p:sp>
      <p:sp>
        <p:nvSpPr>
          <p:cNvPr id="54280" name="Rectangle 8">
            <a:extLst>
              <a:ext uri="{FF2B5EF4-FFF2-40B4-BE49-F238E27FC236}">
                <a16:creationId xmlns:a16="http://schemas.microsoft.com/office/drawing/2014/main" id="{FD4D9FC6-F2BC-3545-9F6F-909895D63F68}"/>
              </a:ext>
            </a:extLst>
          </p:cNvPr>
          <p:cNvSpPr>
            <a:spLocks noChangeArrowheads="1"/>
          </p:cNvSpPr>
          <p:nvPr/>
        </p:nvSpPr>
        <p:spPr bwMode="auto">
          <a:xfrm>
            <a:off x="3457575" y="3657600"/>
            <a:ext cx="1173163" cy="58420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81" name="Rectangle 9">
            <a:extLst>
              <a:ext uri="{FF2B5EF4-FFF2-40B4-BE49-F238E27FC236}">
                <a16:creationId xmlns:a16="http://schemas.microsoft.com/office/drawing/2014/main" id="{067E35B9-1378-274C-8537-8800F23E26CC}"/>
              </a:ext>
            </a:extLst>
          </p:cNvPr>
          <p:cNvSpPr>
            <a:spLocks noChangeArrowheads="1"/>
          </p:cNvSpPr>
          <p:nvPr/>
        </p:nvSpPr>
        <p:spPr bwMode="auto">
          <a:xfrm>
            <a:off x="3535363" y="3775075"/>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1800">
                <a:latin typeface="Arial" panose="020B0604020202020204" pitchFamily="34" charset="0"/>
              </a:rPr>
              <a:t>TABLES</a:t>
            </a:r>
          </a:p>
        </p:txBody>
      </p:sp>
      <p:sp>
        <p:nvSpPr>
          <p:cNvPr id="54282" name="Rectangle 10">
            <a:extLst>
              <a:ext uri="{FF2B5EF4-FFF2-40B4-BE49-F238E27FC236}">
                <a16:creationId xmlns:a16="http://schemas.microsoft.com/office/drawing/2014/main" id="{2DD82FE9-BC98-894D-84BA-BA5AC9561D2E}"/>
              </a:ext>
            </a:extLst>
          </p:cNvPr>
          <p:cNvSpPr>
            <a:spLocks noChangeArrowheads="1"/>
          </p:cNvSpPr>
          <p:nvPr/>
        </p:nvSpPr>
        <p:spPr bwMode="auto">
          <a:xfrm>
            <a:off x="2362200" y="4360863"/>
            <a:ext cx="16113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Contraintes</a:t>
            </a:r>
          </a:p>
        </p:txBody>
      </p:sp>
      <p:sp>
        <p:nvSpPr>
          <p:cNvPr id="54283" name="Rectangle 11">
            <a:extLst>
              <a:ext uri="{FF2B5EF4-FFF2-40B4-BE49-F238E27FC236}">
                <a16:creationId xmlns:a16="http://schemas.microsoft.com/office/drawing/2014/main" id="{A1A83DF6-F981-1041-96C1-21A07041D614}"/>
              </a:ext>
            </a:extLst>
          </p:cNvPr>
          <p:cNvSpPr>
            <a:spLocks noChangeArrowheads="1"/>
          </p:cNvSpPr>
          <p:nvPr/>
        </p:nvSpPr>
        <p:spPr bwMode="auto">
          <a:xfrm>
            <a:off x="6970713" y="2914650"/>
            <a:ext cx="13700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Packages</a:t>
            </a:r>
          </a:p>
        </p:txBody>
      </p:sp>
      <p:sp>
        <p:nvSpPr>
          <p:cNvPr id="54286" name="AutoShape 14">
            <a:extLst>
              <a:ext uri="{FF2B5EF4-FFF2-40B4-BE49-F238E27FC236}">
                <a16:creationId xmlns:a16="http://schemas.microsoft.com/office/drawing/2014/main" id="{94C08376-AE8F-FC4D-8396-3475B6A9614C}"/>
              </a:ext>
            </a:extLst>
          </p:cNvPr>
          <p:cNvSpPr>
            <a:spLocks noChangeArrowheads="1"/>
          </p:cNvSpPr>
          <p:nvPr/>
        </p:nvSpPr>
        <p:spPr bwMode="auto">
          <a:xfrm>
            <a:off x="6130925" y="29718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87" name="Rectangle 15">
            <a:extLst>
              <a:ext uri="{FF2B5EF4-FFF2-40B4-BE49-F238E27FC236}">
                <a16:creationId xmlns:a16="http://schemas.microsoft.com/office/drawing/2014/main" id="{C0C08AC9-B72D-BA46-8AEC-F69260498B63}"/>
              </a:ext>
            </a:extLst>
          </p:cNvPr>
          <p:cNvSpPr>
            <a:spLocks noChangeArrowheads="1"/>
          </p:cNvSpPr>
          <p:nvPr/>
        </p:nvSpPr>
        <p:spPr bwMode="auto">
          <a:xfrm>
            <a:off x="3657600" y="4665663"/>
            <a:ext cx="12684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Données</a:t>
            </a:r>
          </a:p>
        </p:txBody>
      </p:sp>
      <p:sp>
        <p:nvSpPr>
          <p:cNvPr id="54288" name="Rectangle 16">
            <a:extLst>
              <a:ext uri="{FF2B5EF4-FFF2-40B4-BE49-F238E27FC236}">
                <a16:creationId xmlns:a16="http://schemas.microsoft.com/office/drawing/2014/main" id="{2B3EBBAE-0AFF-774A-905B-1A16B49645CA}"/>
              </a:ext>
            </a:extLst>
          </p:cNvPr>
          <p:cNvSpPr>
            <a:spLocks noChangeArrowheads="1"/>
          </p:cNvSpPr>
          <p:nvPr/>
        </p:nvSpPr>
        <p:spPr bwMode="auto">
          <a:xfrm>
            <a:off x="4676775" y="4360863"/>
            <a:ext cx="1196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Triggers</a:t>
            </a:r>
          </a:p>
        </p:txBody>
      </p:sp>
      <p:sp>
        <p:nvSpPr>
          <p:cNvPr id="54291" name="Rectangle 19">
            <a:extLst>
              <a:ext uri="{FF2B5EF4-FFF2-40B4-BE49-F238E27FC236}">
                <a16:creationId xmlns:a16="http://schemas.microsoft.com/office/drawing/2014/main" id="{B8574EF3-8324-1F4C-B4E4-ED060783BE7A}"/>
              </a:ext>
            </a:extLst>
          </p:cNvPr>
          <p:cNvSpPr>
            <a:spLocks noChangeArrowheads="1"/>
          </p:cNvSpPr>
          <p:nvPr/>
        </p:nvSpPr>
        <p:spPr bwMode="auto">
          <a:xfrm>
            <a:off x="6937375" y="3371850"/>
            <a:ext cx="1597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Procédures</a:t>
            </a:r>
          </a:p>
        </p:txBody>
      </p:sp>
      <p:sp>
        <p:nvSpPr>
          <p:cNvPr id="54292" name="AutoShape 20">
            <a:extLst>
              <a:ext uri="{FF2B5EF4-FFF2-40B4-BE49-F238E27FC236}">
                <a16:creationId xmlns:a16="http://schemas.microsoft.com/office/drawing/2014/main" id="{0321105A-92B6-2A41-904C-9510B249EF85}"/>
              </a:ext>
            </a:extLst>
          </p:cNvPr>
          <p:cNvSpPr>
            <a:spLocks noChangeArrowheads="1"/>
          </p:cNvSpPr>
          <p:nvPr/>
        </p:nvSpPr>
        <p:spPr bwMode="auto">
          <a:xfrm>
            <a:off x="6130925" y="34290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293" name="Rectangle 21">
            <a:extLst>
              <a:ext uri="{FF2B5EF4-FFF2-40B4-BE49-F238E27FC236}">
                <a16:creationId xmlns:a16="http://schemas.microsoft.com/office/drawing/2014/main" id="{D273E0A2-86CB-654B-8F2B-1733FFDF03C9}"/>
              </a:ext>
            </a:extLst>
          </p:cNvPr>
          <p:cNvSpPr>
            <a:spLocks noChangeArrowheads="1"/>
          </p:cNvSpPr>
          <p:nvPr/>
        </p:nvSpPr>
        <p:spPr bwMode="auto">
          <a:xfrm>
            <a:off x="6970713" y="3829050"/>
            <a:ext cx="14112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Fonctions</a:t>
            </a:r>
          </a:p>
        </p:txBody>
      </p:sp>
      <p:sp>
        <p:nvSpPr>
          <p:cNvPr id="54294" name="AutoShape 22">
            <a:extLst>
              <a:ext uri="{FF2B5EF4-FFF2-40B4-BE49-F238E27FC236}">
                <a16:creationId xmlns:a16="http://schemas.microsoft.com/office/drawing/2014/main" id="{1BFB3E0F-818D-9247-856E-19C9C74F5525}"/>
              </a:ext>
            </a:extLst>
          </p:cNvPr>
          <p:cNvSpPr>
            <a:spLocks noChangeArrowheads="1"/>
          </p:cNvSpPr>
          <p:nvPr/>
        </p:nvSpPr>
        <p:spPr bwMode="auto">
          <a:xfrm>
            <a:off x="6130925" y="38862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grpSp>
        <p:nvGrpSpPr>
          <p:cNvPr id="54295" name="Group 23">
            <a:extLst>
              <a:ext uri="{FF2B5EF4-FFF2-40B4-BE49-F238E27FC236}">
                <a16:creationId xmlns:a16="http://schemas.microsoft.com/office/drawing/2014/main" id="{CAFDFD60-415F-0040-BBC2-ED62F0A67C81}"/>
              </a:ext>
            </a:extLst>
          </p:cNvPr>
          <p:cNvGrpSpPr>
            <a:grpSpLocks/>
          </p:cNvGrpSpPr>
          <p:nvPr/>
        </p:nvGrpSpPr>
        <p:grpSpPr bwMode="auto">
          <a:xfrm>
            <a:off x="1482725" y="5334000"/>
            <a:ext cx="6330950" cy="1335088"/>
            <a:chOff x="1012" y="2744"/>
            <a:chExt cx="4320" cy="841"/>
          </a:xfrm>
        </p:grpSpPr>
        <p:sp>
          <p:nvSpPr>
            <p:cNvPr id="54298" name="Rectangle 24">
              <a:extLst>
                <a:ext uri="{FF2B5EF4-FFF2-40B4-BE49-F238E27FC236}">
                  <a16:creationId xmlns:a16="http://schemas.microsoft.com/office/drawing/2014/main" id="{4B0BF9E3-CE74-BA47-AD99-060A7527F45D}"/>
                </a:ext>
              </a:extLst>
            </p:cNvPr>
            <p:cNvSpPr>
              <a:spLocks noChangeArrowheads="1"/>
            </p:cNvSpPr>
            <p:nvPr/>
          </p:nvSpPr>
          <p:spPr bwMode="auto">
            <a:xfrm>
              <a:off x="1012" y="3139"/>
              <a:ext cx="9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Séquence</a:t>
              </a:r>
            </a:p>
          </p:txBody>
        </p:sp>
        <p:sp>
          <p:nvSpPr>
            <p:cNvPr id="54299" name="Rectangle 25">
              <a:extLst>
                <a:ext uri="{FF2B5EF4-FFF2-40B4-BE49-F238E27FC236}">
                  <a16:creationId xmlns:a16="http://schemas.microsoft.com/office/drawing/2014/main" id="{ED30E16D-C2E7-684E-91AF-4E2A970CA4EA}"/>
                </a:ext>
              </a:extLst>
            </p:cNvPr>
            <p:cNvSpPr>
              <a:spLocks noChangeArrowheads="1"/>
            </p:cNvSpPr>
            <p:nvPr/>
          </p:nvSpPr>
          <p:spPr bwMode="auto">
            <a:xfrm>
              <a:off x="1940" y="3139"/>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Vue</a:t>
              </a:r>
            </a:p>
          </p:txBody>
        </p:sp>
        <p:sp>
          <p:nvSpPr>
            <p:cNvPr id="54300" name="Rectangle 26">
              <a:extLst>
                <a:ext uri="{FF2B5EF4-FFF2-40B4-BE49-F238E27FC236}">
                  <a16:creationId xmlns:a16="http://schemas.microsoft.com/office/drawing/2014/main" id="{08B3A608-FA6C-AC41-9F43-CF51D5A48D1E}"/>
                </a:ext>
              </a:extLst>
            </p:cNvPr>
            <p:cNvSpPr>
              <a:spLocks noChangeArrowheads="1"/>
            </p:cNvSpPr>
            <p:nvPr/>
          </p:nvSpPr>
          <p:spPr bwMode="auto">
            <a:xfrm>
              <a:off x="2325" y="3139"/>
              <a:ext cx="10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Synonyme</a:t>
              </a:r>
            </a:p>
          </p:txBody>
        </p:sp>
        <p:sp>
          <p:nvSpPr>
            <p:cNvPr id="54301" name="AutoShape 27">
              <a:extLst>
                <a:ext uri="{FF2B5EF4-FFF2-40B4-BE49-F238E27FC236}">
                  <a16:creationId xmlns:a16="http://schemas.microsoft.com/office/drawing/2014/main" id="{F83B93A5-C6B3-924C-8502-8E42DA1C50F7}"/>
                </a:ext>
              </a:extLst>
            </p:cNvPr>
            <p:cNvSpPr>
              <a:spLocks noChangeArrowheads="1"/>
            </p:cNvSpPr>
            <p:nvPr/>
          </p:nvSpPr>
          <p:spPr bwMode="auto">
            <a:xfrm>
              <a:off x="1352"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2" name="AutoShape 28">
              <a:extLst>
                <a:ext uri="{FF2B5EF4-FFF2-40B4-BE49-F238E27FC236}">
                  <a16:creationId xmlns:a16="http://schemas.microsoft.com/office/drawing/2014/main" id="{68356BB6-F74E-364D-94C2-C71D7041ADA9}"/>
                </a:ext>
              </a:extLst>
            </p:cNvPr>
            <p:cNvSpPr>
              <a:spLocks noChangeArrowheads="1"/>
            </p:cNvSpPr>
            <p:nvPr/>
          </p:nvSpPr>
          <p:spPr bwMode="auto">
            <a:xfrm>
              <a:off x="2072"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3" name="AutoShape 29">
              <a:extLst>
                <a:ext uri="{FF2B5EF4-FFF2-40B4-BE49-F238E27FC236}">
                  <a16:creationId xmlns:a16="http://schemas.microsoft.com/office/drawing/2014/main" id="{B41234F0-30C2-D549-BB5A-C44E874EA323}"/>
                </a:ext>
              </a:extLst>
            </p:cNvPr>
            <p:cNvSpPr>
              <a:spLocks noChangeArrowheads="1"/>
            </p:cNvSpPr>
            <p:nvPr/>
          </p:nvSpPr>
          <p:spPr bwMode="auto">
            <a:xfrm>
              <a:off x="2744"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4" name="Rectangle 30">
              <a:extLst>
                <a:ext uri="{FF2B5EF4-FFF2-40B4-BE49-F238E27FC236}">
                  <a16:creationId xmlns:a16="http://schemas.microsoft.com/office/drawing/2014/main" id="{E82CB910-1919-9741-8431-B35D753002F0}"/>
                </a:ext>
              </a:extLst>
            </p:cNvPr>
            <p:cNvSpPr>
              <a:spLocks noChangeArrowheads="1"/>
            </p:cNvSpPr>
            <p:nvPr/>
          </p:nvSpPr>
          <p:spPr bwMode="auto">
            <a:xfrm>
              <a:off x="3132" y="3139"/>
              <a:ext cx="112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Vue</a:t>
              </a:r>
              <a:br>
                <a:rPr lang="en-US" altLang="fr-FR" sz="2000">
                  <a:latin typeface="Arial" panose="020B0604020202020204" pitchFamily="34" charset="0"/>
                </a:rPr>
              </a:br>
              <a:r>
                <a:rPr lang="en-US" altLang="fr-FR" sz="2000">
                  <a:latin typeface="Arial" panose="020B0604020202020204" pitchFamily="34" charset="0"/>
                </a:rPr>
                <a:t>Matérialisée</a:t>
              </a:r>
            </a:p>
          </p:txBody>
        </p:sp>
        <p:sp>
          <p:nvSpPr>
            <p:cNvPr id="54305" name="AutoShape 31">
              <a:extLst>
                <a:ext uri="{FF2B5EF4-FFF2-40B4-BE49-F238E27FC236}">
                  <a16:creationId xmlns:a16="http://schemas.microsoft.com/office/drawing/2014/main" id="{7EB39BDE-D4AC-0B4D-9B2B-D1A1DF4EC7D3}"/>
                </a:ext>
              </a:extLst>
            </p:cNvPr>
            <p:cNvSpPr>
              <a:spLocks noChangeArrowheads="1"/>
            </p:cNvSpPr>
            <p:nvPr/>
          </p:nvSpPr>
          <p:spPr bwMode="auto">
            <a:xfrm>
              <a:off x="3560"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6" name="AutoShape 32">
              <a:extLst>
                <a:ext uri="{FF2B5EF4-FFF2-40B4-BE49-F238E27FC236}">
                  <a16:creationId xmlns:a16="http://schemas.microsoft.com/office/drawing/2014/main" id="{08F33CFF-EF43-F945-87DC-E579C77FC3E1}"/>
                </a:ext>
              </a:extLst>
            </p:cNvPr>
            <p:cNvSpPr>
              <a:spLocks noChangeArrowheads="1"/>
            </p:cNvSpPr>
            <p:nvPr/>
          </p:nvSpPr>
          <p:spPr bwMode="auto">
            <a:xfrm>
              <a:off x="4376"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54307" name="Rectangle 33">
              <a:extLst>
                <a:ext uri="{FF2B5EF4-FFF2-40B4-BE49-F238E27FC236}">
                  <a16:creationId xmlns:a16="http://schemas.microsoft.com/office/drawing/2014/main" id="{86013F7F-52E1-B844-A1EC-41DA3C37CB80}"/>
                </a:ext>
              </a:extLst>
            </p:cNvPr>
            <p:cNvSpPr>
              <a:spLocks noChangeArrowheads="1"/>
            </p:cNvSpPr>
            <p:nvPr/>
          </p:nvSpPr>
          <p:spPr bwMode="auto">
            <a:xfrm>
              <a:off x="4076" y="3139"/>
              <a:ext cx="12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a:latin typeface="Arial" panose="020B0604020202020204" pitchFamily="34" charset="0"/>
                </a:rPr>
                <a:t>Database link</a:t>
              </a:r>
            </a:p>
          </p:txBody>
        </p:sp>
      </p:grpSp>
      <p:sp>
        <p:nvSpPr>
          <p:cNvPr id="54296" name="Rectangle 34">
            <a:extLst>
              <a:ext uri="{FF2B5EF4-FFF2-40B4-BE49-F238E27FC236}">
                <a16:creationId xmlns:a16="http://schemas.microsoft.com/office/drawing/2014/main" id="{11B48A35-1827-3540-A4C3-407E43E59335}"/>
              </a:ext>
            </a:extLst>
          </p:cNvPr>
          <p:cNvSpPr>
            <a:spLocks noChangeArrowheads="1"/>
          </p:cNvSpPr>
          <p:nvPr/>
        </p:nvSpPr>
        <p:spPr bwMode="auto">
          <a:xfrm>
            <a:off x="6959600" y="2425700"/>
            <a:ext cx="9080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fr-FR" sz="2000">
                <a:latin typeface="Arial" panose="020B0604020202020204" pitchFamily="34" charset="0"/>
              </a:rPr>
              <a:t>Types</a:t>
            </a:r>
          </a:p>
        </p:txBody>
      </p:sp>
      <p:sp>
        <p:nvSpPr>
          <p:cNvPr id="54297" name="AutoShape 35">
            <a:extLst>
              <a:ext uri="{FF2B5EF4-FFF2-40B4-BE49-F238E27FC236}">
                <a16:creationId xmlns:a16="http://schemas.microsoft.com/office/drawing/2014/main" id="{678C9149-1A70-4143-8D2B-C4B59FF6C49B}"/>
              </a:ext>
            </a:extLst>
          </p:cNvPr>
          <p:cNvSpPr>
            <a:spLocks noChangeArrowheads="1"/>
          </p:cNvSpPr>
          <p:nvPr/>
        </p:nvSpPr>
        <p:spPr bwMode="auto">
          <a:xfrm>
            <a:off x="6119813" y="248285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2" name="Rectangle 12">
            <a:extLst>
              <a:ext uri="{FF2B5EF4-FFF2-40B4-BE49-F238E27FC236}">
                <a16:creationId xmlns:a16="http://schemas.microsoft.com/office/drawing/2014/main" id="{E25C35BF-14AF-B41C-7150-C5593BBC7231}"/>
              </a:ext>
            </a:extLst>
          </p:cNvPr>
          <p:cNvSpPr>
            <a:spLocks noChangeArrowheads="1"/>
          </p:cNvSpPr>
          <p:nvPr/>
        </p:nvSpPr>
        <p:spPr bwMode="auto">
          <a:xfrm>
            <a:off x="1040037" y="2533871"/>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Index</a:t>
            </a:r>
          </a:p>
        </p:txBody>
      </p:sp>
      <p:sp>
        <p:nvSpPr>
          <p:cNvPr id="3" name="AutoShape 13">
            <a:extLst>
              <a:ext uri="{FF2B5EF4-FFF2-40B4-BE49-F238E27FC236}">
                <a16:creationId xmlns:a16="http://schemas.microsoft.com/office/drawing/2014/main" id="{6FCC858F-7900-845A-CA6A-221FE71CBDFC}"/>
              </a:ext>
            </a:extLst>
          </p:cNvPr>
          <p:cNvSpPr>
            <a:spLocks noChangeArrowheads="1"/>
          </p:cNvSpPr>
          <p:nvPr/>
        </p:nvSpPr>
        <p:spPr bwMode="auto">
          <a:xfrm>
            <a:off x="2040162" y="2591021"/>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4" name="Rectangle 17">
            <a:extLst>
              <a:ext uri="{FF2B5EF4-FFF2-40B4-BE49-F238E27FC236}">
                <a16:creationId xmlns:a16="http://schemas.microsoft.com/office/drawing/2014/main" id="{5A836368-5738-D25C-3C25-1C7CBCC1BBD2}"/>
              </a:ext>
            </a:extLst>
          </p:cNvPr>
          <p:cNvSpPr>
            <a:spLocks noChangeArrowheads="1"/>
          </p:cNvSpPr>
          <p:nvPr/>
        </p:nvSpPr>
        <p:spPr bwMode="auto">
          <a:xfrm>
            <a:off x="681262" y="3067273"/>
            <a:ext cx="135085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fr-FR" sz="2000" dirty="0">
                <a:latin typeface="Arial" panose="020B0604020202020204" pitchFamily="34" charset="0"/>
              </a:rPr>
              <a:t>Clusters</a:t>
            </a:r>
          </a:p>
        </p:txBody>
      </p:sp>
      <p:sp>
        <p:nvSpPr>
          <p:cNvPr id="5" name="AutoShape 18">
            <a:extLst>
              <a:ext uri="{FF2B5EF4-FFF2-40B4-BE49-F238E27FC236}">
                <a16:creationId xmlns:a16="http://schemas.microsoft.com/office/drawing/2014/main" id="{5B27A3AE-166A-9BDB-1AD9-552CA3558AE7}"/>
              </a:ext>
            </a:extLst>
          </p:cNvPr>
          <p:cNvSpPr>
            <a:spLocks noChangeArrowheads="1"/>
          </p:cNvSpPr>
          <p:nvPr/>
        </p:nvSpPr>
        <p:spPr bwMode="auto">
          <a:xfrm>
            <a:off x="2040162" y="3124423"/>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
        <p:nvSpPr>
          <p:cNvPr id="6" name="Rectangle 17">
            <a:extLst>
              <a:ext uri="{FF2B5EF4-FFF2-40B4-BE49-F238E27FC236}">
                <a16:creationId xmlns:a16="http://schemas.microsoft.com/office/drawing/2014/main" id="{AEF003A1-2A51-E1B8-BEDB-3AA31F590103}"/>
              </a:ext>
            </a:extLst>
          </p:cNvPr>
          <p:cNvSpPr>
            <a:spLocks noChangeArrowheads="1"/>
          </p:cNvSpPr>
          <p:nvPr/>
        </p:nvSpPr>
        <p:spPr bwMode="auto">
          <a:xfrm>
            <a:off x="69173" y="3513588"/>
            <a:ext cx="189865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fr-FR" altLang="fr-FR" sz="2000" dirty="0">
                <a:latin typeface="Arial" panose="020B0604020202020204" pitchFamily="34" charset="0"/>
              </a:rPr>
              <a:t>Tables partitionnées</a:t>
            </a:r>
          </a:p>
        </p:txBody>
      </p:sp>
      <p:sp>
        <p:nvSpPr>
          <p:cNvPr id="7" name="AutoShape 18">
            <a:extLst>
              <a:ext uri="{FF2B5EF4-FFF2-40B4-BE49-F238E27FC236}">
                <a16:creationId xmlns:a16="http://schemas.microsoft.com/office/drawing/2014/main" id="{03A89B1C-7BC0-639A-E9C7-73920D595E8A}"/>
              </a:ext>
            </a:extLst>
          </p:cNvPr>
          <p:cNvSpPr>
            <a:spLocks noChangeArrowheads="1"/>
          </p:cNvSpPr>
          <p:nvPr/>
        </p:nvSpPr>
        <p:spPr bwMode="auto">
          <a:xfrm>
            <a:off x="2007508" y="366871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fr-FR" altLang="fr-FR" sz="180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9BA76478-8BA3-D54F-B1D7-1F7C070F4D8C}"/>
              </a:ext>
            </a:extLst>
          </p:cNvPr>
          <p:cNvSpPr>
            <a:spLocks noGrp="1" noChangeArrowheads="1"/>
          </p:cNvSpPr>
          <p:nvPr>
            <p:ph type="ctrTitle"/>
          </p:nvPr>
        </p:nvSpPr>
        <p:spPr/>
        <p:txBody>
          <a:bodyPr/>
          <a:lstStyle/>
          <a:p>
            <a:pPr algn="ctr" eaLnBrk="1" hangingPunct="1"/>
            <a:r>
              <a:rPr lang="fr-FR" altLang="fr-FR" sz="4000">
                <a:ea typeface="ＭＳ Ｐゴシック" panose="020B0600070205080204" pitchFamily="34" charset="-128"/>
              </a:rPr>
              <a:t>Table</a:t>
            </a:r>
          </a:p>
        </p:txBody>
      </p:sp>
      <p:sp>
        <p:nvSpPr>
          <p:cNvPr id="2" name="Espace réservé du numéro de diapositive 1">
            <a:extLst>
              <a:ext uri="{FF2B5EF4-FFF2-40B4-BE49-F238E27FC236}">
                <a16:creationId xmlns:a16="http://schemas.microsoft.com/office/drawing/2014/main" id="{C1D2AAD7-D9A8-BCAD-238A-2D7105673D78}"/>
              </a:ext>
            </a:extLst>
          </p:cNvPr>
          <p:cNvSpPr>
            <a:spLocks noGrp="1"/>
          </p:cNvSpPr>
          <p:nvPr>
            <p:ph type="sldNum" sz="quarter" idx="12"/>
          </p:nvPr>
        </p:nvSpPr>
        <p:spPr/>
        <p:txBody>
          <a:bodyPr/>
          <a:lstStyle/>
          <a:p>
            <a:fld id="{0CFEC368-1D7A-4F81-ABF6-AE0E36BAF6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Création de tables</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4"/>
            <a:ext cx="8229600" cy="4262452"/>
          </a:xfrm>
        </p:spPr>
        <p:txBody>
          <a:bodyPr>
            <a:normAutofit/>
          </a:bodyPr>
          <a:lstStyle/>
          <a:p>
            <a:pPr>
              <a:lnSpc>
                <a:spcPct val="80000"/>
              </a:lnSpc>
            </a:pPr>
            <a:r>
              <a:rPr lang="fr-FR" altLang="fr-FR" sz="2000" dirty="0">
                <a:ea typeface="ＭＳ Ｐゴシック" panose="020B0600070205080204" pitchFamily="34" charset="-128"/>
              </a:rPr>
              <a:t>Syntaxe :</a:t>
            </a:r>
          </a:p>
          <a:p>
            <a:pPr lvl="1">
              <a:lnSpc>
                <a:spcPct val="80000"/>
              </a:lnSpc>
              <a:buFont typeface="Wingdings" pitchFamily="2" charset="2"/>
              <a:buNone/>
            </a:pPr>
            <a:r>
              <a:rPr lang="fr-FR" altLang="fr-FR" sz="1600" b="1" dirty="0">
                <a:ea typeface="ＭＳ Ｐゴシック" panose="020B0600070205080204" pitchFamily="34" charset="-128"/>
              </a:rPr>
              <a:t>CREATE TABLE </a:t>
            </a:r>
            <a:r>
              <a:rPr lang="fr-FR" altLang="fr-FR" sz="1600" b="1" i="1" dirty="0" err="1">
                <a:ea typeface="ＭＳ Ｐゴシック" panose="020B0600070205080204" pitchFamily="34" charset="-128"/>
              </a:rPr>
              <a:t>nom_table</a:t>
            </a:r>
            <a:r>
              <a:rPr lang="fr-FR" altLang="fr-FR" sz="1600" b="1" i="1" dirty="0">
                <a:ea typeface="ＭＳ Ｐゴシック" panose="020B0600070205080204" pitchFamily="34" charset="-128"/>
              </a:rPr>
              <a:t> </a:t>
            </a:r>
            <a:r>
              <a:rPr lang="fr-FR" altLang="fr-FR" sz="1600" b="1" dirty="0">
                <a:ea typeface="ＭＳ Ｐゴシック" panose="020B0600070205080204" pitchFamily="34" charset="-128"/>
              </a:rPr>
              <a:t>(</a:t>
            </a:r>
            <a:r>
              <a:rPr lang="fr-FR" altLang="fr-FR" sz="1600" b="1" i="1" dirty="0">
                <a:ea typeface="ＭＳ Ｐゴシック" panose="020B0600070205080204" pitchFamily="34" charset="-128"/>
              </a:rPr>
              <a:t>nom_champ</a:t>
            </a:r>
            <a:r>
              <a:rPr lang="fr-FR" altLang="fr-FR" sz="1600" b="1" dirty="0">
                <a:ea typeface="ＭＳ Ｐゴシック" panose="020B0600070205080204" pitchFamily="34" charset="-128"/>
              </a:rPr>
              <a:t>1 </a:t>
            </a:r>
            <a:r>
              <a:rPr lang="fr-FR" altLang="fr-FR" sz="1600" b="1" i="1" dirty="0">
                <a:ea typeface="ＭＳ Ｐゴシック" panose="020B0600070205080204" pitchFamily="34" charset="-128"/>
              </a:rPr>
              <a:t>type_champ</a:t>
            </a:r>
            <a:r>
              <a:rPr lang="fr-FR" altLang="fr-FR" sz="1600" b="1" dirty="0">
                <a:ea typeface="ＭＳ Ｐゴシック" panose="020B0600070205080204" pitchFamily="34" charset="-128"/>
              </a:rPr>
              <a:t>1,</a:t>
            </a:r>
          </a:p>
          <a:p>
            <a:pPr lvl="1">
              <a:lnSpc>
                <a:spcPct val="80000"/>
              </a:lnSpc>
              <a:buFont typeface="Wingdings" pitchFamily="2" charset="2"/>
              <a:buNone/>
            </a:pPr>
            <a:r>
              <a:rPr lang="fr-FR" altLang="fr-FR" sz="1600" b="1" i="1" dirty="0">
                <a:ea typeface="ＭＳ Ｐゴシック" panose="020B0600070205080204" pitchFamily="34" charset="-128"/>
              </a:rPr>
              <a:t>nom_champ</a:t>
            </a:r>
            <a:r>
              <a:rPr lang="fr-FR" altLang="fr-FR" sz="1600" b="1" dirty="0">
                <a:ea typeface="ＭＳ Ｐゴシック" panose="020B0600070205080204" pitchFamily="34" charset="-128"/>
              </a:rPr>
              <a:t>2 </a:t>
            </a:r>
            <a:r>
              <a:rPr lang="fr-FR" altLang="fr-FR" sz="1600" b="1" i="1" dirty="0">
                <a:ea typeface="ＭＳ Ｐゴシック" panose="020B0600070205080204" pitchFamily="34" charset="-128"/>
              </a:rPr>
              <a:t>type_champ</a:t>
            </a:r>
            <a:r>
              <a:rPr lang="fr-FR" altLang="fr-FR" sz="1600" b="1" dirty="0">
                <a:ea typeface="ＭＳ Ｐゴシック" panose="020B0600070205080204" pitchFamily="34" charset="-128"/>
              </a:rPr>
              <a:t>2,</a:t>
            </a:r>
          </a:p>
          <a:p>
            <a:pPr lvl="1">
              <a:lnSpc>
                <a:spcPct val="80000"/>
              </a:lnSpc>
              <a:buFont typeface="Wingdings" pitchFamily="2" charset="2"/>
              <a:buNone/>
            </a:pPr>
            <a:r>
              <a:rPr lang="fr-FR" altLang="fr-FR" sz="1600" b="1" dirty="0">
                <a:ea typeface="ＭＳ Ｐゴシック" panose="020B0600070205080204" pitchFamily="34" charset="-128"/>
              </a:rPr>
              <a:t>...</a:t>
            </a:r>
          </a:p>
          <a:p>
            <a:pPr lvl="1">
              <a:lnSpc>
                <a:spcPct val="80000"/>
              </a:lnSpc>
              <a:buFont typeface="Wingdings" pitchFamily="2" charset="2"/>
              <a:buNone/>
            </a:pPr>
            <a:r>
              <a:rPr lang="fr-FR" altLang="fr-FR" sz="1600" b="1" i="1" dirty="0" err="1">
                <a:ea typeface="ＭＳ Ｐゴシック" panose="020B0600070205080204" pitchFamily="34" charset="-128"/>
              </a:rPr>
              <a:t>nom_champ</a:t>
            </a:r>
            <a:r>
              <a:rPr lang="fr-FR" altLang="fr-FR" sz="1600" b="1" dirty="0" err="1">
                <a:ea typeface="ＭＳ Ｐゴシック" panose="020B0600070205080204" pitchFamily="34" charset="-128"/>
              </a:rPr>
              <a:t>n</a:t>
            </a:r>
            <a:r>
              <a:rPr lang="fr-FR" altLang="fr-FR" sz="1600" b="1" dirty="0">
                <a:ea typeface="ＭＳ Ｐゴシック" panose="020B0600070205080204" pitchFamily="34" charset="-128"/>
              </a:rPr>
              <a:t> </a:t>
            </a:r>
            <a:r>
              <a:rPr lang="fr-FR" altLang="fr-FR" sz="1600" b="1" i="1" dirty="0" err="1">
                <a:ea typeface="ＭＳ Ｐゴシック" panose="020B0600070205080204" pitchFamily="34" charset="-128"/>
              </a:rPr>
              <a:t>type_champ</a:t>
            </a:r>
            <a:r>
              <a:rPr lang="fr-FR" altLang="fr-FR" sz="1600" b="1" dirty="0" err="1">
                <a:ea typeface="ＭＳ Ｐゴシック" panose="020B0600070205080204" pitchFamily="34" charset="-128"/>
              </a:rPr>
              <a:t>n</a:t>
            </a:r>
            <a:r>
              <a:rPr lang="fr-FR" altLang="fr-FR" sz="1600" b="1" dirty="0">
                <a:ea typeface="ＭＳ Ｐゴシック" panose="020B0600070205080204" pitchFamily="34" charset="-128"/>
              </a:rPr>
              <a:t>) ;</a:t>
            </a:r>
          </a:p>
          <a:p>
            <a:pPr>
              <a:lnSpc>
                <a:spcPct val="80000"/>
              </a:lnSpc>
            </a:pPr>
            <a:r>
              <a:rPr lang="fr-FR" altLang="fr-FR" sz="2000" dirty="0">
                <a:ea typeface="ＭＳ Ｐゴシック" panose="020B0600070205080204" pitchFamily="34" charset="-128"/>
              </a:rPr>
              <a:t>Exemple : création de la table des services</a:t>
            </a:r>
          </a:p>
          <a:p>
            <a:pPr lvl="1">
              <a:lnSpc>
                <a:spcPct val="80000"/>
              </a:lnSpc>
              <a:buFont typeface="Wingdings" pitchFamily="2" charset="2"/>
              <a:buNone/>
            </a:pPr>
            <a:r>
              <a:rPr lang="fr-FR" altLang="fr-FR" sz="1600" b="1" dirty="0">
                <a:latin typeface="Courier New" panose="02070309020205020404" pitchFamily="49" charset="0"/>
                <a:ea typeface="ＭＳ Ｐゴシック" panose="020B0600070205080204" pitchFamily="34" charset="-128"/>
              </a:rPr>
              <a:t>CREATE TABLE DEPT </a:t>
            </a:r>
          </a:p>
          <a:p>
            <a:pPr lvl="1">
              <a:lnSpc>
                <a:spcPct val="80000"/>
              </a:lnSpc>
              <a:buFont typeface="Wingdings" pitchFamily="2" charset="2"/>
              <a:buNone/>
            </a:pPr>
            <a:r>
              <a:rPr lang="fr-FR" altLang="fr-FR" sz="1600" b="1" dirty="0">
                <a:latin typeface="Courier New" panose="02070309020205020404" pitchFamily="49" charset="0"/>
                <a:ea typeface="ＭＳ Ｐゴシック" panose="020B0600070205080204" pitchFamily="34" charset="-128"/>
              </a:rPr>
              <a:t>(</a:t>
            </a:r>
          </a:p>
          <a:p>
            <a:pPr lvl="1">
              <a:lnSpc>
                <a:spcPct val="80000"/>
              </a:lnSpc>
              <a:buFont typeface="Wingdings" pitchFamily="2" charset="2"/>
              <a:buNone/>
            </a:pPr>
            <a:r>
              <a:rPr lang="fr-FR" altLang="fr-FR" sz="1600" b="1" dirty="0">
                <a:latin typeface="Courier New" panose="02070309020205020404" pitchFamily="49" charset="0"/>
                <a:ea typeface="ＭＳ Ｐゴシック" panose="020B0600070205080204" pitchFamily="34" charset="-128"/>
              </a:rPr>
              <a:t> DEPTNO              NUMERIC(2) NOT NULL,</a:t>
            </a:r>
          </a:p>
          <a:p>
            <a:pPr lvl="1">
              <a:lnSpc>
                <a:spcPct val="80000"/>
              </a:lnSpc>
              <a:buFont typeface="Wingdings" pitchFamily="2" charset="2"/>
              <a:buNone/>
            </a:pPr>
            <a:r>
              <a:rPr lang="fr-FR" altLang="fr-FR" sz="1600" b="1" dirty="0">
                <a:latin typeface="Courier New" panose="02070309020205020404" pitchFamily="49" charset="0"/>
                <a:ea typeface="ＭＳ Ｐゴシック" panose="020B0600070205080204" pitchFamily="34" charset="-128"/>
              </a:rPr>
              <a:t> DNAME               VARCHAR(14),</a:t>
            </a:r>
          </a:p>
          <a:p>
            <a:pPr lvl="1">
              <a:lnSpc>
                <a:spcPct val="80000"/>
              </a:lnSpc>
              <a:buFont typeface="Wingdings" pitchFamily="2" charset="2"/>
              <a:buNone/>
            </a:pPr>
            <a:r>
              <a:rPr lang="fr-FR" altLang="fr-FR" sz="1600" b="1" dirty="0">
                <a:latin typeface="Courier New" panose="02070309020205020404" pitchFamily="49" charset="0"/>
                <a:ea typeface="ＭＳ Ｐゴシック" panose="020B0600070205080204" pitchFamily="34" charset="-128"/>
              </a:rPr>
              <a:t> LOC                 VARCHAR(13) DEFAULT 'PARIS'</a:t>
            </a:r>
          </a:p>
          <a:p>
            <a:pPr lvl="1">
              <a:lnSpc>
                <a:spcPct val="80000"/>
              </a:lnSpc>
              <a:buFont typeface="Wingdings" pitchFamily="2" charset="2"/>
              <a:buNone/>
            </a:pPr>
            <a:r>
              <a:rPr lang="fr-FR" altLang="fr-FR" sz="1600" b="1" dirty="0">
                <a:latin typeface="Courier New" panose="02070309020205020404" pitchFamily="49" charset="0"/>
                <a:ea typeface="ＭＳ Ｐゴシック" panose="020B0600070205080204" pitchFamily="34" charset="-128"/>
              </a:rPr>
              <a:t>);</a:t>
            </a:r>
            <a:endParaRPr lang="fr-FR" sz="1600" dirty="0"/>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23</a:t>
            </a:fld>
            <a:endParaRPr lang="en-US"/>
          </a:p>
        </p:txBody>
      </p:sp>
      <p:grpSp>
        <p:nvGrpSpPr>
          <p:cNvPr id="5" name="Group 4">
            <a:extLst>
              <a:ext uri="{FF2B5EF4-FFF2-40B4-BE49-F238E27FC236}">
                <a16:creationId xmlns:a16="http://schemas.microsoft.com/office/drawing/2014/main" id="{33404E4F-EBDD-7A13-1561-0A67C1C3B814}"/>
              </a:ext>
            </a:extLst>
          </p:cNvPr>
          <p:cNvGrpSpPr>
            <a:grpSpLocks/>
          </p:cNvGrpSpPr>
          <p:nvPr/>
        </p:nvGrpSpPr>
        <p:grpSpPr bwMode="auto">
          <a:xfrm>
            <a:off x="355827" y="4713855"/>
            <a:ext cx="8229600" cy="1871662"/>
            <a:chOff x="855" y="2357"/>
            <a:chExt cx="3944" cy="1642"/>
          </a:xfrm>
        </p:grpSpPr>
        <p:sp>
          <p:nvSpPr>
            <p:cNvPr id="6" name="Rectangle 5">
              <a:extLst>
                <a:ext uri="{FF2B5EF4-FFF2-40B4-BE49-F238E27FC236}">
                  <a16:creationId xmlns:a16="http://schemas.microsoft.com/office/drawing/2014/main" id="{AE534988-B2E9-57C7-7BE2-735C19C0CB36}"/>
                </a:ext>
              </a:extLst>
            </p:cNvPr>
            <p:cNvSpPr>
              <a:spLocks noChangeArrowheads="1"/>
            </p:cNvSpPr>
            <p:nvPr/>
          </p:nvSpPr>
          <p:spPr bwMode="auto">
            <a:xfrm>
              <a:off x="855" y="2357"/>
              <a:ext cx="913"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lnSpc>
                  <a:spcPct val="90000"/>
                </a:lnSpc>
                <a:spcBef>
                  <a:spcPct val="0"/>
                </a:spcBef>
                <a:buClrTx/>
                <a:buSzTx/>
                <a:buFontTx/>
                <a:buNone/>
              </a:pPr>
              <a:r>
                <a:rPr lang="fr-FR" altLang="fr-FR" sz="1500" b="1" dirty="0">
                  <a:solidFill>
                    <a:schemeClr val="tx2"/>
                  </a:solidFill>
                  <a:latin typeface="Arial" panose="020B0604020202020204" pitchFamily="34" charset="0"/>
                </a:rPr>
                <a:t>Nom de colonne</a:t>
              </a:r>
            </a:p>
          </p:txBody>
        </p:sp>
        <p:sp>
          <p:nvSpPr>
            <p:cNvPr id="7" name="Rectangle 6">
              <a:extLst>
                <a:ext uri="{FF2B5EF4-FFF2-40B4-BE49-F238E27FC236}">
                  <a16:creationId xmlns:a16="http://schemas.microsoft.com/office/drawing/2014/main" id="{CA821F6F-5934-3C4F-EFA4-DD9530747C2A}"/>
                </a:ext>
              </a:extLst>
            </p:cNvPr>
            <p:cNvSpPr>
              <a:spLocks noChangeArrowheads="1"/>
            </p:cNvSpPr>
            <p:nvPr/>
          </p:nvSpPr>
          <p:spPr bwMode="auto">
            <a:xfrm>
              <a:off x="855" y="2962"/>
              <a:ext cx="913"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100000"/>
                </a:spcBef>
                <a:buClrTx/>
                <a:buSzTx/>
                <a:buFontTx/>
                <a:buNone/>
              </a:pPr>
              <a:r>
                <a:rPr lang="fr-FR" altLang="fr-FR" sz="1500">
                  <a:solidFill>
                    <a:srgbClr val="000000"/>
                  </a:solidFill>
                  <a:latin typeface="Arial" panose="020B0604020202020204" pitchFamily="34" charset="0"/>
                </a:rPr>
                <a:t>DEPTNO</a:t>
              </a:r>
              <a:br>
                <a:rPr lang="fr-FR" altLang="fr-FR" sz="1500">
                  <a:solidFill>
                    <a:srgbClr val="000000"/>
                  </a:solidFill>
                  <a:latin typeface="Arial" panose="020B0604020202020204" pitchFamily="34" charset="0"/>
                </a:rPr>
              </a:br>
              <a:r>
                <a:rPr lang="fr-FR" altLang="fr-FR" sz="1500">
                  <a:solidFill>
                    <a:srgbClr val="000000"/>
                  </a:solidFill>
                  <a:latin typeface="Arial" panose="020B0604020202020204" pitchFamily="34" charset="0"/>
                </a:rPr>
                <a:t>DNAME</a:t>
              </a:r>
              <a:br>
                <a:rPr lang="fr-FR" altLang="fr-FR" sz="1500">
                  <a:solidFill>
                    <a:srgbClr val="000000"/>
                  </a:solidFill>
                  <a:latin typeface="Arial" panose="020B0604020202020204" pitchFamily="34" charset="0"/>
                </a:rPr>
              </a:br>
              <a:r>
                <a:rPr lang="fr-FR" altLang="fr-FR" sz="1500">
                  <a:solidFill>
                    <a:srgbClr val="000000"/>
                  </a:solidFill>
                  <a:latin typeface="Arial" panose="020B0604020202020204" pitchFamily="34" charset="0"/>
                </a:rPr>
                <a:t>LOC</a:t>
              </a:r>
            </a:p>
          </p:txBody>
        </p:sp>
        <p:grpSp>
          <p:nvGrpSpPr>
            <p:cNvPr id="8" name="Group 7">
              <a:extLst>
                <a:ext uri="{FF2B5EF4-FFF2-40B4-BE49-F238E27FC236}">
                  <a16:creationId xmlns:a16="http://schemas.microsoft.com/office/drawing/2014/main" id="{5720134F-EAF9-8B04-86E6-AC173A270AA6}"/>
                </a:ext>
              </a:extLst>
            </p:cNvPr>
            <p:cNvGrpSpPr>
              <a:grpSpLocks/>
            </p:cNvGrpSpPr>
            <p:nvPr/>
          </p:nvGrpSpPr>
          <p:grpSpPr bwMode="auto">
            <a:xfrm>
              <a:off x="1776" y="2357"/>
              <a:ext cx="1186" cy="1642"/>
              <a:chOff x="1776" y="2357"/>
              <a:chExt cx="1186" cy="1642"/>
            </a:xfrm>
          </p:grpSpPr>
          <p:sp>
            <p:nvSpPr>
              <p:cNvPr id="13" name="Rectangle 8">
                <a:extLst>
                  <a:ext uri="{FF2B5EF4-FFF2-40B4-BE49-F238E27FC236}">
                    <a16:creationId xmlns:a16="http://schemas.microsoft.com/office/drawing/2014/main" id="{A23CC726-B978-6EA9-8099-F8A42CCBC0B5}"/>
                  </a:ext>
                </a:extLst>
              </p:cNvPr>
              <p:cNvSpPr>
                <a:spLocks noChangeArrowheads="1"/>
              </p:cNvSpPr>
              <p:nvPr/>
            </p:nvSpPr>
            <p:spPr bwMode="auto">
              <a:xfrm>
                <a:off x="1776" y="2357"/>
                <a:ext cx="1186"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lnSpc>
                    <a:spcPct val="90000"/>
                  </a:lnSpc>
                  <a:spcBef>
                    <a:spcPct val="0"/>
                  </a:spcBef>
                  <a:buClrTx/>
                  <a:buSzTx/>
                  <a:buFontTx/>
                  <a:buNone/>
                </a:pPr>
                <a:r>
                  <a:rPr lang="fr-FR" altLang="fr-FR" sz="1500" b="1">
                    <a:solidFill>
                      <a:srgbClr val="000000"/>
                    </a:solidFill>
                    <a:latin typeface="Arial" panose="020B0604020202020204" pitchFamily="34" charset="0"/>
                  </a:rPr>
                  <a:t>Type de donnée</a:t>
                </a:r>
              </a:p>
            </p:txBody>
          </p:sp>
          <p:sp>
            <p:nvSpPr>
              <p:cNvPr id="14" name="Rectangle 9">
                <a:extLst>
                  <a:ext uri="{FF2B5EF4-FFF2-40B4-BE49-F238E27FC236}">
                    <a16:creationId xmlns:a16="http://schemas.microsoft.com/office/drawing/2014/main" id="{3F0FF3E9-2E30-D934-C90C-FF28C35F0CFD}"/>
                  </a:ext>
                </a:extLst>
              </p:cNvPr>
              <p:cNvSpPr>
                <a:spLocks noChangeArrowheads="1"/>
              </p:cNvSpPr>
              <p:nvPr/>
            </p:nvSpPr>
            <p:spPr bwMode="auto">
              <a:xfrm>
                <a:off x="1776" y="2962"/>
                <a:ext cx="1186"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100000"/>
                  </a:spcBef>
                  <a:buClrTx/>
                  <a:buSzTx/>
                  <a:buFontTx/>
                  <a:buNone/>
                </a:pPr>
                <a:r>
                  <a:rPr lang="fr-FR" altLang="fr-FR" sz="1500" dirty="0">
                    <a:solidFill>
                      <a:srgbClr val="000000"/>
                    </a:solidFill>
                    <a:latin typeface="Arial" panose="020B0604020202020204" pitchFamily="34" charset="0"/>
                  </a:rPr>
                  <a:t>NUMERIC(2)</a:t>
                </a:r>
                <a:br>
                  <a:rPr lang="fr-FR" altLang="fr-FR" sz="1500" dirty="0">
                    <a:solidFill>
                      <a:srgbClr val="000000"/>
                    </a:solidFill>
                    <a:latin typeface="Arial" panose="020B0604020202020204" pitchFamily="34" charset="0"/>
                  </a:rPr>
                </a:br>
                <a:r>
                  <a:rPr lang="fr-FR" altLang="fr-FR" sz="1500" dirty="0">
                    <a:solidFill>
                      <a:srgbClr val="000000"/>
                    </a:solidFill>
                    <a:latin typeface="Arial" panose="020B0604020202020204" pitchFamily="34" charset="0"/>
                  </a:rPr>
                  <a:t>VARCHAR(14)</a:t>
                </a:r>
                <a:br>
                  <a:rPr lang="fr-FR" altLang="fr-FR" sz="1500" dirty="0">
                    <a:solidFill>
                      <a:srgbClr val="000000"/>
                    </a:solidFill>
                    <a:latin typeface="Arial" panose="020B0604020202020204" pitchFamily="34" charset="0"/>
                  </a:rPr>
                </a:br>
                <a:r>
                  <a:rPr lang="fr-FR" altLang="fr-FR" sz="1500" dirty="0">
                    <a:solidFill>
                      <a:srgbClr val="000000"/>
                    </a:solidFill>
                    <a:latin typeface="Arial" panose="020B0604020202020204" pitchFamily="34" charset="0"/>
                  </a:rPr>
                  <a:t>VARCHAR(13)</a:t>
                </a:r>
              </a:p>
            </p:txBody>
          </p:sp>
        </p:grpSp>
        <p:sp>
          <p:nvSpPr>
            <p:cNvPr id="9" name="Rectangle 10">
              <a:extLst>
                <a:ext uri="{FF2B5EF4-FFF2-40B4-BE49-F238E27FC236}">
                  <a16:creationId xmlns:a16="http://schemas.microsoft.com/office/drawing/2014/main" id="{FB45B01D-97D5-B129-2991-E6DE5D635421}"/>
                </a:ext>
              </a:extLst>
            </p:cNvPr>
            <p:cNvSpPr>
              <a:spLocks noChangeArrowheads="1"/>
            </p:cNvSpPr>
            <p:nvPr/>
          </p:nvSpPr>
          <p:spPr bwMode="auto">
            <a:xfrm>
              <a:off x="2965" y="2357"/>
              <a:ext cx="913"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lnSpc>
                  <a:spcPct val="90000"/>
                </a:lnSpc>
                <a:spcBef>
                  <a:spcPct val="0"/>
                </a:spcBef>
                <a:buClrTx/>
                <a:buSzTx/>
                <a:buFontTx/>
                <a:buNone/>
              </a:pPr>
              <a:r>
                <a:rPr lang="fr-FR" altLang="fr-FR" sz="1500" b="1">
                  <a:solidFill>
                    <a:srgbClr val="000000"/>
                  </a:solidFill>
                  <a:latin typeface="Arial" panose="020B0604020202020204" pitchFamily="34" charset="0"/>
                </a:rPr>
                <a:t>Propriété </a:t>
              </a:r>
            </a:p>
            <a:p>
              <a:pPr algn="ctr">
                <a:lnSpc>
                  <a:spcPct val="90000"/>
                </a:lnSpc>
                <a:spcBef>
                  <a:spcPct val="0"/>
                </a:spcBef>
                <a:buClrTx/>
                <a:buSzTx/>
                <a:buFontTx/>
                <a:buNone/>
              </a:pPr>
              <a:r>
                <a:rPr lang="fr-FR" altLang="fr-FR" sz="1500" b="1">
                  <a:solidFill>
                    <a:srgbClr val="000000"/>
                  </a:solidFill>
                  <a:latin typeface="Arial" panose="020B0604020202020204" pitchFamily="34" charset="0"/>
                </a:rPr>
                <a:t>(défaut = NULL)</a:t>
              </a:r>
            </a:p>
          </p:txBody>
        </p:sp>
        <p:sp>
          <p:nvSpPr>
            <p:cNvPr id="10" name="Rectangle 11">
              <a:extLst>
                <a:ext uri="{FF2B5EF4-FFF2-40B4-BE49-F238E27FC236}">
                  <a16:creationId xmlns:a16="http://schemas.microsoft.com/office/drawing/2014/main" id="{FED6E441-F12C-BE6B-76C2-EAC7CD08BBC3}"/>
                </a:ext>
              </a:extLst>
            </p:cNvPr>
            <p:cNvSpPr>
              <a:spLocks noChangeArrowheads="1"/>
            </p:cNvSpPr>
            <p:nvPr/>
          </p:nvSpPr>
          <p:spPr bwMode="auto">
            <a:xfrm>
              <a:off x="3886" y="2357"/>
              <a:ext cx="913"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lnSpc>
                  <a:spcPct val="90000"/>
                </a:lnSpc>
                <a:spcBef>
                  <a:spcPct val="0"/>
                </a:spcBef>
                <a:buClrTx/>
                <a:buSzTx/>
                <a:buFontTx/>
                <a:buNone/>
              </a:pPr>
              <a:r>
                <a:rPr lang="fr-FR" altLang="fr-FR" sz="1500" b="1" dirty="0">
                  <a:solidFill>
                    <a:srgbClr val="000000"/>
                  </a:solidFill>
                  <a:latin typeface="Arial" panose="020B0604020202020204" pitchFamily="34" charset="0"/>
                </a:rPr>
                <a:t>Valeur par défaut</a:t>
              </a:r>
            </a:p>
            <a:p>
              <a:pPr algn="ctr">
                <a:lnSpc>
                  <a:spcPct val="90000"/>
                </a:lnSpc>
                <a:spcBef>
                  <a:spcPct val="0"/>
                </a:spcBef>
                <a:buClrTx/>
                <a:buSzTx/>
                <a:buFontTx/>
                <a:buNone/>
              </a:pPr>
              <a:r>
                <a:rPr lang="fr-FR" altLang="fr-FR" sz="1500" b="1" dirty="0">
                  <a:solidFill>
                    <a:srgbClr val="000000"/>
                  </a:solidFill>
                  <a:latin typeface="Arial" panose="020B0604020202020204" pitchFamily="34" charset="0"/>
                </a:rPr>
                <a:t>(facultatif)</a:t>
              </a:r>
            </a:p>
          </p:txBody>
        </p:sp>
        <p:sp>
          <p:nvSpPr>
            <p:cNvPr id="11" name="Rectangle 12">
              <a:extLst>
                <a:ext uri="{FF2B5EF4-FFF2-40B4-BE49-F238E27FC236}">
                  <a16:creationId xmlns:a16="http://schemas.microsoft.com/office/drawing/2014/main" id="{7A7FC809-485F-9C93-BE85-B7E77FEC5310}"/>
                </a:ext>
              </a:extLst>
            </p:cNvPr>
            <p:cNvSpPr>
              <a:spLocks noChangeArrowheads="1"/>
            </p:cNvSpPr>
            <p:nvPr/>
          </p:nvSpPr>
          <p:spPr bwMode="auto">
            <a:xfrm>
              <a:off x="2965" y="2962"/>
              <a:ext cx="913"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100000"/>
                </a:spcBef>
                <a:buClrTx/>
                <a:buSzTx/>
                <a:buFontTx/>
                <a:buNone/>
              </a:pPr>
              <a:r>
                <a:rPr lang="fr-FR" altLang="fr-FR" sz="1500">
                  <a:solidFill>
                    <a:srgbClr val="000000"/>
                  </a:solidFill>
                  <a:latin typeface="Arial" panose="020B0604020202020204" pitchFamily="34" charset="0"/>
                </a:rPr>
                <a:t>NOT NULL</a:t>
              </a:r>
              <a:endParaRPr lang="fr-FR" altLang="fr-FR" sz="1500" b="0">
                <a:solidFill>
                  <a:srgbClr val="000000"/>
                </a:solidFill>
                <a:latin typeface="Arial" panose="020B0604020202020204" pitchFamily="34" charset="0"/>
              </a:endParaRPr>
            </a:p>
            <a:p>
              <a:pPr>
                <a:spcBef>
                  <a:spcPct val="100000"/>
                </a:spcBef>
                <a:buClrTx/>
                <a:buSzTx/>
                <a:buFontTx/>
                <a:buNone/>
              </a:pPr>
              <a:endParaRPr lang="fr-FR" altLang="fr-FR" sz="1500" b="0">
                <a:solidFill>
                  <a:srgbClr val="000000"/>
                </a:solidFill>
                <a:latin typeface="Arial" panose="020B0604020202020204" pitchFamily="34" charset="0"/>
              </a:endParaRPr>
            </a:p>
          </p:txBody>
        </p:sp>
        <p:sp>
          <p:nvSpPr>
            <p:cNvPr id="12" name="Rectangle 13">
              <a:extLst>
                <a:ext uri="{FF2B5EF4-FFF2-40B4-BE49-F238E27FC236}">
                  <a16:creationId xmlns:a16="http://schemas.microsoft.com/office/drawing/2014/main" id="{3D114355-F8CC-1872-129C-880178CA90C6}"/>
                </a:ext>
              </a:extLst>
            </p:cNvPr>
            <p:cNvSpPr>
              <a:spLocks noChangeArrowheads="1"/>
            </p:cNvSpPr>
            <p:nvPr/>
          </p:nvSpPr>
          <p:spPr bwMode="auto">
            <a:xfrm>
              <a:off x="3886" y="2962"/>
              <a:ext cx="913"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defTabSz="758825">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defTabSz="758825">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defTabSz="758825">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defTabSz="758825">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defTabSz="758825"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100000"/>
                </a:spcBef>
                <a:buClrTx/>
                <a:buSzTx/>
                <a:buFontTx/>
                <a:buNone/>
              </a:pPr>
              <a:endParaRPr lang="fr-FR" altLang="fr-FR" sz="1500">
                <a:solidFill>
                  <a:srgbClr val="000000"/>
                </a:solidFill>
                <a:latin typeface="Arial" panose="020B0604020202020204" pitchFamily="34" charset="0"/>
              </a:endParaRPr>
            </a:p>
            <a:p>
              <a:pPr>
                <a:spcBef>
                  <a:spcPct val="100000"/>
                </a:spcBef>
                <a:buClrTx/>
                <a:buSzTx/>
                <a:buFontTx/>
                <a:buNone/>
              </a:pPr>
              <a:r>
                <a:rPr lang="fr-FR" altLang="fr-FR" sz="1500">
                  <a:solidFill>
                    <a:srgbClr val="000000"/>
                  </a:solidFill>
                  <a:latin typeface="Arial" panose="020B0604020202020204" pitchFamily="34" charset="0"/>
                </a:rPr>
                <a:t>DEFAULT 'PARIS'</a:t>
              </a:r>
            </a:p>
          </p:txBody>
        </p:sp>
      </p:grpSp>
    </p:spTree>
    <p:extLst>
      <p:ext uri="{BB962C8B-B14F-4D97-AF65-F5344CB8AC3E}">
        <p14:creationId xmlns:p14="http://schemas.microsoft.com/office/powerpoint/2010/main" val="3475707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tables : choix des champs</a:t>
            </a:r>
          </a:p>
        </p:txBody>
      </p:sp>
      <p:sp>
        <p:nvSpPr>
          <p:cNvPr id="2" name="Espace réservé du contenu 1"/>
          <p:cNvSpPr>
            <a:spLocks noGrp="1"/>
          </p:cNvSpPr>
          <p:nvPr>
            <p:ph idx="1"/>
          </p:nvPr>
        </p:nvSpPr>
        <p:spPr/>
        <p:txBody>
          <a:bodyPr/>
          <a:lstStyle/>
          <a:p>
            <a:r>
              <a:rPr lang="fr-FR" altLang="x-none" dirty="0">
                <a:ea typeface="ＭＳ Ｐゴシック" charset="-128"/>
              </a:rPr>
              <a:t>Avant de créer une table, il faut choisir les champs que l’</a:t>
            </a:r>
            <a:r>
              <a:rPr lang="fr-FR" altLang="ja-JP" dirty="0"/>
              <a:t>on va utiliser. Pour chaque champ il faut choisir un </a:t>
            </a:r>
            <a:r>
              <a:rPr lang="fr-FR" altLang="ja-JP" i="1" dirty="0"/>
              <a:t>nom </a:t>
            </a:r>
            <a:r>
              <a:rPr lang="fr-FR" altLang="ja-JP" dirty="0"/>
              <a:t>et un </a:t>
            </a:r>
            <a:r>
              <a:rPr lang="fr-FR" altLang="ja-JP" i="1" dirty="0"/>
              <a:t>type</a:t>
            </a:r>
            <a:r>
              <a:rPr lang="fr-FR" altLang="ja-JP" dirty="0"/>
              <a:t>.</a:t>
            </a:r>
          </a:p>
          <a:p>
            <a:r>
              <a:rPr lang="fr-FR" altLang="x-none" dirty="0">
                <a:ea typeface="ＭＳ Ｐゴシック" charset="-128"/>
              </a:rPr>
              <a:t>Les champs peuvent être des types suivants : </a:t>
            </a:r>
            <a:r>
              <a:rPr lang="fr-FR" altLang="x-none" i="1" dirty="0">
                <a:ea typeface="ＭＳ Ｐゴシック" charset="-128"/>
              </a:rPr>
              <a:t>numérique </a:t>
            </a:r>
            <a:r>
              <a:rPr lang="fr-FR" altLang="x-none" dirty="0">
                <a:ea typeface="ＭＳ Ｐゴシック" charset="-128"/>
              </a:rPr>
              <a:t>(entier ou rationnel), </a:t>
            </a:r>
            <a:r>
              <a:rPr lang="fr-FR" altLang="x-none" i="1" dirty="0">
                <a:ea typeface="ＭＳ Ｐゴシック" charset="-128"/>
              </a:rPr>
              <a:t>date et heure</a:t>
            </a:r>
            <a:r>
              <a:rPr lang="fr-FR" altLang="x-none" dirty="0">
                <a:ea typeface="ＭＳ Ｐゴシック" charset="-128"/>
              </a:rPr>
              <a:t>, </a:t>
            </a:r>
            <a:r>
              <a:rPr lang="fr-FR" altLang="x-none" i="1" dirty="0">
                <a:ea typeface="ＭＳ Ｐゴシック" charset="-128"/>
              </a:rPr>
              <a:t>chaîne de caractères</a:t>
            </a:r>
            <a:r>
              <a:rPr lang="fr-FR" altLang="x-none" dirty="0">
                <a:ea typeface="ＭＳ Ｐゴシック" charset="-128"/>
              </a:rPr>
              <a:t>, </a:t>
            </a:r>
            <a:r>
              <a:rPr lang="fr-FR" altLang="x-none" i="1" dirty="0">
                <a:ea typeface="ＭＳ Ｐゴシック" charset="-128"/>
              </a:rPr>
              <a:t>texte</a:t>
            </a:r>
            <a:r>
              <a:rPr lang="fr-FR" altLang="x-none" dirty="0">
                <a:ea typeface="ＭＳ Ｐゴシック" charset="-128"/>
              </a:rPr>
              <a:t>, </a:t>
            </a:r>
            <a:r>
              <a:rPr lang="fr-FR" altLang="x-none" i="1" dirty="0">
                <a:ea typeface="ＭＳ Ｐゴシック" charset="-128"/>
              </a:rPr>
              <a:t>blob</a:t>
            </a:r>
            <a:r>
              <a:rPr lang="fr-FR" altLang="x-none" dirty="0">
                <a:ea typeface="ＭＳ Ｐゴシック" charset="-128"/>
              </a:rPr>
              <a:t>, </a:t>
            </a:r>
            <a:r>
              <a:rPr lang="fr-FR" altLang="x-none" i="1" dirty="0">
                <a:ea typeface="ＭＳ Ｐゴシック" charset="-128"/>
              </a:rPr>
              <a:t>énuméré</a:t>
            </a:r>
            <a:r>
              <a:rPr lang="fr-FR" altLang="x-none" dirty="0">
                <a:ea typeface="ＭＳ Ｐゴシック" charset="-128"/>
              </a:rPr>
              <a:t>, </a:t>
            </a:r>
            <a:r>
              <a:rPr lang="fr-FR" altLang="x-none" i="1" dirty="0">
                <a:ea typeface="ＭＳ Ｐゴシック" charset="-128"/>
              </a:rPr>
              <a:t>ensemble</a:t>
            </a:r>
            <a:r>
              <a:rPr lang="fr-FR" altLang="x-none" dirty="0">
                <a:ea typeface="ＭＳ Ｐゴシック" charset="-128"/>
              </a:rPr>
              <a:t>.</a:t>
            </a:r>
          </a:p>
          <a:p>
            <a:r>
              <a:rPr lang="fr-FR" altLang="x-none" dirty="0">
                <a:ea typeface="ＭＳ Ｐゴシック" charset="-128"/>
              </a:rPr>
              <a:t>Types possibles :</a:t>
            </a:r>
          </a:p>
          <a:p>
            <a:pPr lvl="1"/>
            <a:r>
              <a:rPr lang="fr-FR" altLang="x-none" sz="1600" dirty="0">
                <a:ea typeface="ＭＳ Ｐゴシック" charset="-128"/>
              </a:rPr>
              <a:t>MySQL : CHAR(M), VARCHAR(M), INT[(M)] ou INTEGER[(M)], FLOAT[(M,D)], </a:t>
            </a:r>
            <a:r>
              <a:rPr lang="en-GB" altLang="x-none" sz="1600" dirty="0">
                <a:ea typeface="ＭＳ Ｐゴシック" charset="-128"/>
              </a:rPr>
              <a:t>DOUBLE[(M,D)] </a:t>
            </a:r>
            <a:r>
              <a:rPr lang="en-GB" altLang="x-none" sz="1600" dirty="0" err="1">
                <a:ea typeface="ＭＳ Ｐゴシック" charset="-128"/>
              </a:rPr>
              <a:t>ou</a:t>
            </a:r>
            <a:r>
              <a:rPr lang="en-GB" altLang="x-none" sz="1600" dirty="0">
                <a:ea typeface="ＭＳ Ｐゴシック" charset="-128"/>
              </a:rPr>
              <a:t> REAL [(M,D)]</a:t>
            </a:r>
            <a:r>
              <a:rPr lang="fr-FR" altLang="x-none" sz="1600" dirty="0">
                <a:ea typeface="ＭＳ Ｐゴシック" charset="-128"/>
              </a:rPr>
              <a:t>, </a:t>
            </a:r>
            <a:r>
              <a:rPr lang="en-GB" altLang="x-none" sz="1600" dirty="0">
                <a:ea typeface="ＭＳ Ｐゴシック" charset="-128"/>
              </a:rPr>
              <a:t>DECIMAL[(M[,D])] </a:t>
            </a:r>
            <a:r>
              <a:rPr lang="en-GB" altLang="x-none" sz="1600" dirty="0" err="1">
                <a:ea typeface="ＭＳ Ｐゴシック" charset="-128"/>
              </a:rPr>
              <a:t>ou</a:t>
            </a:r>
            <a:r>
              <a:rPr lang="en-GB" altLang="x-none" sz="1600" dirty="0">
                <a:ea typeface="ＭＳ Ｐゴシック" charset="-128"/>
              </a:rPr>
              <a:t> NUMERIC[(M[,D])], DATE, TIME, DATETIME, </a:t>
            </a:r>
            <a:r>
              <a:rPr lang="fr-FR" altLang="x-none" sz="1600" dirty="0">
                <a:ea typeface="ＭＳ Ｐゴシック" charset="-128"/>
              </a:rPr>
              <a:t>TIMESTAMP[(M)], BLOB, ENUM, SET,...</a:t>
            </a:r>
          </a:p>
          <a:p>
            <a:pPr lvl="1"/>
            <a:r>
              <a:rPr lang="fr-FR" altLang="x-none" sz="1600" dirty="0">
                <a:ea typeface="ＭＳ Ｐゴシック" charset="-128"/>
              </a:rPr>
              <a:t>Oracle : CHAR(M), VARCHAR2(M), NUMBER</a:t>
            </a:r>
            <a:r>
              <a:rPr lang="en-GB" altLang="x-none" sz="1600" dirty="0">
                <a:ea typeface="ＭＳ Ｐゴシック" charset="-128"/>
              </a:rPr>
              <a:t>[(M[,D])], DATE, </a:t>
            </a:r>
            <a:r>
              <a:rPr lang="fr-FR" altLang="x-none" sz="1600" dirty="0">
                <a:ea typeface="ＭＳ Ｐゴシック" charset="-128"/>
              </a:rPr>
              <a:t>TIMESTAMP[(M)], BLOB, CLOB,BFILE,...</a:t>
            </a:r>
          </a:p>
          <a:p>
            <a:pPr lvl="1"/>
            <a:r>
              <a:rPr lang="fr-FR" altLang="x-none" sz="1600" dirty="0">
                <a:ea typeface="ＭＳ Ｐゴシック" charset="-128"/>
              </a:rPr>
              <a:t>SQL SERVER : BIT, CHAR(M), VARCHAR(M), TEXT, DECIMAL</a:t>
            </a:r>
            <a:r>
              <a:rPr lang="en-GB" altLang="x-none" sz="1600" dirty="0">
                <a:ea typeface="ＭＳ Ｐゴシック" charset="-128"/>
              </a:rPr>
              <a:t>[(M[,D])], FLOAT, INT, MONEY, REAL, DATETIME, SMALLDATETIME, </a:t>
            </a:r>
            <a:r>
              <a:rPr lang="fr-FR" altLang="x-none" sz="1600" dirty="0">
                <a:ea typeface="ＭＳ Ｐゴシック" charset="-128"/>
              </a:rPr>
              <a:t>TIMESTAMP[(M)], IMAGE, BINARY(M), UNIQUEIDENTIFIER,...</a:t>
            </a:r>
            <a:endParaRPr lang="fr-FR" altLang="x-none" sz="1600" b="1"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1542045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Principaux types de données PostgreSQL (1)</a:t>
            </a:r>
          </a:p>
        </p:txBody>
      </p:sp>
      <p:sp>
        <p:nvSpPr>
          <p:cNvPr id="6" name="Espace réservé du contenu 1"/>
          <p:cNvSpPr>
            <a:spLocks noGrp="1"/>
          </p:cNvSpPr>
          <p:nvPr>
            <p:ph idx="1"/>
          </p:nvPr>
        </p:nvSpPr>
        <p:spPr>
          <a:xfrm>
            <a:off x="457200" y="1387234"/>
            <a:ext cx="8229600" cy="5089766"/>
          </a:xfrm>
        </p:spPr>
        <p:txBody>
          <a:bodyPr/>
          <a:lstStyle/>
          <a:p>
            <a:r>
              <a:rPr lang="fr-FR" altLang="x-none" dirty="0">
                <a:ea typeface="ＭＳ Ｐゴシック" charset="-128"/>
              </a:rPr>
              <a:t>Types caractères:</a:t>
            </a:r>
          </a:p>
          <a:p>
            <a:pPr lvl="1"/>
            <a:r>
              <a:rPr lang="fr-FR" altLang="x-none" dirty="0">
                <a:latin typeface="Courier New" charset="0"/>
                <a:ea typeface="ＭＳ Ｐゴシック" charset="-128"/>
              </a:rPr>
              <a:t>CHAR(n) </a:t>
            </a:r>
            <a:r>
              <a:rPr lang="fr-FR" altLang="x-none" dirty="0">
                <a:ea typeface="ＭＳ Ｐゴシック" charset="-128"/>
              </a:rPr>
              <a:t>: </a:t>
            </a:r>
            <a:r>
              <a:rPr lang="fr-FR" altLang="x-none" dirty="0">
                <a:latin typeface="Verdana" charset="0"/>
                <a:ea typeface="ＭＳ Ｐゴシック" charset="-128"/>
              </a:rPr>
              <a:t>Chaîne de caractères de longueur fixe : n octets complétés à droite par des espaces. La taille (n) n’est plus limitée.</a:t>
            </a:r>
            <a:endParaRPr lang="fr-FR" altLang="x-none" dirty="0">
              <a:ea typeface="ＭＳ Ｐゴシック" charset="-128"/>
            </a:endParaRPr>
          </a:p>
          <a:p>
            <a:pPr lvl="1"/>
            <a:r>
              <a:rPr lang="fr-FR" altLang="x-none" dirty="0">
                <a:latin typeface="Courier New" charset="0"/>
                <a:ea typeface="ＭＳ Ｐゴシック" charset="-128"/>
              </a:rPr>
              <a:t>VARCHAR(n) </a:t>
            </a:r>
            <a:r>
              <a:rPr lang="fr-FR" altLang="x-none" dirty="0">
                <a:ea typeface="ＭＳ Ｐゴシック" charset="-128"/>
              </a:rPr>
              <a:t>: </a:t>
            </a:r>
            <a:r>
              <a:rPr lang="fr-FR" altLang="x-none" dirty="0">
                <a:latin typeface="Verdana" charset="0"/>
                <a:ea typeface="ＭＳ Ｐゴシック" charset="-128"/>
              </a:rPr>
              <a:t>Chaîne de caractères de longueur variable : n octets au maximum.</a:t>
            </a:r>
          </a:p>
          <a:p>
            <a:pPr lvl="1"/>
            <a:r>
              <a:rPr lang="fr-FR" altLang="x-none" dirty="0">
                <a:latin typeface="Courier New" charset="0"/>
                <a:ea typeface="ＭＳ Ｐゴシック" charset="-128"/>
              </a:rPr>
              <a:t>TEXT </a:t>
            </a:r>
            <a:r>
              <a:rPr lang="fr-FR" altLang="x-none" dirty="0">
                <a:latin typeface="Verdana" charset="0"/>
                <a:ea typeface="ＭＳ Ｐゴシック" charset="-128"/>
              </a:rPr>
              <a:t>: Chaîne de caractères de longueur illimitée. Synonyme de </a:t>
            </a:r>
            <a:r>
              <a:rPr lang="fr-FR" altLang="x-none" dirty="0">
                <a:latin typeface="Courier New" panose="02070309020205020404" pitchFamily="49" charset="0"/>
                <a:ea typeface="ＭＳ Ｐゴシック" charset="-128"/>
                <a:cs typeface="Courier New" panose="02070309020205020404" pitchFamily="49" charset="0"/>
              </a:rPr>
              <a:t>VARCHAR</a:t>
            </a:r>
            <a:r>
              <a:rPr lang="fr-FR" altLang="x-none" dirty="0">
                <a:latin typeface="Verdana" charset="0"/>
                <a:ea typeface="ＭＳ Ｐゴシック" charset="-128"/>
              </a:rPr>
              <a:t>.</a:t>
            </a:r>
            <a:endParaRPr lang="fr-FR" altLang="x-none" dirty="0">
              <a:ea typeface="ＭＳ Ｐゴシック" charset="-128"/>
            </a:endParaRPr>
          </a:p>
          <a:p>
            <a:r>
              <a:rPr lang="fr-FR" altLang="x-none" dirty="0">
                <a:ea typeface="ＭＳ Ｐゴシック" charset="-128"/>
              </a:rPr>
              <a:t>Types numériques :</a:t>
            </a:r>
          </a:p>
          <a:p>
            <a:pPr lvl="1"/>
            <a:r>
              <a:rPr lang="fr-FR" altLang="x-none" dirty="0">
                <a:latin typeface="Courier New" charset="0"/>
                <a:ea typeface="ＭＳ Ｐゴシック" charset="-128"/>
              </a:rPr>
              <a:t>NUMERIC(</a:t>
            </a:r>
            <a:r>
              <a:rPr lang="fr-FR" altLang="x-none" dirty="0" err="1">
                <a:latin typeface="Courier New" charset="0"/>
                <a:ea typeface="ＭＳ Ｐゴシック" charset="-128"/>
              </a:rPr>
              <a:t>p,s</a:t>
            </a:r>
            <a:r>
              <a:rPr lang="fr-FR" altLang="x-none" dirty="0">
                <a:latin typeface="Courier New" charset="0"/>
                <a:ea typeface="ＭＳ Ｐゴシック" charset="-128"/>
              </a:rPr>
              <a:t>) </a:t>
            </a:r>
            <a:r>
              <a:rPr lang="fr-FR" altLang="x-none" dirty="0">
                <a:ea typeface="ＭＳ Ｐゴシック" charset="-128"/>
              </a:rPr>
              <a:t>: </a:t>
            </a:r>
            <a:r>
              <a:rPr lang="fr-FR" altLang="x-none" dirty="0">
                <a:latin typeface="Verdana" charset="0"/>
                <a:ea typeface="ＭＳ Ｐゴシック" charset="-128"/>
              </a:rPr>
              <a:t>Numérique avec une précision de p chiffres dont s décimales</a:t>
            </a:r>
          </a:p>
          <a:p>
            <a:pPr lvl="1"/>
            <a:r>
              <a:rPr lang="fr-FR" altLang="x-none" dirty="0">
                <a:latin typeface="Courier New" charset="0"/>
                <a:ea typeface="ＭＳ Ｐゴシック" charset="-128"/>
              </a:rPr>
              <a:t>SMALLINT </a:t>
            </a:r>
            <a:r>
              <a:rPr lang="fr-FR" altLang="x-none" dirty="0">
                <a:latin typeface="Verdana" charset="0"/>
                <a:ea typeface="ＭＳ Ｐゴシック" charset="-128"/>
              </a:rPr>
              <a:t>(</a:t>
            </a:r>
            <a:r>
              <a:rPr lang="fr-FR" altLang="x-none" dirty="0">
                <a:ea typeface="ＭＳ Ｐゴシック" charset="-128"/>
              </a:rPr>
              <a:t>de -32768 à +32767)</a:t>
            </a:r>
            <a:r>
              <a:rPr lang="fr-FR" altLang="x-none" dirty="0">
                <a:latin typeface="Verdana" charset="0"/>
                <a:ea typeface="ＭＳ Ｐゴシック" charset="-128"/>
              </a:rPr>
              <a:t>, </a:t>
            </a:r>
            <a:r>
              <a:rPr lang="fr-FR" altLang="x-none" dirty="0">
                <a:latin typeface="Courier New" charset="0"/>
                <a:ea typeface="ＭＳ Ｐゴシック" charset="-128"/>
              </a:rPr>
              <a:t>INTEGER </a:t>
            </a:r>
            <a:r>
              <a:rPr lang="fr-FR" altLang="x-none" dirty="0">
                <a:latin typeface="Verdana" charset="0"/>
                <a:ea typeface="ＭＳ Ｐゴシック" charset="-128"/>
              </a:rPr>
              <a:t>(</a:t>
            </a:r>
            <a:r>
              <a:rPr lang="fr-FR" altLang="x-none" dirty="0">
                <a:ea typeface="ＭＳ Ｐゴシック" charset="-128"/>
              </a:rPr>
              <a:t>de -214 7483 648 à +214 7483 647), </a:t>
            </a:r>
            <a:r>
              <a:rPr lang="fr-FR" altLang="x-none" dirty="0">
                <a:latin typeface="Courier New" charset="0"/>
                <a:ea typeface="ＭＳ Ｐゴシック" charset="-128"/>
              </a:rPr>
              <a:t>REAL</a:t>
            </a:r>
            <a:r>
              <a:rPr lang="fr-FR" altLang="x-none" dirty="0">
                <a:ea typeface="ＭＳ Ｐゴシック" charset="-128"/>
              </a:rPr>
              <a:t>,…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94804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Principaux types de données PostgreSQL (2)</a:t>
            </a:r>
          </a:p>
        </p:txBody>
      </p:sp>
      <p:sp>
        <p:nvSpPr>
          <p:cNvPr id="2" name="Espace réservé du contenu 1"/>
          <p:cNvSpPr>
            <a:spLocks noGrp="1"/>
          </p:cNvSpPr>
          <p:nvPr>
            <p:ph idx="1"/>
          </p:nvPr>
        </p:nvSpPr>
        <p:spPr/>
        <p:txBody>
          <a:bodyPr/>
          <a:lstStyle/>
          <a:p>
            <a:pPr algn="just">
              <a:lnSpc>
                <a:spcPct val="90000"/>
              </a:lnSpc>
            </a:pPr>
            <a:r>
              <a:rPr lang="fr-FR" altLang="x-none" dirty="0">
                <a:ea typeface="ＭＳ Ｐゴシック" charset="-128"/>
              </a:rPr>
              <a:t>Types date :</a:t>
            </a:r>
          </a:p>
          <a:p>
            <a:pPr lvl="1" algn="just">
              <a:lnSpc>
                <a:spcPct val="90000"/>
              </a:lnSpc>
            </a:pPr>
            <a:r>
              <a:rPr lang="fr-FR" altLang="x-none" dirty="0">
                <a:latin typeface="Courier New" charset="0"/>
                <a:ea typeface="ＭＳ Ｐゴシック" charset="-128"/>
              </a:rPr>
              <a:t>DATE </a:t>
            </a:r>
            <a:r>
              <a:rPr lang="fr-FR" altLang="x-none" dirty="0">
                <a:ea typeface="ＭＳ Ｐゴシック" charset="-128"/>
              </a:rPr>
              <a:t>: </a:t>
            </a:r>
            <a:r>
              <a:rPr lang="fr-FR" altLang="x-none" dirty="0">
                <a:latin typeface="Verdana" charset="0"/>
                <a:ea typeface="ＭＳ Ｐゴシック" charset="-128"/>
              </a:rPr>
              <a:t>Date comprise entre 1er</a:t>
            </a:r>
            <a:r>
              <a:rPr lang="fr-FR" altLang="x-none" baseline="30000" dirty="0">
                <a:latin typeface="Verdana" charset="0"/>
                <a:ea typeface="ＭＳ Ｐゴシック" charset="-128"/>
              </a:rPr>
              <a:t> </a:t>
            </a:r>
            <a:r>
              <a:rPr lang="fr-FR" altLang="x-none" dirty="0">
                <a:latin typeface="Verdana" charset="0"/>
                <a:ea typeface="ＭＳ Ｐゴシック" charset="-128"/>
              </a:rPr>
              <a:t>janvier 4713 avant JC et le 31 décembre </a:t>
            </a:r>
            <a:r>
              <a:rPr lang="fr-FR" altLang="x-none" dirty="0">
                <a:ea typeface="ＭＳ Ｐゴシック" charset="-128"/>
              </a:rPr>
              <a:t>5874897 </a:t>
            </a:r>
            <a:r>
              <a:rPr lang="fr-FR" altLang="x-none" dirty="0">
                <a:latin typeface="Verdana" charset="0"/>
                <a:ea typeface="ＭＳ Ｐゴシック" charset="-128"/>
              </a:rPr>
              <a:t>après JC.</a:t>
            </a:r>
            <a:endParaRPr lang="fr-FR" altLang="x-none" dirty="0">
              <a:ea typeface="ＭＳ Ｐゴシック" charset="-128"/>
            </a:endParaRPr>
          </a:p>
          <a:p>
            <a:pPr lvl="1" algn="just">
              <a:lnSpc>
                <a:spcPct val="90000"/>
              </a:lnSpc>
            </a:pPr>
            <a:r>
              <a:rPr lang="fr-FR" altLang="x-none" dirty="0">
                <a:latin typeface="Courier New" charset="0"/>
                <a:ea typeface="ＭＳ Ｐゴシック" charset="-128"/>
              </a:rPr>
              <a:t>TIMESTAMP(p) </a:t>
            </a:r>
            <a:r>
              <a:rPr lang="fr-FR" altLang="x-none" dirty="0">
                <a:ea typeface="ＭＳ Ｐゴシック" charset="-128"/>
              </a:rPr>
              <a:t>: Données de type Date (Année, mois, jour, heure, minute et seconde) dans laquelle il est possible de préciser, à l'aide de la précision p, le nombre de chiffres significatifs pour les fractions de secondes (0 à 6).</a:t>
            </a:r>
          </a:p>
          <a:p>
            <a:pPr algn="just">
              <a:lnSpc>
                <a:spcPct val="90000"/>
              </a:lnSpc>
            </a:pPr>
            <a:r>
              <a:rPr lang="fr-FR" altLang="x-none" dirty="0">
                <a:latin typeface="Courier New" charset="0"/>
                <a:ea typeface="ＭＳ Ｐゴシック" charset="-128"/>
              </a:rPr>
              <a:t>BOOLEAN</a:t>
            </a:r>
          </a:p>
          <a:p>
            <a:pPr algn="just">
              <a:lnSpc>
                <a:spcPct val="90000"/>
              </a:lnSpc>
            </a:pPr>
            <a:r>
              <a:rPr lang="fr-FR" altLang="x-none" dirty="0">
                <a:latin typeface="Courier New" charset="0"/>
                <a:ea typeface="ＭＳ Ｐゴシック" charset="-128"/>
              </a:rPr>
              <a:t>BYTEA </a:t>
            </a:r>
            <a:r>
              <a:rPr lang="fr-FR" altLang="x-none" dirty="0">
                <a:ea typeface="ＭＳ Ｐゴシック" charset="-128"/>
              </a:rPr>
              <a:t>(</a:t>
            </a:r>
            <a:r>
              <a:rPr lang="fr-FR" altLang="x-none" dirty="0">
                <a:ea typeface="ＭＳ Ｐゴシック" charset="-128"/>
                <a:sym typeface="Wingdings" charset="2"/>
              </a:rPr>
              <a:t> BLOB) </a:t>
            </a:r>
            <a:r>
              <a:rPr lang="fr-FR" altLang="x-none" dirty="0">
                <a:ea typeface="ＭＳ Ｐゴシック" charset="-128"/>
              </a:rPr>
              <a:t>: Données binaires non structurées (4 Go maximum).</a:t>
            </a:r>
          </a:p>
          <a:p>
            <a:pPr algn="just">
              <a:lnSpc>
                <a:spcPct val="90000"/>
              </a:lnSpc>
            </a:pPr>
            <a:r>
              <a:rPr lang="fr-FR" altLang="x-none" dirty="0">
                <a:ea typeface="ＭＳ Ｐゴシック" charset="-128"/>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951913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fr-FR" altLang="x-none">
                <a:ea typeface="ＭＳ Ｐゴシック" charset="-128"/>
              </a:rPr>
              <a:t>Création de tables (suite)</a:t>
            </a:r>
          </a:p>
        </p:txBody>
      </p:sp>
      <p:sp>
        <p:nvSpPr>
          <p:cNvPr id="2" name="Espace réservé du contenu 1"/>
          <p:cNvSpPr>
            <a:spLocks noGrp="1"/>
          </p:cNvSpPr>
          <p:nvPr>
            <p:ph idx="1"/>
          </p:nvPr>
        </p:nvSpPr>
        <p:spPr/>
        <p:txBody>
          <a:bodyPr/>
          <a:lstStyle/>
          <a:p>
            <a:r>
              <a:rPr lang="fr-FR" altLang="x-none" dirty="0">
                <a:latin typeface="Courier New" charset="0"/>
                <a:ea typeface="ＭＳ Ｐゴシック" charset="-128"/>
              </a:rPr>
              <a:t>CREATE</a:t>
            </a:r>
            <a:r>
              <a:rPr lang="fr-FR" altLang="x-none" dirty="0">
                <a:ea typeface="ＭＳ Ｐゴシック" charset="-128"/>
              </a:rPr>
              <a:t> à l'aide de </a:t>
            </a:r>
            <a:r>
              <a:rPr lang="fr-FR" altLang="x-none" dirty="0">
                <a:latin typeface="Courier New" charset="0"/>
                <a:ea typeface="ＭＳ Ｐゴシック" charset="-128"/>
              </a:rPr>
              <a:t>SELECT</a:t>
            </a:r>
          </a:p>
          <a:p>
            <a:pPr lvl="1"/>
            <a:r>
              <a:rPr lang="fr-FR" altLang="x-none" sz="2200" dirty="0">
                <a:ea typeface="ＭＳ Ｐゴシック" charset="-128"/>
              </a:rPr>
              <a:t>Exemple : création de la table dept_20. La structure de cette table sera identique à celle de la table DEPT</a:t>
            </a:r>
            <a:endParaRPr lang="fr-FR" altLang="x-none" sz="2200" b="1" dirty="0">
              <a:latin typeface="Courier New" charset="0"/>
              <a:ea typeface="ＭＳ Ｐゴシック" charset="-128"/>
            </a:endParaRPr>
          </a:p>
          <a:p>
            <a:pPr lvl="2">
              <a:buNone/>
            </a:pPr>
            <a:r>
              <a:rPr lang="en-US" altLang="x-none" sz="2000" b="1" dirty="0">
                <a:latin typeface="Courier New" charset="0"/>
                <a:ea typeface="ＭＳ Ｐゴシック" charset="-128"/>
              </a:rPr>
              <a:t>CREATE TABLE dept_20 AS</a:t>
            </a:r>
          </a:p>
          <a:p>
            <a:pPr lvl="2">
              <a:buNone/>
            </a:pPr>
            <a:r>
              <a:rPr lang="en-US" altLang="x-none" sz="2000" b="1" dirty="0">
                <a:latin typeface="Courier New" charset="0"/>
                <a:ea typeface="ＭＳ Ｐゴシック" charset="-128"/>
              </a:rPr>
              <a:t>	SELECT * FROM </a:t>
            </a:r>
            <a:r>
              <a:rPr lang="en-US" altLang="x-none" sz="2000" b="1" dirty="0" err="1">
                <a:latin typeface="Courier New" charset="0"/>
                <a:ea typeface="ＭＳ Ｐゴシック" charset="-128"/>
              </a:rPr>
              <a:t>dept</a:t>
            </a:r>
            <a:endParaRPr lang="en-US" altLang="x-none" sz="2000" b="1" dirty="0">
              <a:latin typeface="Courier New" charset="0"/>
              <a:ea typeface="ＭＳ Ｐゴシック" charset="-128"/>
            </a:endParaRPr>
          </a:p>
          <a:p>
            <a:pPr lvl="2">
              <a:buNone/>
            </a:pPr>
            <a:r>
              <a:rPr lang="en-US" altLang="x-none" sz="2000" b="1" dirty="0">
                <a:latin typeface="Courier New" charset="0"/>
                <a:ea typeface="ＭＳ Ｐゴシック" charset="-128"/>
              </a:rPr>
              <a:t>	WHERE </a:t>
            </a:r>
            <a:r>
              <a:rPr lang="en-US" altLang="x-none" sz="2000" b="1" dirty="0" err="1">
                <a:latin typeface="Courier New" charset="0"/>
                <a:ea typeface="ＭＳ Ｐゴシック" charset="-128"/>
              </a:rPr>
              <a:t>deptno</a:t>
            </a:r>
            <a:r>
              <a:rPr lang="en-US" altLang="x-none" sz="2000" b="1" dirty="0">
                <a:latin typeface="Courier New" charset="0"/>
                <a:ea typeface="ＭＳ Ｐゴシック" charset="-128"/>
              </a:rPr>
              <a:t> = 20</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115183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fr-FR" altLang="x-none">
                <a:ea typeface="ＭＳ Ｐゴシック" charset="-128"/>
              </a:rPr>
              <a:t>Création de contraintes d</a:t>
            </a:r>
            <a:r>
              <a:rPr lang="ja-JP" altLang="fr-FR">
                <a:ea typeface="ＭＳ Ｐゴシック" charset="-128"/>
              </a:rPr>
              <a:t>’</a:t>
            </a:r>
            <a:r>
              <a:rPr lang="fr-FR" altLang="ja-JP">
                <a:ea typeface="ＭＳ Ｐゴシック" charset="-128"/>
              </a:rPr>
              <a:t>intégrité (1)</a:t>
            </a:r>
            <a:endParaRPr lang="fr-FR" altLang="x-none">
              <a:ea typeface="ＭＳ Ｐゴシック" charset="-128"/>
            </a:endParaRPr>
          </a:p>
        </p:txBody>
      </p:sp>
      <p:sp>
        <p:nvSpPr>
          <p:cNvPr id="2" name="Espace réservé du contenu 1"/>
          <p:cNvSpPr>
            <a:spLocks noGrp="1"/>
          </p:cNvSpPr>
          <p:nvPr>
            <p:ph idx="1"/>
          </p:nvPr>
        </p:nvSpPr>
        <p:spPr>
          <a:xfrm>
            <a:off x="457200" y="1387234"/>
            <a:ext cx="8229600" cy="5470766"/>
          </a:xfrm>
        </p:spPr>
        <p:txBody>
          <a:bodyPr/>
          <a:lstStyle/>
          <a:p>
            <a:pPr>
              <a:lnSpc>
                <a:spcPct val="80000"/>
              </a:lnSpc>
            </a:pPr>
            <a:r>
              <a:rPr lang="fr-FR" altLang="x-none" sz="2000" dirty="0">
                <a:ea typeface="ＭＳ Ｐゴシック" charset="-128"/>
              </a:rPr>
              <a:t>Moyen permettant de garantir que les modifications apportées à la base ne pourront en aucun cas la rendre incohérente.</a:t>
            </a:r>
          </a:p>
          <a:p>
            <a:pPr>
              <a:lnSpc>
                <a:spcPct val="80000"/>
              </a:lnSpc>
            </a:pPr>
            <a:r>
              <a:rPr lang="fr-FR" altLang="x-none" sz="2000" dirty="0">
                <a:ea typeface="ＭＳ Ｐゴシック" charset="-128"/>
              </a:rPr>
              <a:t>Différents types de contraintes d</a:t>
            </a:r>
            <a:r>
              <a:rPr lang="ja-JP" altLang="fr-FR" sz="2000" dirty="0"/>
              <a:t>’</a:t>
            </a:r>
            <a:r>
              <a:rPr lang="fr-FR" altLang="ja-JP" sz="2000" dirty="0"/>
              <a:t>intégrité :</a:t>
            </a:r>
          </a:p>
          <a:p>
            <a:pPr lvl="1">
              <a:lnSpc>
                <a:spcPct val="90000"/>
              </a:lnSpc>
            </a:pPr>
            <a:r>
              <a:rPr lang="fr-FR" altLang="x-none" sz="1800" dirty="0">
                <a:ea typeface="ＭＳ Ｐゴシック" charset="-128"/>
              </a:rPr>
              <a:t>Définie lors de la création des tables</a:t>
            </a:r>
            <a:endParaRPr lang="fr-FR" altLang="x-none" sz="1800" dirty="0">
              <a:solidFill>
                <a:schemeClr val="hlink"/>
              </a:solidFill>
              <a:ea typeface="ＭＳ Ｐゴシック" charset="-128"/>
            </a:endParaRPr>
          </a:p>
          <a:p>
            <a:pPr lvl="2">
              <a:lnSpc>
                <a:spcPct val="80000"/>
              </a:lnSpc>
            </a:pPr>
            <a:r>
              <a:rPr lang="fr-FR" altLang="x-none" sz="1600" dirty="0">
                <a:ea typeface="ＭＳ Ｐゴシック" charset="-128"/>
              </a:rPr>
              <a:t>les contraintes de domaine</a:t>
            </a:r>
          </a:p>
          <a:p>
            <a:pPr lvl="3">
              <a:lnSpc>
                <a:spcPct val="80000"/>
              </a:lnSpc>
            </a:pPr>
            <a:r>
              <a:rPr lang="fr-FR" altLang="x-none" sz="1400" dirty="0">
                <a:ea typeface="ＭＳ Ｐゴシック" charset="-128"/>
              </a:rPr>
              <a:t>type de colonne, valeur par défaut, ensemble de valeurs, conditions qu'une valeur doit remplir ; caractère obligatoire ou non des colonnes (NULL ou NOT NULL).</a:t>
            </a:r>
          </a:p>
          <a:p>
            <a:pPr lvl="2">
              <a:lnSpc>
                <a:spcPct val="80000"/>
              </a:lnSpc>
            </a:pPr>
            <a:r>
              <a:rPr lang="fr-FR" altLang="x-none" sz="1600" dirty="0">
                <a:ea typeface="ＭＳ Ｐゴシック" charset="-128"/>
              </a:rPr>
              <a:t>les contraintes de clé unique</a:t>
            </a:r>
          </a:p>
          <a:p>
            <a:pPr lvl="3">
              <a:lnSpc>
                <a:spcPct val="80000"/>
              </a:lnSpc>
            </a:pPr>
            <a:r>
              <a:rPr lang="fr-FR" altLang="x-none" sz="1400" dirty="0">
                <a:ea typeface="ＭＳ Ｐゴシック" charset="-128"/>
              </a:rPr>
              <a:t>garantissent qu'une même valeur ne peut se trouver sur plus d'une ligne.</a:t>
            </a:r>
          </a:p>
          <a:p>
            <a:pPr lvl="2">
              <a:lnSpc>
                <a:spcPct val="80000"/>
              </a:lnSpc>
            </a:pPr>
            <a:r>
              <a:rPr lang="fr-FR" altLang="x-none" sz="1600" dirty="0">
                <a:ea typeface="ＭＳ Ｐゴシック" charset="-128"/>
              </a:rPr>
              <a:t>les contraintes de clé primaire</a:t>
            </a:r>
          </a:p>
          <a:p>
            <a:pPr lvl="3">
              <a:lnSpc>
                <a:spcPct val="80000"/>
              </a:lnSpc>
            </a:pPr>
            <a:r>
              <a:rPr lang="fr-FR" altLang="x-none" sz="1400" dirty="0">
                <a:ea typeface="ＭＳ Ｐゴシック" charset="-128"/>
              </a:rPr>
              <a:t>colonne ou groupe de colonnes choisis pour identifier de façon unique chacune des occurrences de tables, et </a:t>
            </a:r>
            <a:r>
              <a:rPr lang="fr-FR" altLang="x-none" sz="1400" dirty="0" err="1">
                <a:ea typeface="ＭＳ Ｐゴシック" charset="-128"/>
              </a:rPr>
              <a:t>référençable</a:t>
            </a:r>
            <a:r>
              <a:rPr lang="fr-FR" altLang="x-none" sz="1400" dirty="0">
                <a:ea typeface="ＭＳ Ｐゴシック" charset="-128"/>
              </a:rPr>
              <a:t> par une clé étrangère.</a:t>
            </a:r>
          </a:p>
          <a:p>
            <a:pPr lvl="2">
              <a:lnSpc>
                <a:spcPct val="80000"/>
              </a:lnSpc>
            </a:pPr>
            <a:r>
              <a:rPr lang="fr-FR" altLang="x-none" sz="1600" dirty="0">
                <a:ea typeface="ＭＳ Ｐゴシック" charset="-128"/>
              </a:rPr>
              <a:t>les contraintes référentielles (clé étrangère)</a:t>
            </a:r>
          </a:p>
          <a:p>
            <a:pPr lvl="3">
              <a:lnSpc>
                <a:spcPct val="80000"/>
              </a:lnSpc>
            </a:pPr>
            <a:r>
              <a:rPr lang="fr-FR" altLang="x-none" sz="1400" dirty="0">
                <a:ea typeface="ＭＳ Ｐゴシック" charset="-128"/>
              </a:rPr>
              <a:t>garantissent qu'une colonne ou un groupe de colonnes existe dans une autre entité.</a:t>
            </a:r>
          </a:p>
          <a:p>
            <a:pPr lvl="1">
              <a:lnSpc>
                <a:spcPct val="90000"/>
              </a:lnSpc>
            </a:pPr>
            <a:r>
              <a:rPr lang="fr-FR" altLang="x-none" sz="1800" dirty="0">
                <a:ea typeface="ＭＳ Ｐゴシック" charset="-128"/>
              </a:rPr>
              <a:t>Définies par trigger</a:t>
            </a:r>
          </a:p>
          <a:p>
            <a:pPr lvl="2">
              <a:lnSpc>
                <a:spcPct val="90000"/>
              </a:lnSpc>
            </a:pPr>
            <a:r>
              <a:rPr lang="fr-FR" altLang="x-none" sz="1600" dirty="0">
                <a:ea typeface="ＭＳ Ｐゴシック" charset="-128"/>
              </a:rPr>
              <a:t>Contraintes </a:t>
            </a:r>
            <a:r>
              <a:rPr lang="fr-FR" altLang="x-none" sz="1600" dirty="0">
                <a:solidFill>
                  <a:schemeClr val="hlink"/>
                </a:solidFill>
                <a:ea typeface="ＭＳ Ｐゴシック" charset="-128"/>
              </a:rPr>
              <a:t>temporelles</a:t>
            </a:r>
            <a:r>
              <a:rPr lang="fr-FR" altLang="x-none" sz="1600" dirty="0">
                <a:ea typeface="ＭＳ Ｐゴシック" charset="-128"/>
              </a:rPr>
              <a:t> : salaire ne peut pas baisser…</a:t>
            </a:r>
          </a:p>
          <a:p>
            <a:pPr lvl="2">
              <a:lnSpc>
                <a:spcPct val="90000"/>
              </a:lnSpc>
            </a:pPr>
            <a:r>
              <a:rPr lang="fr-FR" altLang="x-none" sz="1600" dirty="0">
                <a:ea typeface="ＭＳ Ｐゴシック" charset="-128"/>
              </a:rPr>
              <a:t>Contraintes avec </a:t>
            </a:r>
            <a:r>
              <a:rPr lang="fr-FR" altLang="x-none" sz="1600" dirty="0">
                <a:solidFill>
                  <a:schemeClr val="hlink"/>
                </a:solidFill>
                <a:ea typeface="ＭＳ Ｐゴシック" charset="-128"/>
              </a:rPr>
              <a:t>agrégats</a:t>
            </a:r>
            <a:r>
              <a:rPr lang="fr-FR" altLang="x-none" sz="1600" dirty="0">
                <a:ea typeface="ＭＳ Ｐゴシック" charset="-128"/>
              </a:rPr>
              <a:t> : ne porte pas sur un attribut ou un </a:t>
            </a:r>
            <a:r>
              <a:rPr lang="fr-FR" altLang="x-none" sz="1600" dirty="0" err="1">
                <a:ea typeface="ＭＳ Ｐゴシック" charset="-128"/>
              </a:rPr>
              <a:t>tuples</a:t>
            </a:r>
            <a:r>
              <a:rPr lang="fr-FR" altLang="x-none" sz="1600" dirty="0">
                <a:ea typeface="ＭＳ Ｐゴシック" charset="-128"/>
              </a:rPr>
              <a:t>, mais plusieurs </a:t>
            </a:r>
            <a:r>
              <a:rPr lang="fr-FR" altLang="x-none" sz="1600" dirty="0" err="1">
                <a:ea typeface="ＭＳ Ｐゴシック" charset="-128"/>
              </a:rPr>
              <a:t>tuples</a:t>
            </a:r>
            <a:r>
              <a:rPr lang="fr-FR" altLang="x-none" sz="1600" dirty="0">
                <a:ea typeface="ＭＳ Ｐゴシック" charset="-128"/>
              </a:rPr>
              <a:t> ou même toute la table : </a:t>
            </a:r>
          </a:p>
          <a:p>
            <a:pPr lvl="3">
              <a:lnSpc>
                <a:spcPct val="90000"/>
              </a:lnSpc>
            </a:pPr>
            <a:r>
              <a:rPr lang="fr-FR" altLang="x-none" sz="1400" dirty="0">
                <a:ea typeface="ＭＳ Ｐゴシック" charset="-128"/>
              </a:rPr>
              <a:t>Exemple : « Il doit y avoir autant de services localisés à Paris que de services à Londres » </a:t>
            </a:r>
          </a:p>
          <a:p>
            <a:pPr lvl="3">
              <a:lnSpc>
                <a:spcPct val="90000"/>
              </a:lnSpc>
            </a:pPr>
            <a:r>
              <a:rPr lang="fr-FR" altLang="x-none" sz="1400" dirty="0">
                <a:ea typeface="ＭＳ Ｐゴシック" charset="-128"/>
              </a:rPr>
              <a:t>Cette contrainte ne peut être vérifiée que lorsque « tous les services sont insérés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1815005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fr-FR" altLang="x-none">
                <a:ea typeface="ＭＳ Ｐゴシック" charset="-128"/>
              </a:rPr>
              <a:t>Création de contraintes d</a:t>
            </a:r>
            <a:r>
              <a:rPr lang="ja-JP" altLang="fr-FR">
                <a:ea typeface="ＭＳ Ｐゴシック" charset="-128"/>
              </a:rPr>
              <a:t>’</a:t>
            </a:r>
            <a:r>
              <a:rPr lang="fr-FR" altLang="ja-JP">
                <a:ea typeface="ＭＳ Ｐゴシック" charset="-128"/>
              </a:rPr>
              <a:t>intégrité (2)</a:t>
            </a:r>
            <a:endParaRPr lang="fr-FR" altLang="x-none">
              <a:ea typeface="ＭＳ Ｐゴシック" charset="-128"/>
            </a:endParaRPr>
          </a:p>
        </p:txBody>
      </p:sp>
      <p:sp>
        <p:nvSpPr>
          <p:cNvPr id="2" name="Espace réservé du contenu 1"/>
          <p:cNvSpPr>
            <a:spLocks noGrp="1"/>
          </p:cNvSpPr>
          <p:nvPr>
            <p:ph idx="1"/>
          </p:nvPr>
        </p:nvSpPr>
        <p:spPr/>
        <p:txBody>
          <a:bodyPr/>
          <a:lstStyle/>
          <a:p>
            <a:pPr>
              <a:lnSpc>
                <a:spcPct val="80000"/>
              </a:lnSpc>
            </a:pPr>
            <a:r>
              <a:rPr lang="fr-FR" altLang="x-none" sz="2800" dirty="0">
                <a:ea typeface="ＭＳ Ｐゴシック" charset="-128"/>
              </a:rPr>
              <a:t>Respect des contraintes d</a:t>
            </a:r>
            <a:r>
              <a:rPr lang="ja-JP" altLang="fr-FR" sz="2800" dirty="0"/>
              <a:t>’</a:t>
            </a:r>
            <a:r>
              <a:rPr lang="fr-FR" altLang="ja-JP" sz="2800" dirty="0"/>
              <a:t>intégrité :</a:t>
            </a:r>
          </a:p>
          <a:p>
            <a:pPr lvl="1"/>
            <a:r>
              <a:rPr lang="fr-FR" altLang="x-none" sz="2400" dirty="0">
                <a:ea typeface="ＭＳ Ｐゴシック" charset="-128"/>
              </a:rPr>
              <a:t>Lors de chaque accès en mise à jour (ajout, modification, suppression), le SGBD doit </a:t>
            </a:r>
            <a:r>
              <a:rPr lang="fr-FR" altLang="x-none" sz="2400" dirty="0">
                <a:solidFill>
                  <a:schemeClr val="hlink"/>
                </a:solidFill>
                <a:ea typeface="ＭＳ Ｐゴシック" charset="-128"/>
              </a:rPr>
              <a:t>vérifier</a:t>
            </a:r>
            <a:r>
              <a:rPr lang="fr-FR" altLang="x-none" sz="2400" dirty="0">
                <a:ea typeface="ＭＳ Ｐゴシック" charset="-128"/>
              </a:rPr>
              <a:t> les contraintes d</a:t>
            </a:r>
            <a:r>
              <a:rPr lang="ja-JP" altLang="fr-FR" sz="2400" dirty="0"/>
              <a:t>’</a:t>
            </a:r>
            <a:r>
              <a:rPr lang="fr-FR" altLang="ja-JP" sz="2400" dirty="0"/>
              <a:t>intégrité.</a:t>
            </a:r>
          </a:p>
          <a:p>
            <a:pPr lvl="1"/>
            <a:r>
              <a:rPr lang="fr-FR" altLang="x-none" sz="2400" dirty="0">
                <a:ea typeface="ＭＳ Ｐゴシック" charset="-128"/>
              </a:rPr>
              <a:t>Elles sont en général définies lors de la </a:t>
            </a:r>
            <a:r>
              <a:rPr lang="fr-FR" altLang="x-none" sz="2400" dirty="0">
                <a:solidFill>
                  <a:schemeClr val="hlink"/>
                </a:solidFill>
                <a:ea typeface="ＭＳ Ｐゴシック" charset="-128"/>
              </a:rPr>
              <a:t>création</a:t>
            </a:r>
            <a:r>
              <a:rPr lang="fr-FR" altLang="x-none" sz="2400" dirty="0">
                <a:ea typeface="ＭＳ Ｐゴシック" charset="-128"/>
              </a:rPr>
              <a:t> des tables, en donnant des précisions sur les attributs concernés.</a:t>
            </a:r>
          </a:p>
          <a:p>
            <a:pPr lvl="1"/>
            <a:r>
              <a:rPr lang="fr-FR" altLang="x-none" sz="2400" dirty="0">
                <a:ea typeface="ＭＳ Ｐゴシック" charset="-128"/>
              </a:rPr>
              <a:t>Certaines font l</a:t>
            </a:r>
            <a:r>
              <a:rPr lang="ja-JP" altLang="fr-FR" sz="2400" dirty="0"/>
              <a:t>’</a:t>
            </a:r>
            <a:r>
              <a:rPr lang="fr-FR" altLang="ja-JP" sz="2400" dirty="0"/>
              <a:t>objet de procédures particulières appelées </a:t>
            </a:r>
            <a:r>
              <a:rPr lang="fr-FR" altLang="ja-JP" sz="2400" dirty="0">
                <a:solidFill>
                  <a:schemeClr val="hlink"/>
                </a:solidFill>
              </a:rPr>
              <a:t>triggers</a:t>
            </a:r>
            <a:r>
              <a:rPr lang="fr-FR" altLang="ja-JP" sz="2400" dirty="0"/>
              <a:t> (déclencheur) qui sont exécutées lors de l</a:t>
            </a:r>
            <a:r>
              <a:rPr lang="ja-JP" altLang="fr-FR" sz="2400" dirty="0"/>
              <a:t>’</a:t>
            </a:r>
            <a:r>
              <a:rPr lang="fr-FR" altLang="ja-JP" sz="2400" dirty="0"/>
              <a:t>accès en MAJ aux données.</a:t>
            </a:r>
            <a:endParaRPr lang="fr-FR" altLang="x-none" sz="2400"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29</a:t>
            </a:fld>
            <a:endParaRPr lang="en-US"/>
          </a:p>
        </p:txBody>
      </p:sp>
    </p:spTree>
    <p:extLst>
      <p:ext uri="{BB962C8B-B14F-4D97-AF65-F5344CB8AC3E}">
        <p14:creationId xmlns:p14="http://schemas.microsoft.com/office/powerpoint/2010/main" val="3968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F57637B-ACA1-5043-8421-C86603C0F0C3}"/>
              </a:ext>
            </a:extLst>
          </p:cNvPr>
          <p:cNvSpPr>
            <a:spLocks noGrp="1" noChangeArrowheads="1"/>
          </p:cNvSpPr>
          <p:nvPr>
            <p:ph type="ctrTitle"/>
          </p:nvPr>
        </p:nvSpPr>
        <p:spPr/>
        <p:txBody>
          <a:bodyPr/>
          <a:lstStyle/>
          <a:p>
            <a:pPr algn="ctr" eaLnBrk="1" hangingPunct="1"/>
            <a:br>
              <a:rPr lang="fr-FR" altLang="fr-FR" sz="4000">
                <a:ea typeface="ＭＳ Ｐゴシック" panose="020B0600070205080204" pitchFamily="34" charset="-128"/>
              </a:rPr>
            </a:br>
            <a:r>
              <a:rPr lang="fr-FR" altLang="fr-FR" sz="4000">
                <a:ea typeface="ＭＳ Ｐゴシック" panose="020B0600070205080204" pitchFamily="34" charset="-128"/>
              </a:rPr>
              <a:t>1. Optimisation de modèle</a:t>
            </a:r>
          </a:p>
        </p:txBody>
      </p:sp>
      <p:sp>
        <p:nvSpPr>
          <p:cNvPr id="2" name="Espace réservé du numéro de diapositive 1">
            <a:extLst>
              <a:ext uri="{FF2B5EF4-FFF2-40B4-BE49-F238E27FC236}">
                <a16:creationId xmlns:a16="http://schemas.microsoft.com/office/drawing/2014/main" id="{AE7E57FE-246D-6235-34CC-6C0CEA3523B5}"/>
              </a:ext>
            </a:extLst>
          </p:cNvPr>
          <p:cNvSpPr>
            <a:spLocks noGrp="1"/>
          </p:cNvSpPr>
          <p:nvPr>
            <p:ph type="sldNum" sz="quarter" idx="12"/>
          </p:nvPr>
        </p:nvSpPr>
        <p:spPr/>
        <p:txBody>
          <a:bodyPr/>
          <a:lstStyle/>
          <a:p>
            <a:fld id="{0CFEC368-1D7A-4F81-ABF6-AE0E36BAF64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3600">
                <a:ea typeface="ＭＳ Ｐゴシック" charset="-128"/>
              </a:rPr>
              <a:t>Clé primaire et clé étrangère</a:t>
            </a:r>
          </a:p>
        </p:txBody>
      </p:sp>
      <p:graphicFrame>
        <p:nvGraphicFramePr>
          <p:cNvPr id="60419" name="Object 2"/>
          <p:cNvGraphicFramePr>
            <a:graphicFrameLocks noGrp="1"/>
          </p:cNvGraphicFramePr>
          <p:nvPr>
            <p:ph idx="1"/>
          </p:nvPr>
        </p:nvGraphicFramePr>
        <p:xfrm>
          <a:off x="1939925" y="1612901"/>
          <a:ext cx="5540375" cy="4840288"/>
        </p:xfrm>
        <a:graphic>
          <a:graphicData uri="http://schemas.openxmlformats.org/presentationml/2006/ole">
            <mc:AlternateContent xmlns:mc="http://schemas.openxmlformats.org/markup-compatibility/2006">
              <mc:Choice xmlns:v="urn:schemas-microsoft-com:vml" Requires="v">
                <p:oleObj name="VISIO" r:id="rId3" imgW="6384036" imgH="5620512" progId="Visio.Drawing.4">
                  <p:embed/>
                </p:oleObj>
              </mc:Choice>
              <mc:Fallback>
                <p:oleObj name="VISIO" r:id="rId3" imgW="6384036" imgH="5620512" progId="Visio.Drawing.4">
                  <p:embed/>
                  <p:pic>
                    <p:nvPicPr>
                      <p:cNvPr id="60419"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1612901"/>
                        <a:ext cx="5540375" cy="4840288"/>
                      </a:xfrm>
                      <a:prstGeom prst="rect">
                        <a:avLst/>
                      </a:prstGeom>
                      <a:noFill/>
                      <a:ln>
                        <a:noFill/>
                      </a:ln>
                      <a:effectLst/>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810739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Clé primaire et clé étrangère (suite)</a:t>
            </a:r>
          </a:p>
        </p:txBody>
      </p:sp>
      <p:sp>
        <p:nvSpPr>
          <p:cNvPr id="6"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Lors d'une insertion :</a:t>
            </a:r>
          </a:p>
          <a:p>
            <a:pPr lvl="1">
              <a:lnSpc>
                <a:spcPct val="80000"/>
              </a:lnSpc>
            </a:pPr>
            <a:r>
              <a:rPr lang="fr-FR" altLang="x-none" dirty="0">
                <a:ea typeface="ＭＳ Ｐゴシック" charset="-128"/>
              </a:rPr>
              <a:t>Unicité de la clé primaire et des clés uniques ;</a:t>
            </a:r>
          </a:p>
          <a:p>
            <a:pPr lvl="1">
              <a:lnSpc>
                <a:spcPct val="80000"/>
              </a:lnSpc>
            </a:pPr>
            <a:r>
              <a:rPr lang="fr-FR" altLang="x-none" dirty="0">
                <a:ea typeface="ＭＳ Ｐゴシック" charset="-128"/>
              </a:rPr>
              <a:t>Pour chacune des clés étrangères, existence d'une occurrence correspondante dans la table référencée ;</a:t>
            </a:r>
          </a:p>
          <a:p>
            <a:pPr lvl="1">
              <a:lnSpc>
                <a:spcPct val="80000"/>
              </a:lnSpc>
            </a:pPr>
            <a:r>
              <a:rPr lang="fr-FR" altLang="x-none" dirty="0">
                <a:ea typeface="ＭＳ Ｐゴシック" charset="-128"/>
              </a:rPr>
              <a:t>Cohérence des valeurs avec leur type (</a:t>
            </a:r>
            <a:r>
              <a:rPr lang="fr-FR" altLang="x-none" dirty="0">
                <a:latin typeface="Courier New" charset="0"/>
                <a:ea typeface="Courier New" charset="0"/>
                <a:cs typeface="Courier New" charset="0"/>
              </a:rPr>
              <a:t>NUMERIC</a:t>
            </a:r>
            <a:r>
              <a:rPr lang="fr-FR" altLang="x-none" dirty="0">
                <a:ea typeface="ＭＳ Ｐゴシック" charset="-128"/>
              </a:rPr>
              <a:t>, </a:t>
            </a:r>
            <a:r>
              <a:rPr lang="fr-FR" altLang="x-none" dirty="0">
                <a:latin typeface="Courier New" charset="0"/>
                <a:ea typeface="Courier New" charset="0"/>
                <a:cs typeface="Courier New" charset="0"/>
              </a:rPr>
              <a:t>VARCHAR</a:t>
            </a:r>
            <a:r>
              <a:rPr lang="fr-FR" altLang="x-none" dirty="0">
                <a:ea typeface="ＭＳ Ｐゴシック" charset="-128"/>
              </a:rPr>
              <a:t>,...), le caractère obligatoire ou non (</a:t>
            </a:r>
            <a:r>
              <a:rPr lang="fr-FR" altLang="x-none" dirty="0">
                <a:latin typeface="Courier New" charset="0"/>
                <a:ea typeface="Courier New" charset="0"/>
                <a:cs typeface="Courier New" charset="0"/>
              </a:rPr>
              <a:t>NULL</a:t>
            </a:r>
            <a:r>
              <a:rPr lang="fr-FR" altLang="x-none" dirty="0">
                <a:ea typeface="ＭＳ Ｐゴシック" charset="-128"/>
              </a:rPr>
              <a:t> ou </a:t>
            </a:r>
            <a:r>
              <a:rPr lang="fr-FR" altLang="x-none" dirty="0">
                <a:latin typeface="Courier New" charset="0"/>
                <a:ea typeface="Courier New" charset="0"/>
                <a:cs typeface="Courier New" charset="0"/>
              </a:rPr>
              <a:t>NOT NULL</a:t>
            </a:r>
            <a:r>
              <a:rPr lang="fr-FR" altLang="x-none" dirty="0">
                <a:ea typeface="ＭＳ Ｐゴシック" charset="-128"/>
              </a:rPr>
              <a:t>), les conditions éventuelles.</a:t>
            </a:r>
          </a:p>
          <a:p>
            <a:pPr>
              <a:lnSpc>
                <a:spcPct val="80000"/>
              </a:lnSpc>
            </a:pPr>
            <a:r>
              <a:rPr lang="fr-FR" altLang="x-none" sz="2800" dirty="0">
                <a:ea typeface="ＭＳ Ｐゴシック" charset="-128"/>
              </a:rPr>
              <a:t>Lors d'une suppression :</a:t>
            </a:r>
          </a:p>
          <a:p>
            <a:pPr lvl="1">
              <a:lnSpc>
                <a:spcPct val="80000"/>
              </a:lnSpc>
            </a:pPr>
            <a:r>
              <a:rPr lang="fr-FR" altLang="x-none" dirty="0">
                <a:ea typeface="ＭＳ Ｐゴシック" charset="-128"/>
              </a:rPr>
              <a:t>S'il n'existe pas de clé étrangère dans d'autres tables dont la valeur correspond à l'une des clés primaires supprimées, la suppression est effectuée ;</a:t>
            </a:r>
          </a:p>
          <a:p>
            <a:pPr lvl="1">
              <a:lnSpc>
                <a:spcPct val="80000"/>
              </a:lnSpc>
            </a:pPr>
            <a:r>
              <a:rPr lang="fr-FR" altLang="x-none" dirty="0">
                <a:ea typeface="ＭＳ Ｐゴシック" charset="-128"/>
              </a:rPr>
              <a:t>Sinon,</a:t>
            </a:r>
          </a:p>
          <a:p>
            <a:pPr lvl="2">
              <a:lnSpc>
                <a:spcPct val="80000"/>
              </a:lnSpc>
            </a:pPr>
            <a:r>
              <a:rPr lang="fr-FR" altLang="x-none" dirty="0">
                <a:ea typeface="ＭＳ Ｐゴシック" charset="-128"/>
              </a:rPr>
              <a:t>soit la suppression est rejetée (</a:t>
            </a:r>
            <a:r>
              <a:rPr lang="fr-FR" altLang="x-none" dirty="0">
                <a:latin typeface="Courier New" charset="0"/>
                <a:ea typeface="Courier New" charset="0"/>
                <a:cs typeface="Courier New" charset="0"/>
              </a:rPr>
              <a:t>ON DELETE RESTRICT</a:t>
            </a:r>
            <a:r>
              <a:rPr lang="fr-FR" altLang="x-none" dirty="0">
                <a:ea typeface="ＭＳ Ｐゴシック" charset="-128"/>
              </a:rPr>
              <a:t>)</a:t>
            </a:r>
          </a:p>
          <a:p>
            <a:pPr lvl="2">
              <a:lnSpc>
                <a:spcPct val="80000"/>
              </a:lnSpc>
            </a:pPr>
            <a:r>
              <a:rPr lang="fr-FR" altLang="x-none" dirty="0">
                <a:ea typeface="ＭＳ Ｐゴシック" charset="-128"/>
              </a:rPr>
              <a:t>Soit toutes les lignes référençant l'une des clés primaires supprimées sont aussi supprimées (suppression en CASCADE =&gt; </a:t>
            </a:r>
            <a:r>
              <a:rPr lang="fr-FR" altLang="x-none" dirty="0">
                <a:latin typeface="Courier New" charset="0"/>
                <a:ea typeface="Courier New" charset="0"/>
                <a:cs typeface="Courier New" charset="0"/>
              </a:rPr>
              <a:t>ON DELETE CASCADE</a:t>
            </a:r>
            <a:r>
              <a:rPr lang="fr-FR" altLang="x-none" dirty="0">
                <a:ea typeface="ＭＳ Ｐゴシック" charset="-128"/>
              </a:rPr>
              <a:t>).</a:t>
            </a:r>
          </a:p>
          <a:p>
            <a:pPr lvl="2">
              <a:lnSpc>
                <a:spcPct val="80000"/>
              </a:lnSpc>
            </a:pPr>
            <a:r>
              <a:rPr lang="fr-FR" altLang="x-none" dirty="0">
                <a:ea typeface="ＭＳ Ｐゴシック" charset="-128"/>
              </a:rPr>
              <a:t>Soit les clés étrangères sont mises à NULL (</a:t>
            </a:r>
            <a:r>
              <a:rPr lang="fr-FR" altLang="x-none" dirty="0">
                <a:latin typeface="Courier New" charset="0"/>
                <a:ea typeface="Courier New" charset="0"/>
                <a:cs typeface="Courier New" charset="0"/>
              </a:rPr>
              <a:t>ON DELETE SET NULL</a:t>
            </a:r>
            <a:r>
              <a:rPr lang="fr-FR" altLang="x-none" dirty="0">
                <a:ea typeface="ＭＳ Ｐゴシック" charset="-128"/>
              </a:rPr>
              <a:t>)</a:t>
            </a: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1305338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fr-FR" altLang="x-none" sz="4000" dirty="0">
                <a:ea typeface="ＭＳ Ｐゴシック" charset="-128"/>
              </a:rPr>
              <a:t>Création de contraintes :</a:t>
            </a:r>
            <a:br>
              <a:rPr lang="fr-FR" altLang="x-none" sz="4000" dirty="0">
                <a:ea typeface="ＭＳ Ｐゴシック" charset="-128"/>
              </a:rPr>
            </a:br>
            <a:r>
              <a:rPr lang="fr-FR" altLang="x-none" sz="3600" dirty="0">
                <a:ea typeface="ＭＳ Ｐゴシック" charset="-128"/>
              </a:rPr>
              <a:t>Clé primaire et clé étrangère (suite)</a:t>
            </a:r>
          </a:p>
        </p:txBody>
      </p:sp>
      <p:sp>
        <p:nvSpPr>
          <p:cNvPr id="5" name="Espace réservé du contenu 1"/>
          <p:cNvSpPr>
            <a:spLocks noGrp="1"/>
          </p:cNvSpPr>
          <p:nvPr>
            <p:ph idx="1"/>
          </p:nvPr>
        </p:nvSpPr>
        <p:spPr>
          <a:xfrm>
            <a:off x="457200" y="1387234"/>
            <a:ext cx="8229600" cy="5452478"/>
          </a:xfrm>
        </p:spPr>
        <p:txBody>
          <a:bodyPr>
            <a:normAutofit/>
          </a:bodyPr>
          <a:lstStyle/>
          <a:p>
            <a:pPr>
              <a:lnSpc>
                <a:spcPct val="80000"/>
              </a:lnSpc>
            </a:pPr>
            <a:r>
              <a:rPr lang="fr-FR" altLang="x-none" sz="2800" dirty="0">
                <a:ea typeface="ＭＳ Ｐゴシック" charset="-128"/>
              </a:rPr>
              <a:t>Lors d'une mise à jour :	</a:t>
            </a:r>
          </a:p>
          <a:p>
            <a:pPr lvl="1">
              <a:lnSpc>
                <a:spcPct val="80000"/>
              </a:lnSpc>
            </a:pPr>
            <a:r>
              <a:rPr lang="fr-FR" altLang="x-none" dirty="0">
                <a:ea typeface="ＭＳ Ｐゴシック" charset="-128"/>
              </a:rPr>
              <a:t>Cohérence des valeurs avec leur type (</a:t>
            </a:r>
            <a:r>
              <a:rPr lang="fr-FR" altLang="x-none" dirty="0">
                <a:latin typeface="Courier New" charset="0"/>
                <a:ea typeface="Courier New" charset="0"/>
                <a:cs typeface="Courier New" charset="0"/>
              </a:rPr>
              <a:t>NUMERIC</a:t>
            </a:r>
            <a:r>
              <a:rPr lang="fr-FR" altLang="x-none" dirty="0">
                <a:ea typeface="ＭＳ Ｐゴシック" charset="-128"/>
              </a:rPr>
              <a:t>, </a:t>
            </a:r>
            <a:r>
              <a:rPr lang="fr-FR" altLang="x-none" dirty="0">
                <a:latin typeface="Courier New" charset="0"/>
                <a:ea typeface="Courier New" charset="0"/>
                <a:cs typeface="Courier New" charset="0"/>
              </a:rPr>
              <a:t>VARCHAR</a:t>
            </a:r>
            <a:r>
              <a:rPr lang="fr-FR" altLang="x-none" dirty="0">
                <a:ea typeface="ＭＳ Ｐゴシック" charset="-128"/>
              </a:rPr>
              <a:t>,...), le caractère obligatoire ou non (</a:t>
            </a:r>
            <a:r>
              <a:rPr lang="fr-FR" altLang="x-none" dirty="0">
                <a:latin typeface="Courier New" charset="0"/>
                <a:ea typeface="Courier New" charset="0"/>
                <a:cs typeface="Courier New" charset="0"/>
              </a:rPr>
              <a:t>NULL</a:t>
            </a:r>
            <a:r>
              <a:rPr lang="fr-FR" altLang="x-none" dirty="0">
                <a:ea typeface="ＭＳ Ｐゴシック" charset="-128"/>
              </a:rPr>
              <a:t> ou </a:t>
            </a:r>
            <a:r>
              <a:rPr lang="fr-FR" altLang="x-none" dirty="0">
                <a:latin typeface="Courier New" charset="0"/>
                <a:ea typeface="Courier New" charset="0"/>
                <a:cs typeface="Courier New" charset="0"/>
              </a:rPr>
              <a:t>NOT NULL</a:t>
            </a:r>
            <a:r>
              <a:rPr lang="fr-FR" altLang="x-none" dirty="0">
                <a:ea typeface="ＭＳ Ｐゴシック" charset="-128"/>
              </a:rPr>
              <a:t>), les conditions éventuelles.</a:t>
            </a:r>
          </a:p>
          <a:p>
            <a:pPr lvl="1">
              <a:lnSpc>
                <a:spcPct val="80000"/>
              </a:lnSpc>
            </a:pPr>
            <a:r>
              <a:rPr lang="fr-FR" altLang="x-none" dirty="0">
                <a:ea typeface="ＭＳ Ｐゴシック" charset="-128"/>
              </a:rPr>
              <a:t>Pour les mises à jour de clés étrangères, on devra réaliser le même contrôle que lors d'une insertion ;</a:t>
            </a:r>
          </a:p>
          <a:p>
            <a:pPr lvl="1">
              <a:lnSpc>
                <a:spcPct val="80000"/>
              </a:lnSpc>
            </a:pPr>
            <a:r>
              <a:rPr lang="fr-FR" altLang="x-none" dirty="0">
                <a:ea typeface="ＭＳ Ｐゴシック" charset="-128"/>
              </a:rPr>
              <a:t>Pour les mises à jour d'une clé primaire,</a:t>
            </a:r>
          </a:p>
          <a:p>
            <a:pPr lvl="2">
              <a:lnSpc>
                <a:spcPct val="80000"/>
              </a:lnSpc>
            </a:pPr>
            <a:r>
              <a:rPr lang="fr-FR" altLang="x-none" dirty="0">
                <a:ea typeface="ＭＳ Ｐゴシック" charset="-128"/>
              </a:rPr>
              <a:t>S'il n'existe pas de clé étrangère dans d'autres tables dont la valeur correspond à l'une des clés primaires mises à jour, la mise à jour est effectuée ;</a:t>
            </a:r>
          </a:p>
          <a:p>
            <a:pPr lvl="1">
              <a:lnSpc>
                <a:spcPct val="80000"/>
              </a:lnSpc>
            </a:pPr>
            <a:r>
              <a:rPr lang="fr-FR" altLang="x-none" dirty="0">
                <a:ea typeface="ＭＳ Ｐゴシック" charset="-128"/>
              </a:rPr>
              <a:t>Sinon :</a:t>
            </a:r>
          </a:p>
          <a:p>
            <a:pPr lvl="2">
              <a:lnSpc>
                <a:spcPct val="80000"/>
              </a:lnSpc>
            </a:pPr>
            <a:r>
              <a:rPr lang="fr-FR" altLang="x-none" dirty="0">
                <a:ea typeface="ＭＳ Ｐゴシック" charset="-128"/>
              </a:rPr>
              <a:t>Soit la mise à jour est rejetée (</a:t>
            </a:r>
            <a:r>
              <a:rPr lang="fr-FR" altLang="x-none" dirty="0">
                <a:latin typeface="Courier New" charset="0"/>
                <a:ea typeface="Courier New" charset="0"/>
                <a:cs typeface="Courier New" charset="0"/>
              </a:rPr>
              <a:t>ON UPDATE RESTRICT </a:t>
            </a:r>
            <a:r>
              <a:rPr lang="fr-FR" altLang="x-none" dirty="0">
                <a:ea typeface="ＭＳ Ｐゴシック" charset="-128"/>
              </a:rPr>
              <a:t>: interdiction si clé utilisée)</a:t>
            </a:r>
          </a:p>
          <a:p>
            <a:pPr lvl="2">
              <a:lnSpc>
                <a:spcPct val="80000"/>
              </a:lnSpc>
            </a:pPr>
            <a:r>
              <a:rPr lang="fr-FR" altLang="x-none" dirty="0">
                <a:ea typeface="ＭＳ Ｐゴシック" charset="-128"/>
              </a:rPr>
              <a:t>Soit la mise à jour est répercutée sur toutes les lignes référençant la clé primaire modifiée (</a:t>
            </a:r>
            <a:r>
              <a:rPr lang="fr-FR" altLang="x-none" dirty="0">
                <a:latin typeface="Courier New" charset="0"/>
                <a:ea typeface="Courier New" charset="0"/>
                <a:cs typeface="Courier New" charset="0"/>
              </a:rPr>
              <a:t>ON UPDATE CASCADE</a:t>
            </a:r>
            <a:r>
              <a:rPr lang="fr-FR" altLang="x-none" dirty="0">
                <a:ea typeface="ＭＳ Ｐゴシック" charset="-128"/>
              </a:rPr>
              <a:t>).</a:t>
            </a:r>
          </a:p>
          <a:p>
            <a:pPr lvl="2">
              <a:lnSpc>
                <a:spcPct val="80000"/>
              </a:lnSpc>
            </a:pPr>
            <a:r>
              <a:rPr lang="fr-FR" altLang="x-none" dirty="0">
                <a:ea typeface="ＭＳ Ｐゴシック" charset="-128"/>
              </a:rPr>
              <a:t>Soit les valeurs de la clé étrangère sont remplacées par NULL (</a:t>
            </a:r>
            <a:r>
              <a:rPr lang="fr-FR" altLang="x-none" dirty="0">
                <a:latin typeface="Courier New" charset="0"/>
                <a:ea typeface="Courier New" charset="0"/>
                <a:cs typeface="Courier New" charset="0"/>
              </a:rPr>
              <a:t>ON UPDATE SET NULL</a:t>
            </a:r>
            <a:r>
              <a:rPr lang="fr-FR" altLang="x-none" dirty="0">
                <a:ea typeface="ＭＳ Ｐゴシック" charset="-128"/>
              </a:rPr>
              <a:t>)</a:t>
            </a: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693700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domaine</a:t>
            </a:r>
          </a:p>
        </p:txBody>
      </p:sp>
      <p:sp>
        <p:nvSpPr>
          <p:cNvPr id="5" name="Espace réservé du contenu 1"/>
          <p:cNvSpPr>
            <a:spLocks noGrp="1"/>
          </p:cNvSpPr>
          <p:nvPr>
            <p:ph idx="1"/>
          </p:nvPr>
        </p:nvSpPr>
        <p:spPr>
          <a:xfrm>
            <a:off x="457200" y="1387233"/>
            <a:ext cx="8229600" cy="5296595"/>
          </a:xfrm>
        </p:spPr>
        <p:txBody>
          <a:bodyPr>
            <a:normAutofit lnSpcReduction="10000"/>
          </a:bodyPr>
          <a:lstStyle/>
          <a:p>
            <a:pPr>
              <a:lnSpc>
                <a:spcPct val="80000"/>
              </a:lnSpc>
            </a:pPr>
            <a:r>
              <a:rPr lang="fr-FR" altLang="x-none" sz="2800" dirty="0">
                <a:ea typeface="ＭＳ Ｐゴシック" charset="-128"/>
              </a:rPr>
              <a:t>Les types de données :</a:t>
            </a:r>
          </a:p>
          <a:p>
            <a:pPr lvl="1">
              <a:lnSpc>
                <a:spcPct val="80000"/>
              </a:lnSpc>
            </a:pPr>
            <a:r>
              <a:rPr lang="fr-FR" altLang="x-none" dirty="0">
                <a:latin typeface="Courier New" charset="0"/>
                <a:ea typeface="Courier New" charset="0"/>
                <a:cs typeface="Courier New" charset="0"/>
              </a:rPr>
              <a:t>CHAR, VARCHAR, NUMERIC</a:t>
            </a:r>
            <a:r>
              <a:rPr lang="fr-FR" altLang="x-none" dirty="0">
                <a:ea typeface="ＭＳ Ｐゴシック" charset="-128"/>
              </a:rPr>
              <a:t>, ...</a:t>
            </a:r>
          </a:p>
          <a:p>
            <a:pPr>
              <a:lnSpc>
                <a:spcPct val="80000"/>
              </a:lnSpc>
            </a:pPr>
            <a:r>
              <a:rPr lang="fr-FR" altLang="x-none" sz="2800" dirty="0">
                <a:ea typeface="ＭＳ Ｐゴシック" charset="-128"/>
              </a:rPr>
              <a:t>Le caractère obligatoire ou facultatif d'une colonne :</a:t>
            </a:r>
          </a:p>
          <a:p>
            <a:pPr lvl="1">
              <a:lnSpc>
                <a:spcPct val="80000"/>
              </a:lnSpc>
            </a:pPr>
            <a:r>
              <a:rPr lang="fr-FR" altLang="x-none" dirty="0">
                <a:latin typeface="Courier New" charset="0"/>
                <a:ea typeface="Courier New" charset="0"/>
                <a:cs typeface="Courier New" charset="0"/>
              </a:rPr>
              <a:t>NULL</a:t>
            </a:r>
            <a:r>
              <a:rPr lang="fr-FR" altLang="x-none" dirty="0">
                <a:ea typeface="ＭＳ Ｐゴシック" charset="-128"/>
              </a:rPr>
              <a:t> ou </a:t>
            </a:r>
            <a:r>
              <a:rPr lang="fr-FR" altLang="x-none" dirty="0">
                <a:latin typeface="Courier New" charset="0"/>
                <a:ea typeface="Courier New" charset="0"/>
                <a:cs typeface="Courier New" charset="0"/>
              </a:rPr>
              <a:t>NOT NULL</a:t>
            </a:r>
          </a:p>
          <a:p>
            <a:pPr>
              <a:lnSpc>
                <a:spcPct val="80000"/>
              </a:lnSpc>
            </a:pPr>
            <a:r>
              <a:rPr lang="fr-FR" altLang="x-none" sz="2800" dirty="0">
                <a:ea typeface="ＭＳ Ｐゴシック" charset="-128"/>
              </a:rPr>
              <a:t>La clause </a:t>
            </a:r>
            <a:r>
              <a:rPr lang="fr-FR" altLang="x-none" sz="2800" dirty="0">
                <a:latin typeface="Courier New" charset="0"/>
                <a:ea typeface="Courier New" charset="0"/>
                <a:cs typeface="Courier New" charset="0"/>
              </a:rPr>
              <a:t>DEFAULT</a:t>
            </a:r>
            <a:r>
              <a:rPr lang="fr-FR" altLang="x-none" sz="2800" dirty="0">
                <a:ea typeface="ＭＳ Ｐゴシック" charset="-128"/>
              </a:rPr>
              <a:t> :</a:t>
            </a:r>
          </a:p>
          <a:p>
            <a:pPr lvl="1">
              <a:lnSpc>
                <a:spcPct val="80000"/>
              </a:lnSpc>
            </a:pPr>
            <a:r>
              <a:rPr lang="fr-FR" altLang="x-none" dirty="0">
                <a:ea typeface="ＭＳ Ｐゴシック" charset="-128"/>
              </a:rPr>
              <a:t>valeur par défaut pour une colonne, cette valeur est utilisée en création (</a:t>
            </a:r>
            <a:r>
              <a:rPr lang="fr-FR" altLang="x-none" dirty="0">
                <a:latin typeface="Courier New" charset="0"/>
                <a:ea typeface="Courier New" charset="0"/>
                <a:cs typeface="Courier New" charset="0"/>
              </a:rPr>
              <a:t>insert</a:t>
            </a:r>
            <a:r>
              <a:rPr lang="fr-FR" altLang="x-none" dirty="0">
                <a:ea typeface="ＭＳ Ｐゴシック" charset="-128"/>
              </a:rPr>
              <a:t>) ou modification (</a:t>
            </a:r>
            <a:r>
              <a:rPr lang="fr-FR" altLang="x-none" dirty="0">
                <a:latin typeface="Courier New" charset="0"/>
                <a:ea typeface="Courier New" charset="0"/>
                <a:cs typeface="Courier New" charset="0"/>
              </a:rPr>
              <a:t>update</a:t>
            </a:r>
            <a:r>
              <a:rPr lang="fr-FR" altLang="x-none" dirty="0">
                <a:ea typeface="ＭＳ Ｐゴシック" charset="-128"/>
              </a:rPr>
              <a:t>) si l'utilisateur ne renseigne pas cette colonne,</a:t>
            </a:r>
          </a:p>
          <a:p>
            <a:pPr lvl="1">
              <a:lnSpc>
                <a:spcPct val="80000"/>
              </a:lnSpc>
            </a:pPr>
            <a:r>
              <a:rPr lang="fr-FR" altLang="x-none" dirty="0">
                <a:ea typeface="ＭＳ Ｐゴシック" charset="-128"/>
              </a:rPr>
              <a:t>peut être une fonction (Ex. : </a:t>
            </a:r>
            <a:r>
              <a:rPr lang="fr-FR" altLang="x-none" dirty="0">
                <a:latin typeface="Courier New" charset="0"/>
                <a:ea typeface="Courier New" charset="0"/>
                <a:cs typeface="Courier New" charset="0"/>
              </a:rPr>
              <a:t>CURRENT_DATE</a:t>
            </a:r>
            <a:r>
              <a:rPr lang="fr-FR" altLang="x-none" dirty="0">
                <a:ea typeface="ＭＳ Ｐゴシック" charset="-128"/>
              </a:rPr>
              <a:t>).</a:t>
            </a:r>
          </a:p>
          <a:p>
            <a:pPr>
              <a:lnSpc>
                <a:spcPct val="80000"/>
              </a:lnSpc>
            </a:pPr>
            <a:r>
              <a:rPr lang="fr-FR" altLang="x-none" sz="2800" dirty="0">
                <a:ea typeface="ＭＳ Ｐゴシック" charset="-128"/>
              </a:rPr>
              <a:t>La clause </a:t>
            </a:r>
            <a:r>
              <a:rPr lang="fr-FR" altLang="x-none" sz="2800" dirty="0">
                <a:latin typeface="Courier New" charset="0"/>
                <a:ea typeface="Courier New" charset="0"/>
                <a:cs typeface="Courier New" charset="0"/>
              </a:rPr>
              <a:t>CHECK</a:t>
            </a:r>
            <a:r>
              <a:rPr lang="fr-FR" altLang="x-none" sz="2800" dirty="0">
                <a:ea typeface="ＭＳ Ｐゴシック" charset="-128"/>
              </a:rPr>
              <a:t> (ou contraintes de validation) :</a:t>
            </a:r>
          </a:p>
          <a:p>
            <a:pPr lvl="1">
              <a:lnSpc>
                <a:spcPct val="80000"/>
              </a:lnSpc>
            </a:pPr>
            <a:r>
              <a:rPr lang="fr-FR" altLang="x-none" dirty="0">
                <a:ea typeface="ＭＳ Ｐゴシック" charset="-128"/>
              </a:rPr>
              <a:t>Contrôle de valeur effectué pour toute exécution d’une commande </a:t>
            </a:r>
            <a:r>
              <a:rPr lang="fr-FR" altLang="x-none" dirty="0">
                <a:latin typeface="Courier New" charset="0"/>
                <a:ea typeface="Courier New" charset="0"/>
                <a:cs typeface="Courier New" charset="0"/>
              </a:rPr>
              <a:t>update</a:t>
            </a:r>
            <a:r>
              <a:rPr lang="fr-FR" altLang="x-none" dirty="0">
                <a:ea typeface="ＭＳ Ｐゴシック" charset="-128"/>
              </a:rPr>
              <a:t>, </a:t>
            </a:r>
            <a:r>
              <a:rPr lang="fr-FR" altLang="x-none" dirty="0">
                <a:latin typeface="Courier New" charset="0"/>
                <a:ea typeface="Courier New" charset="0"/>
                <a:cs typeface="Courier New" charset="0"/>
              </a:rPr>
              <a:t>insert</a:t>
            </a:r>
            <a:r>
              <a:rPr lang="fr-FR" altLang="x-none" dirty="0">
                <a:ea typeface="ＭＳ Ｐゴシック" charset="-128"/>
              </a:rPr>
              <a:t> ou </a:t>
            </a:r>
            <a:r>
              <a:rPr lang="fr-FR" altLang="x-none" dirty="0" err="1">
                <a:latin typeface="Courier New" charset="0"/>
                <a:ea typeface="Courier New" charset="0"/>
                <a:cs typeface="Courier New" charset="0"/>
              </a:rPr>
              <a:t>delete</a:t>
            </a:r>
            <a:r>
              <a:rPr lang="fr-FR" altLang="x-none" dirty="0">
                <a:ea typeface="ＭＳ Ｐゴシック" charset="-128"/>
              </a:rPr>
              <a:t> sur chaque ligne de la table</a:t>
            </a:r>
          </a:p>
          <a:p>
            <a:pPr lvl="1">
              <a:lnSpc>
                <a:spcPct val="80000"/>
              </a:lnSpc>
            </a:pPr>
            <a:r>
              <a:rPr lang="fr-FR" altLang="x-none" dirty="0">
                <a:ea typeface="ＭＳ Ｐゴシック" charset="-128"/>
              </a:rPr>
              <a:t>Si contrôle est négatif, ordre SQL annulé</a:t>
            </a:r>
          </a:p>
          <a:p>
            <a:pPr lvl="1">
              <a:lnSpc>
                <a:spcPct val="80000"/>
              </a:lnSpc>
            </a:pPr>
            <a:r>
              <a:rPr lang="fr-FR" altLang="x-none" dirty="0">
                <a:ea typeface="ＭＳ Ｐゴシック" charset="-128"/>
              </a:rPr>
              <a:t>Contrainte sur colonne : </a:t>
            </a:r>
          </a:p>
          <a:p>
            <a:pPr lvl="2">
              <a:lnSpc>
                <a:spcPct val="80000"/>
              </a:lnSpc>
            </a:pPr>
            <a:r>
              <a:rPr lang="fr-FR" altLang="x-none" dirty="0">
                <a:latin typeface="Courier New" charset="0"/>
                <a:ea typeface="Courier New" charset="0"/>
                <a:cs typeface="Courier New" charset="0"/>
              </a:rPr>
              <a:t>CONSTRAINT </a:t>
            </a:r>
            <a:r>
              <a:rPr lang="fr-FR" altLang="x-none" dirty="0" err="1">
                <a:latin typeface="Courier New" charset="0"/>
                <a:ea typeface="Courier New" charset="0"/>
                <a:cs typeface="Courier New" charset="0"/>
              </a:rPr>
              <a:t>Ck_LIG_CDE</a:t>
            </a:r>
            <a:r>
              <a:rPr lang="fr-FR" altLang="x-none" dirty="0">
                <a:latin typeface="Courier New" charset="0"/>
                <a:ea typeface="Courier New" charset="0"/>
                <a:cs typeface="Courier New" charset="0"/>
              </a:rPr>
              <a:t> check (</a:t>
            </a:r>
            <a:r>
              <a:rPr lang="fr-FR" altLang="x-none" dirty="0" err="1">
                <a:latin typeface="Courier New" charset="0"/>
                <a:ea typeface="Courier New" charset="0"/>
                <a:cs typeface="Courier New" charset="0"/>
              </a:rPr>
              <a:t>qte_cdee</a:t>
            </a:r>
            <a:r>
              <a:rPr lang="fr-FR" altLang="x-none" dirty="0">
                <a:latin typeface="Courier New" charset="0"/>
                <a:ea typeface="Courier New" charset="0"/>
                <a:cs typeface="Courier New" charset="0"/>
              </a:rPr>
              <a:t> &gt; 0)</a:t>
            </a:r>
          </a:p>
          <a:p>
            <a:pPr lvl="1">
              <a:lnSpc>
                <a:spcPct val="80000"/>
              </a:lnSpc>
            </a:pPr>
            <a:r>
              <a:rPr lang="fr-FR" altLang="x-none" dirty="0">
                <a:ea typeface="ＭＳ Ｐゴシック" charset="-128"/>
              </a:rPr>
              <a:t>Contrainte sur table (plusieurs colonnes impliquées) : </a:t>
            </a:r>
          </a:p>
          <a:p>
            <a:pPr lvl="2">
              <a:lnSpc>
                <a:spcPct val="80000"/>
              </a:lnSpc>
            </a:pPr>
            <a:r>
              <a:rPr lang="fr-FR" altLang="x-none" dirty="0">
                <a:latin typeface="Courier New" charset="0"/>
                <a:ea typeface="Courier New" charset="0"/>
                <a:cs typeface="Courier New" charset="0"/>
              </a:rPr>
              <a:t>CONSTRAINT CK_LIG_CDE check (</a:t>
            </a:r>
            <a:r>
              <a:rPr lang="fr-FR" altLang="x-none" dirty="0" err="1">
                <a:latin typeface="Courier New" charset="0"/>
                <a:ea typeface="Courier New" charset="0"/>
                <a:cs typeface="Courier New" charset="0"/>
              </a:rPr>
              <a:t>qte_cdee</a:t>
            </a:r>
            <a:r>
              <a:rPr lang="fr-FR" altLang="x-none" dirty="0">
                <a:latin typeface="Courier New" charset="0"/>
                <a:ea typeface="Courier New" charset="0"/>
                <a:cs typeface="Courier New" charset="0"/>
              </a:rPr>
              <a:t> &gt;= </a:t>
            </a:r>
            <a:r>
              <a:rPr lang="fr-FR" altLang="x-none" dirty="0" err="1">
                <a:latin typeface="Courier New" charset="0"/>
                <a:ea typeface="Courier New" charset="0"/>
                <a:cs typeface="Courier New" charset="0"/>
              </a:rPr>
              <a:t>qte_livree</a:t>
            </a:r>
            <a:r>
              <a:rPr lang="fr-FR" altLang="x-none" dirty="0">
                <a:latin typeface="Courier New" charset="0"/>
                <a:ea typeface="Courier New" charset="0"/>
                <a:cs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1894831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domaine (suite)</a:t>
            </a:r>
          </a:p>
        </p:txBody>
      </p:sp>
      <p:sp>
        <p:nvSpPr>
          <p:cNvPr id="5" name="Espace réservé du contenu 1"/>
          <p:cNvSpPr>
            <a:spLocks noGrp="1"/>
          </p:cNvSpPr>
          <p:nvPr>
            <p:ph idx="1"/>
          </p:nvPr>
        </p:nvSpPr>
        <p:spPr>
          <a:xfrm>
            <a:off x="457200" y="1387234"/>
            <a:ext cx="8686800" cy="5089766"/>
          </a:xfrm>
        </p:spPr>
        <p:txBody>
          <a:bodyPr>
            <a:normAutofit lnSpcReduction="10000"/>
          </a:bodyPr>
          <a:lstStyle/>
          <a:p>
            <a:pPr>
              <a:lnSpc>
                <a:spcPct val="80000"/>
              </a:lnSpc>
            </a:pPr>
            <a:r>
              <a:rPr lang="fr-FR" altLang="x-none" sz="2600" dirty="0"/>
              <a:t>Exemple : contraintes déclaratives</a:t>
            </a:r>
          </a:p>
          <a:p>
            <a:pPr lvl="1">
              <a:buClr>
                <a:schemeClr val="hlink"/>
              </a:buClr>
              <a:buSzPct val="55000"/>
              <a:buNone/>
            </a:pPr>
            <a:r>
              <a:rPr lang="fr-FR" altLang="x-none" sz="1600" dirty="0">
                <a:latin typeface="Courier New" charset="0"/>
                <a:ea typeface="Courier New" charset="0"/>
                <a:cs typeface="Courier New" charset="0"/>
              </a:rPr>
              <a:t>CREATE TABLE emp1</a:t>
            </a:r>
          </a:p>
          <a:p>
            <a:pPr lvl="1">
              <a:buClr>
                <a:schemeClr val="hlink"/>
              </a:buClr>
              <a:buSzPct val="55000"/>
              <a:buNone/>
            </a:pPr>
            <a:r>
              <a:rPr lang="fr-FR" altLang="x-none" sz="1600" dirty="0">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empno</a:t>
            </a:r>
            <a:r>
              <a:rPr lang="fr-FR" altLang="x-none" sz="1600" dirty="0">
                <a:latin typeface="Courier New" charset="0"/>
                <a:ea typeface="Courier New" charset="0"/>
                <a:cs typeface="Courier New" charset="0"/>
              </a:rPr>
              <a:t>   	NUMERIC(4) </a:t>
            </a:r>
            <a:r>
              <a:rPr lang="fr-FR" altLang="x-none" sz="1600" dirty="0">
                <a:solidFill>
                  <a:schemeClr val="hlink"/>
                </a:solidFill>
                <a:latin typeface="Courier New" charset="0"/>
                <a:ea typeface="Courier New" charset="0"/>
                <a:cs typeface="Courier New" charset="0"/>
              </a:rPr>
              <a:t>NOT NULL</a:t>
            </a:r>
            <a:r>
              <a:rPr lang="fr-FR" altLang="x-none" sz="1600" dirty="0">
                <a:solidFill>
                  <a:schemeClr val="tx2"/>
                </a:solidFill>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ename</a:t>
            </a:r>
            <a:r>
              <a:rPr lang="fr-FR" altLang="x-none" sz="1600" dirty="0">
                <a:latin typeface="Courier New" charset="0"/>
                <a:ea typeface="Courier New" charset="0"/>
                <a:cs typeface="Courier New" charset="0"/>
              </a:rPr>
              <a:t>   	VARCHAR(10),</a:t>
            </a:r>
          </a:p>
          <a:p>
            <a:pPr lvl="2">
              <a:buClr>
                <a:schemeClr val="folHlink"/>
              </a:buClr>
              <a:buSzPct val="50000"/>
              <a:buNone/>
            </a:pPr>
            <a:r>
              <a:rPr lang="fr-FR" altLang="x-none" sz="1600" dirty="0">
                <a:latin typeface="Courier New" charset="0"/>
                <a:ea typeface="Courier New" charset="0"/>
                <a:cs typeface="Courier New" charset="0"/>
              </a:rPr>
              <a:t>job     	VARCHAR(9) </a:t>
            </a:r>
            <a:r>
              <a:rPr lang="fr-FR" altLang="x-none" sz="1600" dirty="0">
                <a:solidFill>
                  <a:schemeClr val="hlink"/>
                </a:solidFill>
                <a:latin typeface="Courier New" charset="0"/>
                <a:ea typeface="Courier New" charset="0"/>
                <a:cs typeface="Courier New" charset="0"/>
              </a:rPr>
              <a:t>CHECK (job in ('SALESMAN','CLERK','MANAGER')),</a:t>
            </a:r>
          </a:p>
          <a:p>
            <a:pPr lvl="2">
              <a:buClr>
                <a:schemeClr val="folHlink"/>
              </a:buClr>
              <a:buSzPct val="50000"/>
              <a:buNone/>
            </a:pPr>
            <a:r>
              <a:rPr lang="fr-FR" altLang="x-none" sz="1600" dirty="0" err="1">
                <a:latin typeface="Courier New" charset="0"/>
                <a:ea typeface="Courier New" charset="0"/>
                <a:cs typeface="Courier New" charset="0"/>
              </a:rPr>
              <a:t>mgr</a:t>
            </a:r>
            <a:r>
              <a:rPr lang="fr-FR" altLang="x-none" sz="1600" dirty="0">
                <a:latin typeface="Courier New" charset="0"/>
                <a:ea typeface="Courier New" charset="0"/>
                <a:cs typeface="Courier New" charset="0"/>
              </a:rPr>
              <a:t>     	NUMERIC(4),</a:t>
            </a:r>
          </a:p>
          <a:p>
            <a:pPr lvl="2">
              <a:buClr>
                <a:schemeClr val="folHlink"/>
              </a:buClr>
              <a:buSzPct val="50000"/>
              <a:buNone/>
            </a:pPr>
            <a:r>
              <a:rPr lang="fr-FR" altLang="x-none" sz="1600" dirty="0" err="1">
                <a:latin typeface="Courier New" charset="0"/>
                <a:ea typeface="Courier New" charset="0"/>
                <a:cs typeface="Courier New" charset="0"/>
              </a:rPr>
              <a:t>hiredate</a:t>
            </a:r>
            <a:r>
              <a:rPr lang="fr-FR" altLang="x-none" sz="1600" dirty="0">
                <a:latin typeface="Courier New" charset="0"/>
                <a:ea typeface="Courier New" charset="0"/>
                <a:cs typeface="Courier New" charset="0"/>
              </a:rPr>
              <a:t> DATE </a:t>
            </a:r>
            <a:r>
              <a:rPr lang="fr-FR" altLang="x-none" sz="1600" dirty="0">
                <a:solidFill>
                  <a:schemeClr val="hlink"/>
                </a:solidFill>
                <a:latin typeface="Courier New" charset="0"/>
                <a:ea typeface="Courier New" charset="0"/>
                <a:cs typeface="Courier New" charset="0"/>
              </a:rPr>
              <a:t>DEFAULT CURRENT_DATE</a:t>
            </a:r>
            <a:r>
              <a:rPr lang="fr-FR" altLang="x-none" sz="1600" dirty="0">
                <a:latin typeface="Courier New" charset="0"/>
                <a:ea typeface="Courier New" charset="0"/>
                <a:cs typeface="Courier New" charset="0"/>
              </a:rPr>
              <a:t>,</a:t>
            </a:r>
            <a:endParaRPr lang="fr-FR" altLang="x-none" sz="1600" dirty="0">
              <a:solidFill>
                <a:schemeClr val="accent2"/>
              </a:solidFill>
              <a:latin typeface="Courier New" charset="0"/>
              <a:ea typeface="Courier New" charset="0"/>
              <a:cs typeface="Courier New" charset="0"/>
            </a:endParaRPr>
          </a:p>
          <a:p>
            <a:pPr lvl="2">
              <a:buClr>
                <a:schemeClr val="folHlink"/>
              </a:buClr>
              <a:buSzPct val="50000"/>
              <a:buNone/>
            </a:pPr>
            <a:r>
              <a:rPr lang="fr-FR" altLang="x-none" sz="1600" dirty="0">
                <a:latin typeface="Courier New" charset="0"/>
                <a:ea typeface="Courier New" charset="0"/>
                <a:cs typeface="Courier New" charset="0"/>
              </a:rPr>
              <a:t>sal     	NUMERIC(7,2) </a:t>
            </a:r>
            <a:r>
              <a:rPr lang="fr-FR" altLang="x-none" sz="1600" dirty="0">
                <a:solidFill>
                  <a:schemeClr val="hlink"/>
                </a:solidFill>
                <a:latin typeface="Courier New" charset="0"/>
                <a:ea typeface="Courier New" charset="0"/>
                <a:cs typeface="Courier New" charset="0"/>
              </a:rPr>
              <a:t>CHECK (sal &gt; 300 AND sal &lt; 9000)</a:t>
            </a:r>
            <a:r>
              <a:rPr lang="fr-FR" altLang="x-none" sz="1600" dirty="0">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comm</a:t>
            </a:r>
            <a:r>
              <a:rPr lang="fr-FR" altLang="x-none" sz="1600" dirty="0">
                <a:latin typeface="Courier New" charset="0"/>
                <a:ea typeface="Courier New" charset="0"/>
                <a:cs typeface="Courier New" charset="0"/>
              </a:rPr>
              <a:t>    	NUMERIC(7,2) </a:t>
            </a:r>
            <a:r>
              <a:rPr lang="fr-FR" altLang="x-none" sz="1600" dirty="0">
                <a:solidFill>
                  <a:schemeClr val="hlink"/>
                </a:solidFill>
                <a:latin typeface="Courier New" charset="0"/>
                <a:ea typeface="Courier New" charset="0"/>
                <a:cs typeface="Courier New" charset="0"/>
              </a:rPr>
              <a:t>CHECK (</a:t>
            </a:r>
            <a:r>
              <a:rPr lang="fr-FR" altLang="x-none" sz="1600" dirty="0" err="1">
                <a:solidFill>
                  <a:schemeClr val="hlink"/>
                </a:solidFill>
                <a:latin typeface="Courier New" charset="0"/>
                <a:ea typeface="Courier New" charset="0"/>
                <a:cs typeface="Courier New" charset="0"/>
              </a:rPr>
              <a:t>comm</a:t>
            </a:r>
            <a:r>
              <a:rPr lang="fr-FR" altLang="x-none" sz="1600" dirty="0">
                <a:solidFill>
                  <a:schemeClr val="hlink"/>
                </a:solidFill>
                <a:latin typeface="Courier New" charset="0"/>
                <a:ea typeface="Courier New" charset="0"/>
                <a:cs typeface="Courier New" charset="0"/>
              </a:rPr>
              <a:t> IS NULL OR </a:t>
            </a:r>
            <a:r>
              <a:rPr lang="fr-FR" altLang="x-none" sz="1600" dirty="0" err="1">
                <a:solidFill>
                  <a:schemeClr val="hlink"/>
                </a:solidFill>
                <a:latin typeface="Courier New" charset="0"/>
                <a:ea typeface="Courier New" charset="0"/>
                <a:cs typeface="Courier New" charset="0"/>
              </a:rPr>
              <a:t>comm</a:t>
            </a:r>
            <a:r>
              <a:rPr lang="fr-FR" altLang="x-none" sz="1600" dirty="0">
                <a:solidFill>
                  <a:schemeClr val="hlink"/>
                </a:solidFill>
                <a:latin typeface="Courier New" charset="0"/>
                <a:ea typeface="Courier New" charset="0"/>
                <a:cs typeface="Courier New" charset="0"/>
              </a:rPr>
              <a:t>&lt;=sal/2)</a:t>
            </a:r>
            <a:r>
              <a:rPr lang="fr-FR" altLang="x-none" sz="1600" dirty="0">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deptno</a:t>
            </a:r>
            <a:r>
              <a:rPr lang="fr-FR" altLang="x-none" sz="1600" dirty="0">
                <a:latin typeface="Courier New" charset="0"/>
                <a:ea typeface="Courier New" charset="0"/>
                <a:cs typeface="Courier New" charset="0"/>
              </a:rPr>
              <a:t>  	NUMERIC(2) </a:t>
            </a:r>
            <a:r>
              <a:rPr lang="fr-FR" altLang="x-none" sz="1600" dirty="0">
                <a:solidFill>
                  <a:schemeClr val="hlink"/>
                </a:solidFill>
                <a:latin typeface="Courier New" charset="0"/>
                <a:ea typeface="Courier New" charset="0"/>
                <a:cs typeface="Courier New" charset="0"/>
              </a:rPr>
              <a:t>NOT NULL</a:t>
            </a:r>
          </a:p>
          <a:p>
            <a:pPr lvl="1">
              <a:buClr>
                <a:schemeClr val="hlink"/>
              </a:buClr>
              <a:buSzPct val="55000"/>
              <a:buNone/>
            </a:pPr>
            <a:r>
              <a:rPr lang="fr-FR" altLang="x-none" sz="1600" dirty="0">
                <a:latin typeface="Courier New" charset="0"/>
                <a:ea typeface="Courier New" charset="0"/>
                <a:cs typeface="Courier New" charset="0"/>
              </a:rPr>
              <a:t>);</a:t>
            </a:r>
          </a:p>
          <a:p>
            <a:pPr>
              <a:lnSpc>
                <a:spcPct val="80000"/>
              </a:lnSpc>
            </a:pPr>
            <a:r>
              <a:rPr lang="fr-FR" altLang="x-none" sz="2600" dirty="0"/>
              <a:t>Remarque : il est conseillé de nommer les contraintes afin de simplifier le décodage des messages d'erreurs, la gestion des activations ou désactivations des contraintes. Dans ce cas, il est d</a:t>
            </a:r>
            <a:r>
              <a:rPr lang="ja-JP" altLang="fr-FR" sz="2600" dirty="0"/>
              <a:t>’</a:t>
            </a:r>
            <a:r>
              <a:rPr lang="fr-FR" altLang="ja-JP" sz="2600" dirty="0"/>
              <a:t>usage de les positionner à la fin du </a:t>
            </a:r>
            <a:r>
              <a:rPr lang="fr-FR" altLang="ja-JP" sz="2600" dirty="0">
                <a:latin typeface="Courier New" charset="0"/>
              </a:rPr>
              <a:t>CREATE TABLE.</a:t>
            </a:r>
            <a:endParaRPr lang="fr-FR" altLang="x-none" sz="2600" dirty="0"/>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1545430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domaine (suite)</a:t>
            </a:r>
          </a:p>
        </p:txBody>
      </p:sp>
      <p:sp>
        <p:nvSpPr>
          <p:cNvPr id="5" name="Espace réservé du contenu 1"/>
          <p:cNvSpPr>
            <a:spLocks noGrp="1"/>
          </p:cNvSpPr>
          <p:nvPr>
            <p:ph idx="1"/>
          </p:nvPr>
        </p:nvSpPr>
        <p:spPr>
          <a:xfrm>
            <a:off x="457200" y="1387234"/>
            <a:ext cx="8686800" cy="5089766"/>
          </a:xfrm>
        </p:spPr>
        <p:txBody>
          <a:bodyPr>
            <a:normAutofit/>
          </a:bodyPr>
          <a:lstStyle/>
          <a:p>
            <a:pPr>
              <a:lnSpc>
                <a:spcPct val="80000"/>
              </a:lnSpc>
            </a:pPr>
            <a:r>
              <a:rPr lang="fr-FR" altLang="x-none" sz="2600" dirty="0"/>
              <a:t>Exemple : contraintes déclaratives (MIEUX ECRIT !)</a:t>
            </a:r>
          </a:p>
          <a:p>
            <a:pPr lvl="1">
              <a:buClr>
                <a:schemeClr val="hlink"/>
              </a:buClr>
              <a:buSzPct val="55000"/>
              <a:buNone/>
            </a:pPr>
            <a:r>
              <a:rPr lang="fr-FR" altLang="x-none" sz="1600" dirty="0">
                <a:latin typeface="Courier New" charset="0"/>
              </a:rPr>
              <a:t>CREATE TABLE emp1</a:t>
            </a:r>
          </a:p>
          <a:p>
            <a:pPr lvl="1">
              <a:buClr>
                <a:schemeClr val="hlink"/>
              </a:buClr>
              <a:buSzPct val="55000"/>
              <a:buNone/>
            </a:pPr>
            <a:r>
              <a:rPr lang="fr-FR" altLang="x-none" sz="1600" dirty="0">
                <a:latin typeface="Courier New" charset="0"/>
              </a:rPr>
              <a:t>(</a:t>
            </a:r>
          </a:p>
          <a:p>
            <a:pPr lvl="2">
              <a:buClr>
                <a:schemeClr val="folHlink"/>
              </a:buClr>
              <a:buSzPct val="50000"/>
              <a:buNone/>
            </a:pPr>
            <a:r>
              <a:rPr lang="fr-FR" altLang="x-none" sz="1600" dirty="0" err="1">
                <a:latin typeface="Courier New" charset="0"/>
              </a:rPr>
              <a:t>empno</a:t>
            </a:r>
            <a:r>
              <a:rPr lang="fr-FR" altLang="x-none" sz="1600" dirty="0">
                <a:latin typeface="Courier New" charset="0"/>
              </a:rPr>
              <a:t>   	NUMERIC(4) </a:t>
            </a:r>
            <a:r>
              <a:rPr lang="fr-FR" altLang="x-none" sz="1600" dirty="0">
                <a:solidFill>
                  <a:schemeClr val="hlink"/>
                </a:solidFill>
                <a:latin typeface="Courier New" charset="0"/>
              </a:rPr>
              <a:t>NOT NULL</a:t>
            </a:r>
            <a:r>
              <a:rPr lang="fr-FR" altLang="x-none" sz="1600" dirty="0">
                <a:solidFill>
                  <a:schemeClr val="tx2"/>
                </a:solidFill>
                <a:latin typeface="Courier New" charset="0"/>
              </a:rPr>
              <a:t>,</a:t>
            </a:r>
          </a:p>
          <a:p>
            <a:pPr lvl="2">
              <a:buClr>
                <a:schemeClr val="folHlink"/>
              </a:buClr>
              <a:buSzPct val="50000"/>
              <a:buNone/>
            </a:pPr>
            <a:r>
              <a:rPr lang="fr-FR" altLang="x-none" sz="1600" dirty="0" err="1">
                <a:latin typeface="Courier New" charset="0"/>
              </a:rPr>
              <a:t>ename</a:t>
            </a:r>
            <a:r>
              <a:rPr lang="fr-FR" altLang="x-none" sz="1600" dirty="0">
                <a:latin typeface="Courier New" charset="0"/>
              </a:rPr>
              <a:t>   	VARCHAR(10),</a:t>
            </a:r>
          </a:p>
          <a:p>
            <a:pPr lvl="2">
              <a:buClr>
                <a:schemeClr val="folHlink"/>
              </a:buClr>
              <a:buSzPct val="50000"/>
              <a:buNone/>
            </a:pPr>
            <a:r>
              <a:rPr lang="fr-FR" altLang="x-none" sz="1600" dirty="0">
                <a:latin typeface="Courier New" charset="0"/>
              </a:rPr>
              <a:t>job     	VARCHAR(9)</a:t>
            </a:r>
            <a:r>
              <a:rPr lang="fr-FR" altLang="x-none" sz="1600" dirty="0">
                <a:solidFill>
                  <a:schemeClr val="hlink"/>
                </a:solidFill>
                <a:latin typeface="Courier New" charset="0"/>
              </a:rPr>
              <a:t>,</a:t>
            </a:r>
          </a:p>
          <a:p>
            <a:pPr lvl="2">
              <a:buClr>
                <a:schemeClr val="folHlink"/>
              </a:buClr>
              <a:buSzPct val="50000"/>
              <a:buNone/>
            </a:pPr>
            <a:r>
              <a:rPr lang="fr-FR" altLang="x-none" sz="1600" dirty="0" err="1">
                <a:latin typeface="Courier New" charset="0"/>
              </a:rPr>
              <a:t>mgr</a:t>
            </a:r>
            <a:r>
              <a:rPr lang="fr-FR" altLang="x-none" sz="1600" dirty="0">
                <a:latin typeface="Courier New" charset="0"/>
              </a:rPr>
              <a:t>     	NUMERIC(4),</a:t>
            </a:r>
          </a:p>
          <a:p>
            <a:pPr lvl="2">
              <a:buClr>
                <a:schemeClr val="folHlink"/>
              </a:buClr>
              <a:buSzPct val="50000"/>
              <a:buNone/>
            </a:pPr>
            <a:r>
              <a:rPr lang="fr-FR" altLang="x-none" sz="1600" dirty="0" err="1">
                <a:latin typeface="Courier New" charset="0"/>
              </a:rPr>
              <a:t>hiredate</a:t>
            </a:r>
            <a:r>
              <a:rPr lang="fr-FR" altLang="x-none" sz="1600" dirty="0">
                <a:latin typeface="Courier New" charset="0"/>
              </a:rPr>
              <a:t> DATE </a:t>
            </a:r>
            <a:r>
              <a:rPr lang="fr-FR" altLang="x-none" sz="1600" dirty="0">
                <a:solidFill>
                  <a:schemeClr val="hlink"/>
                </a:solidFill>
                <a:latin typeface="Courier New" charset="0"/>
              </a:rPr>
              <a:t>DEFAULT CURRENT_DATE</a:t>
            </a:r>
            <a:r>
              <a:rPr lang="fr-FR" altLang="x-none" sz="1600" dirty="0">
                <a:latin typeface="Courier New" charset="0"/>
              </a:rPr>
              <a:t>,</a:t>
            </a:r>
            <a:endParaRPr lang="fr-FR" altLang="x-none" sz="1600" dirty="0">
              <a:solidFill>
                <a:schemeClr val="accent2"/>
              </a:solidFill>
              <a:latin typeface="Courier New" charset="0"/>
            </a:endParaRPr>
          </a:p>
          <a:p>
            <a:pPr lvl="2">
              <a:buClr>
                <a:schemeClr val="folHlink"/>
              </a:buClr>
              <a:buSzPct val="50000"/>
              <a:buNone/>
            </a:pPr>
            <a:r>
              <a:rPr lang="fr-FR" altLang="x-none" sz="1600" dirty="0">
                <a:latin typeface="Courier New" charset="0"/>
              </a:rPr>
              <a:t>sal     	NUMERIC(7,2),</a:t>
            </a:r>
          </a:p>
          <a:p>
            <a:pPr lvl="2">
              <a:buClr>
                <a:schemeClr val="folHlink"/>
              </a:buClr>
              <a:buSzPct val="50000"/>
              <a:buNone/>
            </a:pPr>
            <a:r>
              <a:rPr lang="fr-FR" altLang="x-none" sz="1600" dirty="0" err="1">
                <a:latin typeface="Courier New" charset="0"/>
              </a:rPr>
              <a:t>comm</a:t>
            </a:r>
            <a:r>
              <a:rPr lang="fr-FR" altLang="x-none" sz="1600" dirty="0">
                <a:latin typeface="Courier New" charset="0"/>
              </a:rPr>
              <a:t>    	NUMERIC(7,2),</a:t>
            </a:r>
          </a:p>
          <a:p>
            <a:pPr lvl="2">
              <a:buClr>
                <a:schemeClr val="folHlink"/>
              </a:buClr>
              <a:buSzPct val="50000"/>
              <a:buNone/>
            </a:pPr>
            <a:r>
              <a:rPr lang="fr-FR" altLang="x-none" sz="1600" dirty="0" err="1">
                <a:latin typeface="Courier New" charset="0"/>
              </a:rPr>
              <a:t>deptno</a:t>
            </a:r>
            <a:r>
              <a:rPr lang="fr-FR" altLang="x-none" sz="1600" dirty="0">
                <a:latin typeface="Courier New" charset="0"/>
              </a:rPr>
              <a:t>  	NUMERIC(2) </a:t>
            </a:r>
            <a:r>
              <a:rPr lang="fr-FR" altLang="x-none" sz="1600" dirty="0">
                <a:solidFill>
                  <a:schemeClr val="hlink"/>
                </a:solidFill>
                <a:latin typeface="Courier New" charset="0"/>
              </a:rPr>
              <a:t>NOT NULL,</a:t>
            </a:r>
          </a:p>
          <a:p>
            <a:pPr lvl="2">
              <a:buClr>
                <a:schemeClr val="folHlink"/>
              </a:buClr>
              <a:buSzPct val="50000"/>
              <a:buNone/>
            </a:pPr>
            <a:r>
              <a:rPr lang="fr-FR" altLang="x-none" sz="1600" b="1" dirty="0">
                <a:solidFill>
                  <a:schemeClr val="hlink"/>
                </a:solidFill>
                <a:latin typeface="Courier New" charset="0"/>
              </a:rPr>
              <a:t>CONSTRAINT ck_emp1_job CHECK (job in ('SALESMAN','CLERK','MANAGER')),</a:t>
            </a:r>
          </a:p>
          <a:p>
            <a:pPr lvl="2">
              <a:buClr>
                <a:schemeClr val="folHlink"/>
              </a:buClr>
              <a:buSzPct val="50000"/>
              <a:buNone/>
            </a:pPr>
            <a:r>
              <a:rPr lang="fr-FR" altLang="x-none" sz="1600" b="1" dirty="0">
                <a:solidFill>
                  <a:schemeClr val="hlink"/>
                </a:solidFill>
                <a:latin typeface="Courier New" charset="0"/>
              </a:rPr>
              <a:t>CONSTRAINT ck_emp1_sal CHECK (sal &gt; 300 AND sal &lt; 9000)</a:t>
            </a:r>
            <a:r>
              <a:rPr lang="fr-FR" altLang="x-none" sz="1600" b="1" dirty="0">
                <a:latin typeface="Courier New" charset="0"/>
              </a:rPr>
              <a:t>,</a:t>
            </a:r>
            <a:endParaRPr lang="fr-FR" altLang="x-none" sz="1600" b="1" dirty="0">
              <a:solidFill>
                <a:schemeClr val="hlink"/>
              </a:solidFill>
              <a:latin typeface="Courier New" charset="0"/>
            </a:endParaRPr>
          </a:p>
          <a:p>
            <a:pPr lvl="2">
              <a:buClr>
                <a:schemeClr val="folHlink"/>
              </a:buClr>
              <a:buSzPct val="50000"/>
              <a:buNone/>
            </a:pPr>
            <a:r>
              <a:rPr lang="fr-FR" altLang="x-none" sz="1600" b="1" dirty="0">
                <a:solidFill>
                  <a:schemeClr val="hlink"/>
                </a:solidFill>
                <a:latin typeface="Courier New" charset="0"/>
              </a:rPr>
              <a:t>CONSTRAINT ck_emp1_comm CHECK (</a:t>
            </a:r>
            <a:r>
              <a:rPr lang="fr-FR" altLang="x-none" sz="1600" b="1" dirty="0" err="1">
                <a:solidFill>
                  <a:schemeClr val="hlink"/>
                </a:solidFill>
                <a:latin typeface="Courier New" charset="0"/>
              </a:rPr>
              <a:t>comm</a:t>
            </a:r>
            <a:r>
              <a:rPr lang="fr-FR" altLang="x-none" sz="1600" b="1" dirty="0">
                <a:solidFill>
                  <a:schemeClr val="hlink"/>
                </a:solidFill>
                <a:latin typeface="Courier New" charset="0"/>
              </a:rPr>
              <a:t> IS NULL OR </a:t>
            </a:r>
            <a:r>
              <a:rPr lang="fr-FR" altLang="x-none" sz="1600" b="1" dirty="0" err="1">
                <a:solidFill>
                  <a:schemeClr val="hlink"/>
                </a:solidFill>
                <a:latin typeface="Courier New" charset="0"/>
              </a:rPr>
              <a:t>comm</a:t>
            </a:r>
            <a:r>
              <a:rPr lang="fr-FR" altLang="x-none" sz="1600" b="1" dirty="0">
                <a:solidFill>
                  <a:schemeClr val="hlink"/>
                </a:solidFill>
                <a:latin typeface="Courier New" charset="0"/>
              </a:rPr>
              <a:t>&lt;=sal/2)</a:t>
            </a:r>
          </a:p>
          <a:p>
            <a:pPr lvl="1">
              <a:buClr>
                <a:schemeClr val="hlink"/>
              </a:buClr>
              <a:buSzPct val="55000"/>
              <a:buNone/>
            </a:pPr>
            <a:r>
              <a:rPr lang="fr-FR" altLang="x-none" sz="16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425642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domaine (suite)</a:t>
            </a:r>
          </a:p>
        </p:txBody>
      </p:sp>
      <p:sp>
        <p:nvSpPr>
          <p:cNvPr id="7" name="Espace réservé du contenu 1"/>
          <p:cNvSpPr txBox="1">
            <a:spLocks/>
          </p:cNvSpPr>
          <p:nvPr/>
        </p:nvSpPr>
        <p:spPr>
          <a:xfrm>
            <a:off x="457200" y="1387234"/>
            <a:ext cx="8369300" cy="5089766"/>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10000"/>
              </a:lnSpc>
            </a:pPr>
            <a:r>
              <a:rPr lang="fr-FR" altLang="x-none" sz="2600" dirty="0"/>
              <a:t>Exemple : Insertion d'une ligne ne respectant pas la contrainte sur la colonne JOB.</a:t>
            </a:r>
          </a:p>
          <a:p>
            <a:pPr>
              <a:lnSpc>
                <a:spcPct val="110000"/>
              </a:lnSpc>
              <a:buClr>
                <a:schemeClr val="folHlink"/>
              </a:buClr>
              <a:buSzPct val="60000"/>
              <a:buNone/>
            </a:pPr>
            <a:r>
              <a:rPr lang="fr-FR" altLang="x-none" sz="2600" i="1" dirty="0"/>
              <a:t>La contrainte portant sur la colonne job n'est pas nommée, le SGBD génère automatiquement un nom unique.</a:t>
            </a:r>
          </a:p>
          <a:p>
            <a:pPr>
              <a:lnSpc>
                <a:spcPct val="110000"/>
              </a:lnSpc>
              <a:buClr>
                <a:schemeClr val="folHlink"/>
              </a:buClr>
              <a:buSzPct val="60000"/>
              <a:buNone/>
            </a:pPr>
            <a:r>
              <a:rPr lang="fr-FR" altLang="x-none" sz="1900" dirty="0">
                <a:latin typeface="Courier New" charset="0"/>
              </a:rPr>
              <a:t>INSERT INTO emp1</a:t>
            </a:r>
          </a:p>
          <a:p>
            <a:pPr>
              <a:lnSpc>
                <a:spcPct val="110000"/>
              </a:lnSpc>
              <a:buClr>
                <a:schemeClr val="folHlink"/>
              </a:buClr>
              <a:buSzPct val="60000"/>
              <a:buNone/>
            </a:pPr>
            <a:r>
              <a:rPr lang="fr-FR" altLang="x-none" sz="1900" dirty="0">
                <a:latin typeface="Courier New" charset="0"/>
              </a:rPr>
              <a:t>VALUES (7600, 'TOTO', 'INCONNU', 10, </a:t>
            </a:r>
            <a:r>
              <a:rPr lang="fr-FR" altLang="x-none" sz="1900" dirty="0" err="1">
                <a:latin typeface="Courier New" charset="0"/>
              </a:rPr>
              <a:t>null</a:t>
            </a:r>
            <a:r>
              <a:rPr lang="fr-FR" altLang="x-none" sz="1900" dirty="0">
                <a:latin typeface="Courier New" charset="0"/>
              </a:rPr>
              <a:t>, 0, 0, 10)</a:t>
            </a:r>
          </a:p>
          <a:p>
            <a:pPr>
              <a:lnSpc>
                <a:spcPct val="110000"/>
              </a:lnSpc>
              <a:buClr>
                <a:schemeClr val="folHlink"/>
              </a:buClr>
              <a:buSzPct val="60000"/>
              <a:buNone/>
            </a:pPr>
            <a:r>
              <a:rPr lang="fr-FR" altLang="x-none" sz="1900" i="1" dirty="0">
                <a:latin typeface="Courier New" charset="0"/>
              </a:rPr>
              <a:t>ERROR at line 1:</a:t>
            </a:r>
          </a:p>
          <a:p>
            <a:pPr>
              <a:lnSpc>
                <a:spcPct val="110000"/>
              </a:lnSpc>
              <a:buClr>
                <a:schemeClr val="folHlink"/>
              </a:buClr>
              <a:buSzPct val="60000"/>
              <a:buNone/>
            </a:pPr>
            <a:r>
              <a:rPr lang="fr-FR" altLang="x-none" sz="1900" i="1" dirty="0">
                <a:latin typeface="Courier New" charset="0"/>
              </a:rPr>
              <a:t>check </a:t>
            </a:r>
            <a:r>
              <a:rPr lang="fr-FR" altLang="x-none" sz="1900" i="1" dirty="0" err="1">
                <a:latin typeface="Courier New" charset="0"/>
              </a:rPr>
              <a:t>constraint</a:t>
            </a:r>
            <a:r>
              <a:rPr lang="fr-FR" altLang="x-none" sz="1900" i="1" dirty="0">
                <a:latin typeface="Courier New" charset="0"/>
              </a:rPr>
              <a:t> (SYS_C0011195) </a:t>
            </a:r>
            <a:r>
              <a:rPr lang="fr-FR" altLang="x-none" sz="1900" i="1" dirty="0" err="1">
                <a:latin typeface="Courier New" charset="0"/>
              </a:rPr>
              <a:t>violated</a:t>
            </a:r>
            <a:endParaRPr lang="fr-FR" altLang="x-none" sz="1900" i="1" dirty="0">
              <a:latin typeface="Courier New" charset="0"/>
            </a:endParaRPr>
          </a:p>
          <a:p>
            <a:pPr>
              <a:lnSpc>
                <a:spcPct val="110000"/>
              </a:lnSpc>
            </a:pPr>
            <a:r>
              <a:rPr lang="fr-FR" altLang="x-none" sz="2600" dirty="0"/>
              <a:t>Exemple : Insertion d'une ligne ne respectant pas la contrainte sur la colonne salaire (contrainte nommée)</a:t>
            </a:r>
          </a:p>
          <a:p>
            <a:pPr>
              <a:lnSpc>
                <a:spcPct val="110000"/>
              </a:lnSpc>
              <a:buClr>
                <a:schemeClr val="folHlink"/>
              </a:buClr>
              <a:buSzPct val="60000"/>
              <a:buNone/>
            </a:pPr>
            <a:r>
              <a:rPr lang="fr-FR" altLang="x-none" sz="2100" dirty="0">
                <a:latin typeface="Courier New" charset="0"/>
              </a:rPr>
              <a:t>INSERT INTO emp1 VALUES</a:t>
            </a:r>
          </a:p>
          <a:p>
            <a:pPr>
              <a:lnSpc>
                <a:spcPct val="110000"/>
              </a:lnSpc>
              <a:buClr>
                <a:schemeClr val="folHlink"/>
              </a:buClr>
              <a:buSzPct val="60000"/>
              <a:buNone/>
            </a:pPr>
            <a:r>
              <a:rPr lang="fr-FR" altLang="x-none" sz="2100" dirty="0">
                <a:latin typeface="Courier New" charset="0"/>
              </a:rPr>
              <a:t>(10, 'toto', 'CLERCK', </a:t>
            </a:r>
            <a:r>
              <a:rPr lang="fr-FR" altLang="x-none" sz="2100" dirty="0" err="1">
                <a:latin typeface="Courier New" charset="0"/>
              </a:rPr>
              <a:t>null</a:t>
            </a:r>
            <a:r>
              <a:rPr lang="fr-FR" altLang="x-none" sz="2100" dirty="0">
                <a:latin typeface="Courier New" charset="0"/>
              </a:rPr>
              <a:t>, </a:t>
            </a:r>
            <a:r>
              <a:rPr lang="fr-FR" altLang="x-none" sz="2100" dirty="0" err="1">
                <a:latin typeface="Courier New" charset="0"/>
              </a:rPr>
              <a:t>null</a:t>
            </a:r>
            <a:r>
              <a:rPr lang="fr-FR" altLang="x-none" sz="2100" dirty="0">
                <a:latin typeface="Courier New" charset="0"/>
              </a:rPr>
              <a:t>, 0, 0, 10)</a:t>
            </a:r>
          </a:p>
          <a:p>
            <a:pPr>
              <a:lnSpc>
                <a:spcPct val="110000"/>
              </a:lnSpc>
              <a:buClr>
                <a:schemeClr val="folHlink"/>
              </a:buClr>
              <a:buSzPct val="60000"/>
              <a:buNone/>
            </a:pPr>
            <a:r>
              <a:rPr lang="fr-FR" altLang="x-none" sz="2100" i="1" dirty="0">
                <a:latin typeface="Courier New" charset="0"/>
              </a:rPr>
              <a:t>ERROR at line 1:</a:t>
            </a:r>
          </a:p>
          <a:p>
            <a:pPr>
              <a:lnSpc>
                <a:spcPct val="110000"/>
              </a:lnSpc>
              <a:buClr>
                <a:schemeClr val="folHlink"/>
              </a:buClr>
              <a:buSzPct val="60000"/>
              <a:buNone/>
            </a:pPr>
            <a:r>
              <a:rPr lang="fr-FR" altLang="x-none" sz="2100" i="1" dirty="0">
                <a:latin typeface="Courier New" charset="0"/>
              </a:rPr>
              <a:t>check </a:t>
            </a:r>
            <a:r>
              <a:rPr lang="fr-FR" altLang="x-none" sz="2100" i="1" dirty="0" err="1">
                <a:latin typeface="Courier New" charset="0"/>
              </a:rPr>
              <a:t>constraint</a:t>
            </a:r>
            <a:r>
              <a:rPr lang="fr-FR" altLang="x-none" sz="2100" i="1" dirty="0">
                <a:latin typeface="Courier New" charset="0"/>
              </a:rPr>
              <a:t> (COURS1.CHK_EMP1_SAL) </a:t>
            </a:r>
            <a:r>
              <a:rPr lang="fr-FR" altLang="x-none" sz="2100" i="1" dirty="0" err="1">
                <a:latin typeface="Courier New" charset="0"/>
              </a:rPr>
              <a:t>violated</a:t>
            </a:r>
            <a:endParaRPr lang="fr-FR" altLang="x-none" sz="2100" i="1" dirty="0"/>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val="897379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clé unique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Les contraintes de clé unique (</a:t>
            </a:r>
            <a:r>
              <a:rPr lang="fr-FR" altLang="x-none" sz="2800" dirty="0">
                <a:latin typeface="Courier New" charset="0"/>
                <a:ea typeface="Courier New" charset="0"/>
                <a:cs typeface="Courier New" charset="0"/>
              </a:rPr>
              <a:t>UNIQUE</a:t>
            </a:r>
            <a:r>
              <a:rPr lang="fr-FR" altLang="x-none" sz="2800" dirty="0">
                <a:ea typeface="ＭＳ Ｐゴシック" charset="-128"/>
              </a:rPr>
              <a:t>) :</a:t>
            </a:r>
          </a:p>
          <a:p>
            <a:pPr lvl="1"/>
            <a:r>
              <a:rPr lang="fr-FR" altLang="x-none" sz="2400" dirty="0">
                <a:ea typeface="ＭＳ Ｐゴシック" charset="-128"/>
              </a:rPr>
              <a:t>permettent d'assurer l'unicité d'une colonne ou d'un groupe de colonnes,</a:t>
            </a:r>
          </a:p>
          <a:p>
            <a:pPr lvl="1"/>
            <a:r>
              <a:rPr lang="fr-FR" altLang="x-none" sz="2400" dirty="0">
                <a:ea typeface="ＭＳ Ｐゴシック" charset="-128"/>
              </a:rPr>
              <a:t>les valeurs NULL sont autorisées,</a:t>
            </a:r>
          </a:p>
          <a:p>
            <a:pPr lvl="1"/>
            <a:r>
              <a:rPr lang="fr-FR" altLang="x-none" sz="2400" dirty="0">
                <a:ea typeface="ＭＳ Ｐゴシック" charset="-128"/>
              </a:rPr>
              <a:t>les index uniques sont créés automatiquement à partir de la clé unique,</a:t>
            </a:r>
          </a:p>
          <a:p>
            <a:pPr lvl="1"/>
            <a:r>
              <a:rPr lang="fr-FR" altLang="x-none" sz="2400" dirty="0">
                <a:ea typeface="ＭＳ Ｐゴシック" charset="-128"/>
              </a:rPr>
              <a:t>une clé unique ne peut pas être référencée par une clé étrangère,</a:t>
            </a:r>
            <a:r>
              <a:rPr lang="fr-FR" altLang="fr-FR" sz="2400" dirty="0"/>
              <a:t> </a:t>
            </a:r>
            <a:r>
              <a:rPr lang="fr-FR" altLang="fr-FR" sz="2400" b="1" dirty="0"/>
              <a:t>mais il ne faut pas le faire…</a:t>
            </a:r>
            <a:endParaRPr lang="fr-FR" altLang="x-none" sz="2400" b="1" dirty="0">
              <a:ea typeface="ＭＳ Ｐゴシック" charset="-128"/>
            </a:endParaRP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2076269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clé unique (suite)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Exemple :</a:t>
            </a:r>
            <a:endParaRPr lang="fr-FR" altLang="x-none" sz="2400" dirty="0">
              <a:ea typeface="ＭＳ Ｐゴシック" charset="-128"/>
            </a:endParaRP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a:t>
            </a:r>
          </a:p>
          <a:p>
            <a:pPr lvl="2">
              <a:buClr>
                <a:schemeClr val="folHlink"/>
              </a:buClr>
              <a:buSzPct val="50000"/>
              <a:buNone/>
            </a:pPr>
            <a:r>
              <a:rPr lang="fr-FR" altLang="x-none" dirty="0" err="1">
                <a:latin typeface="Courier New" charset="0"/>
              </a:rPr>
              <a:t>ename</a:t>
            </a:r>
            <a:r>
              <a:rPr lang="fr-FR" altLang="x-none" dirty="0">
                <a:latin typeface="Courier New" charset="0"/>
              </a:rPr>
              <a:t>   	VARCHAR(10) </a:t>
            </a:r>
            <a:r>
              <a:rPr lang="fr-FR" altLang="x-none" dirty="0">
                <a:solidFill>
                  <a:srgbClr val="0000FF"/>
                </a:solidFill>
                <a:latin typeface="Courier New" charset="0"/>
              </a:rPr>
              <a:t>UNIQUE</a:t>
            </a:r>
            <a:r>
              <a:rPr lang="fr-FR" altLang="x-none" dirty="0">
                <a:latin typeface="Courier New" charset="0"/>
              </a:rPr>
              <a:t>,</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1547464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clé unique (suite)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Exemple : </a:t>
            </a:r>
            <a:r>
              <a:rPr lang="fr-FR" altLang="x-none" sz="2800" b="1" u="sng" dirty="0">
                <a:ea typeface="ＭＳ Ｐゴシック" charset="-128"/>
              </a:rPr>
              <a:t>OU MIEUX</a:t>
            </a:r>
            <a:endParaRPr lang="fr-FR" altLang="x-none" sz="2400" b="1" u="sng" dirty="0">
              <a:ea typeface="ＭＳ Ｐゴシック" charset="-128"/>
            </a:endParaRP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a:t>
            </a:r>
          </a:p>
          <a:p>
            <a:pPr lvl="2">
              <a:buClr>
                <a:schemeClr val="folHlink"/>
              </a:buClr>
              <a:buSzPct val="50000"/>
              <a:buNone/>
            </a:pPr>
            <a:r>
              <a:rPr lang="fr-FR" altLang="x-none" dirty="0" err="1">
                <a:latin typeface="Courier New" charset="0"/>
              </a:rPr>
              <a:t>ename</a:t>
            </a:r>
            <a:r>
              <a:rPr lang="fr-FR" altLang="x-none" dirty="0">
                <a:latin typeface="Courier New" charset="0"/>
              </a:rPr>
              <a:t>   	VARCHAR(10),</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p>
          <a:p>
            <a:pPr lvl="2">
              <a:buClr>
                <a:schemeClr val="folHlink"/>
              </a:buClr>
              <a:buSzPct val="50000"/>
              <a:buNone/>
            </a:pPr>
            <a:r>
              <a:rPr lang="fr-FR" altLang="x-none" dirty="0">
                <a:solidFill>
                  <a:srgbClr val="0000FF"/>
                </a:solidFill>
                <a:latin typeface="Courier New" charset="0"/>
              </a:rPr>
              <a:t>CONSTRAINT uq_emp1_ename UNIQUE(</a:t>
            </a:r>
            <a:r>
              <a:rPr lang="fr-FR" altLang="x-none" dirty="0" err="1">
                <a:solidFill>
                  <a:srgbClr val="0000FF"/>
                </a:solidFill>
                <a:latin typeface="Courier New" charset="0"/>
              </a:rPr>
              <a:t>ename</a:t>
            </a:r>
            <a:r>
              <a:rPr lang="fr-FR" altLang="x-none" dirty="0">
                <a:solidFill>
                  <a:srgbClr val="0000FF"/>
                </a:solidFill>
                <a:latin typeface="Courier New" charset="0"/>
              </a:rPr>
              <a:t>)</a:t>
            </a: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141438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MCD</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4"/>
            <a:ext cx="8229600" cy="4262452"/>
          </a:xfrm>
        </p:spPr>
        <p:txBody>
          <a:bodyPr>
            <a:normAutofit/>
          </a:bodyPr>
          <a:lstStyle/>
          <a:p>
            <a:r>
              <a:rPr lang="fr-FR" altLang="fr-FR" dirty="0">
                <a:ea typeface="ＭＳ Ｐゴシック" panose="020B0600070205080204" pitchFamily="34" charset="-128"/>
              </a:rPr>
              <a:t>Le MCD (Modèle Conceptuel des Données) :</a:t>
            </a:r>
          </a:p>
          <a:p>
            <a:pPr lvl="1"/>
            <a:r>
              <a:rPr lang="fr-FR" altLang="fr-FR" dirty="0">
                <a:ea typeface="ＭＳ Ｐゴシック" panose="020B0600070205080204" pitchFamily="34" charset="-128"/>
              </a:rPr>
              <a:t>Est normalisé (formes normales) afin de limiter la redondance des données</a:t>
            </a:r>
          </a:p>
          <a:p>
            <a:pPr lvl="1"/>
            <a:r>
              <a:rPr lang="fr-FR" altLang="fr-FR" dirty="0">
                <a:ea typeface="ＭＳ Ｐゴシック" panose="020B0600070205080204" pitchFamily="34" charset="-128"/>
              </a:rPr>
              <a:t>Rappel : « ON SORT TOUT » (entités)</a:t>
            </a:r>
          </a:p>
          <a:p>
            <a:pPr lvl="1"/>
            <a:r>
              <a:rPr lang="fr-FR" altLang="fr-FR" b="1" dirty="0">
                <a:ea typeface="ＭＳ Ｐゴシック" panose="020B0600070205080204" pitchFamily="34" charset="-128"/>
              </a:rPr>
              <a:t>Attention notamment à :</a:t>
            </a:r>
          </a:p>
          <a:p>
            <a:pPr lvl="2"/>
            <a:r>
              <a:rPr lang="fr-FR" altLang="fr-FR" dirty="0">
                <a:ea typeface="ＭＳ Ｐゴシック" panose="020B0600070205080204" pitchFamily="34" charset="-128"/>
              </a:rPr>
              <a:t>Pas de propriétés multivaluées (pas de propriété ADRESSE par exemple, mais RUE, CP, VILLE, etc.)</a:t>
            </a:r>
          </a:p>
          <a:p>
            <a:pPr lvl="2"/>
            <a:r>
              <a:rPr lang="fr-FR" altLang="fr-FR" dirty="0">
                <a:ea typeface="ＭＳ Ｐゴシック" panose="020B0600070205080204" pitchFamily="34" charset="-128"/>
              </a:rPr>
              <a:t>Les propriétés doivent être constantes dans le temps (pas de propriété AGE mais DATE_NAISSANCE)</a:t>
            </a:r>
            <a:endParaRPr lang="fr-FR" dirty="0"/>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2336809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clé primaire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Les contraintes de clé primaire (</a:t>
            </a:r>
            <a:r>
              <a:rPr lang="fr-FR" altLang="x-none" sz="2800" dirty="0">
                <a:latin typeface="Courier New" charset="0"/>
                <a:ea typeface="Courier New" charset="0"/>
                <a:cs typeface="Courier New" charset="0"/>
              </a:rPr>
              <a:t>PRIMARY KEY</a:t>
            </a:r>
            <a:r>
              <a:rPr lang="fr-FR" altLang="x-none" sz="2800" dirty="0">
                <a:ea typeface="ＭＳ Ｐゴシック" charset="-128"/>
              </a:rPr>
              <a:t>) :</a:t>
            </a:r>
          </a:p>
          <a:p>
            <a:pPr lvl="1"/>
            <a:r>
              <a:rPr lang="fr-FR" altLang="x-none" dirty="0">
                <a:ea typeface="ＭＳ Ｐゴシック" charset="-128"/>
              </a:rPr>
              <a:t>toute table doit disposer d'une clé primaire (unique, mais pouvant être composée de plusieurs champs),</a:t>
            </a:r>
          </a:p>
          <a:p>
            <a:pPr lvl="1"/>
            <a:r>
              <a:rPr lang="fr-FR" altLang="x-none" dirty="0">
                <a:ea typeface="ＭＳ Ｐゴシック" charset="-128"/>
              </a:rPr>
              <a:t>la norme SQL impose que toutes les colonnes d'une clé primaire soient obligatoires (la ou les colonne(s) est/sont forcée(s) à NOT NULL),</a:t>
            </a:r>
          </a:p>
          <a:p>
            <a:pPr lvl="1"/>
            <a:r>
              <a:rPr lang="fr-FR" altLang="x-none" dirty="0">
                <a:ea typeface="ＭＳ Ｐゴシック" charset="-128"/>
              </a:rPr>
              <a:t>unicité des valeurs de la clé</a:t>
            </a:r>
          </a:p>
          <a:p>
            <a:pPr lvl="2"/>
            <a:r>
              <a:rPr lang="fr-FR" altLang="fr-FR" dirty="0"/>
              <a:t>les index uniques sont créés automatiquement à partir de la clé primaire.</a:t>
            </a:r>
          </a:p>
          <a:p>
            <a:pPr lvl="1"/>
            <a:r>
              <a:rPr lang="fr-FR" altLang="x-none" dirty="0">
                <a:ea typeface="ＭＳ Ｐゴシック" charset="-128"/>
              </a:rPr>
              <a:t>clé généralement référencée par des clés étrangères.</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992300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Contraintes de clé primaire (suite)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Exemple :</a:t>
            </a: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 </a:t>
            </a:r>
            <a:r>
              <a:rPr lang="fr-FR" altLang="x-none" dirty="0">
                <a:solidFill>
                  <a:schemeClr val="hlink"/>
                </a:solidFill>
                <a:latin typeface="Courier New" charset="0"/>
              </a:rPr>
              <a:t>PRIMARY KEY</a:t>
            </a:r>
            <a:r>
              <a:rPr lang="fr-FR" altLang="x-none" dirty="0">
                <a:latin typeface="Courier New" charset="0"/>
              </a:rPr>
              <a:t>,</a:t>
            </a:r>
          </a:p>
          <a:p>
            <a:pPr lvl="2">
              <a:buClr>
                <a:schemeClr val="folHlink"/>
              </a:buClr>
              <a:buSzPct val="50000"/>
              <a:buNone/>
            </a:pPr>
            <a:r>
              <a:rPr lang="fr-FR" altLang="x-none" dirty="0" err="1">
                <a:latin typeface="Courier New" charset="0"/>
              </a:rPr>
              <a:t>ename</a:t>
            </a:r>
            <a:r>
              <a:rPr lang="fr-FR" altLang="x-none" dirty="0">
                <a:latin typeface="Courier New" charset="0"/>
              </a:rPr>
              <a:t>   	VARCHAR(10),</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endParaRPr lang="fr-FR" altLang="x-none" dirty="0">
              <a:solidFill>
                <a:schemeClr val="accent1"/>
              </a:solidFill>
              <a:latin typeface="Courier New" charset="0"/>
            </a:endParaRP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1536267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Contraintes de clé primaire (suite)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Exemple : </a:t>
            </a:r>
            <a:r>
              <a:rPr lang="fr-FR" altLang="x-none" sz="2800" u="sng" dirty="0">
                <a:ea typeface="ＭＳ Ｐゴシック" charset="-128"/>
              </a:rPr>
              <a:t>OU MIEUX</a:t>
            </a: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a:t>
            </a:r>
          </a:p>
          <a:p>
            <a:pPr lvl="2">
              <a:buClr>
                <a:schemeClr val="folHlink"/>
              </a:buClr>
              <a:buSzPct val="50000"/>
              <a:buNone/>
            </a:pPr>
            <a:r>
              <a:rPr lang="fr-FR" altLang="x-none" dirty="0" err="1">
                <a:latin typeface="Courier New" charset="0"/>
              </a:rPr>
              <a:t>ename</a:t>
            </a:r>
            <a:r>
              <a:rPr lang="fr-FR" altLang="x-none" dirty="0">
                <a:latin typeface="Courier New" charset="0"/>
              </a:rPr>
              <a:t>   	VARCHAR(10),</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p>
          <a:p>
            <a:pPr lvl="2">
              <a:buClr>
                <a:schemeClr val="folHlink"/>
              </a:buClr>
              <a:buSzPct val="50000"/>
              <a:buNone/>
            </a:pPr>
            <a:r>
              <a:rPr lang="fr-FR" altLang="x-none" dirty="0">
                <a:solidFill>
                  <a:schemeClr val="hlink"/>
                </a:solidFill>
                <a:latin typeface="Courier New" charset="0"/>
              </a:rPr>
              <a:t>CONSTRAINT 	pk_emp1 PRIMARY KEY (</a:t>
            </a:r>
            <a:r>
              <a:rPr lang="fr-FR" altLang="x-none" dirty="0" err="1">
                <a:solidFill>
                  <a:schemeClr val="hlink"/>
                </a:solidFill>
                <a:latin typeface="Courier New" charset="0"/>
              </a:rPr>
              <a:t>empno</a:t>
            </a:r>
            <a:r>
              <a:rPr lang="fr-FR" altLang="x-none" dirty="0">
                <a:solidFill>
                  <a:schemeClr val="hlink"/>
                </a:solidFill>
                <a:latin typeface="Courier New" charset="0"/>
              </a:rPr>
              <a:t>)</a:t>
            </a:r>
            <a:r>
              <a:rPr lang="fr-FR" altLang="x-none" dirty="0">
                <a:solidFill>
                  <a:schemeClr val="tx2"/>
                </a:solidFill>
                <a:latin typeface="Courier New" charset="0"/>
              </a:rPr>
              <a:t> </a:t>
            </a:r>
            <a:endParaRPr lang="fr-FR" altLang="x-none" dirty="0">
              <a:solidFill>
                <a:schemeClr val="accent1"/>
              </a:solidFill>
              <a:latin typeface="Courier New" charset="0"/>
            </a:endParaRP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977282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3600" dirty="0">
                <a:ea typeface="ＭＳ Ｐゴシック" charset="-128"/>
              </a:rPr>
              <a:t>Contraintes de clé étrangère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Les contraintes de clé étrangère (</a:t>
            </a:r>
            <a:r>
              <a:rPr lang="fr-FR" altLang="x-none" sz="2800" dirty="0">
                <a:latin typeface="Courier New" charset="0"/>
                <a:ea typeface="Courier New" charset="0"/>
                <a:cs typeface="Courier New" charset="0"/>
              </a:rPr>
              <a:t>FOREIGN KEY</a:t>
            </a:r>
            <a:r>
              <a:rPr lang="fr-FR" altLang="x-none" dirty="0"/>
              <a:t>):</a:t>
            </a:r>
            <a:endParaRPr lang="fr-FR" altLang="x-none" sz="2800" dirty="0">
              <a:ea typeface="ＭＳ Ｐゴシック" charset="-128"/>
            </a:endParaRPr>
          </a:p>
          <a:p>
            <a:pPr lvl="1"/>
            <a:r>
              <a:rPr lang="fr-FR" altLang="x-none" dirty="0">
                <a:ea typeface="ＭＳ Ｐゴシック" charset="-128"/>
              </a:rPr>
              <a:t>une colonne ou un groupe  de colonnes qui référencent la clé primaire d'une autre table,</a:t>
            </a:r>
          </a:p>
          <a:p>
            <a:pPr lvl="1"/>
            <a:r>
              <a:rPr lang="fr-FR" altLang="x-none" dirty="0">
                <a:ea typeface="ＭＳ Ｐゴシック" charset="-128"/>
              </a:rPr>
              <a:t>la valeur de la clé étrangère doit :</a:t>
            </a:r>
          </a:p>
          <a:p>
            <a:pPr lvl="2"/>
            <a:r>
              <a:rPr lang="fr-FR" altLang="x-none" dirty="0">
                <a:ea typeface="ＭＳ Ｐゴシック" charset="-128"/>
              </a:rPr>
              <a:t>exister dans la table référencée (valeur de la clé étrangère = une des valeurs de la clé primaire),</a:t>
            </a:r>
          </a:p>
          <a:p>
            <a:pPr lvl="2"/>
            <a:r>
              <a:rPr lang="fr-FR" altLang="x-none" dirty="0">
                <a:ea typeface="ＭＳ Ｐゴシック" charset="-128"/>
              </a:rPr>
              <a:t>ou bien être NULL (sauf si elle est clé étrangère et clé primaire à la fois !).</a:t>
            </a:r>
          </a:p>
          <a:p>
            <a:pPr lvl="1"/>
            <a:r>
              <a:rPr lang="fr-FR" altLang="x-none" dirty="0">
                <a:ea typeface="ＭＳ Ｐゴシック" charset="-128"/>
              </a:rPr>
              <a:t>une clé étrangère ne peut référencer une table d'une base distante.</a:t>
            </a:r>
          </a:p>
          <a:p>
            <a:pPr lvl="1"/>
            <a:r>
              <a:rPr lang="fr-FR" altLang="x-none" b="1" dirty="0">
                <a:ea typeface="ＭＳ Ｐゴシック" charset="-128"/>
              </a:rPr>
              <a:t>Le type de la clé étrangère doit correspondre à celui de la clé primaire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1957758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pPr eaLnBrk="1" hangingPunct="1"/>
            <a:r>
              <a:rPr lang="fr-FR" altLang="x-none" sz="4000" dirty="0">
                <a:ea typeface="ＭＳ Ｐゴシック" charset="-128"/>
              </a:rPr>
              <a:t>Création de contraintes :</a:t>
            </a:r>
            <a:br>
              <a:rPr lang="fr-FR" altLang="x-none" sz="4000" dirty="0">
                <a:ea typeface="ＭＳ Ｐゴシック" charset="-128"/>
              </a:rPr>
            </a:br>
            <a:r>
              <a:rPr lang="fr-FR" altLang="x-none" sz="3600" dirty="0">
                <a:ea typeface="ＭＳ Ｐゴシック" charset="-128"/>
              </a:rPr>
              <a:t>Contraintes de clé étrangère (suite)</a:t>
            </a:r>
          </a:p>
        </p:txBody>
      </p:sp>
      <p:grpSp>
        <p:nvGrpSpPr>
          <p:cNvPr id="3" name="Grouper 2"/>
          <p:cNvGrpSpPr/>
          <p:nvPr/>
        </p:nvGrpSpPr>
        <p:grpSpPr>
          <a:xfrm>
            <a:off x="4092574" y="1916113"/>
            <a:ext cx="4887913" cy="3398838"/>
            <a:chOff x="4092574" y="1916113"/>
            <a:chExt cx="4887913" cy="3398838"/>
          </a:xfrm>
        </p:grpSpPr>
        <p:sp>
          <p:nvSpPr>
            <p:cNvPr id="89093" name="Text Box 8"/>
            <p:cNvSpPr txBox="1">
              <a:spLocks noChangeArrowheads="1"/>
            </p:cNvSpPr>
            <p:nvPr/>
          </p:nvSpPr>
          <p:spPr bwMode="auto">
            <a:xfrm>
              <a:off x="5275262" y="1916113"/>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dirty="0">
                  <a:solidFill>
                    <a:schemeClr val="tx2"/>
                  </a:solidFill>
                </a:rPr>
                <a:t>Implique que DEPTNO soit clé primaire dans DEPT et que la table DEPT soit déjà créée !</a:t>
              </a:r>
            </a:p>
          </p:txBody>
        </p:sp>
        <p:sp>
          <p:nvSpPr>
            <p:cNvPr id="89094" name="Line 9"/>
            <p:cNvSpPr>
              <a:spLocks noChangeShapeType="1"/>
            </p:cNvSpPr>
            <p:nvPr/>
          </p:nvSpPr>
          <p:spPr bwMode="auto">
            <a:xfrm flipH="1">
              <a:off x="4092574" y="2840038"/>
              <a:ext cx="2079626" cy="2474913"/>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grpSp>
      <p:sp>
        <p:nvSpPr>
          <p:cNvPr id="8" name="Espace réservé du contenu 1"/>
          <p:cNvSpPr>
            <a:spLocks noGrp="1"/>
          </p:cNvSpPr>
          <p:nvPr>
            <p:ph idx="1"/>
          </p:nvPr>
        </p:nvSpPr>
        <p:spPr>
          <a:xfrm>
            <a:off x="457200" y="1387234"/>
            <a:ext cx="8229600" cy="5026266"/>
          </a:xfrm>
        </p:spPr>
        <p:txBody>
          <a:bodyPr>
            <a:normAutofit/>
          </a:bodyPr>
          <a:lstStyle/>
          <a:p>
            <a:r>
              <a:rPr lang="fr-FR" altLang="x-none" sz="2800" dirty="0">
                <a:ea typeface="ＭＳ Ｐゴシック" charset="-128"/>
              </a:rPr>
              <a:t>Exemple :</a:t>
            </a:r>
          </a:p>
          <a:p>
            <a:pPr lvl="1">
              <a:buClr>
                <a:schemeClr val="hlink"/>
              </a:buClr>
              <a:buSzPct val="55000"/>
              <a:buNone/>
            </a:pPr>
            <a:r>
              <a:rPr lang="fr-FR" altLang="x-none" sz="1500" dirty="0">
                <a:latin typeface="Courier New" charset="0"/>
              </a:rPr>
              <a:t>CREATE TABLE emp1</a:t>
            </a:r>
          </a:p>
          <a:p>
            <a:pPr lvl="1">
              <a:buClr>
                <a:schemeClr val="hlink"/>
              </a:buClr>
              <a:buSzPct val="55000"/>
              <a:buNone/>
            </a:pPr>
            <a:r>
              <a:rPr lang="fr-FR" altLang="x-none" sz="1500" dirty="0">
                <a:latin typeface="Courier New" charset="0"/>
              </a:rPr>
              <a:t>(</a:t>
            </a:r>
          </a:p>
          <a:p>
            <a:pPr lvl="2">
              <a:buClr>
                <a:schemeClr val="folHlink"/>
              </a:buClr>
              <a:buSzPct val="50000"/>
              <a:buNone/>
            </a:pPr>
            <a:r>
              <a:rPr lang="fr-FR" altLang="x-none" sz="1500" dirty="0" err="1">
                <a:latin typeface="Courier New" charset="0"/>
              </a:rPr>
              <a:t>empno</a:t>
            </a:r>
            <a:r>
              <a:rPr lang="fr-FR" altLang="x-none" sz="1500" dirty="0">
                <a:latin typeface="Courier New" charset="0"/>
              </a:rPr>
              <a:t>   	NUMERIC(4)      NOT NULL,</a:t>
            </a:r>
          </a:p>
          <a:p>
            <a:pPr lvl="2">
              <a:buClr>
                <a:schemeClr val="folHlink"/>
              </a:buClr>
              <a:buSzPct val="50000"/>
              <a:buNone/>
            </a:pPr>
            <a:r>
              <a:rPr lang="fr-FR" altLang="x-none" sz="1500" dirty="0" err="1">
                <a:latin typeface="Courier New" charset="0"/>
              </a:rPr>
              <a:t>ename</a:t>
            </a:r>
            <a:r>
              <a:rPr lang="fr-FR" altLang="x-none" sz="1500" dirty="0">
                <a:latin typeface="Courier New" charset="0"/>
              </a:rPr>
              <a:t>   	VARCHAR(10),</a:t>
            </a:r>
          </a:p>
          <a:p>
            <a:pPr lvl="2">
              <a:buClr>
                <a:schemeClr val="folHlink"/>
              </a:buClr>
              <a:buSzPct val="50000"/>
              <a:buNone/>
            </a:pPr>
            <a:r>
              <a:rPr lang="fr-FR" altLang="x-none" sz="1500" dirty="0">
                <a:latin typeface="Courier New" charset="0"/>
              </a:rPr>
              <a:t>job     	VARCHAR(9),</a:t>
            </a:r>
          </a:p>
          <a:p>
            <a:pPr lvl="2">
              <a:buClr>
                <a:schemeClr val="folHlink"/>
              </a:buClr>
              <a:buSzPct val="50000"/>
              <a:buNone/>
            </a:pPr>
            <a:r>
              <a:rPr lang="fr-FR" altLang="x-none" sz="1500" dirty="0" err="1">
                <a:latin typeface="Courier New" charset="0"/>
              </a:rPr>
              <a:t>mgr</a:t>
            </a:r>
            <a:r>
              <a:rPr lang="fr-FR" altLang="x-none" sz="1500" dirty="0">
                <a:latin typeface="Courier New" charset="0"/>
              </a:rPr>
              <a:t>     	NUMERIC(4),</a:t>
            </a:r>
          </a:p>
          <a:p>
            <a:pPr lvl="2">
              <a:buClr>
                <a:schemeClr val="folHlink"/>
              </a:buClr>
              <a:buSzPct val="50000"/>
              <a:buNone/>
            </a:pPr>
            <a:r>
              <a:rPr lang="fr-FR" altLang="x-none" sz="1500" dirty="0" err="1">
                <a:latin typeface="Courier New" charset="0"/>
              </a:rPr>
              <a:t>hiredate</a:t>
            </a:r>
            <a:r>
              <a:rPr lang="fr-FR" altLang="x-none" sz="1500" dirty="0">
                <a:latin typeface="Courier New" charset="0"/>
              </a:rPr>
              <a:t> 	DATE,</a:t>
            </a:r>
          </a:p>
          <a:p>
            <a:pPr lvl="2">
              <a:buClr>
                <a:schemeClr val="folHlink"/>
              </a:buClr>
              <a:buSzPct val="50000"/>
              <a:buNone/>
            </a:pPr>
            <a:r>
              <a:rPr lang="fr-FR" altLang="x-none" sz="1500" dirty="0">
                <a:latin typeface="Courier New" charset="0"/>
              </a:rPr>
              <a:t>sal     	NUMERIC(7,2),</a:t>
            </a:r>
          </a:p>
          <a:p>
            <a:pPr lvl="2">
              <a:buClr>
                <a:schemeClr val="folHlink"/>
              </a:buClr>
              <a:buSzPct val="50000"/>
              <a:buNone/>
            </a:pPr>
            <a:r>
              <a:rPr lang="fr-FR" altLang="x-none" sz="1500" dirty="0" err="1">
                <a:latin typeface="Courier New" charset="0"/>
              </a:rPr>
              <a:t>comm</a:t>
            </a:r>
            <a:r>
              <a:rPr lang="fr-FR" altLang="x-none" sz="1500" dirty="0">
                <a:latin typeface="Courier New" charset="0"/>
              </a:rPr>
              <a:t>    	NUMERIC(7,2),</a:t>
            </a:r>
          </a:p>
          <a:p>
            <a:pPr lvl="2">
              <a:buClr>
                <a:schemeClr val="folHlink"/>
              </a:buClr>
              <a:buSzPct val="50000"/>
              <a:buNone/>
            </a:pPr>
            <a:r>
              <a:rPr lang="fr-FR" altLang="x-none" sz="1500" dirty="0" err="1">
                <a:latin typeface="Courier New" charset="0"/>
              </a:rPr>
              <a:t>deptno</a:t>
            </a:r>
            <a:r>
              <a:rPr lang="fr-FR" altLang="x-none" sz="1500" dirty="0">
                <a:latin typeface="Courier New" charset="0"/>
              </a:rPr>
              <a:t>  	NUMERIC(2)	NOT NULL,</a:t>
            </a:r>
          </a:p>
          <a:p>
            <a:pPr lvl="2">
              <a:buClr>
                <a:schemeClr val="folHlink"/>
              </a:buClr>
              <a:buSzPct val="50000"/>
              <a:buNone/>
            </a:pPr>
            <a:r>
              <a:rPr lang="fr-FR" altLang="x-none" sz="1500" dirty="0">
                <a:solidFill>
                  <a:schemeClr val="hlink"/>
                </a:solidFill>
                <a:latin typeface="Courier New" charset="0"/>
              </a:rPr>
              <a:t>CONSTRAINT 	pk_emp1 PRIMARY KEY (</a:t>
            </a:r>
            <a:r>
              <a:rPr lang="fr-FR" altLang="x-none" sz="1500" dirty="0" err="1">
                <a:solidFill>
                  <a:schemeClr val="hlink"/>
                </a:solidFill>
                <a:latin typeface="Courier New" charset="0"/>
              </a:rPr>
              <a:t>empno</a:t>
            </a:r>
            <a:r>
              <a:rPr lang="fr-FR" altLang="x-none" sz="1500" dirty="0">
                <a:solidFill>
                  <a:schemeClr val="hlink"/>
                </a:solidFill>
                <a:latin typeface="Courier New" charset="0"/>
              </a:rPr>
              <a:t>),</a:t>
            </a:r>
          </a:p>
          <a:p>
            <a:pPr lvl="2">
              <a:buClr>
                <a:schemeClr val="folHlink"/>
              </a:buClr>
              <a:buSzPct val="50000"/>
              <a:buNone/>
            </a:pPr>
            <a:r>
              <a:rPr lang="fr-FR" altLang="x-none" sz="1500" dirty="0">
                <a:solidFill>
                  <a:schemeClr val="hlink"/>
                </a:solidFill>
                <a:latin typeface="Courier New" charset="0"/>
              </a:rPr>
              <a:t>CONSTRAINT 	fk_emp1_deptno FOREIGN KEY(</a:t>
            </a:r>
            <a:r>
              <a:rPr lang="fr-FR" altLang="x-none" sz="1500" dirty="0" err="1">
                <a:solidFill>
                  <a:schemeClr val="hlink"/>
                </a:solidFill>
                <a:latin typeface="Courier New" charset="0"/>
              </a:rPr>
              <a:t>deptno</a:t>
            </a:r>
            <a:r>
              <a:rPr lang="fr-FR" altLang="x-none" sz="1500" dirty="0">
                <a:solidFill>
                  <a:schemeClr val="hlink"/>
                </a:solidFill>
                <a:latin typeface="Courier New" charset="0"/>
              </a:rPr>
              <a:t>) </a:t>
            </a:r>
          </a:p>
          <a:p>
            <a:pPr lvl="2">
              <a:buClr>
                <a:schemeClr val="folHlink"/>
              </a:buClr>
              <a:buSzPct val="50000"/>
              <a:buNone/>
            </a:pPr>
            <a:r>
              <a:rPr lang="fr-FR" altLang="x-none" sz="1500" dirty="0">
                <a:solidFill>
                  <a:schemeClr val="hlink"/>
                </a:solidFill>
                <a:latin typeface="Courier New" charset="0"/>
              </a:rPr>
              <a:t>	REFERENCES </a:t>
            </a:r>
            <a:r>
              <a:rPr lang="fr-FR" altLang="x-none" sz="1500" dirty="0" err="1">
                <a:solidFill>
                  <a:schemeClr val="hlink"/>
                </a:solidFill>
                <a:latin typeface="Courier New" charset="0"/>
              </a:rPr>
              <a:t>dept</a:t>
            </a:r>
            <a:r>
              <a:rPr lang="fr-FR" altLang="x-none" sz="1500" dirty="0">
                <a:solidFill>
                  <a:schemeClr val="hlink"/>
                </a:solidFill>
                <a:latin typeface="Courier New" charset="0"/>
              </a:rPr>
              <a:t>(</a:t>
            </a:r>
            <a:r>
              <a:rPr lang="fr-FR" altLang="x-none" sz="1500" dirty="0" err="1">
                <a:solidFill>
                  <a:schemeClr val="hlink"/>
                </a:solidFill>
                <a:latin typeface="Courier New" charset="0"/>
              </a:rPr>
              <a:t>deptno</a:t>
            </a:r>
            <a:r>
              <a:rPr lang="fr-FR" altLang="x-none" sz="1500" dirty="0">
                <a:solidFill>
                  <a:schemeClr val="hlink"/>
                </a:solidFill>
                <a:latin typeface="Courier New" charset="0"/>
              </a:rPr>
              <a:t>),</a:t>
            </a:r>
          </a:p>
          <a:p>
            <a:pPr lvl="2">
              <a:buClr>
                <a:schemeClr val="folHlink"/>
              </a:buClr>
              <a:buSzPct val="50000"/>
              <a:buNone/>
            </a:pPr>
            <a:r>
              <a:rPr lang="fr-FR" altLang="x-none" sz="1500" dirty="0">
                <a:solidFill>
                  <a:schemeClr val="hlink"/>
                </a:solidFill>
                <a:latin typeface="Courier New" charset="0"/>
              </a:rPr>
              <a:t>CONSTRAINT 	fk_emp1_mgr FOREIGN KEY(</a:t>
            </a:r>
            <a:r>
              <a:rPr lang="fr-FR" altLang="x-none" sz="1500" dirty="0" err="1">
                <a:solidFill>
                  <a:schemeClr val="hlink"/>
                </a:solidFill>
                <a:latin typeface="Courier New" charset="0"/>
              </a:rPr>
              <a:t>mgr</a:t>
            </a:r>
            <a:r>
              <a:rPr lang="fr-FR" altLang="x-none" sz="1500" dirty="0">
                <a:solidFill>
                  <a:schemeClr val="hlink"/>
                </a:solidFill>
                <a:latin typeface="Courier New" charset="0"/>
              </a:rPr>
              <a:t>) REFERENCES emp1(</a:t>
            </a:r>
            <a:r>
              <a:rPr lang="fr-FR" altLang="x-none" sz="1500" dirty="0" err="1">
                <a:solidFill>
                  <a:schemeClr val="hlink"/>
                </a:solidFill>
                <a:latin typeface="Courier New" charset="0"/>
              </a:rPr>
              <a:t>empno</a:t>
            </a:r>
            <a:r>
              <a:rPr lang="fr-FR" altLang="x-none" sz="1500" dirty="0">
                <a:solidFill>
                  <a:schemeClr val="hlink"/>
                </a:solidFill>
                <a:latin typeface="Courier New" charset="0"/>
              </a:rPr>
              <a:t>)</a:t>
            </a:r>
          </a:p>
          <a:p>
            <a:pPr lvl="1">
              <a:buClr>
                <a:schemeClr val="hlink"/>
              </a:buClr>
              <a:buSzPct val="55000"/>
              <a:buNone/>
            </a:pPr>
            <a:r>
              <a:rPr lang="fr-FR" altLang="x-none" sz="1500" dirty="0">
                <a:latin typeface="Courier New" charset="0"/>
              </a:rPr>
              <a:t>);</a:t>
            </a:r>
          </a:p>
        </p:txBody>
      </p:sp>
      <p:sp>
        <p:nvSpPr>
          <p:cNvPr id="4" name="Espace réservé du numéro de diapositive 3"/>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175971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pPr eaLnBrk="1" hangingPunct="1"/>
            <a:r>
              <a:rPr lang="fr-FR" altLang="x-none" sz="4000" dirty="0">
                <a:ea typeface="ＭＳ Ｐゴシック" charset="-128"/>
              </a:rPr>
              <a:t>Création de contraintes :</a:t>
            </a:r>
            <a:br>
              <a:rPr lang="fr-FR" altLang="x-none" sz="4000" dirty="0">
                <a:ea typeface="ＭＳ Ｐゴシック" charset="-128"/>
              </a:rPr>
            </a:br>
            <a:r>
              <a:rPr lang="fr-FR" altLang="x-none" sz="3600" dirty="0">
                <a:ea typeface="ＭＳ Ｐゴシック" charset="-128"/>
              </a:rPr>
              <a:t>Contraintes de clé étrangère (suite)</a:t>
            </a:r>
          </a:p>
        </p:txBody>
      </p:sp>
      <p:sp>
        <p:nvSpPr>
          <p:cNvPr id="5" name="Espace réservé du contenu 1"/>
          <p:cNvSpPr>
            <a:spLocks noGrp="1"/>
          </p:cNvSpPr>
          <p:nvPr>
            <p:ph idx="1"/>
          </p:nvPr>
        </p:nvSpPr>
        <p:spPr>
          <a:xfrm>
            <a:off x="457200" y="1387234"/>
            <a:ext cx="8229600" cy="5089766"/>
          </a:xfrm>
        </p:spPr>
        <p:txBody>
          <a:bodyPr>
            <a:normAutofit fontScale="85000" lnSpcReduction="10000"/>
          </a:bodyPr>
          <a:lstStyle/>
          <a:p>
            <a:r>
              <a:rPr lang="fr-FR" altLang="x-none" sz="2800" dirty="0">
                <a:ea typeface="ＭＳ Ｐゴシック" charset="-128"/>
              </a:rPr>
              <a:t>Exemple : Insertion d'une ligne ne respectant pas la contrainte de clé étrangère </a:t>
            </a:r>
            <a:r>
              <a:rPr lang="fr-FR" altLang="x-none" sz="2800" dirty="0">
                <a:latin typeface="Courier New" charset="0"/>
                <a:ea typeface="Courier New" charset="0"/>
                <a:cs typeface="Courier New" charset="0"/>
              </a:rPr>
              <a:t>fk_emp1_deptno</a:t>
            </a:r>
          </a:p>
          <a:p>
            <a:pPr marL="274320" lvl="1" indent="0">
              <a:buNone/>
            </a:pPr>
            <a:r>
              <a:rPr lang="fr-FR" altLang="x-none" dirty="0">
                <a:latin typeface="Courier New" charset="0"/>
                <a:ea typeface="Courier New" charset="0"/>
                <a:cs typeface="Courier New" charset="0"/>
              </a:rPr>
              <a:t>INSERT INTO emp1</a:t>
            </a:r>
          </a:p>
          <a:p>
            <a:pPr marL="274320" lvl="1" indent="0">
              <a:buNone/>
            </a:pPr>
            <a:r>
              <a:rPr lang="fr-FR" altLang="x-none" dirty="0">
                <a:latin typeface="Courier New" charset="0"/>
                <a:ea typeface="Courier New" charset="0"/>
                <a:cs typeface="Courier New" charset="0"/>
              </a:rPr>
              <a:t>VALUES (10, 'EMPLOYE 1','MANAGER', </a:t>
            </a:r>
            <a:r>
              <a:rPr lang="fr-FR" altLang="x-none" dirty="0" err="1">
                <a:latin typeface="Courier New" charset="0"/>
                <a:ea typeface="Courier New" charset="0"/>
                <a:cs typeface="Courier New" charset="0"/>
              </a:rPr>
              <a:t>null</a:t>
            </a:r>
            <a:r>
              <a:rPr lang="fr-FR" altLang="x-none" dirty="0">
                <a:latin typeface="Courier New" charset="0"/>
                <a:ea typeface="Courier New" charset="0"/>
                <a:cs typeface="Courier New" charset="0"/>
              </a:rPr>
              <a:t>, </a:t>
            </a:r>
            <a:r>
              <a:rPr lang="fr-FR" altLang="x-none" dirty="0" err="1">
                <a:latin typeface="Courier New" charset="0"/>
                <a:ea typeface="Courier New" charset="0"/>
                <a:cs typeface="Courier New" charset="0"/>
              </a:rPr>
              <a:t>now</a:t>
            </a:r>
            <a:r>
              <a:rPr lang="fr-FR" altLang="x-none" dirty="0">
                <a:latin typeface="Courier New" charset="0"/>
                <a:ea typeface="Courier New" charset="0"/>
                <a:cs typeface="Courier New" charset="0"/>
              </a:rPr>
              <a:t>(), 8000, </a:t>
            </a:r>
            <a:r>
              <a:rPr lang="fr-FR" altLang="x-none" dirty="0" err="1">
                <a:latin typeface="Courier New" charset="0"/>
                <a:ea typeface="Courier New" charset="0"/>
                <a:cs typeface="Courier New" charset="0"/>
              </a:rPr>
              <a:t>null</a:t>
            </a:r>
            <a:r>
              <a:rPr lang="fr-FR" altLang="x-none" dirty="0">
                <a:latin typeface="Courier New" charset="0"/>
                <a:ea typeface="Courier New" charset="0"/>
                <a:cs typeface="Courier New" charset="0"/>
              </a:rPr>
              <a:t>, 70);</a:t>
            </a:r>
          </a:p>
          <a:p>
            <a:pPr marL="274320" lvl="1" indent="0">
              <a:buNone/>
            </a:pPr>
            <a:r>
              <a:rPr lang="fr-FR" altLang="x-none" i="1" dirty="0">
                <a:latin typeface="Monaco" charset="0"/>
                <a:ea typeface="Monaco" charset="0"/>
                <a:cs typeface="Monaco" charset="0"/>
              </a:rPr>
              <a:t>ERROR:  insert or update on table "emp1" </a:t>
            </a:r>
            <a:r>
              <a:rPr lang="fr-FR" altLang="x-none" i="1" dirty="0" err="1">
                <a:latin typeface="Monaco" charset="0"/>
                <a:ea typeface="Monaco" charset="0"/>
                <a:cs typeface="Monaco" charset="0"/>
              </a:rPr>
              <a:t>violates</a:t>
            </a:r>
            <a:r>
              <a:rPr lang="fr-FR" altLang="x-none" i="1" dirty="0">
                <a:latin typeface="Monaco" charset="0"/>
                <a:ea typeface="Monaco" charset="0"/>
                <a:cs typeface="Monaco" charset="0"/>
              </a:rPr>
              <a:t> </a:t>
            </a:r>
            <a:r>
              <a:rPr lang="fr-FR" altLang="x-none" i="1" dirty="0" err="1">
                <a:latin typeface="Monaco" charset="0"/>
                <a:ea typeface="Monaco" charset="0"/>
                <a:cs typeface="Monaco" charset="0"/>
              </a:rPr>
              <a:t>foreign</a:t>
            </a:r>
            <a:r>
              <a:rPr lang="fr-FR" altLang="x-none" i="1" dirty="0">
                <a:latin typeface="Monaco" charset="0"/>
                <a:ea typeface="Monaco" charset="0"/>
                <a:cs typeface="Monaco" charset="0"/>
              </a:rPr>
              <a:t> key </a:t>
            </a:r>
            <a:r>
              <a:rPr lang="fr-FR" altLang="x-none" i="1" dirty="0" err="1">
                <a:latin typeface="Monaco" charset="0"/>
                <a:ea typeface="Monaco" charset="0"/>
                <a:cs typeface="Monaco" charset="0"/>
              </a:rPr>
              <a:t>constraint</a:t>
            </a:r>
            <a:r>
              <a:rPr lang="fr-FR" altLang="x-none" i="1" dirty="0">
                <a:latin typeface="Monaco" charset="0"/>
                <a:ea typeface="Monaco" charset="0"/>
                <a:cs typeface="Monaco" charset="0"/>
              </a:rPr>
              <a:t> "fk_emp1_deptno"</a:t>
            </a:r>
          </a:p>
          <a:p>
            <a:pPr marL="274320" lvl="1" indent="0">
              <a:buNone/>
            </a:pPr>
            <a:r>
              <a:rPr lang="fr-FR" altLang="x-none" i="1" dirty="0">
                <a:latin typeface="Monaco" charset="0"/>
                <a:ea typeface="Monaco" charset="0"/>
                <a:cs typeface="Monaco" charset="0"/>
              </a:rPr>
              <a:t>DETAIL:  Key (</a:t>
            </a:r>
            <a:r>
              <a:rPr lang="fr-FR" altLang="x-none" i="1" dirty="0" err="1">
                <a:latin typeface="Monaco" charset="0"/>
                <a:ea typeface="Monaco" charset="0"/>
                <a:cs typeface="Monaco" charset="0"/>
              </a:rPr>
              <a:t>deptno</a:t>
            </a:r>
            <a:r>
              <a:rPr lang="fr-FR" altLang="x-none" i="1" dirty="0">
                <a:latin typeface="Monaco" charset="0"/>
                <a:ea typeface="Monaco" charset="0"/>
                <a:cs typeface="Monaco" charset="0"/>
              </a:rPr>
              <a:t>)=(70) </a:t>
            </a:r>
            <a:r>
              <a:rPr lang="fr-FR" altLang="x-none" i="1" dirty="0" err="1">
                <a:latin typeface="Monaco" charset="0"/>
                <a:ea typeface="Monaco" charset="0"/>
                <a:cs typeface="Monaco" charset="0"/>
              </a:rPr>
              <a:t>is</a:t>
            </a:r>
            <a:r>
              <a:rPr lang="fr-FR" altLang="x-none" i="1" dirty="0">
                <a:latin typeface="Monaco" charset="0"/>
                <a:ea typeface="Monaco" charset="0"/>
                <a:cs typeface="Monaco" charset="0"/>
              </a:rPr>
              <a:t> not </a:t>
            </a:r>
            <a:r>
              <a:rPr lang="fr-FR" altLang="x-none" i="1" dirty="0" err="1">
                <a:latin typeface="Monaco" charset="0"/>
                <a:ea typeface="Monaco" charset="0"/>
                <a:cs typeface="Monaco" charset="0"/>
              </a:rPr>
              <a:t>present</a:t>
            </a:r>
            <a:r>
              <a:rPr lang="fr-FR" altLang="x-none" i="1" dirty="0">
                <a:latin typeface="Monaco" charset="0"/>
                <a:ea typeface="Monaco" charset="0"/>
                <a:cs typeface="Monaco" charset="0"/>
              </a:rPr>
              <a:t> in table "</a:t>
            </a:r>
            <a:r>
              <a:rPr lang="fr-FR" altLang="x-none" i="1" dirty="0" err="1">
                <a:latin typeface="Monaco" charset="0"/>
                <a:ea typeface="Monaco" charset="0"/>
                <a:cs typeface="Monaco" charset="0"/>
              </a:rPr>
              <a:t>dept</a:t>
            </a:r>
            <a:r>
              <a:rPr lang="fr-FR" altLang="x-none" i="1" dirty="0">
                <a:latin typeface="Monaco" charset="0"/>
                <a:ea typeface="Monaco" charset="0"/>
                <a:cs typeface="Monaco" charset="0"/>
              </a:rPr>
              <a:t>".</a:t>
            </a:r>
          </a:p>
          <a:p>
            <a:r>
              <a:rPr lang="fr-FR" altLang="x-none" sz="2800" dirty="0">
                <a:ea typeface="ＭＳ Ｐゴシック" charset="-128"/>
              </a:rPr>
              <a:t>Exemple : Insertion d'une ligne ne respectant pas la contrainte de clé étrangère </a:t>
            </a:r>
            <a:r>
              <a:rPr lang="fr-FR" altLang="x-none" sz="2800" dirty="0">
                <a:latin typeface="Courier New" charset="0"/>
                <a:ea typeface="Courier New" charset="0"/>
                <a:cs typeface="Courier New" charset="0"/>
              </a:rPr>
              <a:t>fk_emp1_mgr</a:t>
            </a:r>
          </a:p>
          <a:p>
            <a:pPr marL="274320" lvl="1" indent="0">
              <a:buNone/>
            </a:pPr>
            <a:r>
              <a:rPr lang="fr-FR" altLang="x-none" dirty="0">
                <a:latin typeface="Courier New" charset="0"/>
                <a:ea typeface="Courier New" charset="0"/>
                <a:cs typeface="Courier New" charset="0"/>
              </a:rPr>
              <a:t>INSERT INTO emp1</a:t>
            </a:r>
          </a:p>
          <a:p>
            <a:pPr marL="274320" lvl="1" indent="0">
              <a:buNone/>
            </a:pPr>
            <a:r>
              <a:rPr lang="fr-FR" altLang="x-none" dirty="0">
                <a:latin typeface="Courier New" charset="0"/>
                <a:ea typeface="Courier New" charset="0"/>
                <a:cs typeface="Courier New" charset="0"/>
              </a:rPr>
              <a:t>VALUES (20, 'EMPLOYE 2', 'SALESMAN', 30, </a:t>
            </a:r>
            <a:r>
              <a:rPr lang="fr-FR" altLang="x-none" dirty="0" err="1">
                <a:latin typeface="Courier New" charset="0"/>
                <a:ea typeface="Courier New" charset="0"/>
                <a:cs typeface="Courier New" charset="0"/>
              </a:rPr>
              <a:t>current_date</a:t>
            </a:r>
            <a:r>
              <a:rPr lang="fr-FR" altLang="x-none" dirty="0">
                <a:latin typeface="Courier New" charset="0"/>
                <a:ea typeface="Courier New" charset="0"/>
                <a:cs typeface="Courier New" charset="0"/>
              </a:rPr>
              <a:t>, 4000,null,10);</a:t>
            </a:r>
          </a:p>
          <a:p>
            <a:pPr marL="274320" lvl="1" indent="0">
              <a:buNone/>
            </a:pPr>
            <a:r>
              <a:rPr lang="fr-FR" altLang="x-none" i="1" dirty="0">
                <a:latin typeface="Monaco" charset="0"/>
                <a:ea typeface="Monaco" charset="0"/>
                <a:cs typeface="Monaco" charset="0"/>
              </a:rPr>
              <a:t>ERROR:  insert or update on table "emp1" </a:t>
            </a:r>
            <a:r>
              <a:rPr lang="fr-FR" altLang="x-none" i="1" dirty="0" err="1">
                <a:latin typeface="Monaco" charset="0"/>
                <a:ea typeface="Monaco" charset="0"/>
                <a:cs typeface="Monaco" charset="0"/>
              </a:rPr>
              <a:t>violates</a:t>
            </a:r>
            <a:r>
              <a:rPr lang="fr-FR" altLang="x-none" i="1" dirty="0">
                <a:latin typeface="Monaco" charset="0"/>
                <a:ea typeface="Monaco" charset="0"/>
                <a:cs typeface="Monaco" charset="0"/>
              </a:rPr>
              <a:t> </a:t>
            </a:r>
            <a:r>
              <a:rPr lang="fr-FR" altLang="x-none" i="1" dirty="0" err="1">
                <a:latin typeface="Monaco" charset="0"/>
                <a:ea typeface="Monaco" charset="0"/>
                <a:cs typeface="Monaco" charset="0"/>
              </a:rPr>
              <a:t>foreign</a:t>
            </a:r>
            <a:r>
              <a:rPr lang="fr-FR" altLang="x-none" i="1" dirty="0">
                <a:latin typeface="Monaco" charset="0"/>
                <a:ea typeface="Monaco" charset="0"/>
                <a:cs typeface="Monaco" charset="0"/>
              </a:rPr>
              <a:t> key </a:t>
            </a:r>
            <a:r>
              <a:rPr lang="fr-FR" altLang="x-none" i="1" dirty="0" err="1">
                <a:latin typeface="Monaco" charset="0"/>
                <a:ea typeface="Monaco" charset="0"/>
                <a:cs typeface="Monaco" charset="0"/>
              </a:rPr>
              <a:t>constraint</a:t>
            </a:r>
            <a:r>
              <a:rPr lang="fr-FR" altLang="x-none" i="1" dirty="0">
                <a:latin typeface="Monaco" charset="0"/>
                <a:ea typeface="Monaco" charset="0"/>
                <a:cs typeface="Monaco" charset="0"/>
              </a:rPr>
              <a:t> "fk_emp1_mgr"</a:t>
            </a:r>
          </a:p>
          <a:p>
            <a:pPr marL="274320" lvl="1" indent="0">
              <a:buNone/>
            </a:pPr>
            <a:r>
              <a:rPr lang="fr-FR" altLang="x-none" i="1" dirty="0">
                <a:latin typeface="Monaco" charset="0"/>
                <a:ea typeface="Monaco" charset="0"/>
                <a:cs typeface="Monaco" charset="0"/>
              </a:rPr>
              <a:t>DETAIL:  Key (</a:t>
            </a:r>
            <a:r>
              <a:rPr lang="fr-FR" altLang="x-none" i="1" dirty="0" err="1">
                <a:latin typeface="Monaco" charset="0"/>
                <a:ea typeface="Monaco" charset="0"/>
                <a:cs typeface="Monaco" charset="0"/>
              </a:rPr>
              <a:t>mgr</a:t>
            </a:r>
            <a:r>
              <a:rPr lang="fr-FR" altLang="x-none" i="1" dirty="0">
                <a:latin typeface="Monaco" charset="0"/>
                <a:ea typeface="Monaco" charset="0"/>
                <a:cs typeface="Monaco" charset="0"/>
              </a:rPr>
              <a:t>)=(30) </a:t>
            </a:r>
            <a:r>
              <a:rPr lang="fr-FR" altLang="x-none" i="1" dirty="0" err="1">
                <a:latin typeface="Monaco" charset="0"/>
                <a:ea typeface="Monaco" charset="0"/>
                <a:cs typeface="Monaco" charset="0"/>
              </a:rPr>
              <a:t>is</a:t>
            </a:r>
            <a:r>
              <a:rPr lang="fr-FR" altLang="x-none" i="1" dirty="0">
                <a:latin typeface="Monaco" charset="0"/>
                <a:ea typeface="Monaco" charset="0"/>
                <a:cs typeface="Monaco" charset="0"/>
              </a:rPr>
              <a:t> not </a:t>
            </a:r>
            <a:r>
              <a:rPr lang="fr-FR" altLang="x-none" i="1" dirty="0" err="1">
                <a:latin typeface="Monaco" charset="0"/>
                <a:ea typeface="Monaco" charset="0"/>
                <a:cs typeface="Monaco" charset="0"/>
              </a:rPr>
              <a:t>present</a:t>
            </a:r>
            <a:r>
              <a:rPr lang="fr-FR" altLang="x-none" i="1" dirty="0">
                <a:latin typeface="Monaco" charset="0"/>
                <a:ea typeface="Monaco" charset="0"/>
                <a:cs typeface="Monaco" charset="0"/>
              </a:rPr>
              <a:t> in table "emp1".</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640635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sz="4000" dirty="0">
                <a:ea typeface="ＭＳ Ｐゴシック" charset="-128"/>
              </a:rPr>
              <a:t>Contrainte de clé étrangère :</a:t>
            </a:r>
            <a:r>
              <a:rPr lang="fr-FR" altLang="x-none" sz="3000" dirty="0">
                <a:ea typeface="ＭＳ Ｐゴシック" charset="-128"/>
              </a:rPr>
              <a:t> </a:t>
            </a:r>
            <a:r>
              <a:rPr lang="fr-FR" altLang="x-none" sz="3000" dirty="0">
                <a:latin typeface="Courier New" charset="0"/>
                <a:ea typeface="ＭＳ Ｐゴシック" charset="-128"/>
              </a:rPr>
              <a:t>ON DELETE CASCADE</a:t>
            </a:r>
            <a:r>
              <a:rPr lang="fr-FR" altLang="x-none" sz="3000" dirty="0">
                <a:ea typeface="ＭＳ Ｐゴシック" charset="-128"/>
              </a:rPr>
              <a:t>, </a:t>
            </a:r>
            <a:r>
              <a:rPr lang="fr-FR" altLang="x-none" sz="3000" dirty="0">
                <a:latin typeface="Courier New" charset="0"/>
                <a:ea typeface="ＭＳ Ｐゴシック" charset="-128"/>
              </a:rPr>
              <a:t>ON UPDATE CASCADE</a:t>
            </a:r>
          </a:p>
        </p:txBody>
      </p:sp>
      <p:sp>
        <p:nvSpPr>
          <p:cNvPr id="6" name="Rectangle 3"/>
          <p:cNvSpPr>
            <a:spLocks noGrp="1" noChangeArrowheads="1"/>
          </p:cNvSpPr>
          <p:nvPr>
            <p:ph idx="1"/>
          </p:nvPr>
        </p:nvSpPr>
        <p:spPr>
          <a:xfrm>
            <a:off x="457199" y="1387234"/>
            <a:ext cx="8501605" cy="5291358"/>
          </a:xfrm>
          <a:noFill/>
        </p:spPr>
        <p:txBody>
          <a:bodyPr lIns="107950" tIns="53975" rIns="107950" bIns="53975">
            <a:normAutofit/>
          </a:bodyPr>
          <a:lstStyle/>
          <a:p>
            <a:pPr marL="223838" indent="-223838" defTabSz="715963" eaLnBrk="1" hangingPunct="1">
              <a:lnSpc>
                <a:spcPct val="80000"/>
              </a:lnSpc>
            </a:pPr>
            <a:r>
              <a:rPr lang="fr-FR" altLang="x-none" sz="2800" dirty="0">
                <a:ea typeface="ＭＳ Ｐゴシック" charset="-128"/>
              </a:rPr>
              <a:t>Exemple : </a:t>
            </a:r>
          </a:p>
          <a:p>
            <a:pPr marL="538163" lvl="1" indent="-179388" defTabSz="715963" eaLnBrk="1" hangingPunct="1">
              <a:lnSpc>
                <a:spcPct val="80000"/>
              </a:lnSpc>
              <a:buFont typeface="Wingdings" charset="2"/>
              <a:buNone/>
            </a:pPr>
            <a:r>
              <a:rPr lang="fr-FR" altLang="x-none" sz="1600" dirty="0">
                <a:latin typeface="Courier New" charset="0"/>
                <a:ea typeface="ＭＳ Ｐゴシック" charset="-128"/>
              </a:rPr>
              <a:t>CREATE TABLE emp1</a:t>
            </a:r>
          </a:p>
          <a:p>
            <a:pPr marL="538163" lvl="1" indent="-179388" defTabSz="715963" eaLnBrk="1" hangingPunct="1">
              <a:lnSpc>
                <a:spcPct val="80000"/>
              </a:lnSpc>
              <a:buFont typeface="Wingdings" charset="2"/>
              <a:buNone/>
            </a:pPr>
            <a:r>
              <a:rPr lang="fr-FR" altLang="x-none" sz="1600" dirty="0">
                <a:latin typeface="Courier New" charset="0"/>
                <a:ea typeface="ＭＳ Ｐゴシック" charset="-128"/>
              </a:rPr>
              <a:t>(</a:t>
            </a:r>
          </a:p>
          <a:p>
            <a:pPr marL="895350" lvl="2" indent="-179388" defTabSz="715963" eaLnBrk="1" hangingPunct="1">
              <a:lnSpc>
                <a:spcPct val="80000"/>
              </a:lnSpc>
              <a:buFont typeface="Wingdings" charset="2"/>
              <a:buNone/>
            </a:pPr>
            <a:r>
              <a:rPr lang="fr-FR" altLang="x-none" sz="1600" dirty="0" err="1">
                <a:latin typeface="Courier New" charset="0"/>
                <a:ea typeface="ＭＳ Ｐゴシック" charset="-128"/>
              </a:rPr>
              <a:t>empno</a:t>
            </a:r>
            <a:r>
              <a:rPr lang="fr-FR" altLang="x-none" sz="1600" dirty="0">
                <a:latin typeface="Courier New" charset="0"/>
                <a:ea typeface="ＭＳ Ｐゴシック" charset="-128"/>
              </a:rPr>
              <a:t>   	NUMERIC(4)      NOT NULL,</a:t>
            </a:r>
          </a:p>
          <a:p>
            <a:pPr marL="895350" lvl="2" indent="-179388" defTabSz="715963" eaLnBrk="1" hangingPunct="1">
              <a:lnSpc>
                <a:spcPct val="80000"/>
              </a:lnSpc>
              <a:buFont typeface="Wingdings" charset="2"/>
              <a:buNone/>
            </a:pPr>
            <a:r>
              <a:rPr lang="fr-FR" altLang="x-none" sz="1600" dirty="0" err="1">
                <a:latin typeface="Courier New" charset="0"/>
                <a:ea typeface="ＭＳ Ｐゴシック" charset="-128"/>
              </a:rPr>
              <a:t>ename</a:t>
            </a:r>
            <a:r>
              <a:rPr lang="fr-FR" altLang="x-none" sz="1600" dirty="0">
                <a:latin typeface="Courier New" charset="0"/>
                <a:ea typeface="ＭＳ Ｐゴシック" charset="-128"/>
              </a:rPr>
              <a:t>   	VARCHAR(10),</a:t>
            </a:r>
          </a:p>
          <a:p>
            <a:pPr marL="895350" lvl="2" indent="-179388" defTabSz="715963" eaLnBrk="1" hangingPunct="1">
              <a:lnSpc>
                <a:spcPct val="80000"/>
              </a:lnSpc>
              <a:buFont typeface="Wingdings" charset="2"/>
              <a:buNone/>
            </a:pPr>
            <a:r>
              <a:rPr lang="fr-FR" altLang="x-none" sz="1600" dirty="0">
                <a:latin typeface="Courier New" charset="0"/>
                <a:ea typeface="ＭＳ Ｐゴシック" charset="-128"/>
              </a:rPr>
              <a:t>job     	VARCHAR(9),</a:t>
            </a:r>
          </a:p>
          <a:p>
            <a:pPr marL="895350" lvl="2" indent="-179388" defTabSz="715963" eaLnBrk="1" hangingPunct="1">
              <a:lnSpc>
                <a:spcPct val="80000"/>
              </a:lnSpc>
              <a:buFont typeface="Wingdings" charset="2"/>
              <a:buNone/>
            </a:pPr>
            <a:r>
              <a:rPr lang="fr-FR" altLang="x-none" sz="1600" dirty="0" err="1">
                <a:latin typeface="Courier New" charset="0"/>
                <a:ea typeface="ＭＳ Ｐゴシック" charset="-128"/>
              </a:rPr>
              <a:t>mgr</a:t>
            </a:r>
            <a:r>
              <a:rPr lang="fr-FR" altLang="x-none" sz="1600" dirty="0">
                <a:latin typeface="Courier New" charset="0"/>
                <a:ea typeface="ＭＳ Ｐゴシック" charset="-128"/>
              </a:rPr>
              <a:t>     	NUMERIC(4),</a:t>
            </a:r>
          </a:p>
          <a:p>
            <a:pPr marL="895350" lvl="2" indent="-179388" defTabSz="715963" eaLnBrk="1" hangingPunct="1">
              <a:lnSpc>
                <a:spcPct val="80000"/>
              </a:lnSpc>
              <a:buFont typeface="Wingdings" charset="2"/>
              <a:buNone/>
            </a:pPr>
            <a:r>
              <a:rPr lang="fr-FR" altLang="x-none" sz="1600" dirty="0" err="1">
                <a:latin typeface="Courier New" charset="0"/>
                <a:ea typeface="ＭＳ Ｐゴシック" charset="-128"/>
              </a:rPr>
              <a:t>hiredate</a:t>
            </a:r>
            <a:r>
              <a:rPr lang="fr-FR" altLang="x-none" sz="1600" dirty="0">
                <a:latin typeface="Courier New" charset="0"/>
                <a:ea typeface="ＭＳ Ｐゴシック" charset="-128"/>
              </a:rPr>
              <a:t> 	DATE,</a:t>
            </a:r>
          </a:p>
          <a:p>
            <a:pPr marL="895350" lvl="2" indent="-179388" defTabSz="715963" eaLnBrk="1" hangingPunct="1">
              <a:lnSpc>
                <a:spcPct val="80000"/>
              </a:lnSpc>
              <a:buFont typeface="Wingdings" charset="2"/>
              <a:buNone/>
            </a:pPr>
            <a:r>
              <a:rPr lang="fr-FR" altLang="x-none" sz="1600" dirty="0">
                <a:latin typeface="Courier New" charset="0"/>
                <a:ea typeface="ＭＳ Ｐゴシック" charset="-128"/>
              </a:rPr>
              <a:t>sal     	NUMERIC(7,2),</a:t>
            </a:r>
          </a:p>
          <a:p>
            <a:pPr marL="895350" lvl="2" indent="-179388" defTabSz="715963" eaLnBrk="1" hangingPunct="1">
              <a:lnSpc>
                <a:spcPct val="80000"/>
              </a:lnSpc>
              <a:buFont typeface="Wingdings" charset="2"/>
              <a:buNone/>
            </a:pPr>
            <a:r>
              <a:rPr lang="fr-FR" altLang="x-none" sz="1600" dirty="0" err="1">
                <a:latin typeface="Courier New" charset="0"/>
                <a:ea typeface="ＭＳ Ｐゴシック" charset="-128"/>
              </a:rPr>
              <a:t>comm</a:t>
            </a:r>
            <a:r>
              <a:rPr lang="fr-FR" altLang="x-none" sz="1600" dirty="0">
                <a:latin typeface="Courier New" charset="0"/>
                <a:ea typeface="ＭＳ Ｐゴシック" charset="-128"/>
              </a:rPr>
              <a:t>    	NUMERIC(7,2),</a:t>
            </a:r>
          </a:p>
          <a:p>
            <a:pPr marL="895350" lvl="2" indent="-179388" defTabSz="715963" eaLnBrk="1" hangingPunct="1">
              <a:lnSpc>
                <a:spcPct val="80000"/>
              </a:lnSpc>
              <a:buFont typeface="Wingdings" charset="2"/>
              <a:buNone/>
            </a:pPr>
            <a:r>
              <a:rPr lang="fr-FR" altLang="x-none" sz="1600" dirty="0" err="1">
                <a:latin typeface="Courier New" charset="0"/>
                <a:ea typeface="ＭＳ Ｐゴシック" charset="-128"/>
              </a:rPr>
              <a:t>deptno</a:t>
            </a:r>
            <a:r>
              <a:rPr lang="fr-FR" altLang="x-none" sz="1600" dirty="0">
                <a:latin typeface="Courier New" charset="0"/>
                <a:ea typeface="ＭＳ Ｐゴシック" charset="-128"/>
              </a:rPr>
              <a:t>  	NUMERIC(2)	NOT NULL,</a:t>
            </a:r>
          </a:p>
          <a:p>
            <a:pPr marL="895350" lvl="2" indent="-179388" defTabSz="715963" eaLnBrk="1" hangingPunct="1">
              <a:lnSpc>
                <a:spcPct val="80000"/>
              </a:lnSpc>
              <a:buFont typeface="Wingdings" charset="2"/>
              <a:buNone/>
            </a:pPr>
            <a:r>
              <a:rPr lang="fr-FR" altLang="x-none" sz="1600" dirty="0">
                <a:latin typeface="Courier New" charset="0"/>
                <a:ea typeface="ＭＳ Ｐゴシック" charset="-128"/>
              </a:rPr>
              <a:t>CONSTRAINT 	pk_emp1 PRIMARY KEY (</a:t>
            </a:r>
            <a:r>
              <a:rPr lang="fr-FR" altLang="x-none" sz="1600" dirty="0" err="1">
                <a:latin typeface="Courier New" charset="0"/>
                <a:ea typeface="ＭＳ Ｐゴシック" charset="-128"/>
              </a:rPr>
              <a:t>empno</a:t>
            </a:r>
            <a:r>
              <a:rPr lang="fr-FR" altLang="x-none" sz="1600" dirty="0">
                <a:latin typeface="Courier New" charset="0"/>
                <a:ea typeface="ＭＳ Ｐゴシック" charset="-128"/>
              </a:rPr>
              <a:t>),</a:t>
            </a:r>
          </a:p>
          <a:p>
            <a:pPr marL="895350" lvl="2" indent="-179388" defTabSz="715963" eaLnBrk="1" hangingPunct="1">
              <a:lnSpc>
                <a:spcPct val="80000"/>
              </a:lnSpc>
              <a:buFont typeface="Wingdings" charset="2"/>
              <a:buNone/>
            </a:pPr>
            <a:r>
              <a:rPr lang="fr-FR" altLang="x-none" sz="1600" dirty="0">
                <a:solidFill>
                  <a:srgbClr val="0000FF"/>
                </a:solidFill>
                <a:latin typeface="Courier New" charset="0"/>
                <a:ea typeface="ＭＳ Ｐゴシック" charset="-128"/>
              </a:rPr>
              <a:t>CONSTRAINT 	fk_emp1_deptno FOREIGN KEY(</a:t>
            </a:r>
            <a:r>
              <a:rPr lang="fr-FR" altLang="x-none" sz="1600" dirty="0" err="1">
                <a:solidFill>
                  <a:srgbClr val="0000FF"/>
                </a:solidFill>
                <a:latin typeface="Courier New" charset="0"/>
                <a:ea typeface="ＭＳ Ｐゴシック" charset="-128"/>
              </a:rPr>
              <a:t>deptno</a:t>
            </a:r>
            <a:r>
              <a:rPr lang="fr-FR" altLang="x-none" sz="1600" dirty="0">
                <a:solidFill>
                  <a:srgbClr val="0000FF"/>
                </a:solidFill>
                <a:latin typeface="Courier New" charset="0"/>
                <a:ea typeface="ＭＳ Ｐゴシック" charset="-128"/>
              </a:rPr>
              <a:t>) </a:t>
            </a:r>
          </a:p>
          <a:p>
            <a:pPr marL="895350" lvl="2" indent="-179388" defTabSz="715963" eaLnBrk="1" hangingPunct="1">
              <a:lnSpc>
                <a:spcPct val="80000"/>
              </a:lnSpc>
              <a:buFont typeface="Wingdings" charset="2"/>
              <a:buNone/>
            </a:pPr>
            <a:r>
              <a:rPr lang="fr-FR" altLang="x-none" sz="1600" dirty="0">
                <a:solidFill>
                  <a:srgbClr val="0000FF"/>
                </a:solidFill>
                <a:latin typeface="Courier New" charset="0"/>
                <a:ea typeface="ＭＳ Ｐゴシック" charset="-128"/>
              </a:rPr>
              <a:t>	REFERENCES </a:t>
            </a:r>
            <a:r>
              <a:rPr lang="fr-FR" altLang="x-none" sz="1600" dirty="0" err="1">
                <a:solidFill>
                  <a:srgbClr val="0000FF"/>
                </a:solidFill>
                <a:latin typeface="Courier New" charset="0"/>
                <a:ea typeface="ＭＳ Ｐゴシック" charset="-128"/>
              </a:rPr>
              <a:t>dept</a:t>
            </a:r>
            <a:r>
              <a:rPr lang="fr-FR" altLang="x-none" sz="1600" dirty="0">
                <a:solidFill>
                  <a:srgbClr val="0000FF"/>
                </a:solidFill>
                <a:latin typeface="Courier New" charset="0"/>
                <a:ea typeface="ＭＳ Ｐゴシック" charset="-128"/>
              </a:rPr>
              <a:t>(</a:t>
            </a:r>
            <a:r>
              <a:rPr lang="fr-FR" altLang="x-none" sz="1600" dirty="0" err="1">
                <a:solidFill>
                  <a:srgbClr val="0000FF"/>
                </a:solidFill>
                <a:latin typeface="Courier New" charset="0"/>
                <a:ea typeface="ＭＳ Ｐゴシック" charset="-128"/>
              </a:rPr>
              <a:t>deptno</a:t>
            </a:r>
            <a:r>
              <a:rPr lang="fr-FR" altLang="x-none" sz="1600" dirty="0">
                <a:solidFill>
                  <a:srgbClr val="0000FF"/>
                </a:solidFill>
                <a:latin typeface="Courier New" charset="0"/>
                <a:ea typeface="ＭＳ Ｐゴシック" charset="-128"/>
              </a:rPr>
              <a:t>) ON DELETE </a:t>
            </a:r>
            <a:r>
              <a:rPr lang="fr-FR" altLang="x-none" sz="1600" u="sng" dirty="0">
                <a:solidFill>
                  <a:srgbClr val="0000FF"/>
                </a:solidFill>
                <a:latin typeface="Courier New" charset="0"/>
                <a:ea typeface="ＭＳ Ｐゴシック" charset="-128"/>
              </a:rPr>
              <a:t>CASCADE</a:t>
            </a:r>
            <a:r>
              <a:rPr lang="fr-FR" altLang="x-none" sz="1600" dirty="0">
                <a:solidFill>
                  <a:srgbClr val="0000FF"/>
                </a:solidFill>
                <a:latin typeface="Courier New" charset="0"/>
                <a:ea typeface="ＭＳ Ｐゴシック" charset="-128"/>
              </a:rPr>
              <a:t> ON UPDATE </a:t>
            </a:r>
            <a:r>
              <a:rPr lang="fr-FR" altLang="x-none" sz="1600" u="sng" dirty="0">
                <a:solidFill>
                  <a:srgbClr val="0000FF"/>
                </a:solidFill>
                <a:latin typeface="Courier New" charset="0"/>
                <a:ea typeface="ＭＳ Ｐゴシック" charset="-128"/>
              </a:rPr>
              <a:t>CASCADE</a:t>
            </a:r>
            <a:r>
              <a:rPr lang="fr-FR" altLang="x-none" sz="1600" dirty="0">
                <a:latin typeface="Courier New" charset="0"/>
                <a:ea typeface="ＭＳ Ｐゴシック" charset="-128"/>
              </a:rPr>
              <a:t>,</a:t>
            </a:r>
          </a:p>
          <a:p>
            <a:pPr marL="895350" lvl="2" indent="-179388" defTabSz="715963" eaLnBrk="1" hangingPunct="1">
              <a:lnSpc>
                <a:spcPct val="80000"/>
              </a:lnSpc>
              <a:buFont typeface="Wingdings" charset="2"/>
              <a:buNone/>
            </a:pPr>
            <a:r>
              <a:rPr lang="fr-FR" altLang="x-none" sz="1600" dirty="0">
                <a:latin typeface="Courier New" charset="0"/>
                <a:ea typeface="ＭＳ Ｐゴシック" charset="-128"/>
              </a:rPr>
              <a:t>CONSTRAINT 	fk_emp1_mgr FOREIGN KEY(</a:t>
            </a:r>
            <a:r>
              <a:rPr lang="fr-FR" altLang="x-none" sz="1600" dirty="0" err="1">
                <a:latin typeface="Courier New" charset="0"/>
                <a:ea typeface="ＭＳ Ｐゴシック" charset="-128"/>
              </a:rPr>
              <a:t>mgr</a:t>
            </a:r>
            <a:r>
              <a:rPr lang="fr-FR" altLang="x-none" sz="1600" dirty="0">
                <a:latin typeface="Courier New" charset="0"/>
                <a:ea typeface="ＭＳ Ｐゴシック" charset="-128"/>
              </a:rPr>
              <a:t>) REFERENCES emp1(</a:t>
            </a:r>
            <a:r>
              <a:rPr lang="fr-FR" altLang="x-none" sz="1600" dirty="0" err="1">
                <a:latin typeface="Courier New" charset="0"/>
                <a:ea typeface="ＭＳ Ｐゴシック" charset="-128"/>
              </a:rPr>
              <a:t>empno</a:t>
            </a:r>
            <a:r>
              <a:rPr lang="fr-FR" altLang="x-none" sz="1600" dirty="0">
                <a:latin typeface="Courier New" charset="0"/>
                <a:ea typeface="ＭＳ Ｐゴシック" charset="-128"/>
              </a:rPr>
              <a:t>) );</a:t>
            </a:r>
          </a:p>
          <a:p>
            <a:pPr marL="644525" lvl="1" indent="-285750" defTabSz="715963" eaLnBrk="1" hangingPunct="1">
              <a:lnSpc>
                <a:spcPct val="80000"/>
              </a:lnSpc>
              <a:buFont typeface="Symbol" pitchFamily="2" charset="2"/>
              <a:buChar char="Þ"/>
            </a:pPr>
            <a:r>
              <a:rPr lang="fr-FR" altLang="x-none" sz="1800" dirty="0">
                <a:latin typeface="Verdana" charset="0"/>
                <a:ea typeface="ＭＳ Ｐゴシック" charset="-128"/>
              </a:rPr>
              <a:t>Si on supprime un service, de la table DEPT, référencé dans le table EMP, les lignes de table EMP référençant ce service sont aussi supprimées.</a:t>
            </a:r>
          </a:p>
          <a:p>
            <a:pPr marL="644525" lvl="1" indent="-285750" defTabSz="715963" eaLnBrk="1" hangingPunct="1">
              <a:lnSpc>
                <a:spcPct val="80000"/>
              </a:lnSpc>
              <a:buFont typeface="Symbol" pitchFamily="2" charset="2"/>
              <a:buChar char="Þ"/>
            </a:pPr>
            <a:r>
              <a:rPr lang="fr-FR" altLang="x-none" sz="1800" dirty="0">
                <a:latin typeface="Verdana" charset="0"/>
                <a:ea typeface="ＭＳ Ｐゴシック" charset="-128"/>
              </a:rPr>
              <a:t>Il s’agit ici d’un exemple de code. </a:t>
            </a:r>
            <a:r>
              <a:rPr lang="fr-FR" altLang="x-none" sz="1800" b="1" dirty="0">
                <a:latin typeface="Verdana" charset="0"/>
                <a:ea typeface="ＭＳ Ｐゴシック" charset="-128"/>
              </a:rPr>
              <a:t>On évite d’utiliser </a:t>
            </a:r>
            <a:r>
              <a:rPr lang="fr-FR" altLang="x-none" sz="1800" b="1" dirty="0">
                <a:latin typeface="Courier New" panose="02070309020205020404" pitchFamily="49" charset="0"/>
                <a:ea typeface="ＭＳ Ｐゴシック" charset="-128"/>
                <a:cs typeface="Courier New" panose="02070309020205020404" pitchFamily="49" charset="0"/>
              </a:rPr>
              <a:t>ON DELETE CASCADE</a:t>
            </a:r>
          </a:p>
          <a:p>
            <a:pPr marL="538163" lvl="1" indent="-179388" defTabSz="715963" eaLnBrk="1" hangingPunct="1">
              <a:lnSpc>
                <a:spcPct val="80000"/>
              </a:lnSpc>
              <a:buFont typeface="Wingdings" charset="2"/>
              <a:buNone/>
            </a:pPr>
            <a:endParaRPr lang="fr-FR" altLang="x-none" sz="16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202670724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p:spPr>
        <p:txBody>
          <a:bodyPr lIns="107950" tIns="53975" rIns="107950" bIns="53975" anchor="ctr"/>
          <a:lstStyle/>
          <a:p>
            <a:pPr eaLnBrk="1" hangingPunct="1"/>
            <a:r>
              <a:rPr lang="fr-FR" altLang="x-none">
                <a:latin typeface="Courier New" charset="0"/>
                <a:ea typeface="ＭＳ Ｐゴシック" charset="-128"/>
              </a:rPr>
              <a:t>NULL </a:t>
            </a:r>
            <a:r>
              <a:rPr lang="fr-FR" altLang="x-none">
                <a:ea typeface="ＭＳ Ｐゴシック" charset="-128"/>
              </a:rPr>
              <a:t>et clé étrangère</a:t>
            </a:r>
          </a:p>
        </p:txBody>
      </p:sp>
      <p:sp>
        <p:nvSpPr>
          <p:cNvPr id="95236" name="Rectangle 4"/>
          <p:cNvSpPr>
            <a:spLocks noChangeArrowheads="1"/>
          </p:cNvSpPr>
          <p:nvPr/>
        </p:nvSpPr>
        <p:spPr bwMode="auto">
          <a:xfrm>
            <a:off x="0" y="3429000"/>
            <a:ext cx="1385888"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sz="2400" b="1">
                <a:solidFill>
                  <a:schemeClr val="tx1"/>
                </a:solidFill>
                <a:latin typeface="Tahoma" charset="0"/>
                <a:ea typeface="ＭＳ Ｐゴシック" charset="-128"/>
              </a:defRPr>
            </a:lvl1pPr>
            <a:lvl2pPr marL="742950" indent="-285750" defTabSz="762000" eaLnBrk="0" hangingPunct="0">
              <a:defRPr sz="2400" b="1">
                <a:solidFill>
                  <a:schemeClr val="tx1"/>
                </a:solidFill>
                <a:latin typeface="Tahoma" charset="0"/>
                <a:ea typeface="ＭＳ Ｐゴシック" charset="-128"/>
              </a:defRPr>
            </a:lvl2pPr>
            <a:lvl3pPr marL="1143000" indent="-228600" defTabSz="762000" eaLnBrk="0" hangingPunct="0">
              <a:defRPr sz="2400" b="1">
                <a:solidFill>
                  <a:schemeClr val="tx1"/>
                </a:solidFill>
                <a:latin typeface="Tahoma" charset="0"/>
                <a:ea typeface="ＭＳ Ｐゴシック" charset="-128"/>
              </a:defRPr>
            </a:lvl3pPr>
            <a:lvl4pPr marL="1600200" indent="-228600" defTabSz="762000" eaLnBrk="0" hangingPunct="0">
              <a:defRPr sz="2400" b="1">
                <a:solidFill>
                  <a:schemeClr val="tx1"/>
                </a:solidFill>
                <a:latin typeface="Tahoma" charset="0"/>
                <a:ea typeface="ＭＳ Ｐゴシック" charset="-128"/>
              </a:defRPr>
            </a:lvl4pPr>
            <a:lvl5pPr marL="2057400" indent="-228600" defTabSz="762000" eaLnBrk="0" hangingPunct="0">
              <a:defRPr sz="2400" b="1">
                <a:solidFill>
                  <a:schemeClr val="tx1"/>
                </a:solidFill>
                <a:latin typeface="Tahoma" charset="0"/>
                <a:ea typeface="ＭＳ Ｐゴシック" charset="-128"/>
              </a:defRPr>
            </a:lvl5pPr>
            <a:lvl6pPr marL="2514600" indent="-228600" defTabSz="7620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620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620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62000" eaLnBrk="0" fontAlgn="base" hangingPunct="0">
              <a:spcBef>
                <a:spcPct val="0"/>
              </a:spcBef>
              <a:spcAft>
                <a:spcPct val="0"/>
              </a:spcAft>
              <a:defRPr sz="2400" b="1">
                <a:solidFill>
                  <a:schemeClr val="tx1"/>
                </a:solidFill>
                <a:latin typeface="Tahoma" charset="0"/>
                <a:ea typeface="ＭＳ Ｐゴシック" charset="-128"/>
              </a:defRPr>
            </a:lvl9pPr>
          </a:lstStyle>
          <a:p>
            <a:r>
              <a:rPr lang="fr-FR" altLang="x-none" sz="1900" b="0"/>
              <a:t>Clé étrangère</a:t>
            </a:r>
          </a:p>
          <a:p>
            <a:r>
              <a:rPr lang="fr-FR" altLang="x-none" sz="1900" b="0"/>
              <a:t>(Col1,Col2)</a:t>
            </a:r>
          </a:p>
        </p:txBody>
      </p:sp>
      <p:grpSp>
        <p:nvGrpSpPr>
          <p:cNvPr id="95237" name="Group 5"/>
          <p:cNvGrpSpPr>
            <a:grpSpLocks/>
          </p:cNvGrpSpPr>
          <p:nvPr/>
        </p:nvGrpSpPr>
        <p:grpSpPr bwMode="auto">
          <a:xfrm>
            <a:off x="1339850" y="3506788"/>
            <a:ext cx="7670800" cy="2970212"/>
            <a:chOff x="844" y="1921"/>
            <a:chExt cx="4832" cy="2206"/>
          </a:xfrm>
        </p:grpSpPr>
        <p:grpSp>
          <p:nvGrpSpPr>
            <p:cNvPr id="95239" name="Group 6"/>
            <p:cNvGrpSpPr>
              <a:grpSpLocks/>
            </p:cNvGrpSpPr>
            <p:nvPr/>
          </p:nvGrpSpPr>
          <p:grpSpPr bwMode="auto">
            <a:xfrm>
              <a:off x="844" y="1921"/>
              <a:ext cx="2728" cy="286"/>
              <a:chOff x="844" y="1921"/>
              <a:chExt cx="2728" cy="286"/>
            </a:xfrm>
          </p:grpSpPr>
          <p:sp>
            <p:nvSpPr>
              <p:cNvPr id="95270" name="Rectangle 7"/>
              <p:cNvSpPr>
                <a:spLocks noChangeArrowheads="1"/>
              </p:cNvSpPr>
              <p:nvPr/>
            </p:nvSpPr>
            <p:spPr bwMode="auto">
              <a:xfrm>
                <a:off x="844" y="1921"/>
                <a:ext cx="904" cy="286"/>
              </a:xfrm>
              <a:prstGeom prst="rect">
                <a:avLst/>
              </a:prstGeom>
              <a:solidFill>
                <a:schemeClr val="accent2"/>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a:solidFill>
                      <a:srgbClr val="000000"/>
                    </a:solidFill>
                    <a:latin typeface="Arial" charset="0"/>
                  </a:rPr>
                  <a:t>Col 1</a:t>
                </a:r>
              </a:p>
            </p:txBody>
          </p:sp>
          <p:sp>
            <p:nvSpPr>
              <p:cNvPr id="95271" name="Rectangle 8"/>
              <p:cNvSpPr>
                <a:spLocks noChangeArrowheads="1"/>
              </p:cNvSpPr>
              <p:nvPr/>
            </p:nvSpPr>
            <p:spPr bwMode="auto">
              <a:xfrm>
                <a:off x="1756" y="1921"/>
                <a:ext cx="904" cy="286"/>
              </a:xfrm>
              <a:prstGeom prst="rect">
                <a:avLst/>
              </a:prstGeom>
              <a:solidFill>
                <a:schemeClr val="accent2"/>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a:solidFill>
                      <a:srgbClr val="000000"/>
                    </a:solidFill>
                    <a:latin typeface="Arial" charset="0"/>
                  </a:rPr>
                  <a:t>Col 2</a:t>
                </a:r>
              </a:p>
            </p:txBody>
          </p:sp>
          <p:sp>
            <p:nvSpPr>
              <p:cNvPr id="95272" name="Rectangle 9"/>
              <p:cNvSpPr>
                <a:spLocks noChangeArrowheads="1"/>
              </p:cNvSpPr>
              <p:nvPr/>
            </p:nvSpPr>
            <p:spPr bwMode="auto">
              <a:xfrm>
                <a:off x="2668" y="1921"/>
                <a:ext cx="904" cy="286"/>
              </a:xfrm>
              <a:prstGeom prst="rect">
                <a:avLst/>
              </a:prstGeom>
              <a:solidFill>
                <a:schemeClr val="accent2"/>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a:solidFill>
                      <a:srgbClr val="000000"/>
                    </a:solidFill>
                    <a:latin typeface="Arial" charset="0"/>
                  </a:rPr>
                  <a:t>Col 3</a:t>
                </a:r>
              </a:p>
            </p:txBody>
          </p:sp>
        </p:grpSp>
        <p:sp>
          <p:nvSpPr>
            <p:cNvPr id="95240" name="Rectangle 10"/>
            <p:cNvSpPr>
              <a:spLocks noChangeArrowheads="1"/>
            </p:cNvSpPr>
            <p:nvPr/>
          </p:nvSpPr>
          <p:spPr bwMode="auto">
            <a:xfrm>
              <a:off x="844" y="2210"/>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X1</a:t>
              </a:r>
            </a:p>
          </p:txBody>
        </p:sp>
        <p:sp>
          <p:nvSpPr>
            <p:cNvPr id="95241" name="Rectangle 11"/>
            <p:cNvSpPr>
              <a:spLocks noChangeArrowheads="1"/>
            </p:cNvSpPr>
            <p:nvPr/>
          </p:nvSpPr>
          <p:spPr bwMode="auto">
            <a:xfrm>
              <a:off x="1756" y="2210"/>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Y1</a:t>
              </a:r>
            </a:p>
          </p:txBody>
        </p:sp>
        <p:sp>
          <p:nvSpPr>
            <p:cNvPr id="95242" name="Rectangle 12"/>
            <p:cNvSpPr>
              <a:spLocks noChangeArrowheads="1"/>
            </p:cNvSpPr>
            <p:nvPr/>
          </p:nvSpPr>
          <p:spPr bwMode="auto">
            <a:xfrm>
              <a:off x="2668" y="2210"/>
              <a:ext cx="904" cy="322"/>
            </a:xfrm>
            <a:prstGeom prst="rect">
              <a:avLst/>
            </a:prstGeom>
            <a:solidFill>
              <a:srgbClr val="FFFFFF"/>
            </a:solidFill>
            <a:ln w="12700">
              <a:solidFill>
                <a:srgbClr val="000000"/>
              </a:solidFill>
              <a:miter lim="800000"/>
              <a:headEnd/>
              <a:tailEnd/>
            </a:ln>
          </p:spPr>
          <p:txBody>
            <a:bodyPr wrap="none"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endParaRPr lang="x-none" altLang="x-none" sz="1800"/>
            </a:p>
          </p:txBody>
        </p:sp>
        <p:sp>
          <p:nvSpPr>
            <p:cNvPr id="95243" name="Rectangle 13"/>
            <p:cNvSpPr>
              <a:spLocks noChangeArrowheads="1"/>
            </p:cNvSpPr>
            <p:nvPr/>
          </p:nvSpPr>
          <p:spPr bwMode="auto">
            <a:xfrm>
              <a:off x="844" y="2514"/>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X2</a:t>
              </a:r>
            </a:p>
          </p:txBody>
        </p:sp>
        <p:sp>
          <p:nvSpPr>
            <p:cNvPr id="95244" name="Rectangle 14"/>
            <p:cNvSpPr>
              <a:spLocks noChangeArrowheads="1"/>
            </p:cNvSpPr>
            <p:nvPr/>
          </p:nvSpPr>
          <p:spPr bwMode="auto">
            <a:xfrm>
              <a:off x="1756" y="2514"/>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Y2</a:t>
              </a:r>
            </a:p>
          </p:txBody>
        </p:sp>
        <p:sp>
          <p:nvSpPr>
            <p:cNvPr id="95245" name="Rectangle 15"/>
            <p:cNvSpPr>
              <a:spLocks noChangeArrowheads="1"/>
            </p:cNvSpPr>
            <p:nvPr/>
          </p:nvSpPr>
          <p:spPr bwMode="auto">
            <a:xfrm>
              <a:off x="2668" y="2514"/>
              <a:ext cx="904" cy="322"/>
            </a:xfrm>
            <a:prstGeom prst="rect">
              <a:avLst/>
            </a:prstGeom>
            <a:solidFill>
              <a:srgbClr val="FFFFFF"/>
            </a:solidFill>
            <a:ln w="12700">
              <a:solidFill>
                <a:srgbClr val="000000"/>
              </a:solidFill>
              <a:miter lim="800000"/>
              <a:headEnd/>
              <a:tailEnd/>
            </a:ln>
          </p:spPr>
          <p:txBody>
            <a:bodyPr wrap="none"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endParaRPr lang="x-none" altLang="x-none" sz="1800"/>
            </a:p>
          </p:txBody>
        </p:sp>
        <p:grpSp>
          <p:nvGrpSpPr>
            <p:cNvPr id="95246" name="Group 16"/>
            <p:cNvGrpSpPr>
              <a:grpSpLocks/>
            </p:cNvGrpSpPr>
            <p:nvPr/>
          </p:nvGrpSpPr>
          <p:grpSpPr bwMode="auto">
            <a:xfrm>
              <a:off x="844" y="2835"/>
              <a:ext cx="2728" cy="321"/>
              <a:chOff x="844" y="2835"/>
              <a:chExt cx="2728" cy="321"/>
            </a:xfrm>
          </p:grpSpPr>
          <p:sp>
            <p:nvSpPr>
              <p:cNvPr id="95267" name="Rectangle 17"/>
              <p:cNvSpPr>
                <a:spLocks noChangeArrowheads="1"/>
              </p:cNvSpPr>
              <p:nvPr/>
            </p:nvSpPr>
            <p:spPr bwMode="auto">
              <a:xfrm>
                <a:off x="844" y="2835"/>
                <a:ext cx="904" cy="321"/>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X3</a:t>
                </a:r>
              </a:p>
            </p:txBody>
          </p:sp>
          <p:sp>
            <p:nvSpPr>
              <p:cNvPr id="95268" name="Rectangle 18"/>
              <p:cNvSpPr>
                <a:spLocks noChangeArrowheads="1"/>
              </p:cNvSpPr>
              <p:nvPr/>
            </p:nvSpPr>
            <p:spPr bwMode="auto">
              <a:xfrm>
                <a:off x="1756" y="2835"/>
                <a:ext cx="904" cy="321"/>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NULL</a:t>
                </a:r>
              </a:p>
            </p:txBody>
          </p:sp>
          <p:sp>
            <p:nvSpPr>
              <p:cNvPr id="95269" name="Rectangle 19"/>
              <p:cNvSpPr>
                <a:spLocks noChangeArrowheads="1"/>
              </p:cNvSpPr>
              <p:nvPr/>
            </p:nvSpPr>
            <p:spPr bwMode="auto">
              <a:xfrm>
                <a:off x="2668" y="2835"/>
                <a:ext cx="904" cy="321"/>
              </a:xfrm>
              <a:prstGeom prst="rect">
                <a:avLst/>
              </a:prstGeom>
              <a:solidFill>
                <a:srgbClr val="FFFFFF"/>
              </a:solidFill>
              <a:ln w="12700">
                <a:solidFill>
                  <a:srgbClr val="000000"/>
                </a:solidFill>
                <a:miter lim="800000"/>
                <a:headEnd/>
                <a:tailEnd/>
              </a:ln>
            </p:spPr>
            <p:txBody>
              <a:bodyPr wrap="none"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endParaRPr lang="x-none" altLang="x-none" sz="1800"/>
              </a:p>
            </p:txBody>
          </p:sp>
        </p:grpSp>
        <p:grpSp>
          <p:nvGrpSpPr>
            <p:cNvPr id="95247" name="Group 20"/>
            <p:cNvGrpSpPr>
              <a:grpSpLocks/>
            </p:cNvGrpSpPr>
            <p:nvPr/>
          </p:nvGrpSpPr>
          <p:grpSpPr bwMode="auto">
            <a:xfrm>
              <a:off x="844" y="3158"/>
              <a:ext cx="2728" cy="322"/>
              <a:chOff x="844" y="3158"/>
              <a:chExt cx="2728" cy="322"/>
            </a:xfrm>
          </p:grpSpPr>
          <p:sp>
            <p:nvSpPr>
              <p:cNvPr id="95264" name="Rectangle 21"/>
              <p:cNvSpPr>
                <a:spLocks noChangeArrowheads="1"/>
              </p:cNvSpPr>
              <p:nvPr/>
            </p:nvSpPr>
            <p:spPr bwMode="auto">
              <a:xfrm>
                <a:off x="844" y="3158"/>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NULL</a:t>
                </a:r>
              </a:p>
            </p:txBody>
          </p:sp>
          <p:sp>
            <p:nvSpPr>
              <p:cNvPr id="95265" name="Rectangle 22"/>
              <p:cNvSpPr>
                <a:spLocks noChangeArrowheads="1"/>
              </p:cNvSpPr>
              <p:nvPr/>
            </p:nvSpPr>
            <p:spPr bwMode="auto">
              <a:xfrm>
                <a:off x="1756" y="3158"/>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NULL</a:t>
                </a:r>
              </a:p>
            </p:txBody>
          </p:sp>
          <p:sp>
            <p:nvSpPr>
              <p:cNvPr id="95266" name="Rectangle 23"/>
              <p:cNvSpPr>
                <a:spLocks noChangeArrowheads="1"/>
              </p:cNvSpPr>
              <p:nvPr/>
            </p:nvSpPr>
            <p:spPr bwMode="auto">
              <a:xfrm>
                <a:off x="2668" y="3158"/>
                <a:ext cx="904" cy="322"/>
              </a:xfrm>
              <a:prstGeom prst="rect">
                <a:avLst/>
              </a:prstGeom>
              <a:solidFill>
                <a:srgbClr val="FFFFFF"/>
              </a:solidFill>
              <a:ln w="12700">
                <a:solidFill>
                  <a:srgbClr val="000000"/>
                </a:solidFill>
                <a:miter lim="800000"/>
                <a:headEnd/>
                <a:tailEnd/>
              </a:ln>
            </p:spPr>
            <p:txBody>
              <a:bodyPr wrap="none"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endParaRPr lang="x-none" altLang="x-none" sz="1800"/>
              </a:p>
            </p:txBody>
          </p:sp>
        </p:grpSp>
        <p:grpSp>
          <p:nvGrpSpPr>
            <p:cNvPr id="95248" name="Group 24"/>
            <p:cNvGrpSpPr>
              <a:grpSpLocks/>
            </p:cNvGrpSpPr>
            <p:nvPr/>
          </p:nvGrpSpPr>
          <p:grpSpPr bwMode="auto">
            <a:xfrm>
              <a:off x="844" y="3482"/>
              <a:ext cx="2728" cy="321"/>
              <a:chOff x="844" y="3482"/>
              <a:chExt cx="2728" cy="321"/>
            </a:xfrm>
          </p:grpSpPr>
          <p:sp>
            <p:nvSpPr>
              <p:cNvPr id="95261" name="Rectangle 25"/>
              <p:cNvSpPr>
                <a:spLocks noChangeArrowheads="1"/>
              </p:cNvSpPr>
              <p:nvPr/>
            </p:nvSpPr>
            <p:spPr bwMode="auto">
              <a:xfrm>
                <a:off x="844" y="3482"/>
                <a:ext cx="904" cy="321"/>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NULL</a:t>
                </a:r>
              </a:p>
            </p:txBody>
          </p:sp>
          <p:sp>
            <p:nvSpPr>
              <p:cNvPr id="95262" name="Rectangle 26"/>
              <p:cNvSpPr>
                <a:spLocks noChangeArrowheads="1"/>
              </p:cNvSpPr>
              <p:nvPr/>
            </p:nvSpPr>
            <p:spPr bwMode="auto">
              <a:xfrm>
                <a:off x="1756" y="3482"/>
                <a:ext cx="904" cy="321"/>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Y3</a:t>
                </a:r>
              </a:p>
            </p:txBody>
          </p:sp>
          <p:sp>
            <p:nvSpPr>
              <p:cNvPr id="95263" name="Rectangle 27"/>
              <p:cNvSpPr>
                <a:spLocks noChangeArrowheads="1"/>
              </p:cNvSpPr>
              <p:nvPr/>
            </p:nvSpPr>
            <p:spPr bwMode="auto">
              <a:xfrm>
                <a:off x="2668" y="3482"/>
                <a:ext cx="904" cy="321"/>
              </a:xfrm>
              <a:prstGeom prst="rect">
                <a:avLst/>
              </a:prstGeom>
              <a:solidFill>
                <a:srgbClr val="FFFFFF"/>
              </a:solidFill>
              <a:ln w="12700">
                <a:solidFill>
                  <a:srgbClr val="000000"/>
                </a:solidFill>
                <a:miter lim="800000"/>
                <a:headEnd/>
                <a:tailEnd/>
              </a:ln>
            </p:spPr>
            <p:txBody>
              <a:bodyPr wrap="none"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endParaRPr lang="x-none" altLang="x-none" sz="1800"/>
              </a:p>
            </p:txBody>
          </p:sp>
        </p:grpSp>
        <p:grpSp>
          <p:nvGrpSpPr>
            <p:cNvPr id="95249" name="Group 28"/>
            <p:cNvGrpSpPr>
              <a:grpSpLocks/>
            </p:cNvGrpSpPr>
            <p:nvPr/>
          </p:nvGrpSpPr>
          <p:grpSpPr bwMode="auto">
            <a:xfrm>
              <a:off x="844" y="3805"/>
              <a:ext cx="2728" cy="322"/>
              <a:chOff x="844" y="3805"/>
              <a:chExt cx="2728" cy="322"/>
            </a:xfrm>
          </p:grpSpPr>
          <p:sp>
            <p:nvSpPr>
              <p:cNvPr id="95258" name="Rectangle 29"/>
              <p:cNvSpPr>
                <a:spLocks noChangeArrowheads="1"/>
              </p:cNvSpPr>
              <p:nvPr/>
            </p:nvSpPr>
            <p:spPr bwMode="auto">
              <a:xfrm>
                <a:off x="844" y="3805"/>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i="1">
                    <a:solidFill>
                      <a:schemeClr val="folHlink"/>
                    </a:solidFill>
                    <a:latin typeface="Arial" charset="0"/>
                  </a:rPr>
                  <a:t>X3</a:t>
                </a:r>
              </a:p>
            </p:txBody>
          </p:sp>
          <p:sp>
            <p:nvSpPr>
              <p:cNvPr id="95259" name="Rectangle 30"/>
              <p:cNvSpPr>
                <a:spLocks noChangeArrowheads="1"/>
              </p:cNvSpPr>
              <p:nvPr/>
            </p:nvSpPr>
            <p:spPr bwMode="auto">
              <a:xfrm>
                <a:off x="1756" y="3805"/>
                <a:ext cx="904" cy="32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i="1">
                    <a:solidFill>
                      <a:schemeClr val="folHlink"/>
                    </a:solidFill>
                    <a:latin typeface="Arial" charset="0"/>
                  </a:rPr>
                  <a:t>Y3</a:t>
                </a:r>
              </a:p>
            </p:txBody>
          </p:sp>
          <p:sp>
            <p:nvSpPr>
              <p:cNvPr id="95260" name="Rectangle 31"/>
              <p:cNvSpPr>
                <a:spLocks noChangeArrowheads="1"/>
              </p:cNvSpPr>
              <p:nvPr/>
            </p:nvSpPr>
            <p:spPr bwMode="auto">
              <a:xfrm>
                <a:off x="2668" y="3805"/>
                <a:ext cx="904" cy="322"/>
              </a:xfrm>
              <a:prstGeom prst="rect">
                <a:avLst/>
              </a:prstGeom>
              <a:solidFill>
                <a:srgbClr val="FFFFFF"/>
              </a:solidFill>
              <a:ln w="12700">
                <a:solidFill>
                  <a:srgbClr val="000000"/>
                </a:solidFill>
                <a:miter lim="800000"/>
                <a:headEnd/>
                <a:tailEnd/>
              </a:ln>
            </p:spPr>
            <p:txBody>
              <a:bodyPr wrap="none"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endParaRPr lang="x-none" altLang="x-none" sz="1800"/>
              </a:p>
            </p:txBody>
          </p:sp>
        </p:grpSp>
        <p:grpSp>
          <p:nvGrpSpPr>
            <p:cNvPr id="95250" name="Group 32"/>
            <p:cNvGrpSpPr>
              <a:grpSpLocks/>
            </p:cNvGrpSpPr>
            <p:nvPr/>
          </p:nvGrpSpPr>
          <p:grpSpPr bwMode="auto">
            <a:xfrm>
              <a:off x="3860" y="3096"/>
              <a:ext cx="1816" cy="287"/>
              <a:chOff x="3860" y="3096"/>
              <a:chExt cx="1816" cy="287"/>
            </a:xfrm>
          </p:grpSpPr>
          <p:sp>
            <p:nvSpPr>
              <p:cNvPr id="95256" name="Rectangle 33"/>
              <p:cNvSpPr>
                <a:spLocks noChangeArrowheads="1"/>
              </p:cNvSpPr>
              <p:nvPr/>
            </p:nvSpPr>
            <p:spPr bwMode="auto">
              <a:xfrm>
                <a:off x="3860" y="3096"/>
                <a:ext cx="904" cy="287"/>
              </a:xfrm>
              <a:prstGeom prst="rect">
                <a:avLst/>
              </a:prstGeom>
              <a:solidFill>
                <a:schemeClr val="accent2"/>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a:solidFill>
                      <a:srgbClr val="000000"/>
                    </a:solidFill>
                    <a:latin typeface="Arial" charset="0"/>
                  </a:rPr>
                  <a:t>Col 1</a:t>
                </a:r>
              </a:p>
            </p:txBody>
          </p:sp>
          <p:sp>
            <p:nvSpPr>
              <p:cNvPr id="95257" name="Rectangle 34"/>
              <p:cNvSpPr>
                <a:spLocks noChangeArrowheads="1"/>
              </p:cNvSpPr>
              <p:nvPr/>
            </p:nvSpPr>
            <p:spPr bwMode="auto">
              <a:xfrm>
                <a:off x="4772" y="3096"/>
                <a:ext cx="904" cy="287"/>
              </a:xfrm>
              <a:prstGeom prst="rect">
                <a:avLst/>
              </a:prstGeom>
              <a:solidFill>
                <a:schemeClr val="accent2"/>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a:solidFill>
                      <a:srgbClr val="000000"/>
                    </a:solidFill>
                    <a:latin typeface="Arial" charset="0"/>
                  </a:rPr>
                  <a:t>Col 2</a:t>
                </a:r>
              </a:p>
            </p:txBody>
          </p:sp>
        </p:grpSp>
        <p:sp>
          <p:nvSpPr>
            <p:cNvPr id="95251" name="Rectangle 35"/>
            <p:cNvSpPr>
              <a:spLocks noChangeArrowheads="1"/>
            </p:cNvSpPr>
            <p:nvPr/>
          </p:nvSpPr>
          <p:spPr bwMode="auto">
            <a:xfrm>
              <a:off x="3860" y="3385"/>
              <a:ext cx="904" cy="38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X1</a:t>
              </a:r>
            </a:p>
          </p:txBody>
        </p:sp>
        <p:sp>
          <p:nvSpPr>
            <p:cNvPr id="95252" name="Rectangle 36"/>
            <p:cNvSpPr>
              <a:spLocks noChangeArrowheads="1"/>
            </p:cNvSpPr>
            <p:nvPr/>
          </p:nvSpPr>
          <p:spPr bwMode="auto">
            <a:xfrm>
              <a:off x="4772" y="3385"/>
              <a:ext cx="904" cy="38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Y1</a:t>
              </a:r>
            </a:p>
          </p:txBody>
        </p:sp>
        <p:sp>
          <p:nvSpPr>
            <p:cNvPr id="95253" name="Rectangle 37"/>
            <p:cNvSpPr>
              <a:spLocks noChangeArrowheads="1"/>
            </p:cNvSpPr>
            <p:nvPr/>
          </p:nvSpPr>
          <p:spPr bwMode="auto">
            <a:xfrm>
              <a:off x="3860" y="3745"/>
              <a:ext cx="904" cy="38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X2</a:t>
              </a:r>
            </a:p>
          </p:txBody>
        </p:sp>
        <p:sp>
          <p:nvSpPr>
            <p:cNvPr id="95254" name="Rectangle 38"/>
            <p:cNvSpPr>
              <a:spLocks noChangeArrowheads="1"/>
            </p:cNvSpPr>
            <p:nvPr/>
          </p:nvSpPr>
          <p:spPr bwMode="auto">
            <a:xfrm>
              <a:off x="4772" y="3745"/>
              <a:ext cx="904" cy="382"/>
            </a:xfrm>
            <a:prstGeom prst="rect">
              <a:avLst/>
            </a:prstGeom>
            <a:solidFill>
              <a:srgbClr val="FFFFFF"/>
            </a:solidFill>
            <a:ln w="12700">
              <a:solidFill>
                <a:srgbClr val="000000"/>
              </a:solidFill>
              <a:miter lim="800000"/>
              <a:headEnd/>
              <a:tailEnd/>
            </a:ln>
          </p:spPr>
          <p:txBody>
            <a:bodyPr lIns="92075" tIns="46038" rIns="92075" bIns="46038" anchor="ct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800" b="0">
                  <a:solidFill>
                    <a:srgbClr val="000000"/>
                  </a:solidFill>
                  <a:latin typeface="Arial" charset="0"/>
                </a:rPr>
                <a:t>Y2</a:t>
              </a:r>
            </a:p>
          </p:txBody>
        </p:sp>
        <p:sp>
          <p:nvSpPr>
            <p:cNvPr id="95255" name="Rectangle 39"/>
            <p:cNvSpPr>
              <a:spLocks noChangeArrowheads="1"/>
            </p:cNvSpPr>
            <p:nvPr/>
          </p:nvSpPr>
          <p:spPr bwMode="auto">
            <a:xfrm>
              <a:off x="3792" y="2769"/>
              <a:ext cx="17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sz="2400" b="1">
                  <a:solidFill>
                    <a:schemeClr val="tx1"/>
                  </a:solidFill>
                  <a:latin typeface="Tahoma" charset="0"/>
                  <a:ea typeface="ＭＳ Ｐゴシック" charset="-128"/>
                </a:defRPr>
              </a:lvl1pPr>
              <a:lvl2pPr marL="742950" indent="-285750" defTabSz="762000" eaLnBrk="0" hangingPunct="0">
                <a:defRPr sz="2400" b="1">
                  <a:solidFill>
                    <a:schemeClr val="tx1"/>
                  </a:solidFill>
                  <a:latin typeface="Tahoma" charset="0"/>
                  <a:ea typeface="ＭＳ Ｐゴシック" charset="-128"/>
                </a:defRPr>
              </a:lvl2pPr>
              <a:lvl3pPr marL="1143000" indent="-228600" defTabSz="762000" eaLnBrk="0" hangingPunct="0">
                <a:defRPr sz="2400" b="1">
                  <a:solidFill>
                    <a:schemeClr val="tx1"/>
                  </a:solidFill>
                  <a:latin typeface="Tahoma" charset="0"/>
                  <a:ea typeface="ＭＳ Ｐゴシック" charset="-128"/>
                </a:defRPr>
              </a:lvl3pPr>
              <a:lvl4pPr marL="1600200" indent="-228600" defTabSz="762000" eaLnBrk="0" hangingPunct="0">
                <a:defRPr sz="2400" b="1">
                  <a:solidFill>
                    <a:schemeClr val="tx1"/>
                  </a:solidFill>
                  <a:latin typeface="Tahoma" charset="0"/>
                  <a:ea typeface="ＭＳ Ｐゴシック" charset="-128"/>
                </a:defRPr>
              </a:lvl4pPr>
              <a:lvl5pPr marL="2057400" indent="-228600" defTabSz="762000" eaLnBrk="0" hangingPunct="0">
                <a:defRPr sz="2400" b="1">
                  <a:solidFill>
                    <a:schemeClr val="tx1"/>
                  </a:solidFill>
                  <a:latin typeface="Tahoma" charset="0"/>
                  <a:ea typeface="ＭＳ Ｐゴシック" charset="-128"/>
                </a:defRPr>
              </a:lvl5pPr>
              <a:lvl6pPr marL="2514600" indent="-228600" defTabSz="7620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620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620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62000" eaLnBrk="0" fontAlgn="base" hangingPunct="0">
                <a:spcBef>
                  <a:spcPct val="0"/>
                </a:spcBef>
                <a:spcAft>
                  <a:spcPct val="0"/>
                </a:spcAft>
                <a:defRPr sz="2400" b="1">
                  <a:solidFill>
                    <a:schemeClr val="tx1"/>
                  </a:solidFill>
                  <a:latin typeface="Tahoma" charset="0"/>
                  <a:ea typeface="ＭＳ Ｐゴシック" charset="-128"/>
                </a:defRPr>
              </a:lvl9pPr>
            </a:lstStyle>
            <a:p>
              <a:r>
                <a:rPr lang="fr-FR" altLang="x-none" sz="1900" b="0"/>
                <a:t>Clé primaire (Col1,Col2)</a:t>
              </a:r>
            </a:p>
          </p:txBody>
        </p:sp>
      </p:grpSp>
      <p:sp>
        <p:nvSpPr>
          <p:cNvPr id="95238" name="Rectangle 40"/>
          <p:cNvSpPr>
            <a:spLocks noChangeArrowheads="1"/>
          </p:cNvSpPr>
          <p:nvPr/>
        </p:nvSpPr>
        <p:spPr bwMode="auto">
          <a:xfrm>
            <a:off x="69850" y="6099175"/>
            <a:ext cx="1250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sz="2400" b="1">
                <a:solidFill>
                  <a:schemeClr val="tx1"/>
                </a:solidFill>
                <a:latin typeface="Tahoma" charset="0"/>
                <a:ea typeface="ＭＳ Ｐゴシック" charset="-128"/>
              </a:defRPr>
            </a:lvl1pPr>
            <a:lvl2pPr marL="742950" indent="-285750" defTabSz="762000" eaLnBrk="0" hangingPunct="0">
              <a:defRPr sz="2400" b="1">
                <a:solidFill>
                  <a:schemeClr val="tx1"/>
                </a:solidFill>
                <a:latin typeface="Tahoma" charset="0"/>
                <a:ea typeface="ＭＳ Ｐゴシック" charset="-128"/>
              </a:defRPr>
            </a:lvl2pPr>
            <a:lvl3pPr marL="1143000" indent="-228600" defTabSz="762000" eaLnBrk="0" hangingPunct="0">
              <a:defRPr sz="2400" b="1">
                <a:solidFill>
                  <a:schemeClr val="tx1"/>
                </a:solidFill>
                <a:latin typeface="Tahoma" charset="0"/>
                <a:ea typeface="ＭＳ Ｐゴシック" charset="-128"/>
              </a:defRPr>
            </a:lvl3pPr>
            <a:lvl4pPr marL="1600200" indent="-228600" defTabSz="762000" eaLnBrk="0" hangingPunct="0">
              <a:defRPr sz="2400" b="1">
                <a:solidFill>
                  <a:schemeClr val="tx1"/>
                </a:solidFill>
                <a:latin typeface="Tahoma" charset="0"/>
                <a:ea typeface="ＭＳ Ｐゴシック" charset="-128"/>
              </a:defRPr>
            </a:lvl4pPr>
            <a:lvl5pPr marL="2057400" indent="-228600" defTabSz="762000" eaLnBrk="0" hangingPunct="0">
              <a:defRPr sz="2400" b="1">
                <a:solidFill>
                  <a:schemeClr val="tx1"/>
                </a:solidFill>
                <a:latin typeface="Tahoma" charset="0"/>
                <a:ea typeface="ＭＳ Ｐゴシック" charset="-128"/>
              </a:defRPr>
            </a:lvl5pPr>
            <a:lvl6pPr marL="2514600" indent="-228600" defTabSz="7620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620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620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62000" eaLnBrk="0" fontAlgn="base" hangingPunct="0">
              <a:spcBef>
                <a:spcPct val="0"/>
              </a:spcBef>
              <a:spcAft>
                <a:spcPct val="0"/>
              </a:spcAft>
              <a:defRPr sz="2400" b="1">
                <a:solidFill>
                  <a:schemeClr val="tx1"/>
                </a:solidFill>
                <a:latin typeface="Tahoma" charset="0"/>
                <a:ea typeface="ＭＳ Ｐゴシック" charset="-128"/>
              </a:defRPr>
            </a:lvl9pPr>
          </a:lstStyle>
          <a:p>
            <a:r>
              <a:rPr lang="fr-FR" altLang="x-none" sz="2000" i="1">
                <a:solidFill>
                  <a:schemeClr val="folHlink"/>
                </a:solidFill>
              </a:rPr>
              <a:t>Invalide</a:t>
            </a:r>
          </a:p>
        </p:txBody>
      </p:sp>
      <p:sp>
        <p:nvSpPr>
          <p:cNvPr id="43" name="Rectangle 3"/>
          <p:cNvSpPr>
            <a:spLocks noGrp="1" noChangeArrowheads="1"/>
          </p:cNvSpPr>
          <p:nvPr>
            <p:ph idx="1"/>
          </p:nvPr>
        </p:nvSpPr>
        <p:spPr>
          <a:noFill/>
        </p:spPr>
        <p:txBody>
          <a:bodyPr lIns="107950" tIns="53975" rIns="107950" bIns="53975">
            <a:normAutofit/>
          </a:bodyPr>
          <a:lstStyle/>
          <a:p>
            <a:pPr eaLnBrk="1" hangingPunct="1">
              <a:lnSpc>
                <a:spcPct val="90000"/>
              </a:lnSpc>
            </a:pPr>
            <a:r>
              <a:rPr lang="fr-FR" altLang="x-none" sz="2100" dirty="0">
                <a:ea typeface="ＭＳ Ｐゴシック" charset="-128"/>
              </a:rPr>
              <a:t>La contrainte de clé unique ne prend pas en compte les valeurs NULL (NULL n</a:t>
            </a:r>
            <a:r>
              <a:rPr lang="ja-JP" altLang="fr-FR" sz="2100" dirty="0">
                <a:ea typeface="ＭＳ Ｐゴシック" charset="-128"/>
              </a:rPr>
              <a:t>’</a:t>
            </a:r>
            <a:r>
              <a:rPr lang="fr-FR" altLang="ja-JP" sz="2100" dirty="0">
                <a:ea typeface="ＭＳ Ｐゴシック" charset="-128"/>
              </a:rPr>
              <a:t>est pas considérée comme une valeur !)</a:t>
            </a:r>
          </a:p>
          <a:p>
            <a:pPr eaLnBrk="1" hangingPunct="1">
              <a:lnSpc>
                <a:spcPct val="90000"/>
              </a:lnSpc>
            </a:pPr>
            <a:r>
              <a:rPr lang="fr-FR" altLang="x-none" sz="2100" dirty="0">
                <a:ea typeface="ＭＳ Ｐゴシック" charset="-128"/>
              </a:rPr>
              <a:t>Clés étrangères : la contrainte </a:t>
            </a:r>
            <a:r>
              <a:rPr lang="fr-FR" altLang="x-none" sz="2100" dirty="0">
                <a:latin typeface="Courier New" charset="0"/>
                <a:ea typeface="ＭＳ Ｐゴシック" charset="-128"/>
              </a:rPr>
              <a:t>FOREIGN KEY </a:t>
            </a:r>
            <a:r>
              <a:rPr lang="fr-FR" altLang="x-none" sz="2100" dirty="0">
                <a:ea typeface="ＭＳ Ｐゴシック" charset="-128"/>
              </a:rPr>
              <a:t>n'est pas contrôlée pour une clé étrangère comportant la valeur NULL, y compris dans le cas d'une clé concaténée dont l'une des valeurs est NULL.</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47465856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fr-FR" altLang="x-none" dirty="0">
                <a:ea typeface="ＭＳ Ｐゴシック" charset="-128"/>
              </a:rPr>
              <a:t>Remarque sur les contraintes</a:t>
            </a:r>
          </a:p>
        </p:txBody>
      </p:sp>
      <p:sp>
        <p:nvSpPr>
          <p:cNvPr id="6" name="Rectangle 3"/>
          <p:cNvSpPr>
            <a:spLocks noGrp="1" noChangeArrowheads="1"/>
          </p:cNvSpPr>
          <p:nvPr>
            <p:ph idx="1"/>
          </p:nvPr>
        </p:nvSpPr>
        <p:spPr>
          <a:xfrm>
            <a:off x="457200" y="1387233"/>
            <a:ext cx="8229600" cy="5470767"/>
          </a:xfrm>
        </p:spPr>
        <p:txBody>
          <a:bodyPr>
            <a:normAutofit lnSpcReduction="10000"/>
          </a:bodyPr>
          <a:lstStyle/>
          <a:p>
            <a:pPr eaLnBrk="1" hangingPunct="1"/>
            <a:r>
              <a:rPr lang="fr-FR" altLang="x-none" sz="1600" dirty="0">
                <a:ea typeface="ＭＳ Ｐゴシック" charset="-128"/>
              </a:rPr>
              <a:t>Les contraintes dynamiques et les contraintes ensemblistes ne peuvent s'exprimer en SQL et doivent être prises en compte soit par le biais de triggers, soit dans le code des programmes d'applications (i.e. programmes clients).</a:t>
            </a:r>
          </a:p>
          <a:p>
            <a:pPr eaLnBrk="1" hangingPunct="1"/>
            <a:r>
              <a:rPr lang="fr-FR" altLang="x-none" sz="1600" dirty="0">
                <a:ea typeface="ＭＳ Ｐゴシック" charset="-128"/>
              </a:rPr>
              <a:t>Exemple de contrainte ensembliste : le nombre d</a:t>
            </a:r>
            <a:r>
              <a:rPr lang="ja-JP" altLang="fr-FR" sz="1600" dirty="0">
                <a:ea typeface="ＭＳ Ｐゴシック" charset="-128"/>
              </a:rPr>
              <a:t>’</a:t>
            </a:r>
            <a:r>
              <a:rPr lang="fr-FR" altLang="ja-JP" sz="1600" dirty="0">
                <a:ea typeface="ＭＳ Ｐゴシック" charset="-128"/>
              </a:rPr>
              <a:t>employés par département (service) ne peut être supérieur à 10.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CREATE OR REPLACE FUNCTION </a:t>
            </a:r>
            <a:r>
              <a:rPr lang="fr-FR" altLang="x-none" sz="1400" dirty="0" err="1">
                <a:solidFill>
                  <a:srgbClr val="000000"/>
                </a:solidFill>
                <a:latin typeface="Courier New" charset="0"/>
                <a:ea typeface="ＭＳ Ｐゴシック" charset="-128"/>
              </a:rPr>
              <a:t>ps_test_nb_employes</a:t>
            </a:r>
            <a:r>
              <a:rPr lang="fr-FR" altLang="x-none" sz="1400" dirty="0">
                <a:solidFill>
                  <a:srgbClr val="000000"/>
                </a:solidFill>
                <a:latin typeface="Courier New" charset="0"/>
                <a:ea typeface="ＭＳ Ｐゴシック" charset="-128"/>
              </a:rPr>
              <a:t>()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RETURNS TRIGGER AS</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$BODY$</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DECLARE</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a:t>
            </a:r>
            <a:r>
              <a:rPr lang="fr-FR" altLang="x-none" sz="1400" dirty="0" err="1">
                <a:solidFill>
                  <a:srgbClr val="000000"/>
                </a:solidFill>
                <a:latin typeface="Courier New" charset="0"/>
                <a:ea typeface="ＭＳ Ｐゴシック" charset="-128"/>
              </a:rPr>
              <a:t>vNbEmployes</a:t>
            </a:r>
            <a:r>
              <a:rPr lang="fr-FR" altLang="x-none" sz="1400" dirty="0">
                <a:solidFill>
                  <a:srgbClr val="000000"/>
                </a:solidFill>
                <a:latin typeface="Courier New" charset="0"/>
                <a:ea typeface="ＭＳ Ｐゴシック" charset="-128"/>
              </a:rPr>
              <a:t> </a:t>
            </a:r>
            <a:r>
              <a:rPr lang="fr-FR" altLang="x-none" sz="1400" dirty="0" err="1">
                <a:solidFill>
                  <a:srgbClr val="000000"/>
                </a:solidFill>
                <a:latin typeface="Courier New" charset="0"/>
                <a:ea typeface="ＭＳ Ｐゴシック" charset="-128"/>
              </a:rPr>
              <a:t>numeric</a:t>
            </a:r>
            <a:r>
              <a:rPr lang="fr-FR" altLang="x-none" sz="1400" dirty="0">
                <a:solidFill>
                  <a:srgbClr val="000000"/>
                </a:solidFill>
                <a:latin typeface="Courier New" charset="0"/>
                <a:ea typeface="ＭＳ Ｐゴシック" charset="-128"/>
              </a:rPr>
              <a:t>;</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BEGIN</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SELECT COUNT(*) INTO </a:t>
            </a:r>
            <a:r>
              <a:rPr lang="fr-FR" altLang="x-none" sz="1400" dirty="0" err="1">
                <a:solidFill>
                  <a:srgbClr val="000000"/>
                </a:solidFill>
                <a:latin typeface="Courier New" charset="0"/>
                <a:ea typeface="ＭＳ Ｐゴシック" charset="-128"/>
              </a:rPr>
              <a:t>vNbEmployes</a:t>
            </a:r>
            <a:r>
              <a:rPr lang="fr-FR" altLang="x-none" sz="1400" dirty="0">
                <a:solidFill>
                  <a:srgbClr val="000000"/>
                </a:solidFill>
                <a:latin typeface="Courier New" charset="0"/>
                <a:ea typeface="ＭＳ Ｐゴシック" charset="-128"/>
              </a:rPr>
              <a:t> FROM </a:t>
            </a:r>
            <a:r>
              <a:rPr lang="fr-FR" altLang="x-none" sz="1400" dirty="0" err="1">
                <a:solidFill>
                  <a:srgbClr val="000000"/>
                </a:solidFill>
                <a:latin typeface="Courier New" charset="0"/>
                <a:ea typeface="ＭＳ Ｐゴシック" charset="-128"/>
              </a:rPr>
              <a:t>emp</a:t>
            </a:r>
            <a:r>
              <a:rPr lang="fr-FR" altLang="x-none" sz="1400" dirty="0">
                <a:solidFill>
                  <a:srgbClr val="000000"/>
                </a:solidFill>
                <a:latin typeface="Courier New" charset="0"/>
                <a:ea typeface="ＭＳ Ｐゴシック" charset="-128"/>
              </a:rPr>
              <a:t> WHERE </a:t>
            </a:r>
            <a:r>
              <a:rPr lang="fr-FR" altLang="x-none" sz="1400" dirty="0" err="1">
                <a:solidFill>
                  <a:srgbClr val="000000"/>
                </a:solidFill>
                <a:latin typeface="Courier New" charset="0"/>
                <a:ea typeface="ＭＳ Ｐゴシック" charset="-128"/>
              </a:rPr>
              <a:t>deptno</a:t>
            </a:r>
            <a:r>
              <a:rPr lang="fr-FR" altLang="x-none" sz="1400" dirty="0">
                <a:solidFill>
                  <a:srgbClr val="000000"/>
                </a:solidFill>
                <a:latin typeface="Courier New" charset="0"/>
                <a:ea typeface="ＭＳ Ｐゴシック" charset="-128"/>
              </a:rPr>
              <a:t>=</a:t>
            </a:r>
            <a:r>
              <a:rPr lang="fr-FR" altLang="x-none" sz="1400" dirty="0" err="1">
                <a:solidFill>
                  <a:srgbClr val="000000"/>
                </a:solidFill>
                <a:latin typeface="Courier New" charset="0"/>
                <a:ea typeface="ＭＳ Ｐゴシック" charset="-128"/>
              </a:rPr>
              <a:t>NEW.deptno</a:t>
            </a:r>
            <a:r>
              <a:rPr lang="fr-FR" altLang="x-none" sz="1400" dirty="0">
                <a:solidFill>
                  <a:srgbClr val="000000"/>
                </a:solidFill>
                <a:latin typeface="Courier New" charset="0"/>
                <a:ea typeface="ＭＳ Ｐゴシック" charset="-128"/>
              </a:rPr>
              <a:t>;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IF </a:t>
            </a:r>
            <a:r>
              <a:rPr lang="fr-FR" altLang="x-none" sz="1400" dirty="0" err="1">
                <a:solidFill>
                  <a:srgbClr val="000000"/>
                </a:solidFill>
                <a:latin typeface="Courier New" charset="0"/>
                <a:ea typeface="ＭＳ Ｐゴシック" charset="-128"/>
              </a:rPr>
              <a:t>vNbEmployes</a:t>
            </a:r>
            <a:r>
              <a:rPr lang="fr-FR" altLang="x-none" sz="1400" dirty="0">
                <a:solidFill>
                  <a:srgbClr val="000000"/>
                </a:solidFill>
                <a:latin typeface="Courier New" charset="0"/>
                <a:ea typeface="ＭＳ Ｐゴシック" charset="-128"/>
              </a:rPr>
              <a:t> = 10 THEN</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RAISE EXCEPTION '10 employés sont déjà présents dans ce service';</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ELSE</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RETURN NEW;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END IF;</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END;</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$BODY$</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LANGUAGE '</a:t>
            </a:r>
            <a:r>
              <a:rPr lang="fr-FR" altLang="x-none" sz="1400" dirty="0" err="1">
                <a:solidFill>
                  <a:srgbClr val="000000"/>
                </a:solidFill>
                <a:latin typeface="Courier New" charset="0"/>
                <a:ea typeface="ＭＳ Ｐゴシック" charset="-128"/>
              </a:rPr>
              <a:t>plpgsql</a:t>
            </a:r>
            <a:r>
              <a:rPr lang="fr-FR" altLang="x-none" sz="1400" dirty="0">
                <a:solidFill>
                  <a:srgbClr val="000000"/>
                </a:solidFill>
                <a:latin typeface="Courier New" charset="0"/>
                <a:ea typeface="ＭＳ Ｐゴシック" charset="-128"/>
              </a:rPr>
              <a:t>';</a:t>
            </a:r>
          </a:p>
          <a:p>
            <a:pPr lvl="1" eaLnBrk="1" hangingPunct="1">
              <a:lnSpc>
                <a:spcPct val="75000"/>
              </a:lnSpc>
              <a:buFont typeface="Wingdings" charset="2"/>
              <a:buNone/>
            </a:pPr>
            <a:endParaRPr lang="fr-FR" altLang="x-none" sz="1400" dirty="0">
              <a:solidFill>
                <a:srgbClr val="000000"/>
              </a:solidFill>
              <a:latin typeface="Courier New" charset="0"/>
              <a:ea typeface="ＭＳ Ｐゴシック" charset="-128"/>
            </a:endParaRPr>
          </a:p>
          <a:p>
            <a:pPr lvl="1" eaLnBrk="1" hangingPunct="1">
              <a:lnSpc>
                <a:spcPct val="90000"/>
              </a:lnSpc>
              <a:buFont typeface="Wingdings" charset="2"/>
              <a:buNone/>
            </a:pPr>
            <a:r>
              <a:rPr lang="fr-FR" altLang="x-none" sz="1400" dirty="0">
                <a:solidFill>
                  <a:srgbClr val="000000"/>
                </a:solidFill>
                <a:latin typeface="Courier New" charset="0"/>
                <a:ea typeface="ＭＳ Ｐゴシック" charset="-128"/>
              </a:rPr>
              <a:t>CREATE TRIGGER </a:t>
            </a:r>
            <a:r>
              <a:rPr lang="fr-FR" altLang="x-none" sz="1400" dirty="0" err="1">
                <a:solidFill>
                  <a:srgbClr val="000000"/>
                </a:solidFill>
                <a:latin typeface="Courier New" charset="0"/>
                <a:ea typeface="ＭＳ Ｐゴシック" charset="-128"/>
              </a:rPr>
              <a:t>bf_insert_employe</a:t>
            </a:r>
            <a:r>
              <a:rPr lang="fr-FR" altLang="x-none" sz="1400" dirty="0">
                <a:solidFill>
                  <a:srgbClr val="000000"/>
                </a:solidFill>
                <a:latin typeface="Courier New" charset="0"/>
                <a:ea typeface="ＭＳ Ｐゴシック" charset="-128"/>
              </a:rPr>
              <a:t> </a:t>
            </a:r>
          </a:p>
          <a:p>
            <a:pPr lvl="1" eaLnBrk="1" hangingPunct="1">
              <a:lnSpc>
                <a:spcPct val="90000"/>
              </a:lnSpc>
              <a:buFont typeface="Wingdings" charset="2"/>
              <a:buNone/>
            </a:pPr>
            <a:r>
              <a:rPr lang="fr-FR" altLang="x-none" sz="1400" dirty="0">
                <a:solidFill>
                  <a:srgbClr val="000000"/>
                </a:solidFill>
                <a:latin typeface="Courier New" charset="0"/>
                <a:ea typeface="ＭＳ Ｐゴシック" charset="-128"/>
              </a:rPr>
              <a:t>BEFORE INSERT ON </a:t>
            </a:r>
            <a:r>
              <a:rPr lang="fr-FR" altLang="x-none" sz="1400" dirty="0" err="1">
                <a:solidFill>
                  <a:srgbClr val="000000"/>
                </a:solidFill>
                <a:latin typeface="Courier New" charset="0"/>
                <a:ea typeface="ＭＳ Ｐゴシック" charset="-128"/>
              </a:rPr>
              <a:t>emp</a:t>
            </a:r>
            <a:endParaRPr lang="fr-FR" altLang="x-none" sz="1400" dirty="0">
              <a:solidFill>
                <a:srgbClr val="000000"/>
              </a:solidFill>
              <a:latin typeface="Courier New" charset="0"/>
              <a:ea typeface="ＭＳ Ｐゴシック" charset="-128"/>
            </a:endParaRPr>
          </a:p>
          <a:p>
            <a:pPr lvl="1" eaLnBrk="1" hangingPunct="1">
              <a:lnSpc>
                <a:spcPct val="90000"/>
              </a:lnSpc>
              <a:buFont typeface="Wingdings" charset="2"/>
              <a:buNone/>
            </a:pPr>
            <a:r>
              <a:rPr lang="fr-FR" altLang="x-none" sz="1400" dirty="0">
                <a:solidFill>
                  <a:srgbClr val="000000"/>
                </a:solidFill>
                <a:latin typeface="Courier New" charset="0"/>
                <a:ea typeface="ＭＳ Ｐゴシック" charset="-128"/>
              </a:rPr>
              <a:t>FOR EACH ROW </a:t>
            </a:r>
          </a:p>
          <a:p>
            <a:pPr lvl="1" eaLnBrk="1" hangingPunct="1">
              <a:lnSpc>
                <a:spcPct val="90000"/>
              </a:lnSpc>
              <a:buFont typeface="Wingdings" charset="2"/>
              <a:buNone/>
            </a:pPr>
            <a:r>
              <a:rPr lang="fr-FR" altLang="x-none" sz="1400" dirty="0">
                <a:solidFill>
                  <a:srgbClr val="000000"/>
                </a:solidFill>
                <a:latin typeface="Courier New" charset="0"/>
                <a:ea typeface="ＭＳ Ｐゴシック" charset="-128"/>
              </a:rPr>
              <a:t>EXECUTE PROCEDURE </a:t>
            </a:r>
            <a:r>
              <a:rPr lang="fr-FR" altLang="x-none" sz="1400" dirty="0" err="1">
                <a:solidFill>
                  <a:srgbClr val="000000"/>
                </a:solidFill>
                <a:latin typeface="Courier New" charset="0"/>
                <a:ea typeface="ＭＳ Ｐゴシック" charset="-128"/>
              </a:rPr>
              <a:t>ps_test_nb_employes</a:t>
            </a:r>
            <a:r>
              <a:rPr lang="fr-FR" altLang="x-none" sz="1400" dirty="0">
                <a:solidFill>
                  <a:srgbClr val="000000"/>
                </a:solidFill>
                <a:latin typeface="Courier New" charset="0"/>
                <a:ea typeface="ＭＳ Ｐゴシック" charset="-128"/>
              </a:rPr>
              <a:t>();</a:t>
            </a:r>
            <a:r>
              <a:rPr lang="fr-FR" altLang="x-none" sz="1000" dirty="0">
                <a:solidFill>
                  <a:srgbClr val="000000"/>
                </a:solidFill>
                <a:latin typeface="Courier New" charset="0"/>
                <a:ea typeface="ＭＳ Ｐゴシック" charset="-128"/>
              </a:rPr>
              <a:t>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621611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p:spPr>
        <p:txBody>
          <a:bodyPr lIns="107950" tIns="53975" rIns="107950" bIns="53975" anchor="ctr"/>
          <a:lstStyle/>
          <a:p>
            <a:pPr eaLnBrk="1" hangingPunct="1"/>
            <a:r>
              <a:rPr lang="fr-FR" altLang="x-none" dirty="0">
                <a:ea typeface="ＭＳ Ｐゴシック" charset="-128"/>
              </a:rPr>
              <a:t>Modification de table : </a:t>
            </a:r>
            <a:r>
              <a:rPr lang="fr-FR" altLang="x-none" dirty="0">
                <a:latin typeface="Courier New" charset="0"/>
                <a:ea typeface="ＭＳ Ｐゴシック" charset="-128"/>
              </a:rPr>
              <a:t>ALTER TABLE</a:t>
            </a:r>
          </a:p>
        </p:txBody>
      </p:sp>
      <p:sp>
        <p:nvSpPr>
          <p:cNvPr id="99331" name="Rectangle 3"/>
          <p:cNvSpPr>
            <a:spLocks noGrp="1" noChangeArrowheads="1"/>
          </p:cNvSpPr>
          <p:nvPr>
            <p:ph type="body" idx="1"/>
          </p:nvPr>
        </p:nvSpPr>
        <p:spPr>
          <a:xfrm>
            <a:off x="457200" y="1387234"/>
            <a:ext cx="8229600" cy="5470766"/>
          </a:xfrm>
          <a:noFill/>
        </p:spPr>
        <p:txBody>
          <a:bodyPr lIns="107950" tIns="53975" rIns="107950" bIns="53975"/>
          <a:lstStyle/>
          <a:p>
            <a:pPr eaLnBrk="1" hangingPunct="1"/>
            <a:r>
              <a:rPr lang="fr-FR" altLang="x-none" sz="1800" dirty="0">
                <a:latin typeface="Courier New" charset="0"/>
                <a:ea typeface="ＭＳ Ｐゴシック" charset="-128"/>
              </a:rPr>
              <a:t>ALTER TABLE </a:t>
            </a:r>
            <a:r>
              <a:rPr lang="fr-FR" altLang="x-none" sz="1800" dirty="0">
                <a:ea typeface="ＭＳ Ｐゴシック" charset="-128"/>
              </a:rPr>
              <a:t>: permet de modifier la structure initiale d'une table </a:t>
            </a:r>
          </a:p>
          <a:p>
            <a:pPr lvl="1" eaLnBrk="1" hangingPunct="1"/>
            <a:r>
              <a:rPr lang="fr-FR" altLang="x-none" sz="1600" dirty="0">
                <a:ea typeface="ＭＳ Ｐゴシック" charset="-128"/>
              </a:rPr>
              <a:t>Ajout de colonnes,</a:t>
            </a:r>
          </a:p>
          <a:p>
            <a:pPr lvl="1" eaLnBrk="1" hangingPunct="1"/>
            <a:r>
              <a:rPr lang="fr-FR" altLang="x-none" sz="1600" dirty="0">
                <a:ea typeface="ＭＳ Ｐゴシック" charset="-128"/>
              </a:rPr>
              <a:t>Modification de la valeur par défaut,</a:t>
            </a:r>
          </a:p>
          <a:p>
            <a:pPr lvl="1" eaLnBrk="1" hangingPunct="1"/>
            <a:r>
              <a:rPr lang="fr-FR" altLang="x-none" sz="1600" dirty="0">
                <a:ea typeface="ＭＳ Ｐゴシック" charset="-128"/>
              </a:rPr>
              <a:t>Ajout de contraintes,</a:t>
            </a:r>
          </a:p>
          <a:p>
            <a:pPr lvl="1" eaLnBrk="1" hangingPunct="1"/>
            <a:r>
              <a:rPr lang="fr-FR" altLang="x-none" sz="1600" dirty="0">
                <a:ea typeface="ＭＳ Ｐゴシック" charset="-128"/>
              </a:rPr>
              <a:t>Activation, ou suppression de contraintes,</a:t>
            </a:r>
          </a:p>
          <a:p>
            <a:pPr eaLnBrk="1" hangingPunct="1"/>
            <a:r>
              <a:rPr lang="fr-FR" altLang="x-none" sz="1800" dirty="0">
                <a:ea typeface="ＭＳ Ｐゴシック" charset="-128"/>
              </a:rPr>
              <a:t>Exemple : Changement de la définition de la colonne DNAME de DEPT</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latin typeface="Courier New" charset="0"/>
                <a:ea typeface="ＭＳ Ｐゴシック" charset="-128"/>
              </a:rPr>
              <a:t>dept</a:t>
            </a:r>
            <a:r>
              <a:rPr lang="fr-FR" altLang="x-none" sz="1800" dirty="0">
                <a:latin typeface="Courier New" charset="0"/>
                <a:ea typeface="ＭＳ Ｐゴシック" charset="-128"/>
              </a:rPr>
              <a:t> </a:t>
            </a:r>
            <a:r>
              <a:rPr lang="fr-FR" altLang="x-none" sz="1800" dirty="0">
                <a:solidFill>
                  <a:schemeClr val="accent1"/>
                </a:solidFill>
                <a:latin typeface="Courier New" charset="0"/>
                <a:ea typeface="ＭＳ Ｐゴシック" charset="-128"/>
              </a:rPr>
              <a:t>ALTER </a:t>
            </a:r>
            <a:r>
              <a:rPr lang="fr-FR" altLang="x-none" sz="1800" dirty="0" err="1">
                <a:solidFill>
                  <a:srgbClr val="000000"/>
                </a:solidFill>
                <a:latin typeface="Courier New" charset="0"/>
                <a:ea typeface="ＭＳ Ｐゴシック" charset="-128"/>
              </a:rPr>
              <a:t>dname</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TYPE </a:t>
            </a:r>
            <a:r>
              <a:rPr lang="fr-FR" altLang="x-none" sz="1800" dirty="0">
                <a:solidFill>
                  <a:srgbClr val="000000"/>
                </a:solidFill>
                <a:latin typeface="Courier New" charset="0"/>
                <a:ea typeface="ＭＳ Ｐゴシック" charset="-128"/>
              </a:rPr>
              <a:t>VARCHAR(20);</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solidFill>
                  <a:srgbClr val="000000"/>
                </a:solidFill>
                <a:latin typeface="Courier New" charset="0"/>
                <a:ea typeface="ＭＳ Ｐゴシック" charset="-128"/>
              </a:rPr>
              <a:t>dept</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ALTER </a:t>
            </a:r>
            <a:r>
              <a:rPr lang="fr-FR" altLang="x-none" sz="1800" dirty="0" err="1">
                <a:solidFill>
                  <a:srgbClr val="000000"/>
                </a:solidFill>
                <a:latin typeface="Courier New" charset="0"/>
                <a:ea typeface="ＭＳ Ｐゴシック" charset="-128"/>
              </a:rPr>
              <a:t>dname</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SET </a:t>
            </a:r>
            <a:r>
              <a:rPr lang="fr-FR" altLang="x-none" sz="1800" dirty="0">
                <a:solidFill>
                  <a:srgbClr val="000000"/>
                </a:solidFill>
                <a:latin typeface="Courier New" charset="0"/>
                <a:ea typeface="ＭＳ Ｐゴシック" charset="-128"/>
              </a:rPr>
              <a:t>NOT NULL;</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solidFill>
                  <a:srgbClr val="000000"/>
                </a:solidFill>
                <a:latin typeface="Courier New" charset="0"/>
                <a:ea typeface="ＭＳ Ｐゴシック" charset="-128"/>
              </a:rPr>
              <a:t>dept</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ALTER </a:t>
            </a:r>
            <a:r>
              <a:rPr lang="fr-FR" altLang="x-none" sz="1800" dirty="0" err="1">
                <a:solidFill>
                  <a:srgbClr val="000000"/>
                </a:solidFill>
                <a:latin typeface="Courier New" charset="0"/>
                <a:ea typeface="ＭＳ Ｐゴシック" charset="-128"/>
              </a:rPr>
              <a:t>dname</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DROP </a:t>
            </a:r>
            <a:r>
              <a:rPr lang="fr-FR" altLang="x-none" sz="1800" dirty="0">
                <a:solidFill>
                  <a:srgbClr val="000000"/>
                </a:solidFill>
                <a:latin typeface="Courier New" charset="0"/>
                <a:ea typeface="ＭＳ Ｐゴシック" charset="-128"/>
              </a:rPr>
              <a:t>NOT NULL;</a:t>
            </a:r>
          </a:p>
          <a:p>
            <a:pPr lvl="1" eaLnBrk="1" hangingPunct="1">
              <a:buFont typeface="Wingdings" charset="2"/>
              <a:buNone/>
            </a:pPr>
            <a:r>
              <a:rPr lang="fr-FR" altLang="x-none" sz="1800" dirty="0">
                <a:latin typeface="Courier New" charset="0"/>
                <a:ea typeface="ＭＳ Ｐゴシック" charset="-128"/>
              </a:rPr>
              <a:t>-- Commande ALTER non normalisée (dépend du SGBD). Ex. avec MySQL : </a:t>
            </a:r>
            <a:endParaRPr lang="fr-FR" altLang="x-none" sz="1800" dirty="0">
              <a:solidFill>
                <a:schemeClr val="accent1"/>
              </a:solidFill>
              <a:latin typeface="Courier New" charset="0"/>
              <a:ea typeface="ＭＳ Ｐゴシック" charset="-128"/>
            </a:endParaRPr>
          </a:p>
          <a:p>
            <a:pPr lvl="2"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latin typeface="Courier New" charset="0"/>
                <a:ea typeface="ＭＳ Ｐゴシック" charset="-128"/>
              </a:rPr>
              <a:t>dept</a:t>
            </a:r>
            <a:r>
              <a:rPr lang="fr-FR" altLang="x-none" sz="1800" dirty="0">
                <a:latin typeface="Courier New" charset="0"/>
                <a:ea typeface="ＭＳ Ｐゴシック" charset="-128"/>
              </a:rPr>
              <a:t> </a:t>
            </a:r>
            <a:r>
              <a:rPr lang="fr-FR" altLang="x-none" sz="1800" dirty="0">
                <a:solidFill>
                  <a:schemeClr val="accent1"/>
                </a:solidFill>
                <a:latin typeface="Courier New" charset="0"/>
                <a:ea typeface="ＭＳ Ｐゴシック" charset="-128"/>
              </a:rPr>
              <a:t>CHANGE</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dname</a:t>
            </a:r>
            <a:endParaRPr lang="fr-FR" altLang="x-none" sz="1800" dirty="0">
              <a:latin typeface="Courier New" charset="0"/>
              <a:ea typeface="ＭＳ Ｐゴシック" charset="-128"/>
            </a:endParaRPr>
          </a:p>
          <a:p>
            <a:pPr lvl="2" eaLnBrk="1" hangingPunct="1">
              <a:buFont typeface="Wingdings" charset="2"/>
              <a:buNone/>
            </a:pPr>
            <a:r>
              <a:rPr lang="fr-FR" altLang="x-none" sz="1800" dirty="0" err="1">
                <a:latin typeface="Courier New" charset="0"/>
                <a:ea typeface="ＭＳ Ｐゴシック" charset="-128"/>
              </a:rPr>
              <a:t>dname</a:t>
            </a:r>
            <a:r>
              <a:rPr lang="fr-FR" altLang="x-none" sz="1800" dirty="0">
                <a:latin typeface="Courier New" charset="0"/>
                <a:ea typeface="ＭＳ Ｐゴシック" charset="-128"/>
              </a:rPr>
              <a:t> VARCHAR(20) NOT NULL;</a:t>
            </a:r>
            <a:endParaRPr lang="fr-FR" altLang="x-none" sz="1600" b="1" dirty="0">
              <a:latin typeface="Courier New" charset="0"/>
              <a:ea typeface="ＭＳ Ｐゴシック" charset="-128"/>
            </a:endParaRPr>
          </a:p>
          <a:p>
            <a:pPr eaLnBrk="1" hangingPunct="1"/>
            <a:r>
              <a:rPr lang="fr-FR" altLang="x-none" sz="1800" dirty="0">
                <a:ea typeface="ＭＳ Ｐゴシック" charset="-128"/>
              </a:rPr>
              <a:t>Exemple : ajout d</a:t>
            </a:r>
            <a:r>
              <a:rPr lang="ja-JP" altLang="fr-FR" sz="1800" dirty="0">
                <a:ea typeface="ＭＳ Ｐゴシック" charset="-128"/>
              </a:rPr>
              <a:t>’</a:t>
            </a:r>
            <a:r>
              <a:rPr lang="fr-FR" altLang="ja-JP" sz="1800" dirty="0">
                <a:ea typeface="ＭＳ Ｐゴシック" charset="-128"/>
              </a:rPr>
              <a:t>une colonne à la table DEPT</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latin typeface="Courier New" charset="0"/>
                <a:ea typeface="ＭＳ Ｐゴシック" charset="-128"/>
              </a:rPr>
              <a:t>dept</a:t>
            </a:r>
            <a:endParaRPr lang="fr-FR" altLang="x-none" sz="1800" dirty="0">
              <a:latin typeface="Courier New" charset="0"/>
              <a:ea typeface="ＭＳ Ｐゴシック" charset="-128"/>
            </a:endParaRPr>
          </a:p>
          <a:p>
            <a:pPr lvl="1" eaLnBrk="1" hangingPunct="1">
              <a:buFont typeface="Wingdings" charset="2"/>
              <a:buNone/>
            </a:pPr>
            <a:r>
              <a:rPr lang="fr-FR" altLang="x-none" sz="1800" dirty="0">
                <a:solidFill>
                  <a:schemeClr val="accent1"/>
                </a:solidFill>
                <a:latin typeface="Courier New" charset="0"/>
                <a:ea typeface="ＭＳ Ｐゴシック" charset="-128"/>
              </a:rPr>
              <a:t>	ADD COLUMN </a:t>
            </a:r>
            <a:r>
              <a:rPr lang="fr-FR" altLang="x-none" sz="1800" dirty="0" err="1">
                <a:latin typeface="Courier New" charset="0"/>
                <a:ea typeface="ＭＳ Ｐゴシック" charset="-128"/>
              </a:rPr>
              <a:t>date_creation</a:t>
            </a:r>
            <a:r>
              <a:rPr lang="fr-FR" altLang="x-none" sz="1800" dirty="0">
                <a:latin typeface="Courier New" charset="0"/>
                <a:ea typeface="ＭＳ Ｐゴシック" charset="-128"/>
              </a:rPr>
              <a:t>  DATE NULL</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6237272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Formes normales (FN)</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200" y="1387233"/>
            <a:ext cx="8229600" cy="5452479"/>
          </a:xfrm>
        </p:spPr>
        <p:txBody>
          <a:bodyPr>
            <a:normAutofit/>
          </a:bodyPr>
          <a:lstStyle/>
          <a:p>
            <a:pPr>
              <a:lnSpc>
                <a:spcPct val="80000"/>
              </a:lnSpc>
            </a:pPr>
            <a:r>
              <a:rPr lang="fr-FR" altLang="fr-FR" dirty="0">
                <a:ea typeface="ＭＳ Ｐゴシック" panose="020B0600070205080204" pitchFamily="34" charset="-128"/>
              </a:rPr>
              <a:t>7 FN :</a:t>
            </a:r>
          </a:p>
          <a:p>
            <a:pPr lvl="1">
              <a:lnSpc>
                <a:spcPct val="80000"/>
              </a:lnSpc>
            </a:pPr>
            <a:r>
              <a:rPr lang="fr-FR" altLang="fr-FR" sz="1800" dirty="0">
                <a:ea typeface="ＭＳ Ｐゴシック" panose="020B0600070205080204" pitchFamily="34" charset="-128"/>
              </a:rPr>
              <a:t>1FN</a:t>
            </a:r>
          </a:p>
          <a:p>
            <a:pPr lvl="1">
              <a:lnSpc>
                <a:spcPct val="80000"/>
              </a:lnSpc>
            </a:pPr>
            <a:r>
              <a:rPr lang="fr-FR" altLang="fr-FR" sz="1800" dirty="0">
                <a:ea typeface="ＭＳ Ｐゴシック" panose="020B0600070205080204" pitchFamily="34" charset="-128"/>
              </a:rPr>
              <a:t>2FN</a:t>
            </a:r>
          </a:p>
          <a:p>
            <a:pPr lvl="1">
              <a:lnSpc>
                <a:spcPct val="80000"/>
              </a:lnSpc>
            </a:pPr>
            <a:r>
              <a:rPr lang="fr-FR" altLang="fr-FR" sz="1800" dirty="0">
                <a:ea typeface="ＭＳ Ｐゴシック" panose="020B0600070205080204" pitchFamily="34" charset="-128"/>
              </a:rPr>
              <a:t>3FN</a:t>
            </a:r>
          </a:p>
          <a:p>
            <a:pPr lvl="1">
              <a:lnSpc>
                <a:spcPct val="80000"/>
              </a:lnSpc>
            </a:pPr>
            <a:r>
              <a:rPr lang="fr-FR" altLang="fr-FR" sz="1800" dirty="0">
                <a:ea typeface="ＭＳ Ｐゴシック" panose="020B0600070205080204" pitchFamily="34" charset="-128"/>
              </a:rPr>
              <a:t>FNBC</a:t>
            </a:r>
          </a:p>
          <a:p>
            <a:pPr lvl="1">
              <a:lnSpc>
                <a:spcPct val="80000"/>
              </a:lnSpc>
            </a:pPr>
            <a:r>
              <a:rPr lang="fr-FR" altLang="fr-FR" sz="1800" dirty="0">
                <a:ea typeface="ＭＳ Ｐゴシック" panose="020B0600070205080204" pitchFamily="34" charset="-128"/>
              </a:rPr>
              <a:t>4FN</a:t>
            </a:r>
          </a:p>
          <a:p>
            <a:pPr lvl="1">
              <a:lnSpc>
                <a:spcPct val="80000"/>
              </a:lnSpc>
            </a:pPr>
            <a:r>
              <a:rPr lang="fr-FR" altLang="fr-FR" sz="1800" dirty="0">
                <a:ea typeface="ＭＳ Ｐゴシック" panose="020B0600070205080204" pitchFamily="34" charset="-128"/>
              </a:rPr>
              <a:t>5FN</a:t>
            </a:r>
          </a:p>
          <a:p>
            <a:pPr lvl="1">
              <a:lnSpc>
                <a:spcPct val="80000"/>
              </a:lnSpc>
            </a:pPr>
            <a:r>
              <a:rPr lang="fr-FR" altLang="fr-FR" sz="1800" dirty="0">
                <a:ea typeface="ＭＳ Ｐゴシック" panose="020B0600070205080204" pitchFamily="34" charset="-128"/>
              </a:rPr>
              <a:t>FNDC</a:t>
            </a:r>
          </a:p>
          <a:p>
            <a:pPr lvl="1">
              <a:lnSpc>
                <a:spcPct val="80000"/>
              </a:lnSpc>
              <a:buFont typeface="Wingdings" pitchFamily="2" charset="2"/>
              <a:buNone/>
            </a:pPr>
            <a:r>
              <a:rPr lang="fr-FR" altLang="fr-FR" b="1" dirty="0">
                <a:ea typeface="ＭＳ Ｐゴシック" panose="020B0600070205080204" pitchFamily="34" charset="-128"/>
              </a:rPr>
              <a:t>On respecte au moins les 4 premières (1FN -&gt; FNBC)</a:t>
            </a:r>
          </a:p>
          <a:p>
            <a:pPr>
              <a:lnSpc>
                <a:spcPct val="80000"/>
              </a:lnSpc>
            </a:pPr>
            <a:r>
              <a:rPr lang="fr-FR" altLang="fr-FR" dirty="0">
                <a:ea typeface="ＭＳ Ｐゴシック" panose="020B0600070205080204" pitchFamily="34" charset="-128"/>
              </a:rPr>
              <a:t>1</a:t>
            </a:r>
            <a:r>
              <a:rPr lang="fr-FR" altLang="fr-FR" baseline="30000" dirty="0">
                <a:ea typeface="ＭＳ Ｐゴシック" panose="020B0600070205080204" pitchFamily="34" charset="-128"/>
              </a:rPr>
              <a:t>ère</a:t>
            </a:r>
            <a:r>
              <a:rPr lang="fr-FR" altLang="fr-FR" dirty="0">
                <a:ea typeface="ＭＳ Ｐゴシック" panose="020B0600070205080204" pitchFamily="34" charset="-128"/>
              </a:rPr>
              <a:t> forme normale (1FN)</a:t>
            </a:r>
            <a:endParaRPr lang="fr-FR" altLang="fr-FR" sz="1200" dirty="0">
              <a:ea typeface="ＭＳ Ｐゴシック" panose="020B0600070205080204" pitchFamily="34" charset="-128"/>
            </a:endParaRPr>
          </a:p>
          <a:p>
            <a:pPr lvl="1">
              <a:lnSpc>
                <a:spcPct val="80000"/>
              </a:lnSpc>
            </a:pPr>
            <a:r>
              <a:rPr lang="fr-FR" altLang="fr-FR" dirty="0">
                <a:ea typeface="ＭＳ Ｐゴシック" panose="020B0600070205080204" pitchFamily="34" charset="-128"/>
              </a:rPr>
              <a:t>Tous les propriétés sont : </a:t>
            </a:r>
          </a:p>
          <a:p>
            <a:pPr lvl="2">
              <a:lnSpc>
                <a:spcPct val="80000"/>
              </a:lnSpc>
            </a:pPr>
            <a:r>
              <a:rPr lang="fr-FR" altLang="fr-FR" dirty="0">
                <a:ea typeface="ＭＳ Ｐゴシック" panose="020B0600070205080204" pitchFamily="34" charset="-128"/>
              </a:rPr>
              <a:t>Atomiques</a:t>
            </a:r>
          </a:p>
          <a:p>
            <a:pPr lvl="2">
              <a:lnSpc>
                <a:spcPct val="80000"/>
              </a:lnSpc>
            </a:pPr>
            <a:r>
              <a:rPr lang="fr-FR" altLang="fr-FR" dirty="0">
                <a:ea typeface="ＭＳ Ｐゴシック" panose="020B0600070205080204" pitchFamily="34" charset="-128"/>
              </a:rPr>
              <a:t>Contiennent une valeur scalaire (les valeurs ne peuvent pas être divisées en plusieurs sous-valeurs dépendant également individuellement de la clé primaire) =&gt; </a:t>
            </a:r>
            <a:r>
              <a:rPr lang="fr-FR" altLang="fr-FR" i="1" dirty="0">
                <a:ea typeface="ＭＳ Ｐゴシック" panose="020B0600070205080204" pitchFamily="34" charset="-128"/>
              </a:rPr>
              <a:t>Décomposer l’adresse</a:t>
            </a:r>
          </a:p>
          <a:p>
            <a:pPr lvl="2">
              <a:lnSpc>
                <a:spcPct val="80000"/>
              </a:lnSpc>
            </a:pPr>
            <a:r>
              <a:rPr lang="fr-FR" altLang="fr-FR" dirty="0">
                <a:ea typeface="ＭＳ Ｐゴシック" panose="020B0600070205080204" pitchFamily="34" charset="-128"/>
              </a:rPr>
              <a:t>Contiennent des valeurs non répétitives (le cas contraire consiste à mettre une liste dans un seul attribut).</a:t>
            </a:r>
          </a:p>
          <a:p>
            <a:pPr lvl="2">
              <a:lnSpc>
                <a:spcPct val="80000"/>
              </a:lnSpc>
            </a:pPr>
            <a:r>
              <a:rPr lang="fr-FR" altLang="fr-FR" dirty="0">
                <a:ea typeface="ＭＳ Ｐゴシック" panose="020B0600070205080204" pitchFamily="34" charset="-128"/>
              </a:rPr>
              <a:t>Sont constants dans le temps (</a:t>
            </a:r>
            <a:r>
              <a:rPr lang="fr-FR" altLang="fr-FR" i="1" dirty="0">
                <a:ea typeface="ＭＳ Ｐゴシック" panose="020B0600070205080204" pitchFamily="34" charset="-128"/>
              </a:rPr>
              <a:t>utiliser par exemple la date de naissance </a:t>
            </a:r>
            <a:r>
              <a:rPr lang="fr-FR" altLang="fr-FR" dirty="0">
                <a:ea typeface="ＭＳ Ｐゴシック" panose="020B0600070205080204" pitchFamily="34" charset="-128"/>
              </a:rPr>
              <a:t>plutôt que l'âge).</a:t>
            </a:r>
            <a:endParaRPr lang="fr-FR" dirty="0"/>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2299655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a:ea typeface="ＭＳ Ｐゴシック" charset="-128"/>
              </a:rPr>
              <a:t>Modification de table : </a:t>
            </a:r>
            <a:r>
              <a:rPr lang="fr-FR" altLang="x-none">
                <a:latin typeface="Courier New" charset="0"/>
                <a:ea typeface="ＭＳ Ｐゴシック" charset="-128"/>
              </a:rPr>
              <a:t>ALTER TABLE </a:t>
            </a:r>
            <a:r>
              <a:rPr lang="fr-FR" altLang="x-none">
                <a:ea typeface="ＭＳ Ｐゴシック" charset="-128"/>
              </a:rPr>
              <a:t>(suite)</a:t>
            </a:r>
          </a:p>
        </p:txBody>
      </p:sp>
      <p:sp>
        <p:nvSpPr>
          <p:cNvPr id="6" name="Rectangle 3"/>
          <p:cNvSpPr>
            <a:spLocks noGrp="1" noChangeArrowheads="1"/>
          </p:cNvSpPr>
          <p:nvPr>
            <p:ph idx="1"/>
          </p:nvPr>
        </p:nvSpPr>
        <p:spPr>
          <a:noFill/>
        </p:spPr>
        <p:txBody>
          <a:bodyPr lIns="107950" tIns="53975" rIns="107950" bIns="53975"/>
          <a:lstStyle/>
          <a:p>
            <a:pPr eaLnBrk="1" hangingPunct="1"/>
            <a:r>
              <a:rPr lang="fr-FR" altLang="x-none" dirty="0">
                <a:ea typeface="ＭＳ Ｐゴシック" charset="-128"/>
              </a:rPr>
              <a:t>Remarques :</a:t>
            </a:r>
          </a:p>
          <a:p>
            <a:pPr lvl="1" eaLnBrk="1" hangingPunct="1"/>
            <a:r>
              <a:rPr lang="fr-FR" altLang="x-none" sz="2400" dirty="0">
                <a:ea typeface="ＭＳ Ｐゴシック" charset="-128"/>
              </a:rPr>
              <a:t>Toutes les modifications de structure ne sont pas possibles : il faut respecter le contenu des tables et les contraintes existantes sur les tables (clés étrangères,…).</a:t>
            </a:r>
          </a:p>
          <a:p>
            <a:pPr lvl="1" eaLnBrk="1" hangingPunct="1"/>
            <a:r>
              <a:rPr lang="fr-FR" altLang="x-none" sz="2400" dirty="0">
                <a:ea typeface="ＭＳ Ｐゴシック" charset="-128"/>
              </a:rPr>
              <a:t>Sur l'exemple de rajout d'une contrainte NOT NULL sur la colonne DNAME : s'il y avait eu des noms de service (DNAME) non renseignés, la contrainte NOT NULL n'aurait pas été valide.</a:t>
            </a:r>
            <a:endParaRPr lang="fr-FR" altLang="x-none" dirty="0">
              <a:latin typeface="Courier New" charset="0"/>
              <a:ea typeface="ＭＳ Ｐゴシック" charset="-128"/>
            </a:endParaRPr>
          </a:p>
          <a:p>
            <a:pPr eaLnBrk="1" hangingPunct="1">
              <a:buFont typeface="Wingdings" charset="2"/>
              <a:buNone/>
            </a:pPr>
            <a:endParaRPr lang="fr-FR" altLang="x-none" sz="20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11144523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a:ea typeface="ＭＳ Ｐゴシック" charset="-128"/>
              </a:rPr>
              <a:t>Modification de table : </a:t>
            </a:r>
            <a:r>
              <a:rPr lang="fr-FR" altLang="x-none">
                <a:latin typeface="Courier New" charset="0"/>
                <a:ea typeface="ＭＳ Ｐゴシック" charset="-128"/>
              </a:rPr>
              <a:t>ALTER TABLE </a:t>
            </a:r>
            <a:r>
              <a:rPr lang="fr-FR" altLang="x-none">
                <a:ea typeface="ＭＳ Ｐゴシック" charset="-128"/>
              </a:rPr>
              <a:t>(suite)</a:t>
            </a:r>
          </a:p>
        </p:txBody>
      </p:sp>
      <p:sp>
        <p:nvSpPr>
          <p:cNvPr id="6" name="Rectangle 3"/>
          <p:cNvSpPr>
            <a:spLocks noGrp="1" noChangeArrowheads="1"/>
          </p:cNvSpPr>
          <p:nvPr>
            <p:ph idx="1"/>
          </p:nvPr>
        </p:nvSpPr>
        <p:spPr>
          <a:noFill/>
        </p:spPr>
        <p:txBody>
          <a:bodyPr lIns="107950" tIns="53975" rIns="107950" bIns="53975"/>
          <a:lstStyle/>
          <a:p>
            <a:pPr eaLnBrk="1" hangingPunct="1"/>
            <a:r>
              <a:rPr lang="fr-FR" altLang="x-none" sz="2400" dirty="0">
                <a:ea typeface="ＭＳ Ｐゴシック" charset="-128"/>
              </a:rPr>
              <a:t>Exemple : ajout d'une contrainte de clé primaire à la table DEPT</a:t>
            </a:r>
            <a:endParaRPr lang="fr-FR" altLang="x-none" sz="24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ALTER TABLE </a:t>
            </a:r>
            <a:r>
              <a:rPr lang="fr-FR" altLang="x-none" sz="2000" dirty="0" err="1">
                <a:latin typeface="Courier New" charset="0"/>
                <a:ea typeface="ＭＳ Ｐゴシック" charset="-128"/>
              </a:rPr>
              <a:t>dept</a:t>
            </a:r>
            <a:endParaRPr lang="fr-FR" altLang="x-none" sz="20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ADD CONSTRAINT </a:t>
            </a:r>
            <a:r>
              <a:rPr lang="fr-FR" altLang="x-none" sz="2000" dirty="0" err="1">
                <a:latin typeface="Courier New" charset="0"/>
                <a:ea typeface="ＭＳ Ｐゴシック" charset="-128"/>
              </a:rPr>
              <a:t>pk_dept</a:t>
            </a:r>
            <a:r>
              <a:rPr lang="fr-FR" altLang="x-none" sz="2000" dirty="0">
                <a:latin typeface="Courier New" charset="0"/>
                <a:ea typeface="ＭＳ Ｐゴシック" charset="-128"/>
              </a:rPr>
              <a:t> PRIMARY KEY (</a:t>
            </a:r>
            <a:r>
              <a:rPr lang="fr-FR" altLang="x-none" sz="2000" dirty="0" err="1">
                <a:latin typeface="Courier New" charset="0"/>
                <a:ea typeface="ＭＳ Ｐゴシック" charset="-128"/>
              </a:rPr>
              <a:t>deptno</a:t>
            </a:r>
            <a:r>
              <a:rPr lang="fr-FR" altLang="x-none" sz="2000" dirty="0">
                <a:latin typeface="Courier New" charset="0"/>
                <a:ea typeface="ＭＳ Ｐゴシック" charset="-128"/>
              </a:rPr>
              <a:t>);</a:t>
            </a:r>
          </a:p>
          <a:p>
            <a:pPr eaLnBrk="1" hangingPunct="1"/>
            <a:r>
              <a:rPr lang="fr-FR" altLang="x-none" sz="2400" dirty="0">
                <a:ea typeface="ＭＳ Ｐゴシック" charset="-128"/>
              </a:rPr>
              <a:t>Exemple : ajout d'une contrainte de clé étrangère à la table EMP</a:t>
            </a:r>
            <a:endParaRPr lang="fr-FR" altLang="x-none" sz="24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ALTER TABLE </a:t>
            </a:r>
            <a:r>
              <a:rPr lang="fr-FR" altLang="x-none" sz="2000" dirty="0" err="1">
                <a:latin typeface="Courier New" charset="0"/>
                <a:ea typeface="ＭＳ Ｐゴシック" charset="-128"/>
              </a:rPr>
              <a:t>emp</a:t>
            </a:r>
            <a:endParaRPr lang="fr-FR" altLang="x-none" sz="20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ADD CONSTRAINT </a:t>
            </a:r>
            <a:r>
              <a:rPr lang="fr-FR" altLang="x-none" sz="2000" dirty="0" err="1">
                <a:latin typeface="Courier New" charset="0"/>
                <a:ea typeface="ＭＳ Ｐゴシック" charset="-128"/>
              </a:rPr>
              <a:t>fk_emp_deptno</a:t>
            </a:r>
            <a:r>
              <a:rPr lang="fr-FR" altLang="x-none" sz="2000" dirty="0">
                <a:latin typeface="Courier New" charset="0"/>
                <a:ea typeface="ＭＳ Ｐゴシック" charset="-128"/>
              </a:rPr>
              <a:t> FOREIGN KEY (</a:t>
            </a:r>
            <a:r>
              <a:rPr lang="fr-FR" altLang="x-none" sz="2000" dirty="0" err="1">
                <a:latin typeface="Courier New" charset="0"/>
                <a:ea typeface="ＭＳ Ｐゴシック" charset="-128"/>
              </a:rPr>
              <a:t>deptno</a:t>
            </a:r>
            <a:r>
              <a:rPr lang="fr-FR" altLang="x-none" sz="2000" dirty="0">
                <a:latin typeface="Courier New" charset="0"/>
                <a:ea typeface="ＭＳ Ｐゴシック" charset="-128"/>
              </a:rPr>
              <a:t>) REFERENCES </a:t>
            </a:r>
            <a:r>
              <a:rPr lang="fr-FR" altLang="x-none" sz="2000" dirty="0" err="1">
                <a:latin typeface="Courier New" charset="0"/>
                <a:ea typeface="ＭＳ Ｐゴシック" charset="-128"/>
              </a:rPr>
              <a:t>dept</a:t>
            </a:r>
            <a:r>
              <a:rPr lang="fr-FR" altLang="x-none" sz="2000" dirty="0">
                <a:latin typeface="Courier New" charset="0"/>
                <a:ea typeface="ＭＳ Ｐゴシック" charset="-128"/>
              </a:rPr>
              <a:t>(</a:t>
            </a:r>
            <a:r>
              <a:rPr lang="fr-FR" altLang="x-none" sz="2000" dirty="0" err="1">
                <a:latin typeface="Courier New" charset="0"/>
                <a:ea typeface="ＭＳ Ｐゴシック" charset="-128"/>
              </a:rPr>
              <a:t>deptno</a:t>
            </a:r>
            <a:r>
              <a:rPr lang="fr-FR" altLang="x-none" sz="2000" dirty="0">
                <a:latin typeface="Courier New" charset="0"/>
                <a:ea typeface="ＭＳ Ｐゴシック" charset="-128"/>
              </a:rPr>
              <a:t>);</a:t>
            </a:r>
          </a:p>
          <a:p>
            <a:pPr eaLnBrk="1" hangingPunct="1"/>
            <a:r>
              <a:rPr lang="fr-FR" altLang="x-none" sz="2400" dirty="0">
                <a:ea typeface="ＭＳ Ｐゴシック" charset="-128"/>
              </a:rPr>
              <a:t>Exemple : ajout d'une contrainte CHECK salaire &gt; commission</a:t>
            </a:r>
            <a:endParaRPr lang="fr-FR" altLang="x-none" sz="24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ALTER TABLE </a:t>
            </a:r>
            <a:r>
              <a:rPr lang="fr-FR" altLang="x-none" sz="2000" dirty="0" err="1">
                <a:latin typeface="Courier New" charset="0"/>
                <a:ea typeface="ＭＳ Ｐゴシック" charset="-128"/>
              </a:rPr>
              <a:t>emp</a:t>
            </a:r>
            <a:endParaRPr lang="fr-FR" altLang="x-none" sz="20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ADD CONSTRAINT </a:t>
            </a:r>
            <a:r>
              <a:rPr lang="fr-FR" altLang="x-none" sz="2000" dirty="0" err="1">
                <a:latin typeface="Courier New" charset="0"/>
                <a:ea typeface="ＭＳ Ｐゴシック" charset="-128"/>
              </a:rPr>
              <a:t>ck_emp_sal</a:t>
            </a:r>
            <a:r>
              <a:rPr lang="fr-FR" altLang="x-none" sz="2000" dirty="0">
                <a:latin typeface="Courier New" charset="0"/>
                <a:ea typeface="ＭＳ Ｐゴシック" charset="-128"/>
              </a:rPr>
              <a:t> CHECK (SAL &gt; COMM);</a:t>
            </a:r>
            <a:endParaRPr lang="fr-FR" altLang="x-none" sz="1400" dirty="0">
              <a:latin typeface="Courier New" charset="0"/>
              <a:ea typeface="ＭＳ Ｐゴシック" charset="-128"/>
            </a:endParaRPr>
          </a:p>
        </p:txBody>
      </p:sp>
      <p:sp>
        <p:nvSpPr>
          <p:cNvPr id="4" name="Espace réservé du numéro de diapositive 3"/>
          <p:cNvSpPr>
            <a:spLocks noGrp="1"/>
          </p:cNvSpPr>
          <p:nvPr>
            <p:ph type="sldNum" sz="quarter" idx="12"/>
          </p:nvPr>
        </p:nvSpPr>
        <p:spPr/>
        <p:txBody>
          <a:bodyPr/>
          <a:lstStyle/>
          <a:p>
            <a:fld id="{0CFEC368-1D7A-4F81-ABF6-AE0E36BAF64C}" type="slidenum">
              <a:rPr lang="en-US" smtClean="0"/>
              <a:pPr/>
              <a:t>51</a:t>
            </a:fld>
            <a:endParaRPr lang="en-US"/>
          </a:p>
        </p:txBody>
      </p:sp>
    </p:spTree>
    <p:extLst>
      <p:ext uri="{BB962C8B-B14F-4D97-AF65-F5344CB8AC3E}">
        <p14:creationId xmlns:p14="http://schemas.microsoft.com/office/powerpoint/2010/main" val="1144746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a:ea typeface="ＭＳ Ｐゴシック" charset="-128"/>
              </a:rPr>
              <a:t>Modification de table : </a:t>
            </a:r>
            <a:r>
              <a:rPr lang="fr-FR" altLang="x-none">
                <a:latin typeface="Courier New" charset="0"/>
                <a:ea typeface="ＭＳ Ｐゴシック" charset="-128"/>
              </a:rPr>
              <a:t>ALTER TABLE </a:t>
            </a:r>
            <a:r>
              <a:rPr lang="fr-FR" altLang="x-none">
                <a:ea typeface="ＭＳ Ｐゴシック" charset="-128"/>
              </a:rPr>
              <a:t>(suite)</a:t>
            </a:r>
          </a:p>
        </p:txBody>
      </p:sp>
      <p:sp>
        <p:nvSpPr>
          <p:cNvPr id="6" name="Rectangle 3"/>
          <p:cNvSpPr>
            <a:spLocks noGrp="1" noChangeArrowheads="1"/>
          </p:cNvSpPr>
          <p:nvPr>
            <p:ph idx="1"/>
          </p:nvPr>
        </p:nvSpPr>
        <p:spPr>
          <a:noFill/>
        </p:spPr>
        <p:txBody>
          <a:bodyPr lIns="107950" tIns="53975" rIns="107950" bIns="53975"/>
          <a:lstStyle/>
          <a:p>
            <a:pPr eaLnBrk="1" hangingPunct="1"/>
            <a:r>
              <a:rPr lang="fr-FR" altLang="x-none" sz="2400" b="1" dirty="0">
                <a:ea typeface="ＭＳ Ｐゴシック" charset="-128"/>
              </a:rPr>
              <a:t>Remarques</a:t>
            </a:r>
            <a:r>
              <a:rPr lang="fr-FR" altLang="x-none" sz="2400" dirty="0">
                <a:ea typeface="ＭＳ Ｐゴシック" charset="-128"/>
              </a:rPr>
              <a:t> :</a:t>
            </a:r>
          </a:p>
          <a:p>
            <a:pPr lvl="1" eaLnBrk="1" hangingPunct="1"/>
            <a:r>
              <a:rPr lang="fr-FR" altLang="x-none" sz="1800" dirty="0">
                <a:ea typeface="ＭＳ Ｐゴシック" charset="-128"/>
              </a:rPr>
              <a:t>Il est préférable de créer les contraintes de clé étrangère avec la commande </a:t>
            </a:r>
            <a:r>
              <a:rPr lang="fr-FR" altLang="x-none" sz="1800" dirty="0">
                <a:latin typeface="Courier New" charset="0"/>
                <a:ea typeface="ＭＳ Ｐゴシック" charset="-128"/>
              </a:rPr>
              <a:t>ALTER TABLE</a:t>
            </a:r>
            <a:r>
              <a:rPr lang="fr-FR" altLang="x-none" sz="1800" dirty="0">
                <a:ea typeface="ＭＳ Ｐゴシック" charset="-128"/>
              </a:rPr>
              <a:t>, i.e. après la création des tables, plutôt que d'utiliser les contraintes déclaratives dans les </a:t>
            </a:r>
            <a:r>
              <a:rPr lang="fr-FR" altLang="x-none" sz="1800" dirty="0">
                <a:latin typeface="Courier New" charset="0"/>
                <a:ea typeface="ＭＳ Ｐゴシック" charset="-128"/>
              </a:rPr>
              <a:t>CREATE TABLE</a:t>
            </a:r>
            <a:r>
              <a:rPr lang="fr-FR" altLang="x-none" sz="1800" dirty="0">
                <a:ea typeface="ＭＳ Ｐゴシック" charset="-128"/>
              </a:rPr>
              <a:t>. Si les clés étrangères sont créées en fin de script, il ne sera pas nécessaire de respecter l</a:t>
            </a:r>
            <a:r>
              <a:rPr lang="ja-JP" altLang="fr-FR" sz="1800" dirty="0">
                <a:ea typeface="ＭＳ Ｐゴシック" charset="-128"/>
              </a:rPr>
              <a:t>’</a:t>
            </a:r>
            <a:r>
              <a:rPr lang="fr-FR" altLang="ja-JP" sz="1800" dirty="0">
                <a:ea typeface="ＭＳ Ｐゴシック" charset="-128"/>
              </a:rPr>
              <a:t>ordre de création des tables.</a:t>
            </a:r>
          </a:p>
          <a:p>
            <a:pPr lvl="1" eaLnBrk="1" hangingPunct="1"/>
            <a:r>
              <a:rPr lang="fr-FR" altLang="x-none" sz="1800" dirty="0">
                <a:ea typeface="ＭＳ Ｐゴシック" charset="-128"/>
              </a:rPr>
              <a:t>Si un enregistrement ne satisfait pas la contrainte de type CHECK, celle-ci est rejetée.</a:t>
            </a:r>
          </a:p>
          <a:p>
            <a:pPr lvl="2" eaLnBrk="1" hangingPunct="1">
              <a:buFont typeface="Wingdings" charset="2"/>
              <a:buNone/>
            </a:pPr>
            <a:r>
              <a:rPr lang="fr-FR" altLang="x-none" sz="1800" dirty="0">
                <a:latin typeface="Courier New" charset="0"/>
                <a:ea typeface="ＭＳ Ｐゴシック" charset="-128"/>
              </a:rPr>
              <a:t>ALTER TABLE </a:t>
            </a:r>
            <a:r>
              <a:rPr lang="fr-FR" altLang="x-none" sz="1800" dirty="0" err="1">
                <a:latin typeface="Courier New" charset="0"/>
                <a:ea typeface="ＭＳ Ｐゴシック" charset="-128"/>
              </a:rPr>
              <a:t>emp</a:t>
            </a:r>
            <a:endParaRPr lang="fr-FR" altLang="x-none" sz="1800" dirty="0">
              <a:latin typeface="Courier New" charset="0"/>
              <a:ea typeface="ＭＳ Ｐゴシック" charset="-128"/>
            </a:endParaRPr>
          </a:p>
          <a:p>
            <a:pPr lvl="3" eaLnBrk="1" hangingPunct="1">
              <a:buFont typeface="Wingdings" charset="2"/>
              <a:buNone/>
            </a:pPr>
            <a:r>
              <a:rPr lang="fr-FR" altLang="x-none" sz="1800" dirty="0">
                <a:latin typeface="Courier New" charset="0"/>
                <a:ea typeface="ＭＳ Ｐゴシック" charset="-128"/>
              </a:rPr>
              <a:t>ADD CONSTRAINT </a:t>
            </a:r>
            <a:r>
              <a:rPr lang="fr-FR" altLang="x-none" sz="1800" dirty="0" err="1">
                <a:latin typeface="Courier New" charset="0"/>
                <a:ea typeface="ＭＳ Ｐゴシック" charset="-128"/>
              </a:rPr>
              <a:t>ck_emp_sal</a:t>
            </a:r>
            <a:r>
              <a:rPr lang="fr-FR" altLang="x-none" sz="1800" dirty="0">
                <a:latin typeface="Courier New" charset="0"/>
                <a:ea typeface="ＭＳ Ｐゴシック" charset="-128"/>
              </a:rPr>
              <a:t> </a:t>
            </a:r>
          </a:p>
          <a:p>
            <a:pPr lvl="3" eaLnBrk="1" hangingPunct="1">
              <a:buFont typeface="Wingdings" charset="2"/>
              <a:buNone/>
            </a:pPr>
            <a:r>
              <a:rPr lang="fr-FR" altLang="x-none" sz="1800" dirty="0">
                <a:latin typeface="Courier New" charset="0"/>
                <a:ea typeface="ＭＳ Ｐゴシック" charset="-128"/>
              </a:rPr>
              <a:t>CHECK (SAL &gt; COMM);</a:t>
            </a:r>
          </a:p>
          <a:p>
            <a:pPr lvl="2" eaLnBrk="1" hangingPunct="1">
              <a:buFont typeface="Wingdings" charset="2"/>
              <a:buNone/>
            </a:pPr>
            <a:r>
              <a:rPr lang="fr-FR" altLang="x-none" sz="1800" dirty="0">
                <a:latin typeface="Courier New" charset="0"/>
                <a:ea typeface="ＭＳ Ｐゴシック" charset="-128"/>
              </a:rPr>
              <a:t>ERROR : CHECK (SAL &gt; COMM)</a:t>
            </a:r>
          </a:p>
          <a:p>
            <a:pPr lvl="2" eaLnBrk="1" hangingPunct="1">
              <a:buFont typeface="Wingdings" charset="2"/>
              <a:buNone/>
            </a:pPr>
            <a:r>
              <a:rPr lang="fr-FR" altLang="x-none" sz="1800" dirty="0">
                <a:latin typeface="Courier New" charset="0"/>
                <a:ea typeface="ＭＳ Ｐゴシック" charset="-128"/>
              </a:rPr>
              <a:t>             *</a:t>
            </a:r>
          </a:p>
          <a:p>
            <a:pPr lvl="1" eaLnBrk="1" hangingPunct="1"/>
            <a:r>
              <a:rPr lang="fr-FR" altLang="x-none" sz="1800" dirty="0">
                <a:ea typeface="ＭＳ Ｐゴシック" charset="-128"/>
              </a:rPr>
              <a:t>Dans certains SGBD, il est possible de rejeter les lignes ne satisfaisant pas les contraintes dans une table d'exception (Oracle, SQL Server)</a:t>
            </a:r>
            <a:endParaRPr lang="fr-FR" altLang="x-none" sz="18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94862759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noFill/>
        </p:spPr>
        <p:txBody>
          <a:bodyPr lIns="107950" tIns="53975" rIns="107950" bIns="53975" anchor="ctr"/>
          <a:lstStyle/>
          <a:p>
            <a:pPr eaLnBrk="1" hangingPunct="1"/>
            <a:r>
              <a:rPr lang="fr-FR" altLang="x-none">
                <a:ea typeface="ＭＳ Ｐゴシック" charset="-128"/>
              </a:rPr>
              <a:t>Suppression de table : </a:t>
            </a:r>
            <a:r>
              <a:rPr lang="fr-FR" altLang="x-none">
                <a:latin typeface="Courier New" charset="0"/>
                <a:ea typeface="ＭＳ Ｐゴシック" charset="-128"/>
              </a:rPr>
              <a:t>DROP TABLE</a:t>
            </a:r>
            <a:endParaRPr lang="fr-FR" altLang="x-none">
              <a:ea typeface="ＭＳ Ｐゴシック" charset="-128"/>
            </a:endParaRPr>
          </a:p>
        </p:txBody>
      </p:sp>
      <p:sp>
        <p:nvSpPr>
          <p:cNvPr id="6" name="Rectangle 3"/>
          <p:cNvSpPr>
            <a:spLocks noGrp="1" noChangeArrowheads="1"/>
          </p:cNvSpPr>
          <p:nvPr>
            <p:ph idx="1"/>
          </p:nvPr>
        </p:nvSpPr>
        <p:spPr>
          <a:noFill/>
        </p:spPr>
        <p:txBody>
          <a:bodyPr lIns="107950" tIns="53975" rIns="107950" bIns="53975"/>
          <a:lstStyle/>
          <a:p>
            <a:pPr eaLnBrk="1" hangingPunct="1">
              <a:lnSpc>
                <a:spcPct val="90000"/>
              </a:lnSpc>
            </a:pPr>
            <a:r>
              <a:rPr lang="fr-FR" altLang="x-none" sz="2400" dirty="0">
                <a:ea typeface="ＭＳ Ｐゴシック" charset="-128"/>
              </a:rPr>
              <a:t>Exemple : suppression de la table </a:t>
            </a:r>
            <a:r>
              <a:rPr lang="fr-FR" altLang="x-none" sz="2400" dirty="0">
                <a:latin typeface="Courier New" charset="0"/>
                <a:ea typeface="ＭＳ Ｐゴシック" charset="-128"/>
              </a:rPr>
              <a:t>DEPT </a:t>
            </a:r>
          </a:p>
          <a:p>
            <a:pPr lvl="1" eaLnBrk="1" hangingPunct="1">
              <a:lnSpc>
                <a:spcPct val="90000"/>
              </a:lnSpc>
              <a:buFont typeface="Wingdings" charset="2"/>
              <a:buNone/>
            </a:pPr>
            <a:r>
              <a:rPr lang="fr-FR" altLang="x-none" sz="1800" dirty="0">
                <a:solidFill>
                  <a:schemeClr val="accent1"/>
                </a:solidFill>
                <a:latin typeface="Courier New" charset="0"/>
                <a:ea typeface="ＭＳ Ｐゴシック" charset="-128"/>
              </a:rPr>
              <a:t>DROP TABLE </a:t>
            </a:r>
            <a:r>
              <a:rPr lang="fr-FR" altLang="x-none" sz="1800" dirty="0" err="1">
                <a:latin typeface="Courier New" charset="0"/>
                <a:ea typeface="ＭＳ Ｐゴシック" charset="-128"/>
              </a:rPr>
              <a:t>dept</a:t>
            </a:r>
            <a:r>
              <a:rPr lang="fr-FR" altLang="x-none" sz="1800" dirty="0">
                <a:latin typeface="Courier New" charset="0"/>
                <a:ea typeface="ＭＳ Ｐゴシック" charset="-128"/>
              </a:rPr>
              <a:t>;</a:t>
            </a:r>
          </a:p>
          <a:p>
            <a:pPr lvl="1">
              <a:buFont typeface="Wingdings" charset="2"/>
              <a:buNone/>
            </a:pPr>
            <a:r>
              <a:rPr lang="fr-FR" altLang="x-none" sz="1400" i="1" dirty="0">
                <a:solidFill>
                  <a:srgbClr val="000000"/>
                </a:solidFill>
                <a:latin typeface="Monaco" charset="0"/>
                <a:ea typeface="ＭＳ Ｐゴシック" charset="-128"/>
              </a:rPr>
              <a:t>NOTICE:  </a:t>
            </a:r>
            <a:r>
              <a:rPr lang="fr-FR" altLang="x-none" sz="1400" i="1" dirty="0" err="1">
                <a:solidFill>
                  <a:srgbClr val="000000"/>
                </a:solidFill>
                <a:latin typeface="Monaco" charset="0"/>
                <a:ea typeface="ＭＳ Ｐゴシック" charset="-128"/>
              </a:rPr>
              <a:t>constraint</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fk_emp_deptno</a:t>
            </a:r>
            <a:r>
              <a:rPr lang="fr-FR" altLang="x-none" sz="1400" i="1" dirty="0">
                <a:solidFill>
                  <a:srgbClr val="000000"/>
                </a:solidFill>
                <a:latin typeface="Monaco" charset="0"/>
                <a:ea typeface="ＭＳ Ｐゴシック" charset="-128"/>
              </a:rPr>
              <a:t> on table </a:t>
            </a:r>
            <a:r>
              <a:rPr lang="fr-FR" altLang="x-none" sz="1400" i="1" dirty="0" err="1">
                <a:solidFill>
                  <a:srgbClr val="000000"/>
                </a:solidFill>
                <a:latin typeface="Monaco" charset="0"/>
                <a:ea typeface="ＭＳ Ｐゴシック" charset="-128"/>
              </a:rPr>
              <a:t>emp</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depends</a:t>
            </a:r>
            <a:r>
              <a:rPr lang="fr-FR" altLang="x-none" sz="1400" i="1" dirty="0">
                <a:solidFill>
                  <a:srgbClr val="000000"/>
                </a:solidFill>
                <a:latin typeface="Monaco" charset="0"/>
                <a:ea typeface="ＭＳ Ｐゴシック" charset="-128"/>
              </a:rPr>
              <a:t> on table </a:t>
            </a:r>
            <a:r>
              <a:rPr lang="fr-FR" altLang="x-none" sz="1400" i="1" dirty="0" err="1">
                <a:solidFill>
                  <a:srgbClr val="000000"/>
                </a:solidFill>
                <a:latin typeface="Monaco" charset="0"/>
                <a:ea typeface="ＭＳ Ｐゴシック" charset="-128"/>
              </a:rPr>
              <a:t>dept</a:t>
            </a:r>
            <a:endParaRPr lang="fr-FR" altLang="x-none" sz="1400" i="1" dirty="0">
              <a:solidFill>
                <a:srgbClr val="000000"/>
              </a:solidFill>
              <a:latin typeface="Monaco" charset="0"/>
              <a:ea typeface="ＭＳ Ｐゴシック" charset="-128"/>
            </a:endParaRPr>
          </a:p>
          <a:p>
            <a:pPr lvl="1">
              <a:buFont typeface="Wingdings" charset="2"/>
              <a:buNone/>
            </a:pPr>
            <a:r>
              <a:rPr lang="fr-FR" altLang="x-none" sz="1400" i="1" dirty="0">
                <a:solidFill>
                  <a:srgbClr val="000000"/>
                </a:solidFill>
                <a:latin typeface="Monaco" charset="0"/>
                <a:ea typeface="ＭＳ Ｐゴシック" charset="-128"/>
              </a:rPr>
              <a:t>ERROR:  </a:t>
            </a:r>
            <a:r>
              <a:rPr lang="fr-FR" altLang="x-none" sz="1400" i="1" dirty="0" err="1">
                <a:solidFill>
                  <a:srgbClr val="000000"/>
                </a:solidFill>
                <a:latin typeface="Monaco" charset="0"/>
                <a:ea typeface="ＭＳ Ｐゴシック" charset="-128"/>
              </a:rPr>
              <a:t>cannot</a:t>
            </a:r>
            <a:r>
              <a:rPr lang="fr-FR" altLang="x-none" sz="1400" i="1" dirty="0">
                <a:solidFill>
                  <a:srgbClr val="000000"/>
                </a:solidFill>
                <a:latin typeface="Monaco" charset="0"/>
                <a:ea typeface="ＭＳ Ｐゴシック" charset="-128"/>
              </a:rPr>
              <a:t> drop table </a:t>
            </a:r>
            <a:r>
              <a:rPr lang="fr-FR" altLang="x-none" sz="1400" i="1" dirty="0" err="1">
                <a:solidFill>
                  <a:srgbClr val="000000"/>
                </a:solidFill>
                <a:latin typeface="Monaco" charset="0"/>
                <a:ea typeface="ＭＳ Ｐゴシック" charset="-128"/>
              </a:rPr>
              <a:t>dept</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because</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other</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objects</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depend</a:t>
            </a:r>
            <a:r>
              <a:rPr lang="fr-FR" altLang="x-none" sz="1400" i="1" dirty="0">
                <a:solidFill>
                  <a:srgbClr val="000000"/>
                </a:solidFill>
                <a:latin typeface="Monaco" charset="0"/>
                <a:ea typeface="ＭＳ Ｐゴシック" charset="-128"/>
              </a:rPr>
              <a:t> on </a:t>
            </a:r>
            <a:r>
              <a:rPr lang="fr-FR" altLang="x-none" sz="1400" i="1" dirty="0" err="1">
                <a:solidFill>
                  <a:srgbClr val="000000"/>
                </a:solidFill>
                <a:latin typeface="Monaco" charset="0"/>
                <a:ea typeface="ＭＳ Ｐゴシック" charset="-128"/>
              </a:rPr>
              <a:t>it</a:t>
            </a:r>
            <a:endParaRPr lang="fr-FR" altLang="x-none" sz="1400" i="1" dirty="0">
              <a:solidFill>
                <a:srgbClr val="000000"/>
              </a:solidFill>
              <a:latin typeface="Monaco" charset="0"/>
              <a:ea typeface="ＭＳ Ｐゴシック" charset="-128"/>
            </a:endParaRPr>
          </a:p>
          <a:p>
            <a:pPr lvl="1">
              <a:buFont typeface="Wingdings" charset="2"/>
              <a:buNone/>
            </a:pPr>
            <a:r>
              <a:rPr lang="fr-FR" altLang="x-none" sz="1400" i="1" dirty="0">
                <a:solidFill>
                  <a:srgbClr val="000000"/>
                </a:solidFill>
                <a:latin typeface="Monaco" charset="0"/>
                <a:ea typeface="ＭＳ Ｐゴシック" charset="-128"/>
              </a:rPr>
              <a:t>HINT:  Use DROP ... CASCADE to drop the </a:t>
            </a:r>
            <a:r>
              <a:rPr lang="fr-FR" altLang="x-none" sz="1400" i="1" dirty="0" err="1">
                <a:solidFill>
                  <a:srgbClr val="000000"/>
                </a:solidFill>
                <a:latin typeface="Monaco" charset="0"/>
                <a:ea typeface="ＭＳ Ｐゴシック" charset="-128"/>
              </a:rPr>
              <a:t>dependent</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objects</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too</a:t>
            </a:r>
            <a:r>
              <a:rPr lang="fr-FR" altLang="x-none" sz="1200" i="1" dirty="0">
                <a:solidFill>
                  <a:srgbClr val="000000"/>
                </a:solidFill>
                <a:latin typeface="Monaco" charset="0"/>
                <a:ea typeface="ＭＳ Ｐゴシック" charset="-128"/>
              </a:rPr>
              <a:t>.</a:t>
            </a:r>
          </a:p>
          <a:p>
            <a:pPr lvl="1">
              <a:buFont typeface="Wingdings" charset="2"/>
              <a:buNone/>
            </a:pPr>
            <a:r>
              <a:rPr lang="fr-FR" altLang="x-none" sz="1800" dirty="0">
                <a:ea typeface="ＭＳ Ｐゴシック" charset="-128"/>
              </a:rPr>
              <a:t>=&gt; </a:t>
            </a:r>
            <a:r>
              <a:rPr lang="fr-FR" altLang="x-none" sz="1800" b="1" dirty="0">
                <a:ea typeface="ＭＳ Ｐゴシック" charset="-128"/>
              </a:rPr>
              <a:t>Nécessité de supprimer les tables dans l</a:t>
            </a:r>
            <a:r>
              <a:rPr lang="ja-JP" altLang="fr-FR" sz="1800" b="1" dirty="0">
                <a:ea typeface="ＭＳ Ｐゴシック" charset="-128"/>
              </a:rPr>
              <a:t>’</a:t>
            </a:r>
            <a:r>
              <a:rPr lang="fr-FR" altLang="ja-JP" sz="1800" b="1" dirty="0">
                <a:ea typeface="ＭＳ Ｐゴシック" charset="-128"/>
              </a:rPr>
              <a:t>ordre adéquat (inverse de leur création) afin de respecter les contraintes clé primaire / clé étrangère (de même pour les enregistrements !)</a:t>
            </a:r>
          </a:p>
          <a:p>
            <a:pPr lvl="1">
              <a:buFont typeface="Wingdings" charset="2"/>
              <a:buNone/>
            </a:pPr>
            <a:r>
              <a:rPr lang="fr-FR" altLang="x-none" sz="1800" dirty="0">
                <a:solidFill>
                  <a:srgbClr val="000000"/>
                </a:solidFill>
                <a:ea typeface="ＭＳ Ｐゴシック" charset="-128"/>
              </a:rPr>
              <a:t>Ou alors utiliser l</a:t>
            </a:r>
            <a:r>
              <a:rPr lang="ja-JP" altLang="fr-FR" sz="1800" dirty="0">
                <a:solidFill>
                  <a:srgbClr val="000000"/>
                </a:solidFill>
                <a:ea typeface="ＭＳ Ｐゴシック" charset="-128"/>
              </a:rPr>
              <a:t>’</a:t>
            </a:r>
            <a:r>
              <a:rPr lang="fr-FR" altLang="ja-JP" sz="1800" dirty="0">
                <a:solidFill>
                  <a:srgbClr val="000000"/>
                </a:solidFill>
                <a:ea typeface="ＭＳ Ｐゴシック" charset="-128"/>
              </a:rPr>
              <a:t>option </a:t>
            </a:r>
            <a:r>
              <a:rPr lang="fr-FR" altLang="ja-JP" sz="1800" dirty="0">
                <a:solidFill>
                  <a:schemeClr val="accent1"/>
                </a:solidFill>
                <a:ea typeface="ＭＳ Ｐゴシック" charset="-128"/>
              </a:rPr>
              <a:t>CASCADE </a:t>
            </a:r>
            <a:r>
              <a:rPr lang="fr-FR" altLang="ja-JP" sz="1800" dirty="0">
                <a:solidFill>
                  <a:srgbClr val="000000"/>
                </a:solidFill>
                <a:ea typeface="ＭＳ Ｐゴシック" charset="-128"/>
              </a:rPr>
              <a:t>qui supprime les clés étrangères dépendantes : </a:t>
            </a:r>
            <a:r>
              <a:rPr lang="fr-FR" altLang="ja-JP" sz="1800" dirty="0">
                <a:solidFill>
                  <a:schemeClr val="accent1"/>
                </a:solidFill>
                <a:latin typeface="Courier New" charset="0"/>
                <a:ea typeface="ＭＳ Ｐゴシック" charset="-128"/>
              </a:rPr>
              <a:t>DROP TABLE </a:t>
            </a:r>
            <a:r>
              <a:rPr lang="fr-FR" altLang="ja-JP" sz="1800" dirty="0" err="1">
                <a:latin typeface="Courier New" charset="0"/>
                <a:ea typeface="ＭＳ Ｐゴシック" charset="-128"/>
              </a:rPr>
              <a:t>dept</a:t>
            </a:r>
            <a:r>
              <a:rPr lang="fr-FR" altLang="ja-JP" sz="1800" dirty="0">
                <a:latin typeface="Courier New" charset="0"/>
                <a:ea typeface="ＭＳ Ｐゴシック" charset="-128"/>
              </a:rPr>
              <a:t> </a:t>
            </a:r>
            <a:r>
              <a:rPr lang="fr-FR" altLang="ja-JP" sz="1800" dirty="0">
                <a:solidFill>
                  <a:schemeClr val="accent1"/>
                </a:solidFill>
                <a:latin typeface="Courier New" charset="0"/>
                <a:ea typeface="ＭＳ Ｐゴシック" charset="-128"/>
              </a:rPr>
              <a:t>CASCADE</a:t>
            </a:r>
            <a:r>
              <a:rPr lang="fr-FR" altLang="ja-JP" sz="1800" dirty="0">
                <a:latin typeface="Courier New" charset="0"/>
                <a:ea typeface="ＭＳ Ｐゴシック" charset="-128"/>
              </a:rPr>
              <a:t>;</a:t>
            </a:r>
            <a:endParaRPr lang="fr-FR" altLang="ja-JP" sz="1800" dirty="0">
              <a:solidFill>
                <a:schemeClr val="accent1"/>
              </a:solidFill>
              <a:ea typeface="ＭＳ Ｐゴシック" charset="-128"/>
            </a:endParaRPr>
          </a:p>
          <a:p>
            <a:pPr eaLnBrk="1" hangingPunct="1">
              <a:lnSpc>
                <a:spcPct val="90000"/>
              </a:lnSpc>
            </a:pPr>
            <a:r>
              <a:rPr lang="fr-FR" altLang="x-none" sz="2400" dirty="0">
                <a:ea typeface="ＭＳ Ｐゴシック" charset="-128"/>
              </a:rPr>
              <a:t>Impossibilité de supprimer une contrainte avec un </a:t>
            </a:r>
            <a:r>
              <a:rPr lang="fr-FR" altLang="x-none" sz="2400" dirty="0">
                <a:latin typeface="Courier New" charset="0"/>
                <a:ea typeface="ＭＳ Ｐゴシック" charset="-128"/>
              </a:rPr>
              <a:t>DROP</a:t>
            </a:r>
            <a:r>
              <a:rPr lang="fr-FR" altLang="x-none" sz="2400" dirty="0">
                <a:ea typeface="ＭＳ Ｐゴシック" charset="-128"/>
              </a:rPr>
              <a:t>. Il faut utiliser </a:t>
            </a:r>
            <a:r>
              <a:rPr lang="fr-FR" altLang="x-none" sz="2400" dirty="0">
                <a:latin typeface="Courier New" charset="0"/>
                <a:ea typeface="ＭＳ Ｐゴシック" charset="-128"/>
              </a:rPr>
              <a:t>ALTER TABLE … DROP …</a:t>
            </a:r>
            <a:endParaRPr lang="fr-FR" altLang="x-none" sz="2400" dirty="0">
              <a:ea typeface="ＭＳ Ｐゴシック" charset="-128"/>
            </a:endParaRPr>
          </a:p>
          <a:p>
            <a:pPr lvl="1" eaLnBrk="1" hangingPunct="1">
              <a:lnSpc>
                <a:spcPct val="90000"/>
              </a:lnSpc>
            </a:pPr>
            <a:r>
              <a:rPr lang="fr-FR" altLang="x-none" sz="2000" dirty="0">
                <a:ea typeface="ＭＳ Ｐゴシック" charset="-128"/>
              </a:rPr>
              <a:t>Exemple : </a:t>
            </a:r>
            <a:r>
              <a:rPr lang="fr-FR" altLang="x-none" sz="1800" dirty="0">
                <a:solidFill>
                  <a:srgbClr val="00E4A8"/>
                </a:solidFill>
                <a:latin typeface="Courier New" charset="0"/>
                <a:ea typeface="ＭＳ Ｐゴシック" charset="-128"/>
              </a:rPr>
              <a:t>ALTER TABLE </a:t>
            </a:r>
            <a:r>
              <a:rPr lang="fr-FR" altLang="x-none" sz="1800" dirty="0" err="1">
                <a:latin typeface="Courier New" charset="0"/>
                <a:ea typeface="ＭＳ Ｐゴシック" charset="-128"/>
              </a:rPr>
              <a:t>emp</a:t>
            </a:r>
            <a:r>
              <a:rPr lang="fr-FR" altLang="x-none" sz="1800" dirty="0">
                <a:latin typeface="Courier New" charset="0"/>
                <a:ea typeface="ＭＳ Ｐゴシック" charset="-128"/>
              </a:rPr>
              <a:t> </a:t>
            </a:r>
            <a:r>
              <a:rPr lang="fr-FR" altLang="x-none" sz="1800" dirty="0">
                <a:solidFill>
                  <a:srgbClr val="00E4A8"/>
                </a:solidFill>
                <a:latin typeface="Courier New" charset="0"/>
                <a:ea typeface="ＭＳ Ｐゴシック" charset="-128"/>
              </a:rPr>
              <a:t>DROP CONSTRAINT </a:t>
            </a:r>
            <a:r>
              <a:rPr lang="fr-FR" altLang="x-none" sz="1800" dirty="0" err="1">
                <a:latin typeface="Courier New" charset="0"/>
                <a:ea typeface="ＭＳ Ｐゴシック" charset="-128"/>
              </a:rPr>
              <a:t>fk_emp_deptno</a:t>
            </a:r>
            <a:r>
              <a:rPr lang="fr-FR" altLang="x-none" sz="1800" dirty="0">
                <a:latin typeface="Courier New" charset="0"/>
                <a:ea typeface="ＭＳ Ｐゴシック" charset="-128"/>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189181902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ctrTitle"/>
          </p:nvPr>
        </p:nvSpPr>
        <p:spPr/>
        <p:txBody>
          <a:bodyPr/>
          <a:lstStyle/>
          <a:p>
            <a:pPr algn="ctr" eaLnBrk="1" hangingPunct="1"/>
            <a:r>
              <a:rPr lang="fr-FR" altLang="x-none" sz="4000">
                <a:ea typeface="ＭＳ Ｐゴシック" charset="-128"/>
              </a:rPr>
              <a:t>Vue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1444364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CC7BF-BA1B-1314-127C-CCA8BDA1ABD7}"/>
              </a:ext>
            </a:extLst>
          </p:cNvPr>
          <p:cNvSpPr>
            <a:spLocks noGrp="1"/>
          </p:cNvSpPr>
          <p:nvPr>
            <p:ph type="title"/>
          </p:nvPr>
        </p:nvSpPr>
        <p:spPr/>
        <p:txBody>
          <a:bodyPr/>
          <a:lstStyle/>
          <a:p>
            <a:r>
              <a:rPr lang="fr-FR" altLang="fr-FR" dirty="0">
                <a:ea typeface="ＭＳ Ｐゴシック" panose="020B0600070205080204" pitchFamily="34" charset="-128"/>
              </a:rPr>
              <a:t>Création de vue</a:t>
            </a:r>
            <a:endParaRPr lang="fr-FR" dirty="0"/>
          </a:p>
        </p:txBody>
      </p:sp>
      <p:sp>
        <p:nvSpPr>
          <p:cNvPr id="3" name="Espace réservé du contenu 2">
            <a:extLst>
              <a:ext uri="{FF2B5EF4-FFF2-40B4-BE49-F238E27FC236}">
                <a16:creationId xmlns:a16="http://schemas.microsoft.com/office/drawing/2014/main" id="{FB045F36-3A50-D873-7400-5C70E0B0D2AF}"/>
              </a:ext>
            </a:extLst>
          </p:cNvPr>
          <p:cNvSpPr>
            <a:spLocks noGrp="1"/>
          </p:cNvSpPr>
          <p:nvPr>
            <p:ph idx="1"/>
          </p:nvPr>
        </p:nvSpPr>
        <p:spPr>
          <a:xfrm>
            <a:off x="457200" y="1387234"/>
            <a:ext cx="8229600" cy="5452478"/>
          </a:xfrm>
        </p:spPr>
        <p:txBody>
          <a:bodyPr>
            <a:normAutofit/>
          </a:bodyPr>
          <a:lstStyle/>
          <a:p>
            <a:pPr>
              <a:lnSpc>
                <a:spcPct val="80000"/>
              </a:lnSpc>
            </a:pPr>
            <a:r>
              <a:rPr lang="fr-FR" altLang="fr-FR" sz="2000" dirty="0">
                <a:ea typeface="ＭＳ Ｐゴシック" panose="020B0600070205080204" pitchFamily="34" charset="-128"/>
              </a:rPr>
              <a:t>Les vues permettent :</a:t>
            </a:r>
          </a:p>
          <a:p>
            <a:pPr lvl="1">
              <a:lnSpc>
                <a:spcPct val="80000"/>
              </a:lnSpc>
            </a:pPr>
            <a:r>
              <a:rPr lang="fr-FR" altLang="fr-FR" sz="1800" b="1" dirty="0">
                <a:ea typeface="ＭＳ Ｐゴシック" panose="020B0600070205080204" pitchFamily="34" charset="-128"/>
              </a:rPr>
              <a:t>une indépendance fonctionnelle et logique </a:t>
            </a:r>
          </a:p>
          <a:p>
            <a:pPr lvl="2">
              <a:lnSpc>
                <a:spcPct val="80000"/>
              </a:lnSpc>
            </a:pPr>
            <a:r>
              <a:rPr lang="fr-FR" altLang="fr-FR" sz="1600" dirty="0">
                <a:ea typeface="ＭＳ Ｐゴシック" panose="020B0600070205080204" pitchFamily="34" charset="-128"/>
              </a:rPr>
              <a:t>modification des tables sans modification de l'application qui utilise la vue et non directement la table, rapprochement du langage utilisateur</a:t>
            </a:r>
          </a:p>
          <a:p>
            <a:pPr lvl="2">
              <a:lnSpc>
                <a:spcPct val="80000"/>
              </a:lnSpc>
            </a:pPr>
            <a:endParaRPr lang="fr-FR" altLang="fr-FR" sz="1600" dirty="0">
              <a:ea typeface="ＭＳ Ｐゴシック" panose="020B0600070205080204" pitchFamily="34" charset="-128"/>
            </a:endParaRPr>
          </a:p>
          <a:p>
            <a:pPr lvl="2">
              <a:lnSpc>
                <a:spcPct val="80000"/>
              </a:lnSpc>
            </a:pPr>
            <a:endParaRPr lang="fr-FR" altLang="fr-FR" sz="1600" dirty="0">
              <a:ea typeface="ＭＳ Ｐゴシック" panose="020B0600070205080204" pitchFamily="34" charset="-128"/>
            </a:endParaRPr>
          </a:p>
          <a:p>
            <a:pPr lvl="2">
              <a:lnSpc>
                <a:spcPct val="80000"/>
              </a:lnSpc>
            </a:pPr>
            <a:endParaRPr lang="fr-FR" altLang="fr-FR" sz="1600" dirty="0">
              <a:ea typeface="ＭＳ Ｐゴシック" panose="020B0600070205080204" pitchFamily="34" charset="-128"/>
            </a:endParaRPr>
          </a:p>
          <a:p>
            <a:pPr lvl="2">
              <a:lnSpc>
                <a:spcPct val="80000"/>
              </a:lnSpc>
            </a:pPr>
            <a:endParaRPr lang="fr-FR" altLang="fr-FR" sz="1600" dirty="0">
              <a:ea typeface="ＭＳ Ｐゴシック" panose="020B0600070205080204" pitchFamily="34" charset="-128"/>
            </a:endParaRPr>
          </a:p>
          <a:p>
            <a:pPr lvl="1">
              <a:lnSpc>
                <a:spcPct val="80000"/>
              </a:lnSpc>
            </a:pPr>
            <a:r>
              <a:rPr lang="fr-FR" altLang="fr-FR" sz="1800" dirty="0">
                <a:ea typeface="ＭＳ Ｐゴシック" panose="020B0600070205080204" pitchFamily="34" charset="-128"/>
              </a:rPr>
              <a:t>la simplification d'utilisation pour l'utilisateur</a:t>
            </a:r>
          </a:p>
          <a:p>
            <a:pPr lvl="2">
              <a:lnSpc>
                <a:spcPct val="80000"/>
              </a:lnSpc>
            </a:pPr>
            <a:r>
              <a:rPr lang="fr-FR" altLang="fr-FR" sz="1600" dirty="0">
                <a:ea typeface="ＭＳ Ｐゴシック" panose="020B0600070205080204" pitchFamily="34" charset="-128"/>
              </a:rPr>
              <a:t>jointures, </a:t>
            </a:r>
            <a:r>
              <a:rPr lang="fr-FR" altLang="fr-FR" sz="1600" dirty="0">
                <a:latin typeface="Courier New" panose="02070309020205020404" pitchFamily="49" charset="0"/>
                <a:ea typeface="ＭＳ Ｐゴシック" panose="020B0600070205080204" pitchFamily="34" charset="-128"/>
              </a:rPr>
              <a:t>CASE</a:t>
            </a:r>
            <a:r>
              <a:rPr lang="fr-FR" altLang="fr-FR" sz="1600" dirty="0">
                <a:ea typeface="ＭＳ Ｐゴシック" panose="020B0600070205080204" pitchFamily="34" charset="-128"/>
              </a:rPr>
              <a:t>, </a:t>
            </a:r>
            <a:r>
              <a:rPr lang="fr-FR" altLang="fr-FR" sz="1600" dirty="0">
                <a:latin typeface="Courier New" panose="02070309020205020404" pitchFamily="49" charset="0"/>
                <a:ea typeface="ＭＳ Ｐゴシック" panose="020B0600070205080204" pitchFamily="34" charset="-128"/>
              </a:rPr>
              <a:t>SUM</a:t>
            </a:r>
            <a:r>
              <a:rPr lang="fr-FR" altLang="fr-FR" sz="1600" dirty="0">
                <a:ea typeface="ＭＳ Ｐゴシック" panose="020B0600070205080204" pitchFamily="34" charset="-128"/>
              </a:rPr>
              <a:t>... déjà faits dans la création de la vue</a:t>
            </a:r>
          </a:p>
          <a:p>
            <a:pPr lvl="1">
              <a:lnSpc>
                <a:spcPct val="80000"/>
              </a:lnSpc>
            </a:pPr>
            <a:r>
              <a:rPr lang="fr-FR" altLang="fr-FR" sz="1800" dirty="0">
                <a:ea typeface="ＭＳ Ｐゴシック" panose="020B0600070205080204" pitchFamily="34" charset="-128"/>
              </a:rPr>
              <a:t>la confidentialité</a:t>
            </a:r>
          </a:p>
          <a:p>
            <a:pPr lvl="2">
              <a:lnSpc>
                <a:spcPct val="80000"/>
              </a:lnSpc>
            </a:pPr>
            <a:r>
              <a:rPr lang="fr-FR" altLang="fr-FR" sz="1600" dirty="0">
                <a:ea typeface="ＭＳ Ｐゴシック" panose="020B0600070205080204" pitchFamily="34" charset="-128"/>
              </a:rPr>
              <a:t>restriction du nombre de colonnes, du nombre de lignes suivant l'utilisateur. </a:t>
            </a:r>
          </a:p>
          <a:p>
            <a:pPr>
              <a:lnSpc>
                <a:spcPct val="80000"/>
              </a:lnSpc>
            </a:pPr>
            <a:r>
              <a:rPr lang="fr-FR" altLang="fr-FR" sz="2000" dirty="0">
                <a:ea typeface="ＭＳ Ｐゴシック" panose="020B0600070205080204" pitchFamily="34" charset="-128"/>
              </a:rPr>
              <a:t>Une vue </a:t>
            </a:r>
          </a:p>
          <a:p>
            <a:pPr lvl="1">
              <a:lnSpc>
                <a:spcPct val="80000"/>
              </a:lnSpc>
            </a:pPr>
            <a:r>
              <a:rPr lang="fr-FR" altLang="fr-FR" sz="1600" dirty="0">
                <a:ea typeface="ＭＳ Ｐゴシック" panose="020B0600070205080204" pitchFamily="34" charset="-128"/>
              </a:rPr>
              <a:t>n'occupe pas de place : seul l'ordre </a:t>
            </a:r>
            <a:r>
              <a:rPr lang="fr-FR" altLang="fr-FR" sz="1600" dirty="0">
                <a:latin typeface="Courier New" panose="02070309020205020404" pitchFamily="49" charset="0"/>
                <a:ea typeface="ＭＳ Ｐゴシック" panose="020B0600070205080204" pitchFamily="34" charset="-128"/>
              </a:rPr>
              <a:t>SELECT </a:t>
            </a:r>
            <a:r>
              <a:rPr lang="fr-FR" altLang="fr-FR" sz="1600" dirty="0">
                <a:ea typeface="ＭＳ Ｐゴシック" panose="020B0600070205080204" pitchFamily="34" charset="-128"/>
              </a:rPr>
              <a:t>est stocké dans le dictionnaire,</a:t>
            </a:r>
          </a:p>
          <a:p>
            <a:pPr lvl="1">
              <a:lnSpc>
                <a:spcPct val="80000"/>
              </a:lnSpc>
            </a:pPr>
            <a:r>
              <a:rPr lang="fr-FR" altLang="fr-FR" sz="1600" dirty="0">
                <a:ea typeface="ＭＳ Ｐゴシック" panose="020B0600070205080204" pitchFamily="34" charset="-128"/>
              </a:rPr>
              <a:t>n'est pas une autre table,</a:t>
            </a:r>
          </a:p>
          <a:p>
            <a:pPr lvl="1">
              <a:lnSpc>
                <a:spcPct val="80000"/>
              </a:lnSpc>
            </a:pPr>
            <a:r>
              <a:rPr lang="fr-FR" altLang="fr-FR" sz="1600" dirty="0">
                <a:ea typeface="ＭＳ Ｐゴシック" panose="020B0600070205080204" pitchFamily="34" charset="-128"/>
              </a:rPr>
              <a:t>ne possède pas de données : les données restent stockées dans les tables faisant partie de l'ordre </a:t>
            </a:r>
            <a:r>
              <a:rPr lang="fr-FR" altLang="fr-FR" sz="1600" dirty="0">
                <a:latin typeface="Courier New" panose="02070309020205020404" pitchFamily="49" charset="0"/>
                <a:ea typeface="ＭＳ Ｐゴシック" panose="020B0600070205080204" pitchFamily="34" charset="-128"/>
              </a:rPr>
              <a:t>SELECT</a:t>
            </a:r>
          </a:p>
          <a:p>
            <a:pPr>
              <a:lnSpc>
                <a:spcPct val="80000"/>
              </a:lnSpc>
            </a:pPr>
            <a:r>
              <a:rPr lang="fr-FR" altLang="x-none" sz="2000" dirty="0">
                <a:ea typeface="ＭＳ Ｐゴシック" charset="-128"/>
              </a:rPr>
              <a:t>Syntaxe :</a:t>
            </a:r>
          </a:p>
          <a:p>
            <a:pPr lvl="1">
              <a:lnSpc>
                <a:spcPct val="90000"/>
              </a:lnSpc>
              <a:buNone/>
            </a:pPr>
            <a:r>
              <a:rPr lang="fr-FR" altLang="x-none" sz="1800" dirty="0">
                <a:latin typeface="Courier New" charset="0"/>
                <a:ea typeface="ＭＳ Ｐゴシック" charset="-128"/>
              </a:rPr>
              <a:t>CREATE VIEW &lt;</a:t>
            </a:r>
            <a:r>
              <a:rPr lang="fr-FR" altLang="x-none" sz="1800" dirty="0" err="1">
                <a:latin typeface="Courier New" charset="0"/>
                <a:ea typeface="ＭＳ Ｐゴシック" charset="-128"/>
              </a:rPr>
              <a:t>nom_de_la_vue</a:t>
            </a:r>
            <a:r>
              <a:rPr lang="fr-FR" altLang="x-none" sz="1800" dirty="0">
                <a:latin typeface="Courier New" charset="0"/>
                <a:ea typeface="ＭＳ Ｐゴシック" charset="-128"/>
              </a:rPr>
              <a:t>&gt;</a:t>
            </a:r>
          </a:p>
          <a:p>
            <a:pPr lvl="1">
              <a:lnSpc>
                <a:spcPct val="90000"/>
              </a:lnSpc>
              <a:buNone/>
            </a:pPr>
            <a:r>
              <a:rPr lang="fr-FR" altLang="x-none" sz="1800" dirty="0">
                <a:latin typeface="Courier New" charset="0"/>
                <a:ea typeface="ＭＳ Ｐゴシック" charset="-128"/>
              </a:rPr>
              <a:t>  AS &lt;</a:t>
            </a:r>
            <a:r>
              <a:rPr lang="fr-FR" altLang="x-none" sz="1800" dirty="0" err="1">
                <a:latin typeface="Courier New" charset="0"/>
                <a:ea typeface="ＭＳ Ｐゴシック" charset="-128"/>
              </a:rPr>
              <a:t>commande_SELECT</a:t>
            </a:r>
            <a:r>
              <a:rPr lang="fr-FR" altLang="x-none" sz="1800" dirty="0">
                <a:latin typeface="Courier New" charset="0"/>
                <a:ea typeface="ＭＳ Ｐゴシック" charset="-128"/>
              </a:rPr>
              <a:t>&gt;</a:t>
            </a:r>
            <a:r>
              <a:rPr lang="fr-FR" altLang="x-none" sz="1800" dirty="0">
                <a:solidFill>
                  <a:schemeClr val="hlink"/>
                </a:solidFill>
                <a:latin typeface="Verdana" charset="0"/>
                <a:ea typeface="ＭＳ Ｐゴシック" charset="-128"/>
              </a:rPr>
              <a:t> </a:t>
            </a:r>
            <a:endParaRPr lang="fr-FR" altLang="x-none" sz="1800" dirty="0">
              <a:ea typeface="ＭＳ Ｐゴシック" charset="-128"/>
            </a:endParaRPr>
          </a:p>
        </p:txBody>
      </p:sp>
      <p:sp>
        <p:nvSpPr>
          <p:cNvPr id="4" name="Espace réservé du numéro de diapositive 3">
            <a:extLst>
              <a:ext uri="{FF2B5EF4-FFF2-40B4-BE49-F238E27FC236}">
                <a16:creationId xmlns:a16="http://schemas.microsoft.com/office/drawing/2014/main" id="{A57A8934-E12C-5647-843F-69B632310FA2}"/>
              </a:ext>
            </a:extLst>
          </p:cNvPr>
          <p:cNvSpPr>
            <a:spLocks noGrp="1"/>
          </p:cNvSpPr>
          <p:nvPr>
            <p:ph type="sldNum" sz="quarter" idx="12"/>
          </p:nvPr>
        </p:nvSpPr>
        <p:spPr/>
        <p:txBody>
          <a:bodyPr/>
          <a:lstStyle/>
          <a:p>
            <a:fld id="{0CFEC368-1D7A-4F81-ABF6-AE0E36BAF64C}" type="slidenum">
              <a:rPr lang="en-US" smtClean="0"/>
              <a:pPr/>
              <a:t>55</a:t>
            </a:fld>
            <a:endParaRPr lang="en-US"/>
          </a:p>
        </p:txBody>
      </p:sp>
      <p:sp>
        <p:nvSpPr>
          <p:cNvPr id="5" name="Rectangle 1">
            <a:extLst>
              <a:ext uri="{FF2B5EF4-FFF2-40B4-BE49-F238E27FC236}">
                <a16:creationId xmlns:a16="http://schemas.microsoft.com/office/drawing/2014/main" id="{ACC9E652-C9E4-35E1-99DD-4C16B1A8F4C7}"/>
              </a:ext>
            </a:extLst>
          </p:cNvPr>
          <p:cNvSpPr>
            <a:spLocks noChangeArrowheads="1"/>
          </p:cNvSpPr>
          <p:nvPr/>
        </p:nvSpPr>
        <p:spPr bwMode="auto">
          <a:xfrm>
            <a:off x="2292487" y="2524186"/>
            <a:ext cx="1009650" cy="719137"/>
          </a:xfrm>
          <a:prstGeom prst="rect">
            <a:avLst/>
          </a:prstGeom>
          <a:solidFill>
            <a:schemeClr val="accent1"/>
          </a:solidFill>
          <a:ln w="12700" algn="ctr">
            <a:solidFill>
              <a:schemeClr val="tx1"/>
            </a:solidFill>
            <a:round/>
            <a:headEnd type="none" w="sm" len="sm"/>
            <a:tailEnd type="none" w="sm" len="sm"/>
          </a:ln>
        </p:spPr>
        <p:txBody>
          <a:bodyPr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fr-FR" altLang="fr-FR" sz="1800" dirty="0"/>
              <a:t>Table</a:t>
            </a:r>
          </a:p>
        </p:txBody>
      </p:sp>
      <p:sp>
        <p:nvSpPr>
          <p:cNvPr id="6" name="Rectangle 5">
            <a:extLst>
              <a:ext uri="{FF2B5EF4-FFF2-40B4-BE49-F238E27FC236}">
                <a16:creationId xmlns:a16="http://schemas.microsoft.com/office/drawing/2014/main" id="{919A15EA-14EC-300C-127C-7D6C9745A214}"/>
              </a:ext>
            </a:extLst>
          </p:cNvPr>
          <p:cNvSpPr>
            <a:spLocks noChangeArrowheads="1"/>
          </p:cNvSpPr>
          <p:nvPr/>
        </p:nvSpPr>
        <p:spPr bwMode="auto">
          <a:xfrm>
            <a:off x="3876812" y="2524186"/>
            <a:ext cx="1008062" cy="719137"/>
          </a:xfrm>
          <a:prstGeom prst="rect">
            <a:avLst/>
          </a:prstGeom>
          <a:solidFill>
            <a:schemeClr val="accent1"/>
          </a:solidFill>
          <a:ln w="12700" algn="ctr">
            <a:solidFill>
              <a:schemeClr val="tx1"/>
            </a:solidFill>
            <a:round/>
            <a:headEnd type="none" w="sm" len="sm"/>
            <a:tailEnd type="none" w="sm" len="sm"/>
          </a:ln>
        </p:spPr>
        <p:txBody>
          <a:bodyPr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fr-FR" altLang="fr-FR" sz="1800"/>
              <a:t>Vue</a:t>
            </a:r>
          </a:p>
        </p:txBody>
      </p:sp>
      <p:sp>
        <p:nvSpPr>
          <p:cNvPr id="7" name="Rectangle 6">
            <a:extLst>
              <a:ext uri="{FF2B5EF4-FFF2-40B4-BE49-F238E27FC236}">
                <a16:creationId xmlns:a16="http://schemas.microsoft.com/office/drawing/2014/main" id="{4555FF46-6418-3B24-4A4F-CC67AEFD9F43}"/>
              </a:ext>
            </a:extLst>
          </p:cNvPr>
          <p:cNvSpPr>
            <a:spLocks noChangeArrowheads="1"/>
          </p:cNvSpPr>
          <p:nvPr/>
        </p:nvSpPr>
        <p:spPr bwMode="auto">
          <a:xfrm>
            <a:off x="5467487" y="2524186"/>
            <a:ext cx="1539875" cy="719137"/>
          </a:xfrm>
          <a:prstGeom prst="rect">
            <a:avLst/>
          </a:prstGeom>
          <a:solidFill>
            <a:schemeClr val="accent1"/>
          </a:solidFill>
          <a:ln w="12700" algn="ctr">
            <a:solidFill>
              <a:schemeClr val="tx1"/>
            </a:solidFill>
            <a:round/>
            <a:headEnd type="none" w="sm" len="sm"/>
            <a:tailEnd type="none" w="sm" len="sm"/>
          </a:ln>
        </p:spPr>
        <p:txBody>
          <a:bodyPr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fr-FR" altLang="fr-FR" sz="1800" dirty="0"/>
              <a:t>Application</a:t>
            </a:r>
          </a:p>
        </p:txBody>
      </p:sp>
      <p:cxnSp>
        <p:nvCxnSpPr>
          <p:cNvPr id="8" name="Connecteur droit avec flèche 3">
            <a:extLst>
              <a:ext uri="{FF2B5EF4-FFF2-40B4-BE49-F238E27FC236}">
                <a16:creationId xmlns:a16="http://schemas.microsoft.com/office/drawing/2014/main" id="{192FB96A-EDB0-CB49-1BA3-4EBCFF4F4DBF}"/>
              </a:ext>
            </a:extLst>
          </p:cNvPr>
          <p:cNvCxnSpPr>
            <a:cxnSpLocks noChangeShapeType="1"/>
          </p:cNvCxnSpPr>
          <p:nvPr/>
        </p:nvCxnSpPr>
        <p:spPr bwMode="auto">
          <a:xfrm flipH="1">
            <a:off x="4884874" y="2882961"/>
            <a:ext cx="576263" cy="0"/>
          </a:xfrm>
          <a:prstGeom prst="straightConnector1">
            <a:avLst/>
          </a:prstGeom>
          <a:noFill/>
          <a:ln w="38100" algn="ctr">
            <a:solidFill>
              <a:schemeClr val="tx1"/>
            </a:solidFill>
            <a:round/>
            <a:headEnd type="triangle" w="med" len="sm"/>
            <a:tailEnd type="none" w="med" len="sm"/>
          </a:ln>
          <a:extLst>
            <a:ext uri="{909E8E84-426E-40DD-AFC4-6F175D3DCCD1}">
              <a14:hiddenFill xmlns:a14="http://schemas.microsoft.com/office/drawing/2010/main">
                <a:noFill/>
              </a14:hiddenFill>
            </a:ext>
          </a:extLst>
        </p:spPr>
      </p:cxnSp>
      <p:cxnSp>
        <p:nvCxnSpPr>
          <p:cNvPr id="9" name="Connecteur droit avec flèche 9">
            <a:extLst>
              <a:ext uri="{FF2B5EF4-FFF2-40B4-BE49-F238E27FC236}">
                <a16:creationId xmlns:a16="http://schemas.microsoft.com/office/drawing/2014/main" id="{465EEC1E-59D9-4506-B7FF-D2F50D58E29B}"/>
              </a:ext>
            </a:extLst>
          </p:cNvPr>
          <p:cNvCxnSpPr>
            <a:cxnSpLocks noChangeShapeType="1"/>
          </p:cNvCxnSpPr>
          <p:nvPr/>
        </p:nvCxnSpPr>
        <p:spPr bwMode="auto">
          <a:xfrm flipH="1">
            <a:off x="3302137" y="2882961"/>
            <a:ext cx="574675" cy="0"/>
          </a:xfrm>
          <a:prstGeom prst="straightConnector1">
            <a:avLst/>
          </a:prstGeom>
          <a:noFill/>
          <a:ln w="38100" algn="ctr">
            <a:solidFill>
              <a:schemeClr val="tx1"/>
            </a:solidFill>
            <a:round/>
            <a:headEnd type="triangle" w="med" len="sm"/>
            <a:tailEnd type="none" w="med"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13184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fr-FR" altLang="x-none">
                <a:ea typeface="ＭＳ Ｐゴシック" charset="-128"/>
              </a:rPr>
              <a:t>Création de vue (suite)</a:t>
            </a:r>
          </a:p>
        </p:txBody>
      </p:sp>
      <p:sp>
        <p:nvSpPr>
          <p:cNvPr id="6" name="Rectangle 3"/>
          <p:cNvSpPr>
            <a:spLocks noGrp="1" noChangeArrowheads="1"/>
          </p:cNvSpPr>
          <p:nvPr>
            <p:ph idx="1"/>
          </p:nvPr>
        </p:nvSpPr>
        <p:spPr/>
        <p:txBody>
          <a:bodyPr/>
          <a:lstStyle/>
          <a:p>
            <a:r>
              <a:rPr lang="fr-FR" altLang="x-none" sz="2000" dirty="0">
                <a:ea typeface="ＭＳ Ｐゴシック" charset="-128"/>
              </a:rPr>
              <a:t>Exemple : numéro et nom des employés du service 10</a:t>
            </a:r>
          </a:p>
          <a:p>
            <a:pPr lvl="1">
              <a:buFont typeface="Wingdings" charset="2"/>
              <a:buNone/>
            </a:pPr>
            <a:r>
              <a:rPr lang="fr-FR" altLang="x-none" sz="1800" dirty="0">
                <a:latin typeface="Courier New" charset="0"/>
                <a:ea typeface="ＭＳ Ｐゴシック" charset="-128"/>
              </a:rPr>
              <a:t>CREATE VIEW v_dept10 AS</a:t>
            </a:r>
          </a:p>
          <a:p>
            <a:pPr lvl="1">
              <a:buFont typeface="Wingdings" charset="2"/>
              <a:buNone/>
            </a:pPr>
            <a:r>
              <a:rPr lang="fr-FR" altLang="x-none" sz="1800" dirty="0">
                <a:latin typeface="Courier New" charset="0"/>
                <a:ea typeface="ＭＳ Ｐゴシック" charset="-128"/>
              </a:rPr>
              <a:t>	SELECT 	</a:t>
            </a:r>
            <a:r>
              <a:rPr lang="fr-FR" altLang="x-none" sz="1800" dirty="0" err="1">
                <a:latin typeface="Courier New" charset="0"/>
                <a:ea typeface="ＭＳ Ｐゴシック" charset="-128"/>
              </a:rPr>
              <a:t>empno</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ename</a:t>
            </a:r>
            <a:endParaRPr lang="fr-FR" altLang="x-none" sz="1800" dirty="0">
              <a:latin typeface="Courier New" charset="0"/>
              <a:ea typeface="ＭＳ Ｐゴシック" charset="-128"/>
            </a:endParaRPr>
          </a:p>
          <a:p>
            <a:pPr lvl="1">
              <a:buFont typeface="Wingdings" charset="2"/>
              <a:buNone/>
            </a:pPr>
            <a:r>
              <a:rPr lang="fr-FR" altLang="x-none" sz="1800" dirty="0">
                <a:latin typeface="Courier New" charset="0"/>
                <a:ea typeface="ＭＳ Ｐゴシック" charset="-128"/>
              </a:rPr>
              <a:t>	FROM 	</a:t>
            </a:r>
            <a:r>
              <a:rPr lang="fr-FR" altLang="x-none" sz="1800" dirty="0" err="1">
                <a:latin typeface="Courier New" charset="0"/>
                <a:ea typeface="ＭＳ Ｐゴシック" charset="-128"/>
              </a:rPr>
              <a:t>emp</a:t>
            </a:r>
            <a:endParaRPr lang="fr-FR" altLang="x-none" sz="1800" dirty="0">
              <a:latin typeface="Courier New" charset="0"/>
              <a:ea typeface="ＭＳ Ｐゴシック" charset="-128"/>
            </a:endParaRPr>
          </a:p>
          <a:p>
            <a:pPr lvl="1">
              <a:buFont typeface="Wingdings" charset="2"/>
              <a:buNone/>
            </a:pPr>
            <a:r>
              <a:rPr lang="fr-FR" altLang="x-none" sz="1800" dirty="0">
                <a:latin typeface="Courier New" charset="0"/>
                <a:ea typeface="ＭＳ Ｐゴシック" charset="-128"/>
              </a:rPr>
              <a:t>	WHERE 	</a:t>
            </a:r>
            <a:r>
              <a:rPr lang="fr-FR" altLang="x-none" sz="1800" dirty="0" err="1">
                <a:latin typeface="Courier New" charset="0"/>
                <a:ea typeface="ＭＳ Ｐゴシック" charset="-128"/>
              </a:rPr>
              <a:t>deptno</a:t>
            </a:r>
            <a:r>
              <a:rPr lang="fr-FR" altLang="x-none" sz="1800" dirty="0">
                <a:latin typeface="Courier New" charset="0"/>
                <a:ea typeface="ＭＳ Ｐゴシック" charset="-128"/>
              </a:rPr>
              <a:t> = 10</a:t>
            </a:r>
          </a:p>
          <a:p>
            <a:r>
              <a:rPr lang="fr-FR" altLang="x-none" sz="2000" dirty="0">
                <a:ea typeface="ＭＳ Ｐゴシック" charset="-128"/>
              </a:rPr>
              <a:t>Dans l'exemple précédent, le nom des colonnes sera celui des colonnes dans le SELECT</a:t>
            </a:r>
          </a:p>
          <a:p>
            <a:pPr lvl="1">
              <a:buFont typeface="Wingdings" charset="2"/>
              <a:buNone/>
            </a:pPr>
            <a:r>
              <a:rPr lang="fr-FR" altLang="x-none" sz="1800" dirty="0">
                <a:latin typeface="Courier New" charset="0"/>
                <a:ea typeface="ＭＳ Ｐゴシック" charset="-128"/>
              </a:rPr>
              <a:t>SELECT 	* </a:t>
            </a:r>
          </a:p>
          <a:p>
            <a:pPr lvl="1">
              <a:buFont typeface="Wingdings" charset="2"/>
              <a:buNone/>
            </a:pPr>
            <a:r>
              <a:rPr lang="fr-FR" altLang="x-none" sz="1800" dirty="0">
                <a:latin typeface="Courier New" charset="0"/>
                <a:ea typeface="ＭＳ Ｐゴシック" charset="-128"/>
              </a:rPr>
              <a:t>FROM 	v_dept10</a:t>
            </a:r>
          </a:p>
          <a:p>
            <a:pPr lvl="1">
              <a:buFont typeface="Wingdings" charset="2"/>
              <a:buNone/>
            </a:pPr>
            <a:endParaRPr lang="fr-FR" altLang="x-none" sz="1800" dirty="0">
              <a:latin typeface="Courier New" charset="0"/>
              <a:ea typeface="ＭＳ Ｐゴシック" charset="-128"/>
            </a:endParaRPr>
          </a:p>
          <a:p>
            <a:pPr lvl="1">
              <a:buFont typeface="Wingdings" charset="2"/>
              <a:buNone/>
            </a:pPr>
            <a:r>
              <a:rPr lang="fr-FR" altLang="x-none" sz="1800" dirty="0">
                <a:latin typeface="Courier New" charset="0"/>
                <a:ea typeface="ＭＳ Ｐゴシック" charset="-128"/>
              </a:rPr>
              <a:t>     EMPNO ENAME</a:t>
            </a:r>
          </a:p>
          <a:p>
            <a:pPr lvl="1">
              <a:buFont typeface="Wingdings" charset="2"/>
              <a:buNone/>
            </a:pPr>
            <a:r>
              <a:rPr lang="fr-FR" altLang="x-none" sz="1800" dirty="0">
                <a:latin typeface="Courier New" charset="0"/>
                <a:ea typeface="ＭＳ Ｐゴシック" charset="-128"/>
              </a:rPr>
              <a:t>---------- ----------</a:t>
            </a:r>
          </a:p>
          <a:p>
            <a:pPr lvl="1">
              <a:buFont typeface="Wingdings" charset="2"/>
              <a:buNone/>
            </a:pPr>
            <a:r>
              <a:rPr lang="fr-FR" altLang="x-none" sz="1800" dirty="0">
                <a:latin typeface="Courier New" charset="0"/>
                <a:ea typeface="ＭＳ Ｐゴシック" charset="-128"/>
              </a:rPr>
              <a:t>      7782 CLARK</a:t>
            </a:r>
          </a:p>
          <a:p>
            <a:pPr lvl="1">
              <a:buFont typeface="Wingdings" charset="2"/>
              <a:buNone/>
            </a:pPr>
            <a:r>
              <a:rPr lang="fr-FR" altLang="x-none" sz="1800" dirty="0">
                <a:latin typeface="Courier New" charset="0"/>
                <a:ea typeface="ＭＳ Ｐゴシック" charset="-128"/>
              </a:rPr>
              <a:t>      7839 KING</a:t>
            </a:r>
          </a:p>
          <a:p>
            <a:pPr lvl="1">
              <a:buFont typeface="Wingdings" charset="2"/>
              <a:buNone/>
            </a:pPr>
            <a:r>
              <a:rPr lang="fr-FR" altLang="x-none" sz="1800" dirty="0">
                <a:latin typeface="Courier New" charset="0"/>
                <a:ea typeface="ＭＳ Ｐゴシック" charset="-128"/>
              </a:rPr>
              <a:t>      7934 MILLER</a:t>
            </a:r>
            <a:endParaRPr lang="fr-FR" altLang="x-none" sz="1800" b="1"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56</a:t>
            </a:fld>
            <a:endParaRPr lang="en-US"/>
          </a:p>
        </p:txBody>
      </p:sp>
    </p:spTree>
    <p:extLst>
      <p:ext uri="{BB962C8B-B14F-4D97-AF65-F5344CB8AC3E}">
        <p14:creationId xmlns:p14="http://schemas.microsoft.com/office/powerpoint/2010/main" val="86066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fr-FR" altLang="x-none">
                <a:ea typeface="ＭＳ Ｐゴシック" charset="-128"/>
              </a:rPr>
              <a:t>Création de vue (suite)</a:t>
            </a:r>
          </a:p>
        </p:txBody>
      </p:sp>
      <p:sp>
        <p:nvSpPr>
          <p:cNvPr id="6" name="Rectangle 3"/>
          <p:cNvSpPr>
            <a:spLocks noGrp="1" noChangeArrowheads="1"/>
          </p:cNvSpPr>
          <p:nvPr>
            <p:ph idx="1"/>
          </p:nvPr>
        </p:nvSpPr>
        <p:spPr/>
        <p:txBody>
          <a:bodyPr/>
          <a:lstStyle/>
          <a:p>
            <a:pPr>
              <a:lnSpc>
                <a:spcPct val="80000"/>
              </a:lnSpc>
            </a:pPr>
            <a:r>
              <a:rPr lang="fr-FR" altLang="x-none" sz="1800" dirty="0">
                <a:ea typeface="ＭＳ Ｐゴシック" charset="-128"/>
              </a:rPr>
              <a:t>Exemple : création d'une vue donnant la moyenne des salaires, les salaires mini et maxi et le nombre de salaires par service.</a:t>
            </a:r>
          </a:p>
          <a:p>
            <a:pPr lvl="1">
              <a:lnSpc>
                <a:spcPct val="80000"/>
              </a:lnSpc>
              <a:buFont typeface="Wingdings" charset="2"/>
              <a:buNone/>
            </a:pPr>
            <a:r>
              <a:rPr lang="fr-FR" altLang="x-none" sz="1600" dirty="0">
                <a:latin typeface="Courier New" charset="0"/>
                <a:ea typeface="ＭＳ Ｐゴシック" charset="-128"/>
              </a:rPr>
              <a:t>CREATE VIEW </a:t>
            </a:r>
            <a:r>
              <a:rPr lang="fr-FR" altLang="x-none" sz="1600" dirty="0" err="1">
                <a:latin typeface="Courier New" charset="0"/>
                <a:ea typeface="ＭＳ Ｐゴシック" charset="-128"/>
              </a:rPr>
              <a:t>v_dept_ana</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nom_dept</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moyenne_sal</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min_sal</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max_sal</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nb_sal</a:t>
            </a:r>
            <a:r>
              <a:rPr lang="fr-FR" altLang="x-none" sz="1600" dirty="0">
                <a:latin typeface="Courier New" charset="0"/>
                <a:ea typeface="ＭＳ Ｐゴシック" charset="-128"/>
              </a:rPr>
              <a:t>) AS</a:t>
            </a:r>
          </a:p>
          <a:p>
            <a:pPr lvl="1">
              <a:lnSpc>
                <a:spcPct val="80000"/>
              </a:lnSpc>
              <a:buFont typeface="Wingdings" charset="2"/>
              <a:buNone/>
            </a:pPr>
            <a:r>
              <a:rPr lang="fr-FR" altLang="x-none" sz="1600" dirty="0">
                <a:latin typeface="Courier New" charset="0"/>
                <a:ea typeface="ＭＳ Ｐゴシック" charset="-128"/>
              </a:rPr>
              <a:t>SELECT 	</a:t>
            </a:r>
            <a:r>
              <a:rPr lang="fr-FR" altLang="x-none" sz="1600" dirty="0" err="1">
                <a:latin typeface="Courier New" charset="0"/>
                <a:ea typeface="ＭＳ Ｐゴシック" charset="-128"/>
              </a:rPr>
              <a:t>d.dname</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AVG(</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MIN(</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MAX(</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COUNT(</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a:t>
            </a:r>
          </a:p>
          <a:p>
            <a:pPr lvl="1">
              <a:lnSpc>
                <a:spcPct val="80000"/>
              </a:lnSpc>
              <a:buFont typeface="Wingdings" charset="2"/>
              <a:buNone/>
            </a:pPr>
            <a:r>
              <a:rPr lang="fr-FR" altLang="x-none" sz="1600" dirty="0">
                <a:latin typeface="Courier New" charset="0"/>
                <a:ea typeface="ＭＳ Ｐゴシック" charset="-128"/>
              </a:rPr>
              <a:t>FROM 	</a:t>
            </a:r>
            <a:r>
              <a:rPr lang="fr-FR" altLang="x-none" sz="1600" dirty="0" err="1">
                <a:latin typeface="Courier New" charset="0"/>
                <a:ea typeface="ＭＳ Ｐゴシック" charset="-128"/>
              </a:rPr>
              <a:t>dept</a:t>
            </a:r>
            <a:r>
              <a:rPr lang="fr-FR" altLang="x-none" sz="1600" dirty="0">
                <a:latin typeface="Courier New" charset="0"/>
                <a:ea typeface="ＭＳ Ｐゴシック" charset="-128"/>
              </a:rPr>
              <a:t> d</a:t>
            </a:r>
          </a:p>
          <a:p>
            <a:pPr lvl="1">
              <a:lnSpc>
                <a:spcPct val="80000"/>
              </a:lnSpc>
              <a:buFont typeface="Wingdings" charset="2"/>
              <a:buNone/>
            </a:pPr>
            <a:r>
              <a:rPr lang="fr-FR" altLang="x-none" sz="1600" dirty="0">
                <a:latin typeface="Courier New" charset="0"/>
                <a:ea typeface="ＭＳ Ｐゴシック" charset="-128"/>
              </a:rPr>
              <a:t>	JOIN </a:t>
            </a:r>
            <a:r>
              <a:rPr lang="fr-FR" altLang="x-none" sz="1600" dirty="0" err="1">
                <a:latin typeface="Courier New" charset="0"/>
                <a:ea typeface="ＭＳ Ｐゴシック" charset="-128"/>
              </a:rPr>
              <a:t>emp</a:t>
            </a:r>
            <a:r>
              <a:rPr lang="fr-FR" altLang="x-none" sz="1600" dirty="0">
                <a:latin typeface="Courier New" charset="0"/>
                <a:ea typeface="ＭＳ Ｐゴシック" charset="-128"/>
              </a:rPr>
              <a:t> e ON </a:t>
            </a:r>
            <a:r>
              <a:rPr lang="fr-FR" altLang="x-none" sz="1600" dirty="0" err="1">
                <a:latin typeface="Courier New" charset="0"/>
                <a:ea typeface="ＭＳ Ｐゴシック" charset="-128"/>
              </a:rPr>
              <a:t>e.deptno</a:t>
            </a:r>
            <a:r>
              <a:rPr lang="fr-FR" altLang="x-none" sz="1600" dirty="0">
                <a:latin typeface="Courier New" charset="0"/>
                <a:ea typeface="ＭＳ Ｐゴシック" charset="-128"/>
              </a:rPr>
              <a:t> = </a:t>
            </a:r>
            <a:r>
              <a:rPr lang="fr-FR" altLang="x-none" sz="1600" dirty="0" err="1">
                <a:latin typeface="Courier New" charset="0"/>
                <a:ea typeface="ＭＳ Ｐゴシック" charset="-128"/>
              </a:rPr>
              <a:t>d.deptno</a:t>
            </a:r>
            <a:endParaRPr lang="fr-FR" altLang="x-none" sz="1600" dirty="0">
              <a:latin typeface="Courier New" charset="0"/>
              <a:ea typeface="ＭＳ Ｐゴシック" charset="-128"/>
            </a:endParaRPr>
          </a:p>
          <a:p>
            <a:pPr lvl="1">
              <a:lnSpc>
                <a:spcPct val="80000"/>
              </a:lnSpc>
              <a:buFont typeface="Wingdings" charset="2"/>
              <a:buNone/>
            </a:pPr>
            <a:r>
              <a:rPr lang="fr-FR" altLang="x-none" sz="1600" dirty="0">
                <a:latin typeface="Courier New" charset="0"/>
                <a:ea typeface="ＭＳ Ｐゴシック" charset="-128"/>
              </a:rPr>
              <a:t>GROUP BY </a:t>
            </a:r>
            <a:r>
              <a:rPr lang="fr-FR" altLang="x-none" sz="1600" dirty="0" err="1">
                <a:latin typeface="Courier New" charset="0"/>
                <a:ea typeface="ＭＳ Ｐゴシック" charset="-128"/>
              </a:rPr>
              <a:t>dname</a:t>
            </a:r>
            <a:endParaRPr lang="fr-FR" altLang="x-none" sz="1600" dirty="0">
              <a:latin typeface="Courier New" charset="0"/>
              <a:ea typeface="ＭＳ Ｐゴシック" charset="-128"/>
            </a:endParaRPr>
          </a:p>
          <a:p>
            <a:pPr lvl="1">
              <a:lnSpc>
                <a:spcPct val="80000"/>
              </a:lnSpc>
              <a:buFont typeface="Wingdings" charset="2"/>
              <a:buNone/>
            </a:pPr>
            <a:r>
              <a:rPr lang="fr-FR" altLang="x-none" sz="1600" dirty="0">
                <a:ea typeface="ＭＳ Ｐゴシック" charset="-128"/>
              </a:rPr>
              <a:t>-- Dans cet exemple, le nom des colonnes est obligatoire du fait de l'utilisation de fonctions (AVG, MIN, ..)</a:t>
            </a:r>
          </a:p>
          <a:p>
            <a:pPr>
              <a:lnSpc>
                <a:spcPct val="80000"/>
              </a:lnSpc>
            </a:pPr>
            <a:r>
              <a:rPr lang="fr-FR" altLang="x-none" sz="1800" dirty="0">
                <a:ea typeface="ＭＳ Ｐゴシック" charset="-128"/>
              </a:rPr>
              <a:t>Résultat :</a:t>
            </a:r>
          </a:p>
          <a:p>
            <a:pPr lvl="1">
              <a:lnSpc>
                <a:spcPct val="80000"/>
              </a:lnSpc>
              <a:buFont typeface="Wingdings" charset="2"/>
              <a:buNone/>
            </a:pPr>
            <a:r>
              <a:rPr lang="fr-FR" altLang="x-none" sz="1500" dirty="0">
                <a:latin typeface="Courier New" charset="0"/>
                <a:ea typeface="ＭＳ Ｐゴシック" charset="-128"/>
              </a:rPr>
              <a:t>SELECT * FROM </a:t>
            </a:r>
            <a:r>
              <a:rPr lang="fr-FR" altLang="x-none" sz="1500" dirty="0" err="1">
                <a:latin typeface="Courier New" charset="0"/>
                <a:ea typeface="ＭＳ Ｐゴシック" charset="-128"/>
              </a:rPr>
              <a:t>v_dept_ana</a:t>
            </a:r>
            <a:endParaRPr lang="fr-FR" altLang="x-none" sz="1500" dirty="0">
              <a:latin typeface="Courier New" charset="0"/>
              <a:ea typeface="ＭＳ Ｐゴシック" charset="-128"/>
            </a:endParaRPr>
          </a:p>
          <a:p>
            <a:pPr lvl="1">
              <a:lnSpc>
                <a:spcPct val="80000"/>
              </a:lnSpc>
              <a:buFont typeface="Wingdings" charset="2"/>
              <a:buNone/>
            </a:pPr>
            <a:r>
              <a:rPr lang="fr-FR" altLang="x-none" sz="1500" dirty="0">
                <a:latin typeface="Courier New" charset="0"/>
                <a:ea typeface="ＭＳ Ｐゴシック" charset="-128"/>
              </a:rPr>
              <a:t>NOM_DEPT       MOYENNE_SAL    MIN_SAL    MAX_SAL     NB_SAL</a:t>
            </a:r>
          </a:p>
          <a:p>
            <a:pPr lvl="1">
              <a:lnSpc>
                <a:spcPct val="80000"/>
              </a:lnSpc>
              <a:buFont typeface="Wingdings" charset="2"/>
              <a:buNone/>
            </a:pPr>
            <a:r>
              <a:rPr lang="fr-FR" altLang="x-none" sz="1500" dirty="0">
                <a:latin typeface="Courier New" charset="0"/>
                <a:ea typeface="ＭＳ Ｐゴシック" charset="-128"/>
              </a:rPr>
              <a:t>-------------- ----------- ---------- ---------- ----------</a:t>
            </a:r>
          </a:p>
          <a:p>
            <a:pPr lvl="1">
              <a:lnSpc>
                <a:spcPct val="80000"/>
              </a:lnSpc>
              <a:buFont typeface="Wingdings" charset="2"/>
              <a:buNone/>
            </a:pPr>
            <a:r>
              <a:rPr lang="fr-FR" altLang="x-none" sz="1500" dirty="0">
                <a:latin typeface="Courier New" charset="0"/>
                <a:ea typeface="ＭＳ Ｐゴシック" charset="-128"/>
              </a:rPr>
              <a:t>ACCOUNTING      2916.66667       1300       5000          3</a:t>
            </a:r>
          </a:p>
          <a:p>
            <a:pPr lvl="1">
              <a:lnSpc>
                <a:spcPct val="80000"/>
              </a:lnSpc>
              <a:buFont typeface="Wingdings" charset="2"/>
              <a:buNone/>
            </a:pPr>
            <a:r>
              <a:rPr lang="fr-FR" altLang="x-none" sz="1500" dirty="0">
                <a:latin typeface="Courier New" charset="0"/>
                <a:ea typeface="ＭＳ Ｐゴシック" charset="-128"/>
              </a:rPr>
              <a:t>RESEARCH              2175        800       3000          5</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8256486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E51D3-A0D6-17E1-981B-D72D4DDEF163}"/>
              </a:ext>
            </a:extLst>
          </p:cNvPr>
          <p:cNvSpPr>
            <a:spLocks noGrp="1"/>
          </p:cNvSpPr>
          <p:nvPr>
            <p:ph type="title"/>
          </p:nvPr>
        </p:nvSpPr>
        <p:spPr/>
        <p:txBody>
          <a:bodyPr/>
          <a:lstStyle/>
          <a:p>
            <a:r>
              <a:rPr lang="fr-FR" altLang="fr-FR" dirty="0">
                <a:ea typeface="ＭＳ Ｐゴシック" panose="020B0600070205080204" pitchFamily="34" charset="-128"/>
              </a:rPr>
              <a:t>Vues et droits d’</a:t>
            </a:r>
            <a:r>
              <a:rPr lang="fr-FR" altLang="ja-JP" dirty="0"/>
              <a:t>accès</a:t>
            </a:r>
            <a:endParaRPr lang="fr-FR" dirty="0"/>
          </a:p>
        </p:txBody>
      </p:sp>
      <p:sp>
        <p:nvSpPr>
          <p:cNvPr id="3" name="Espace réservé du contenu 2">
            <a:extLst>
              <a:ext uri="{FF2B5EF4-FFF2-40B4-BE49-F238E27FC236}">
                <a16:creationId xmlns:a16="http://schemas.microsoft.com/office/drawing/2014/main" id="{E96443E5-7F98-BAC7-BE39-7CB6AA33CEE5}"/>
              </a:ext>
            </a:extLst>
          </p:cNvPr>
          <p:cNvSpPr>
            <a:spLocks noGrp="1"/>
          </p:cNvSpPr>
          <p:nvPr>
            <p:ph idx="1"/>
          </p:nvPr>
        </p:nvSpPr>
        <p:spPr/>
        <p:txBody>
          <a:bodyPr/>
          <a:lstStyle/>
          <a:p>
            <a:pPr>
              <a:lnSpc>
                <a:spcPct val="90000"/>
              </a:lnSpc>
            </a:pPr>
            <a:r>
              <a:rPr lang="fr-FR" altLang="fr-FR" dirty="0">
                <a:ea typeface="ＭＳ Ｐゴシック" panose="020B0600070205080204" pitchFamily="34" charset="-128"/>
              </a:rPr>
              <a:t>Une </a:t>
            </a:r>
            <a:r>
              <a:rPr lang="fr-FR" altLang="fr-FR" dirty="0">
                <a:solidFill>
                  <a:schemeClr val="hlink"/>
                </a:solidFill>
                <a:ea typeface="ＭＳ Ｐゴシック" panose="020B0600070205080204" pitchFamily="34" charset="-128"/>
              </a:rPr>
              <a:t>vue</a:t>
            </a:r>
            <a:r>
              <a:rPr lang="fr-FR" altLang="fr-FR" dirty="0">
                <a:ea typeface="ＭＳ Ｐゴシック" panose="020B0600070205080204" pitchFamily="34" charset="-128"/>
              </a:rPr>
              <a:t> est une vision </a:t>
            </a:r>
            <a:r>
              <a:rPr lang="fr-FR" altLang="fr-FR" dirty="0">
                <a:solidFill>
                  <a:schemeClr val="hlink"/>
                </a:solidFill>
                <a:ea typeface="ＭＳ Ｐゴシック" panose="020B0600070205080204" pitchFamily="34" charset="-128"/>
              </a:rPr>
              <a:t>virtuelle</a:t>
            </a:r>
            <a:r>
              <a:rPr lang="fr-FR" altLang="fr-FR" dirty="0">
                <a:ea typeface="ＭＳ Ｐゴシック" panose="020B0600070205080204" pitchFamily="34" charset="-128"/>
              </a:rPr>
              <a:t> de certains tuples d</a:t>
            </a:r>
            <a:r>
              <a:rPr lang="ja-JP" altLang="fr-FR"/>
              <a:t>’</a:t>
            </a:r>
            <a:r>
              <a:rPr lang="fr-FR" altLang="ja-JP" dirty="0"/>
              <a:t>une table :</a:t>
            </a:r>
          </a:p>
          <a:p>
            <a:pPr lvl="1">
              <a:lnSpc>
                <a:spcPct val="90000"/>
              </a:lnSpc>
            </a:pPr>
            <a:r>
              <a:rPr lang="fr-FR" altLang="fr-FR" dirty="0">
                <a:ea typeface="ＭＳ Ｐゴシック" panose="020B0600070205080204" pitchFamily="34" charset="-128"/>
              </a:rPr>
              <a:t>Accès limité aux tuples qui intéressent l</a:t>
            </a:r>
            <a:r>
              <a:rPr lang="ja-JP" altLang="fr-FR"/>
              <a:t>’</a:t>
            </a:r>
            <a:r>
              <a:rPr lang="fr-FR" altLang="ja-JP" dirty="0"/>
              <a:t>application (ou groupe d</a:t>
            </a:r>
            <a:r>
              <a:rPr lang="ja-JP" altLang="fr-FR"/>
              <a:t>’</a:t>
            </a:r>
            <a:r>
              <a:rPr lang="fr-FR" altLang="ja-JP" dirty="0"/>
              <a:t>utilisateur).</a:t>
            </a:r>
          </a:p>
          <a:p>
            <a:pPr lvl="1">
              <a:lnSpc>
                <a:spcPct val="90000"/>
              </a:lnSpc>
            </a:pPr>
            <a:r>
              <a:rPr lang="fr-FR" altLang="fr-FR" dirty="0">
                <a:ea typeface="ＭＳ Ｐゴシック" panose="020B0600070205080204" pitchFamily="34" charset="-128"/>
              </a:rPr>
              <a:t>Correspond au résultat d</a:t>
            </a:r>
            <a:r>
              <a:rPr lang="ja-JP" altLang="fr-FR"/>
              <a:t>’</a:t>
            </a:r>
            <a:r>
              <a:rPr lang="fr-FR" altLang="ja-JP" dirty="0"/>
              <a:t>une requête de sélection sur la table : les tuples ne sont </a:t>
            </a:r>
            <a:r>
              <a:rPr lang="fr-FR" altLang="ja-JP" dirty="0">
                <a:solidFill>
                  <a:schemeClr val="hlink"/>
                </a:solidFill>
              </a:rPr>
              <a:t>pas dupliqués</a:t>
            </a:r>
            <a:r>
              <a:rPr lang="fr-FR" altLang="ja-JP" dirty="0"/>
              <a:t>.</a:t>
            </a:r>
          </a:p>
          <a:p>
            <a:pPr>
              <a:lnSpc>
                <a:spcPct val="90000"/>
              </a:lnSpc>
            </a:pPr>
            <a:r>
              <a:rPr lang="fr-FR" altLang="fr-FR" dirty="0">
                <a:ea typeface="ＭＳ Ｐゴシック" panose="020B0600070205080204" pitchFamily="34" charset="-128"/>
              </a:rPr>
              <a:t>Les utilisateurs ont des droits d</a:t>
            </a:r>
            <a:r>
              <a:rPr lang="ja-JP" altLang="fr-FR"/>
              <a:t>’</a:t>
            </a:r>
            <a:r>
              <a:rPr lang="fr-FR" altLang="ja-JP" dirty="0"/>
              <a:t>accès aux vues en consultation et éventuellement en mise à jour (insert, update, </a:t>
            </a:r>
            <a:r>
              <a:rPr lang="fr-FR" altLang="ja-JP" dirty="0" err="1"/>
              <a:t>delete</a:t>
            </a:r>
            <a:r>
              <a:rPr lang="fr-FR" altLang="ja-JP" dirty="0"/>
              <a:t>).</a:t>
            </a:r>
          </a:p>
        </p:txBody>
      </p:sp>
      <p:sp>
        <p:nvSpPr>
          <p:cNvPr id="4" name="Espace réservé du numéro de diapositive 3">
            <a:extLst>
              <a:ext uri="{FF2B5EF4-FFF2-40B4-BE49-F238E27FC236}">
                <a16:creationId xmlns:a16="http://schemas.microsoft.com/office/drawing/2014/main" id="{3C37B527-675C-0271-EA22-1042585E6B00}"/>
              </a:ext>
            </a:extLst>
          </p:cNvPr>
          <p:cNvSpPr>
            <a:spLocks noGrp="1"/>
          </p:cNvSpPr>
          <p:nvPr>
            <p:ph type="sldNum" sz="quarter" idx="12"/>
          </p:nvPr>
        </p:nvSpPr>
        <p:spPr/>
        <p:txBody>
          <a:bodyPr/>
          <a:lstStyle/>
          <a:p>
            <a:fld id="{0CFEC368-1D7A-4F81-ABF6-AE0E36BAF64C}" type="slidenum">
              <a:rPr lang="en-US" smtClean="0"/>
              <a:pPr/>
              <a:t>58</a:t>
            </a:fld>
            <a:endParaRPr lang="en-US"/>
          </a:p>
        </p:txBody>
      </p:sp>
    </p:spTree>
    <p:extLst>
      <p:ext uri="{BB962C8B-B14F-4D97-AF65-F5344CB8AC3E}">
        <p14:creationId xmlns:p14="http://schemas.microsoft.com/office/powerpoint/2010/main" val="632750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ctrTitle"/>
          </p:nvPr>
        </p:nvSpPr>
        <p:spPr/>
        <p:txBody>
          <a:bodyPr/>
          <a:lstStyle/>
          <a:p>
            <a:pPr algn="ctr" eaLnBrk="1" hangingPunct="1"/>
            <a:r>
              <a:rPr lang="fr-FR" altLang="x-none" sz="4000">
                <a:ea typeface="ＭＳ Ｐゴシック" charset="-128"/>
              </a:rPr>
              <a:t>Index</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59</a:t>
            </a:fld>
            <a:endParaRPr lang="en-US"/>
          </a:p>
        </p:txBody>
      </p:sp>
    </p:spTree>
    <p:extLst>
      <p:ext uri="{BB962C8B-B14F-4D97-AF65-F5344CB8AC3E}">
        <p14:creationId xmlns:p14="http://schemas.microsoft.com/office/powerpoint/2010/main" val="15400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tLang="x-none">
                <a:ea typeface="ＭＳ Ｐゴシック" charset="-128"/>
              </a:rPr>
              <a:t>Formes normales</a:t>
            </a:r>
          </a:p>
        </p:txBody>
      </p:sp>
      <p:sp>
        <p:nvSpPr>
          <p:cNvPr id="2" name="Espace réservé du contenu 1"/>
          <p:cNvSpPr>
            <a:spLocks noGrp="1"/>
          </p:cNvSpPr>
          <p:nvPr>
            <p:ph idx="1"/>
          </p:nvPr>
        </p:nvSpPr>
        <p:spPr>
          <a:xfrm>
            <a:off x="457199" y="1387234"/>
            <a:ext cx="8498542" cy="5470766"/>
          </a:xfrm>
        </p:spPr>
        <p:txBody>
          <a:bodyPr>
            <a:normAutofit fontScale="92500" lnSpcReduction="10000"/>
          </a:bodyPr>
          <a:lstStyle/>
          <a:p>
            <a:pPr>
              <a:lnSpc>
                <a:spcPct val="80000"/>
              </a:lnSpc>
            </a:pPr>
            <a:r>
              <a:rPr lang="fr-FR" altLang="x-none" sz="2000" dirty="0">
                <a:ea typeface="ＭＳ Ｐゴシック" charset="-128"/>
              </a:rPr>
              <a:t>2</a:t>
            </a:r>
            <a:r>
              <a:rPr lang="fr-FR" altLang="x-none" sz="2000" baseline="30000" dirty="0">
                <a:ea typeface="ＭＳ Ｐゴシック" charset="-128"/>
              </a:rPr>
              <a:t>ème</a:t>
            </a:r>
            <a:r>
              <a:rPr lang="fr-FR" altLang="x-none" sz="2000" dirty="0">
                <a:ea typeface="ＭＳ Ｐゴシック" charset="-128"/>
              </a:rPr>
              <a:t> forme normale (2FN)</a:t>
            </a:r>
          </a:p>
          <a:p>
            <a:pPr lvl="1"/>
            <a:r>
              <a:rPr lang="fr-FR" altLang="x-none" sz="1800" dirty="0">
                <a:ea typeface="ＭＳ Ｐゴシック" charset="-128"/>
              </a:rPr>
              <a:t>Respecte la deuxième forme normale, la relation respectant la première forme normale et respectant le principe suivant</a:t>
            </a:r>
            <a:r>
              <a:rPr lang="fr-FR" altLang="x-none" dirty="0">
                <a:ea typeface="ＭＳ Ｐゴシック" charset="-128"/>
              </a:rPr>
              <a:t> :</a:t>
            </a:r>
          </a:p>
          <a:p>
            <a:pPr lvl="2"/>
            <a:r>
              <a:rPr lang="fr-FR" altLang="x-none" sz="1600" dirty="0">
                <a:ea typeface="ＭＳ Ｐゴシック" charset="-128"/>
              </a:rPr>
              <a:t>Les attributs d'une relation sont divisés en deux groupes : le premier groupe est composé de la clé (un ou plusieurs attributs). Le deuxième groupe est composé des autres attributs (éventuellement vide). La deuxième forme normale stipule que tout attribut du deuxième groupe ne peut pas dépendre d'un sous-ensemble (strict) d'attribut(s) du premier groupe. En d'autres termes : </a:t>
            </a:r>
            <a:r>
              <a:rPr lang="fr-FR" altLang="x-none" sz="1600" b="1" dirty="0">
                <a:ea typeface="ＭＳ Ｐゴシック" charset="-128"/>
              </a:rPr>
              <a:t>« Un attribut non clé ne dépend pas d'une partie de la clé ».</a:t>
            </a:r>
          </a:p>
          <a:p>
            <a:pPr lvl="1"/>
            <a:r>
              <a:rPr lang="fr-FR" altLang="x-none" dirty="0">
                <a:ea typeface="ＭＳ Ｐゴシック" charset="-128"/>
              </a:rPr>
              <a:t>Exemple :</a:t>
            </a:r>
          </a:p>
          <a:p>
            <a:pPr lvl="2"/>
            <a:r>
              <a:rPr lang="fr-CA" altLang="fr-FR" dirty="0">
                <a:ea typeface="ＭＳ Ｐゴシック" charset="-128"/>
              </a:rPr>
              <a:t>TELEVISION (</a:t>
            </a:r>
            <a:r>
              <a:rPr lang="fr-CA" altLang="fr-FR" u="sng" dirty="0">
                <a:ea typeface="ＭＳ Ｐゴシック" charset="-128"/>
              </a:rPr>
              <a:t>Marque</a:t>
            </a:r>
            <a:r>
              <a:rPr lang="fr-CA" altLang="fr-FR" dirty="0">
                <a:ea typeface="ＭＳ Ｐゴシック" charset="-128"/>
              </a:rPr>
              <a:t>, </a:t>
            </a:r>
            <a:r>
              <a:rPr lang="fr-CA" altLang="fr-FR" u="sng" dirty="0" err="1">
                <a:ea typeface="ＭＳ Ｐゴシック" charset="-128"/>
              </a:rPr>
              <a:t>Modele</a:t>
            </a:r>
            <a:r>
              <a:rPr lang="fr-CA" altLang="fr-FR" dirty="0">
                <a:ea typeface="ＭＳ Ｐゴシック" charset="-128"/>
              </a:rPr>
              <a:t>, </a:t>
            </a:r>
            <a:r>
              <a:rPr lang="fr-CA" altLang="fr-FR" dirty="0" err="1">
                <a:ea typeface="ＭＳ Ｐゴシック" charset="-128"/>
              </a:rPr>
              <a:t>ModeSon</a:t>
            </a:r>
            <a:r>
              <a:rPr lang="fr-CA" altLang="fr-FR" dirty="0">
                <a:ea typeface="ＭＳ Ｐゴシック" charset="-128"/>
              </a:rPr>
              <a:t>, </a:t>
            </a:r>
            <a:r>
              <a:rPr lang="fr-CA" altLang="fr-FR" dirty="0" err="1">
                <a:ea typeface="ＭＳ Ｐゴシック" charset="-128"/>
              </a:rPr>
              <a:t>Resolution</a:t>
            </a:r>
            <a:r>
              <a:rPr lang="fr-CA" altLang="fr-FR" dirty="0">
                <a:ea typeface="ＭＳ Ｐゴシック" charset="-128"/>
              </a:rPr>
              <a:t>)</a:t>
            </a:r>
          </a:p>
          <a:p>
            <a:pPr lvl="2"/>
            <a:r>
              <a:rPr lang="fr-CA" altLang="x-none" dirty="0">
                <a:ea typeface="ＭＳ Ｐゴシック" charset="-128"/>
              </a:rPr>
              <a:t>Règles : </a:t>
            </a:r>
          </a:p>
          <a:p>
            <a:pPr lvl="3"/>
            <a:r>
              <a:rPr lang="fr-CA" altLang="fr-FR" dirty="0">
                <a:ea typeface="ＭＳ Ｐゴシック" charset="-128"/>
              </a:rPr>
              <a:t>La marque et le modèle permettent d’identifier de façon unique chaque sorte de télévision.  </a:t>
            </a:r>
          </a:p>
          <a:p>
            <a:pPr lvl="3"/>
            <a:r>
              <a:rPr lang="fr-CA" altLang="fr-FR" dirty="0">
                <a:ea typeface="ＭＳ Ｐゴシック" charset="-128"/>
              </a:rPr>
              <a:t>Le mode sonore ainsi que la résolution sont spécifiques au modèle et non à la marque (ex: HDTV)</a:t>
            </a:r>
          </a:p>
          <a:p>
            <a:pPr lvl="2"/>
            <a:r>
              <a:rPr lang="fr-FR" altLang="x-none" sz="1800" dirty="0">
                <a:ea typeface="ＭＳ Ｐゴシック" charset="-128"/>
              </a:rPr>
              <a:t>Correction :</a:t>
            </a:r>
          </a:p>
          <a:p>
            <a:pPr lvl="3">
              <a:lnSpc>
                <a:spcPct val="90000"/>
              </a:lnSpc>
            </a:pPr>
            <a:r>
              <a:rPr lang="fr-CA" altLang="fr-FR" dirty="0">
                <a:ea typeface="ＭＳ Ｐゴシック" charset="-128"/>
              </a:rPr>
              <a:t>TELEVISION (</a:t>
            </a:r>
            <a:r>
              <a:rPr lang="fr-CA" altLang="fr-FR" u="sng" dirty="0">
                <a:ea typeface="ＭＳ Ｐゴシック" charset="-128"/>
              </a:rPr>
              <a:t>Marque</a:t>
            </a:r>
            <a:r>
              <a:rPr lang="fr-CA" altLang="fr-FR" dirty="0">
                <a:ea typeface="ＭＳ Ｐゴシック" charset="-128"/>
              </a:rPr>
              <a:t>, #</a:t>
            </a:r>
            <a:r>
              <a:rPr lang="fr-CA" altLang="fr-FR" u="sng" dirty="0" err="1">
                <a:ea typeface="ＭＳ Ｐゴシック" charset="-128"/>
              </a:rPr>
              <a:t>Modele</a:t>
            </a:r>
            <a:r>
              <a:rPr lang="fr-CA" altLang="fr-FR" dirty="0">
                <a:ea typeface="ＭＳ Ｐゴシック" charset="-128"/>
              </a:rPr>
              <a:t>)</a:t>
            </a:r>
          </a:p>
          <a:p>
            <a:pPr lvl="3">
              <a:lnSpc>
                <a:spcPct val="90000"/>
              </a:lnSpc>
            </a:pPr>
            <a:r>
              <a:rPr lang="fr-CA" altLang="fr-FR" dirty="0">
                <a:ea typeface="ＭＳ Ｐゴシック" charset="-128"/>
              </a:rPr>
              <a:t>MODELETV (</a:t>
            </a:r>
            <a:r>
              <a:rPr lang="fr-CA" altLang="fr-FR" u="sng" dirty="0" err="1">
                <a:ea typeface="ＭＳ Ｐゴシック" charset="-128"/>
              </a:rPr>
              <a:t>Modele</a:t>
            </a:r>
            <a:r>
              <a:rPr lang="fr-CA" altLang="fr-FR" dirty="0">
                <a:ea typeface="ＭＳ Ｐゴシック" charset="-128"/>
              </a:rPr>
              <a:t>, </a:t>
            </a:r>
            <a:r>
              <a:rPr lang="fr-CA" altLang="fr-FR" dirty="0" err="1">
                <a:ea typeface="ＭＳ Ｐゴシック" charset="-128"/>
              </a:rPr>
              <a:t>ModeSon</a:t>
            </a:r>
            <a:r>
              <a:rPr lang="fr-CA" altLang="fr-FR" dirty="0">
                <a:ea typeface="ＭＳ Ｐゴシック" charset="-128"/>
              </a:rPr>
              <a:t>, </a:t>
            </a:r>
            <a:r>
              <a:rPr lang="fr-CA" altLang="fr-FR" dirty="0" err="1">
                <a:ea typeface="ＭＳ Ｐゴシック" charset="-128"/>
              </a:rPr>
              <a:t>Resolution</a:t>
            </a:r>
            <a:r>
              <a:rPr lang="fr-CA" altLang="fr-FR" dirty="0">
                <a:ea typeface="ＭＳ Ｐゴシック" charset="-128"/>
              </a:rPr>
              <a:t>)</a:t>
            </a:r>
            <a:endParaRPr lang="fr-FR" altLang="x-none" sz="1800" dirty="0">
              <a:ea typeface="ＭＳ Ｐゴシック" charset="-128"/>
            </a:endParaRPr>
          </a:p>
          <a:p>
            <a:pPr lvl="2">
              <a:buFont typeface="Wingdings" charset="2"/>
              <a:buNone/>
            </a:pPr>
            <a:endParaRPr lang="fr-FR" altLang="x-none" sz="1600" i="1" dirty="0">
              <a:ea typeface="ＭＳ Ｐゴシック" charset="-128"/>
            </a:endParaRPr>
          </a:p>
          <a:p>
            <a:pPr lvl="2">
              <a:buFont typeface="Wingdings" charset="2"/>
              <a:buNone/>
            </a:pPr>
            <a:r>
              <a:rPr lang="fr-FR" altLang="x-none" sz="1700" b="1" i="1" dirty="0">
                <a:ea typeface="ＭＳ Ｐゴシック" charset="-128"/>
              </a:rPr>
              <a:t>Le non-respect de la 2FN entraîne une redondance des données qui encombrent alors inutilement la mémoire et l'espace disque.</a:t>
            </a:r>
            <a:endParaRPr lang="fr-FR" altLang="x-none" sz="1700" b="1"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703925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fr-FR" altLang="x-none">
                <a:ea typeface="ＭＳ Ｐゴシック" charset="-128"/>
              </a:rPr>
              <a:t>Index</a:t>
            </a:r>
          </a:p>
        </p:txBody>
      </p:sp>
      <p:sp>
        <p:nvSpPr>
          <p:cNvPr id="6" name="Rectangle 3"/>
          <p:cNvSpPr>
            <a:spLocks noGrp="1" noChangeArrowheads="1"/>
          </p:cNvSpPr>
          <p:nvPr>
            <p:ph idx="1"/>
          </p:nvPr>
        </p:nvSpPr>
        <p:spPr/>
        <p:txBody>
          <a:bodyPr/>
          <a:lstStyle/>
          <a:p>
            <a:pPr eaLnBrk="1" hangingPunct="1">
              <a:lnSpc>
                <a:spcPct val="80000"/>
              </a:lnSpc>
            </a:pPr>
            <a:r>
              <a:rPr lang="fr-FR" altLang="x-none" dirty="0">
                <a:ea typeface="ＭＳ Ｐゴシック" charset="-128"/>
              </a:rPr>
              <a:t>Les index permettent :</a:t>
            </a:r>
          </a:p>
          <a:p>
            <a:pPr lvl="1" eaLnBrk="1" hangingPunct="1">
              <a:lnSpc>
                <a:spcPct val="80000"/>
              </a:lnSpc>
            </a:pPr>
            <a:r>
              <a:rPr lang="fr-FR" altLang="x-none" dirty="0">
                <a:ea typeface="ＭＳ Ｐゴシック" charset="-128"/>
              </a:rPr>
              <a:t>d'améliorer les performances en réduisant les lectures de blocs nécessaires pour retrouver les données,</a:t>
            </a:r>
          </a:p>
          <a:p>
            <a:pPr lvl="1" eaLnBrk="1" hangingPunct="1">
              <a:lnSpc>
                <a:spcPct val="80000"/>
              </a:lnSpc>
            </a:pPr>
            <a:r>
              <a:rPr lang="fr-FR" altLang="x-none" dirty="0">
                <a:ea typeface="ＭＳ Ｐゴシック" charset="-128"/>
              </a:rPr>
              <a:t>de garantir l'unicité (INDEX UNIQUE).</a:t>
            </a:r>
          </a:p>
          <a:p>
            <a:pPr eaLnBrk="1" hangingPunct="1">
              <a:lnSpc>
                <a:spcPct val="90000"/>
              </a:lnSpc>
            </a:pPr>
            <a:r>
              <a:rPr lang="fr-FR" altLang="x-none" b="1" dirty="0">
                <a:ea typeface="ＭＳ Ｐゴシック" charset="-128"/>
              </a:rPr>
              <a:t>Index</a:t>
            </a:r>
            <a:r>
              <a:rPr lang="fr-FR" altLang="x-none" dirty="0">
                <a:ea typeface="ＭＳ Ｐゴシック" charset="-128"/>
              </a:rPr>
              <a:t> toujours positionné sur un fichier trié. Le(s) champ(s) sur le(s)quel(s) le fichier est trié est appelé </a:t>
            </a:r>
            <a:r>
              <a:rPr lang="fr-FR" altLang="x-none" b="1" dirty="0">
                <a:ea typeface="ＭＳ Ｐゴシック" charset="-128"/>
              </a:rPr>
              <a:t>clé </a:t>
            </a:r>
            <a:r>
              <a:rPr lang="fr-FR" altLang="x-none" dirty="0">
                <a:ea typeface="ＭＳ Ｐゴシック" charset="-128"/>
              </a:rPr>
              <a:t>(≠ clé primaire).</a:t>
            </a:r>
          </a:p>
          <a:p>
            <a:pPr eaLnBrk="1" hangingPunct="1">
              <a:lnSpc>
                <a:spcPct val="90000"/>
              </a:lnSpc>
            </a:pPr>
            <a:r>
              <a:rPr lang="fr-FR" altLang="x-none" dirty="0">
                <a:ea typeface="ＭＳ Ｐゴシック" charset="-128"/>
              </a:rPr>
              <a:t>Un index est un </a:t>
            </a:r>
            <a:r>
              <a:rPr lang="fr-FR" altLang="x-none" i="1" dirty="0">
                <a:ea typeface="ＭＳ Ｐゴシック" charset="-128"/>
              </a:rPr>
              <a:t>second fichier </a:t>
            </a:r>
            <a:r>
              <a:rPr lang="fr-FR" altLang="x-none" dirty="0">
                <a:ea typeface="ＭＳ Ｐゴシック" charset="-128"/>
              </a:rPr>
              <a:t>possédant les caractéristiques suivantes :</a:t>
            </a:r>
          </a:p>
          <a:p>
            <a:pPr lvl="1" eaLnBrk="1" hangingPunct="1">
              <a:lnSpc>
                <a:spcPct val="90000"/>
              </a:lnSpc>
            </a:pPr>
            <a:r>
              <a:rPr lang="fr-FR" altLang="x-none" dirty="0">
                <a:ea typeface="ＭＳ Ｐゴシック" charset="-128"/>
              </a:rPr>
              <a:t>Les articles sont des couples </a:t>
            </a:r>
            <a:r>
              <a:rPr lang="fr-FR" altLang="x-none" i="1" dirty="0">
                <a:ea typeface="ＭＳ Ｐゴシック" charset="-128"/>
              </a:rPr>
              <a:t>(</a:t>
            </a:r>
            <a:r>
              <a:rPr lang="fr-FR" altLang="x-none" i="1" dirty="0" err="1">
                <a:ea typeface="ＭＳ Ｐゴシック" charset="-128"/>
              </a:rPr>
              <a:t>valeurdecléderecherche</a:t>
            </a:r>
            <a:r>
              <a:rPr lang="fr-FR" altLang="x-none" i="1" dirty="0">
                <a:ea typeface="ＭＳ Ｐゴシック" charset="-128"/>
              </a:rPr>
              <a:t>, </a:t>
            </a:r>
            <a:r>
              <a:rPr lang="fr-FR" altLang="x-none" i="1" dirty="0" err="1">
                <a:ea typeface="ＭＳ Ｐゴシック" charset="-128"/>
              </a:rPr>
              <a:t>adressedepage</a:t>
            </a:r>
            <a:r>
              <a:rPr lang="fr-FR" altLang="x-none" i="1" dirty="0">
                <a:ea typeface="ＭＳ Ｐゴシック" charset="-128"/>
              </a:rPr>
              <a:t>)</a:t>
            </a:r>
          </a:p>
          <a:p>
            <a:pPr lvl="1" eaLnBrk="1" hangingPunct="1">
              <a:lnSpc>
                <a:spcPct val="90000"/>
              </a:lnSpc>
            </a:pPr>
            <a:r>
              <a:rPr lang="fr-FR" altLang="x-none" dirty="0">
                <a:ea typeface="ＭＳ Ｐゴシック" charset="-128"/>
              </a:rPr>
              <a:t>Une </a:t>
            </a:r>
            <a:r>
              <a:rPr lang="fr-FR" altLang="x-none" dirty="0" err="1">
                <a:ea typeface="ＭＳ Ｐゴシック" charset="-128"/>
              </a:rPr>
              <a:t>occurence</a:t>
            </a:r>
            <a:r>
              <a:rPr lang="fr-FR" altLang="x-none" dirty="0">
                <a:ea typeface="ＭＳ Ｐゴシック" charset="-128"/>
              </a:rPr>
              <a:t> </a:t>
            </a:r>
            <a:r>
              <a:rPr lang="fr-FR" altLang="x-none" i="1" dirty="0">
                <a:ea typeface="ＭＳ Ｐゴシック" charset="-128"/>
              </a:rPr>
              <a:t>(v, b) (</a:t>
            </a:r>
            <a:r>
              <a:rPr lang="fr-FR" altLang="x-none" dirty="0">
                <a:ea typeface="ＭＳ Ｐゴシック" charset="-128"/>
              </a:rPr>
              <a:t>ou</a:t>
            </a:r>
            <a:r>
              <a:rPr lang="fr-FR" altLang="x-none" i="1" dirty="0">
                <a:ea typeface="ＭＳ Ｐゴシック" charset="-128"/>
              </a:rPr>
              <a:t> entrée) </a:t>
            </a:r>
            <a:r>
              <a:rPr lang="fr-FR" altLang="x-none" dirty="0">
                <a:ea typeface="ＭＳ Ｐゴシック" charset="-128"/>
              </a:rPr>
              <a:t>dans un index signifie que le premier enregistrement dans la page </a:t>
            </a:r>
            <a:r>
              <a:rPr lang="fr-FR" altLang="x-none" b="1" i="1" dirty="0">
                <a:ea typeface="ＭＳ Ｐゴシック" charset="-128"/>
              </a:rPr>
              <a:t>b</a:t>
            </a:r>
            <a:r>
              <a:rPr lang="fr-FR" altLang="x-none" i="1" dirty="0">
                <a:ea typeface="ＭＳ Ｐゴシック" charset="-128"/>
              </a:rPr>
              <a:t> </a:t>
            </a:r>
            <a:r>
              <a:rPr lang="fr-FR" altLang="x-none" dirty="0">
                <a:ea typeface="ＭＳ Ｐゴシック" charset="-128"/>
              </a:rPr>
              <a:t>du fichier trié a pour valeur de clé </a:t>
            </a:r>
            <a:r>
              <a:rPr lang="fr-FR" altLang="x-none" b="1" i="1" dirty="0">
                <a:ea typeface="ＭＳ Ｐゴシック" charset="-128"/>
              </a:rPr>
              <a:t>v</a:t>
            </a:r>
            <a:r>
              <a:rPr lang="fr-FR" altLang="x-none" dirty="0">
                <a:ea typeface="ＭＳ Ｐゴシック" charset="-128"/>
              </a:rPr>
              <a:t>.</a:t>
            </a:r>
          </a:p>
          <a:p>
            <a:pPr eaLnBrk="1" hangingPunct="1">
              <a:lnSpc>
                <a:spcPct val="90000"/>
              </a:lnSpc>
            </a:pPr>
            <a:r>
              <a:rPr lang="fr-FR" altLang="x-none" dirty="0">
                <a:ea typeface="ＭＳ Ｐゴシック" charset="-128"/>
              </a:rPr>
              <a:t>L'index est lui-même </a:t>
            </a:r>
            <a:r>
              <a:rPr lang="fr-FR" altLang="x-none" b="1" dirty="0">
                <a:ea typeface="ＭＳ Ｐゴシック" charset="-128"/>
              </a:rPr>
              <a:t>trié</a:t>
            </a:r>
            <a:r>
              <a:rPr lang="fr-FR" altLang="x-none" dirty="0">
                <a:ea typeface="ＭＳ Ｐゴシック" charset="-128"/>
              </a:rPr>
              <a:t> sur la valeur de clé.</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60</a:t>
            </a:fld>
            <a:endParaRPr lang="en-US"/>
          </a:p>
        </p:txBody>
      </p:sp>
    </p:spTree>
    <p:extLst>
      <p:ext uri="{BB962C8B-B14F-4D97-AF65-F5344CB8AC3E}">
        <p14:creationId xmlns:p14="http://schemas.microsoft.com/office/powerpoint/2010/main" val="1800227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fr-FR" altLang="x-none">
                <a:ea typeface="ＭＳ Ｐゴシック" charset="-128"/>
              </a:rPr>
              <a:t>Exemple fichier indexé</a:t>
            </a:r>
          </a:p>
        </p:txBody>
      </p:sp>
      <p:graphicFrame>
        <p:nvGraphicFramePr>
          <p:cNvPr id="1038339" name="Group 3"/>
          <p:cNvGraphicFramePr>
            <a:graphicFrameLocks noGrp="1"/>
          </p:cNvGraphicFramePr>
          <p:nvPr>
            <p:ph sz="half" idx="1"/>
          </p:nvPr>
        </p:nvGraphicFramePr>
        <p:xfrm>
          <a:off x="1258888" y="2332038"/>
          <a:ext cx="5763219" cy="518048"/>
        </p:xfrm>
        <a:graphic>
          <a:graphicData uri="http://schemas.openxmlformats.org/drawingml/2006/table">
            <a:tbl>
              <a:tblPr/>
              <a:tblGrid>
                <a:gridCol w="1293812">
                  <a:extLst>
                    <a:ext uri="{9D8B030D-6E8A-4147-A177-3AD203B41FA5}">
                      <a16:colId xmlns:a16="http://schemas.microsoft.com/office/drawing/2014/main" val="20000"/>
                    </a:ext>
                  </a:extLst>
                </a:gridCol>
                <a:gridCol w="208260">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208260">
                  <a:extLst>
                    <a:ext uri="{9D8B030D-6E8A-4147-A177-3AD203B41FA5}">
                      <a16:colId xmlns:a16="http://schemas.microsoft.com/office/drawing/2014/main" val="20003"/>
                    </a:ext>
                  </a:extLst>
                </a:gridCol>
                <a:gridCol w="1328737">
                  <a:extLst>
                    <a:ext uri="{9D8B030D-6E8A-4147-A177-3AD203B41FA5}">
                      <a16:colId xmlns:a16="http://schemas.microsoft.com/office/drawing/2014/main" val="20004"/>
                    </a:ext>
                  </a:extLst>
                </a:gridCol>
                <a:gridCol w="209550">
                  <a:extLst>
                    <a:ext uri="{9D8B030D-6E8A-4147-A177-3AD203B41FA5}">
                      <a16:colId xmlns:a16="http://schemas.microsoft.com/office/drawing/2014/main" val="20005"/>
                    </a:ext>
                  </a:extLst>
                </a:gridCol>
                <a:gridCol w="928688">
                  <a:extLst>
                    <a:ext uri="{9D8B030D-6E8A-4147-A177-3AD203B41FA5}">
                      <a16:colId xmlns:a16="http://schemas.microsoft.com/office/drawing/2014/main" val="20006"/>
                    </a:ext>
                  </a:extLst>
                </a:gridCol>
                <a:gridCol w="222250">
                  <a:extLst>
                    <a:ext uri="{9D8B030D-6E8A-4147-A177-3AD203B41FA5}">
                      <a16:colId xmlns:a16="http://schemas.microsoft.com/office/drawing/2014/main" val="20007"/>
                    </a:ext>
                  </a:extLst>
                </a:gridCol>
              </a:tblGrid>
              <a:tr h="517525">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Annie Hall</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Greystocke</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Metropolis</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Smoke</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2800" b="0"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graphicFrame>
        <p:nvGraphicFramePr>
          <p:cNvPr id="1038359" name="Group 23"/>
          <p:cNvGraphicFramePr>
            <a:graphicFrameLocks noGrp="1"/>
          </p:cNvGraphicFramePr>
          <p:nvPr>
            <p:ph sz="half" idx="2"/>
          </p:nvPr>
        </p:nvGraphicFramePr>
        <p:xfrm>
          <a:off x="179388" y="3860800"/>
          <a:ext cx="8287356" cy="1411288"/>
        </p:xfrm>
        <a:graphic>
          <a:graphicData uri="http://schemas.openxmlformats.org/drawingml/2006/table">
            <a:tbl>
              <a:tblPr/>
              <a:tblGrid>
                <a:gridCol w="1703387">
                  <a:extLst>
                    <a:ext uri="{9D8B030D-6E8A-4147-A177-3AD203B41FA5}">
                      <a16:colId xmlns:a16="http://schemas.microsoft.com/office/drawing/2014/main" val="20000"/>
                    </a:ext>
                  </a:extLst>
                </a:gridCol>
                <a:gridCol w="208266">
                  <a:extLst>
                    <a:ext uri="{9D8B030D-6E8A-4147-A177-3AD203B41FA5}">
                      <a16:colId xmlns:a16="http://schemas.microsoft.com/office/drawing/2014/main" val="20001"/>
                    </a:ext>
                  </a:extLst>
                </a:gridCol>
                <a:gridCol w="1858962">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gridCol w="2084387">
                  <a:extLst>
                    <a:ext uri="{9D8B030D-6E8A-4147-A177-3AD203B41FA5}">
                      <a16:colId xmlns:a16="http://schemas.microsoft.com/office/drawing/2014/main" val="20004"/>
                    </a:ext>
                  </a:extLst>
                </a:gridCol>
                <a:gridCol w="209550">
                  <a:extLst>
                    <a:ext uri="{9D8B030D-6E8A-4147-A177-3AD203B41FA5}">
                      <a16:colId xmlns:a16="http://schemas.microsoft.com/office/drawing/2014/main" val="20005"/>
                    </a:ext>
                  </a:extLst>
                </a:gridCol>
                <a:gridCol w="2014538">
                  <a:extLst>
                    <a:ext uri="{9D8B030D-6E8A-4147-A177-3AD203B41FA5}">
                      <a16:colId xmlns:a16="http://schemas.microsoft.com/office/drawing/2014/main" val="20006"/>
                    </a:ext>
                  </a:extLst>
                </a:gridCol>
              </a:tblGrid>
              <a:tr h="141128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Annie Hall 1977</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Brazil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Casablanca 1942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Easy Rider 1969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Greystoke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Jurassic Park 1992</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Impitoyable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Manhattan 1979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Metropolis 1926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Psychose 1960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Reservoir Dogs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Shining 1980</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Smoke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Twin Peaks 1990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Underground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Vertigo 1958</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6239" name="Line 53"/>
          <p:cNvSpPr>
            <a:spLocks noChangeShapeType="1"/>
          </p:cNvSpPr>
          <p:nvPr/>
        </p:nvSpPr>
        <p:spPr bwMode="auto">
          <a:xfrm>
            <a:off x="2627313" y="2708275"/>
            <a:ext cx="0" cy="433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0" name="Line 54"/>
          <p:cNvSpPr>
            <a:spLocks noChangeShapeType="1"/>
          </p:cNvSpPr>
          <p:nvPr/>
        </p:nvSpPr>
        <p:spPr bwMode="auto">
          <a:xfrm flipH="1">
            <a:off x="611188" y="3141663"/>
            <a:ext cx="2016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1" name="Line 55"/>
          <p:cNvSpPr>
            <a:spLocks noChangeShapeType="1"/>
          </p:cNvSpPr>
          <p:nvPr/>
        </p:nvSpPr>
        <p:spPr bwMode="auto">
          <a:xfrm>
            <a:off x="611188" y="3141663"/>
            <a:ext cx="0" cy="71913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2" name="Line 56"/>
          <p:cNvSpPr>
            <a:spLocks noChangeShapeType="1"/>
          </p:cNvSpPr>
          <p:nvPr/>
        </p:nvSpPr>
        <p:spPr bwMode="auto">
          <a:xfrm>
            <a:off x="4211638" y="2708275"/>
            <a:ext cx="0" cy="433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3" name="Line 57"/>
          <p:cNvSpPr>
            <a:spLocks noChangeShapeType="1"/>
          </p:cNvSpPr>
          <p:nvPr/>
        </p:nvSpPr>
        <p:spPr bwMode="auto">
          <a:xfrm flipH="1">
            <a:off x="3059113" y="3141663"/>
            <a:ext cx="11525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4" name="Line 58"/>
          <p:cNvSpPr>
            <a:spLocks noChangeShapeType="1"/>
          </p:cNvSpPr>
          <p:nvPr/>
        </p:nvSpPr>
        <p:spPr bwMode="auto">
          <a:xfrm>
            <a:off x="3059113" y="3141663"/>
            <a:ext cx="0" cy="71913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5" name="Line 59"/>
          <p:cNvSpPr>
            <a:spLocks noChangeShapeType="1"/>
          </p:cNvSpPr>
          <p:nvPr/>
        </p:nvSpPr>
        <p:spPr bwMode="auto">
          <a:xfrm>
            <a:off x="5724525" y="2708275"/>
            <a:ext cx="0" cy="433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6" name="Line 60"/>
          <p:cNvSpPr>
            <a:spLocks noChangeShapeType="1"/>
          </p:cNvSpPr>
          <p:nvPr/>
        </p:nvSpPr>
        <p:spPr bwMode="auto">
          <a:xfrm flipH="1">
            <a:off x="5148263" y="3141663"/>
            <a:ext cx="5762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7" name="Line 61"/>
          <p:cNvSpPr>
            <a:spLocks noChangeShapeType="1"/>
          </p:cNvSpPr>
          <p:nvPr/>
        </p:nvSpPr>
        <p:spPr bwMode="auto">
          <a:xfrm>
            <a:off x="5148263" y="3141663"/>
            <a:ext cx="0" cy="71913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8" name="Line 62"/>
          <p:cNvSpPr>
            <a:spLocks noChangeShapeType="1"/>
          </p:cNvSpPr>
          <p:nvPr/>
        </p:nvSpPr>
        <p:spPr bwMode="auto">
          <a:xfrm>
            <a:off x="6804025" y="2708275"/>
            <a:ext cx="0" cy="115252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9" name="Line 63"/>
          <p:cNvSpPr>
            <a:spLocks noChangeShapeType="1"/>
          </p:cNvSpPr>
          <p:nvPr/>
        </p:nvSpPr>
        <p:spPr bwMode="auto">
          <a:xfrm>
            <a:off x="900113" y="5300663"/>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0" name="Line 64"/>
          <p:cNvSpPr>
            <a:spLocks noChangeShapeType="1"/>
          </p:cNvSpPr>
          <p:nvPr/>
        </p:nvSpPr>
        <p:spPr bwMode="auto">
          <a:xfrm>
            <a:off x="900113" y="5373688"/>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1" name="Line 65"/>
          <p:cNvSpPr>
            <a:spLocks noChangeShapeType="1"/>
          </p:cNvSpPr>
          <p:nvPr/>
        </p:nvSpPr>
        <p:spPr bwMode="auto">
          <a:xfrm flipV="1">
            <a:off x="1979613" y="3716338"/>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2" name="Line 66"/>
          <p:cNvSpPr>
            <a:spLocks noChangeShapeType="1"/>
          </p:cNvSpPr>
          <p:nvPr/>
        </p:nvSpPr>
        <p:spPr bwMode="auto">
          <a:xfrm>
            <a:off x="1979613" y="3716338"/>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3" name="Line 67"/>
          <p:cNvSpPr>
            <a:spLocks noChangeShapeType="1"/>
          </p:cNvSpPr>
          <p:nvPr/>
        </p:nvSpPr>
        <p:spPr bwMode="auto">
          <a:xfrm>
            <a:off x="2195513" y="3716338"/>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54" name="Line 68"/>
          <p:cNvSpPr>
            <a:spLocks noChangeShapeType="1"/>
          </p:cNvSpPr>
          <p:nvPr/>
        </p:nvSpPr>
        <p:spPr bwMode="auto">
          <a:xfrm>
            <a:off x="2916238" y="5300663"/>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5" name="Line 69"/>
          <p:cNvSpPr>
            <a:spLocks noChangeShapeType="1"/>
          </p:cNvSpPr>
          <p:nvPr/>
        </p:nvSpPr>
        <p:spPr bwMode="auto">
          <a:xfrm>
            <a:off x="2916238" y="5373688"/>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6" name="Line 70"/>
          <p:cNvSpPr>
            <a:spLocks noChangeShapeType="1"/>
          </p:cNvSpPr>
          <p:nvPr/>
        </p:nvSpPr>
        <p:spPr bwMode="auto">
          <a:xfrm flipV="1">
            <a:off x="3995738" y="3716338"/>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7" name="Line 71"/>
          <p:cNvSpPr>
            <a:spLocks noChangeShapeType="1"/>
          </p:cNvSpPr>
          <p:nvPr/>
        </p:nvSpPr>
        <p:spPr bwMode="auto">
          <a:xfrm>
            <a:off x="3995738" y="3716338"/>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8" name="Line 72"/>
          <p:cNvSpPr>
            <a:spLocks noChangeShapeType="1"/>
          </p:cNvSpPr>
          <p:nvPr/>
        </p:nvSpPr>
        <p:spPr bwMode="auto">
          <a:xfrm>
            <a:off x="4211638" y="3716338"/>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59" name="Line 73"/>
          <p:cNvSpPr>
            <a:spLocks noChangeShapeType="1"/>
          </p:cNvSpPr>
          <p:nvPr/>
        </p:nvSpPr>
        <p:spPr bwMode="auto">
          <a:xfrm>
            <a:off x="5219700" y="5300663"/>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0" name="Line 74"/>
          <p:cNvSpPr>
            <a:spLocks noChangeShapeType="1"/>
          </p:cNvSpPr>
          <p:nvPr/>
        </p:nvSpPr>
        <p:spPr bwMode="auto">
          <a:xfrm>
            <a:off x="5219700" y="5373688"/>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1" name="Line 75"/>
          <p:cNvSpPr>
            <a:spLocks noChangeShapeType="1"/>
          </p:cNvSpPr>
          <p:nvPr/>
        </p:nvSpPr>
        <p:spPr bwMode="auto">
          <a:xfrm flipV="1">
            <a:off x="6299200" y="3716338"/>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2" name="Line 76"/>
          <p:cNvSpPr>
            <a:spLocks noChangeShapeType="1"/>
          </p:cNvSpPr>
          <p:nvPr/>
        </p:nvSpPr>
        <p:spPr bwMode="auto">
          <a:xfrm>
            <a:off x="6299200" y="3716338"/>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3" name="Line 77"/>
          <p:cNvSpPr>
            <a:spLocks noChangeShapeType="1"/>
          </p:cNvSpPr>
          <p:nvPr/>
        </p:nvSpPr>
        <p:spPr bwMode="auto">
          <a:xfrm>
            <a:off x="6515100" y="3716338"/>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64" name="Text Box 78"/>
          <p:cNvSpPr txBox="1">
            <a:spLocks noChangeArrowheads="1"/>
          </p:cNvSpPr>
          <p:nvPr/>
        </p:nvSpPr>
        <p:spPr bwMode="auto">
          <a:xfrm rot="-5400000">
            <a:off x="8290719" y="2293144"/>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INDEX</a:t>
            </a:r>
          </a:p>
        </p:txBody>
      </p:sp>
      <p:sp>
        <p:nvSpPr>
          <p:cNvPr id="136265" name="Text Box 79"/>
          <p:cNvSpPr txBox="1">
            <a:spLocks noChangeArrowheads="1"/>
          </p:cNvSpPr>
          <p:nvPr/>
        </p:nvSpPr>
        <p:spPr bwMode="auto">
          <a:xfrm rot="-5400000">
            <a:off x="8198644" y="4331494"/>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FICHIER</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61</a:t>
            </a:fld>
            <a:endParaRPr lang="en-US"/>
          </a:p>
        </p:txBody>
      </p:sp>
    </p:spTree>
    <p:extLst>
      <p:ext uri="{BB962C8B-B14F-4D97-AF65-F5344CB8AC3E}">
        <p14:creationId xmlns:p14="http://schemas.microsoft.com/office/powerpoint/2010/main" val="1389396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Index multi-niveaux :</a:t>
            </a:r>
            <a:br>
              <a:rPr lang="fr-FR" altLang="x-none">
                <a:ea typeface="ＭＳ Ｐゴシック" charset="-128"/>
              </a:rPr>
            </a:br>
            <a:r>
              <a:rPr lang="fr-FR" altLang="x-none">
                <a:ea typeface="ＭＳ Ｐゴシック" charset="-128"/>
              </a:rPr>
              <a:t>cas des index volumineux</a:t>
            </a:r>
          </a:p>
        </p:txBody>
      </p:sp>
      <p:graphicFrame>
        <p:nvGraphicFramePr>
          <p:cNvPr id="1040387" name="Group 3"/>
          <p:cNvGraphicFramePr>
            <a:graphicFrameLocks noGrp="1"/>
          </p:cNvGraphicFramePr>
          <p:nvPr>
            <p:ph sz="half" idx="1"/>
          </p:nvPr>
        </p:nvGraphicFramePr>
        <p:xfrm>
          <a:off x="5154613" y="2982913"/>
          <a:ext cx="3810000" cy="522288"/>
        </p:xfrm>
        <a:graphic>
          <a:graphicData uri="http://schemas.openxmlformats.org/drawingml/2006/table">
            <a:tbl>
              <a:tblPr/>
              <a:tblGrid>
                <a:gridCol w="1901825">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1328738">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tblGrid>
              <a:tr h="52228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Metropolis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Smoke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graphicFrame>
        <p:nvGraphicFramePr>
          <p:cNvPr id="1040399" name="Group 15"/>
          <p:cNvGraphicFramePr>
            <a:graphicFrameLocks noGrp="1"/>
          </p:cNvGraphicFramePr>
          <p:nvPr/>
        </p:nvGraphicFramePr>
        <p:xfrm>
          <a:off x="1906588" y="2997200"/>
          <a:ext cx="3073958" cy="503238"/>
        </p:xfrm>
        <a:graphic>
          <a:graphicData uri="http://schemas.openxmlformats.org/drawingml/2006/table">
            <a:tbl>
              <a:tblPr/>
              <a:tblGrid>
                <a:gridCol w="1293812">
                  <a:extLst>
                    <a:ext uri="{9D8B030D-6E8A-4147-A177-3AD203B41FA5}">
                      <a16:colId xmlns:a16="http://schemas.microsoft.com/office/drawing/2014/main" val="20000"/>
                    </a:ext>
                  </a:extLst>
                </a:gridCol>
                <a:gridCol w="208242">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208242">
                  <a:extLst>
                    <a:ext uri="{9D8B030D-6E8A-4147-A177-3AD203B41FA5}">
                      <a16:colId xmlns:a16="http://schemas.microsoft.com/office/drawing/2014/main" val="20003"/>
                    </a:ext>
                  </a:extLst>
                </a:gridCol>
              </a:tblGrid>
              <a:tr h="50323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Annie Hall</a:t>
                      </a: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Greystocke</a:t>
                      </a: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graphicFrame>
        <p:nvGraphicFramePr>
          <p:cNvPr id="1040411" name="Group 27"/>
          <p:cNvGraphicFramePr>
            <a:graphicFrameLocks noGrp="1"/>
          </p:cNvGraphicFramePr>
          <p:nvPr/>
        </p:nvGraphicFramePr>
        <p:xfrm>
          <a:off x="827088" y="4652963"/>
          <a:ext cx="8287356" cy="1411288"/>
        </p:xfrm>
        <a:graphic>
          <a:graphicData uri="http://schemas.openxmlformats.org/drawingml/2006/table">
            <a:tbl>
              <a:tblPr/>
              <a:tblGrid>
                <a:gridCol w="1703387">
                  <a:extLst>
                    <a:ext uri="{9D8B030D-6E8A-4147-A177-3AD203B41FA5}">
                      <a16:colId xmlns:a16="http://schemas.microsoft.com/office/drawing/2014/main" val="20000"/>
                    </a:ext>
                  </a:extLst>
                </a:gridCol>
                <a:gridCol w="208266">
                  <a:extLst>
                    <a:ext uri="{9D8B030D-6E8A-4147-A177-3AD203B41FA5}">
                      <a16:colId xmlns:a16="http://schemas.microsoft.com/office/drawing/2014/main" val="20001"/>
                    </a:ext>
                  </a:extLst>
                </a:gridCol>
                <a:gridCol w="1858962">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gridCol w="2084387">
                  <a:extLst>
                    <a:ext uri="{9D8B030D-6E8A-4147-A177-3AD203B41FA5}">
                      <a16:colId xmlns:a16="http://schemas.microsoft.com/office/drawing/2014/main" val="20004"/>
                    </a:ext>
                  </a:extLst>
                </a:gridCol>
                <a:gridCol w="209550">
                  <a:extLst>
                    <a:ext uri="{9D8B030D-6E8A-4147-A177-3AD203B41FA5}">
                      <a16:colId xmlns:a16="http://schemas.microsoft.com/office/drawing/2014/main" val="20005"/>
                    </a:ext>
                  </a:extLst>
                </a:gridCol>
                <a:gridCol w="2014538">
                  <a:extLst>
                    <a:ext uri="{9D8B030D-6E8A-4147-A177-3AD203B41FA5}">
                      <a16:colId xmlns:a16="http://schemas.microsoft.com/office/drawing/2014/main" val="20006"/>
                    </a:ext>
                  </a:extLst>
                </a:gridCol>
              </a:tblGrid>
              <a:tr h="141128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Annie Hall 1977</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Brazil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Casablanca 1942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Easy Rider 1969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Greystoke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Jurassic Park 1992</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Impitoyable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Manhattan 1979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Metropolis 1926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Psychose 1960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Reservoir Dogs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Shining 1980</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Smoke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Twin Peaks 1990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Underground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Vertigo 1958</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291" name="Line 57"/>
          <p:cNvSpPr>
            <a:spLocks noChangeShapeType="1"/>
          </p:cNvSpPr>
          <p:nvPr/>
        </p:nvSpPr>
        <p:spPr bwMode="auto">
          <a:xfrm>
            <a:off x="3275013" y="3500438"/>
            <a:ext cx="0" cy="433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2" name="Line 58"/>
          <p:cNvSpPr>
            <a:spLocks noChangeShapeType="1"/>
          </p:cNvSpPr>
          <p:nvPr/>
        </p:nvSpPr>
        <p:spPr bwMode="auto">
          <a:xfrm flipH="1">
            <a:off x="1258888" y="3933825"/>
            <a:ext cx="2016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3" name="Line 59"/>
          <p:cNvSpPr>
            <a:spLocks noChangeShapeType="1"/>
          </p:cNvSpPr>
          <p:nvPr/>
        </p:nvSpPr>
        <p:spPr bwMode="auto">
          <a:xfrm>
            <a:off x="1258888" y="3933825"/>
            <a:ext cx="0"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294" name="Line 60"/>
          <p:cNvSpPr>
            <a:spLocks noChangeShapeType="1"/>
          </p:cNvSpPr>
          <p:nvPr/>
        </p:nvSpPr>
        <p:spPr bwMode="auto">
          <a:xfrm>
            <a:off x="4859338" y="3500438"/>
            <a:ext cx="0" cy="433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5" name="Line 61"/>
          <p:cNvSpPr>
            <a:spLocks noChangeShapeType="1"/>
          </p:cNvSpPr>
          <p:nvPr/>
        </p:nvSpPr>
        <p:spPr bwMode="auto">
          <a:xfrm flipH="1">
            <a:off x="3706813" y="3933825"/>
            <a:ext cx="11525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6" name="Line 62"/>
          <p:cNvSpPr>
            <a:spLocks noChangeShapeType="1"/>
          </p:cNvSpPr>
          <p:nvPr/>
        </p:nvSpPr>
        <p:spPr bwMode="auto">
          <a:xfrm>
            <a:off x="3706813" y="3933825"/>
            <a:ext cx="0"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297" name="Line 63"/>
          <p:cNvSpPr>
            <a:spLocks noChangeShapeType="1"/>
          </p:cNvSpPr>
          <p:nvPr/>
        </p:nvSpPr>
        <p:spPr bwMode="auto">
          <a:xfrm>
            <a:off x="7235825" y="3500438"/>
            <a:ext cx="0" cy="433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8" name="Line 64"/>
          <p:cNvSpPr>
            <a:spLocks noChangeShapeType="1"/>
          </p:cNvSpPr>
          <p:nvPr/>
        </p:nvSpPr>
        <p:spPr bwMode="auto">
          <a:xfrm flipH="1">
            <a:off x="5795963" y="3933825"/>
            <a:ext cx="1439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9" name="Line 65"/>
          <p:cNvSpPr>
            <a:spLocks noChangeShapeType="1"/>
          </p:cNvSpPr>
          <p:nvPr/>
        </p:nvSpPr>
        <p:spPr bwMode="auto">
          <a:xfrm>
            <a:off x="5795963" y="3933825"/>
            <a:ext cx="0"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00" name="Line 66"/>
          <p:cNvSpPr>
            <a:spLocks noChangeShapeType="1"/>
          </p:cNvSpPr>
          <p:nvPr/>
        </p:nvSpPr>
        <p:spPr bwMode="auto">
          <a:xfrm>
            <a:off x="8839200" y="3500438"/>
            <a:ext cx="0" cy="115252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01" name="Line 67"/>
          <p:cNvSpPr>
            <a:spLocks noChangeShapeType="1"/>
          </p:cNvSpPr>
          <p:nvPr/>
        </p:nvSpPr>
        <p:spPr bwMode="auto">
          <a:xfrm>
            <a:off x="1547813" y="6092825"/>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2" name="Line 68"/>
          <p:cNvSpPr>
            <a:spLocks noChangeShapeType="1"/>
          </p:cNvSpPr>
          <p:nvPr/>
        </p:nvSpPr>
        <p:spPr bwMode="auto">
          <a:xfrm>
            <a:off x="1547813" y="6165850"/>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3" name="Line 69"/>
          <p:cNvSpPr>
            <a:spLocks noChangeShapeType="1"/>
          </p:cNvSpPr>
          <p:nvPr/>
        </p:nvSpPr>
        <p:spPr bwMode="auto">
          <a:xfrm flipV="1">
            <a:off x="2627313" y="4508500"/>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4" name="Line 70"/>
          <p:cNvSpPr>
            <a:spLocks noChangeShapeType="1"/>
          </p:cNvSpPr>
          <p:nvPr/>
        </p:nvSpPr>
        <p:spPr bwMode="auto">
          <a:xfrm>
            <a:off x="2627313" y="4508500"/>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5" name="Line 71"/>
          <p:cNvSpPr>
            <a:spLocks noChangeShapeType="1"/>
          </p:cNvSpPr>
          <p:nvPr/>
        </p:nvSpPr>
        <p:spPr bwMode="auto">
          <a:xfrm>
            <a:off x="2843213" y="4508500"/>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06" name="Line 72"/>
          <p:cNvSpPr>
            <a:spLocks noChangeShapeType="1"/>
          </p:cNvSpPr>
          <p:nvPr/>
        </p:nvSpPr>
        <p:spPr bwMode="auto">
          <a:xfrm>
            <a:off x="3563938" y="6092825"/>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7" name="Line 73"/>
          <p:cNvSpPr>
            <a:spLocks noChangeShapeType="1"/>
          </p:cNvSpPr>
          <p:nvPr/>
        </p:nvSpPr>
        <p:spPr bwMode="auto">
          <a:xfrm>
            <a:off x="3563938" y="6165850"/>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8" name="Line 74"/>
          <p:cNvSpPr>
            <a:spLocks noChangeShapeType="1"/>
          </p:cNvSpPr>
          <p:nvPr/>
        </p:nvSpPr>
        <p:spPr bwMode="auto">
          <a:xfrm flipV="1">
            <a:off x="4643438" y="4508500"/>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9" name="Line 75"/>
          <p:cNvSpPr>
            <a:spLocks noChangeShapeType="1"/>
          </p:cNvSpPr>
          <p:nvPr/>
        </p:nvSpPr>
        <p:spPr bwMode="auto">
          <a:xfrm>
            <a:off x="4643438" y="4508500"/>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0" name="Line 76"/>
          <p:cNvSpPr>
            <a:spLocks noChangeShapeType="1"/>
          </p:cNvSpPr>
          <p:nvPr/>
        </p:nvSpPr>
        <p:spPr bwMode="auto">
          <a:xfrm>
            <a:off x="4859338" y="4508500"/>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11" name="Line 77"/>
          <p:cNvSpPr>
            <a:spLocks noChangeShapeType="1"/>
          </p:cNvSpPr>
          <p:nvPr/>
        </p:nvSpPr>
        <p:spPr bwMode="auto">
          <a:xfrm>
            <a:off x="5867400" y="6092825"/>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2" name="Line 78"/>
          <p:cNvSpPr>
            <a:spLocks noChangeShapeType="1"/>
          </p:cNvSpPr>
          <p:nvPr/>
        </p:nvSpPr>
        <p:spPr bwMode="auto">
          <a:xfrm>
            <a:off x="5867400" y="6165850"/>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3" name="Line 79"/>
          <p:cNvSpPr>
            <a:spLocks noChangeShapeType="1"/>
          </p:cNvSpPr>
          <p:nvPr/>
        </p:nvSpPr>
        <p:spPr bwMode="auto">
          <a:xfrm flipV="1">
            <a:off x="6946900" y="4508500"/>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4" name="Line 80"/>
          <p:cNvSpPr>
            <a:spLocks noChangeShapeType="1"/>
          </p:cNvSpPr>
          <p:nvPr/>
        </p:nvSpPr>
        <p:spPr bwMode="auto">
          <a:xfrm>
            <a:off x="6946900" y="4508500"/>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5" name="Line 81"/>
          <p:cNvSpPr>
            <a:spLocks noChangeShapeType="1"/>
          </p:cNvSpPr>
          <p:nvPr/>
        </p:nvSpPr>
        <p:spPr bwMode="auto">
          <a:xfrm>
            <a:off x="7162800" y="4508500"/>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graphicFrame>
        <p:nvGraphicFramePr>
          <p:cNvPr id="1040466" name="Group 82"/>
          <p:cNvGraphicFramePr>
            <a:graphicFrameLocks noGrp="1"/>
          </p:cNvGraphicFramePr>
          <p:nvPr>
            <p:ph sz="half" idx="2"/>
          </p:nvPr>
        </p:nvGraphicFramePr>
        <p:xfrm>
          <a:off x="2987675" y="1989138"/>
          <a:ext cx="3810000" cy="403225"/>
        </p:xfrm>
        <a:graphic>
          <a:graphicData uri="http://schemas.openxmlformats.org/drawingml/2006/table">
            <a:tbl>
              <a:tblPr/>
              <a:tblGrid>
                <a:gridCol w="1628775">
                  <a:extLst>
                    <a:ext uri="{9D8B030D-6E8A-4147-A177-3AD203B41FA5}">
                      <a16:colId xmlns:a16="http://schemas.microsoft.com/office/drawing/2014/main" val="20000"/>
                    </a:ext>
                  </a:extLst>
                </a:gridCol>
                <a:gridCol w="234950">
                  <a:extLst>
                    <a:ext uri="{9D8B030D-6E8A-4147-A177-3AD203B41FA5}">
                      <a16:colId xmlns:a16="http://schemas.microsoft.com/office/drawing/2014/main" val="20001"/>
                    </a:ext>
                  </a:extLst>
                </a:gridCol>
                <a:gridCol w="1716088">
                  <a:extLst>
                    <a:ext uri="{9D8B030D-6E8A-4147-A177-3AD203B41FA5}">
                      <a16:colId xmlns:a16="http://schemas.microsoft.com/office/drawing/2014/main" val="20002"/>
                    </a:ext>
                  </a:extLst>
                </a:gridCol>
                <a:gridCol w="230187">
                  <a:extLst>
                    <a:ext uri="{9D8B030D-6E8A-4147-A177-3AD203B41FA5}">
                      <a16:colId xmlns:a16="http://schemas.microsoft.com/office/drawing/2014/main" val="20003"/>
                    </a:ext>
                  </a:extLst>
                </a:gridCol>
              </a:tblGrid>
              <a:tr h="403225">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Annie Hall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Metropolis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sp>
        <p:nvSpPr>
          <p:cNvPr id="138328" name="Line 94"/>
          <p:cNvSpPr>
            <a:spLocks noChangeShapeType="1"/>
          </p:cNvSpPr>
          <p:nvPr/>
        </p:nvSpPr>
        <p:spPr bwMode="auto">
          <a:xfrm>
            <a:off x="4787900" y="2347913"/>
            <a:ext cx="0"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29" name="Line 95"/>
          <p:cNvSpPr>
            <a:spLocks noChangeShapeType="1"/>
          </p:cNvSpPr>
          <p:nvPr/>
        </p:nvSpPr>
        <p:spPr bwMode="auto">
          <a:xfrm flipH="1">
            <a:off x="2771775" y="2636838"/>
            <a:ext cx="2016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30" name="Line 96"/>
          <p:cNvSpPr>
            <a:spLocks noChangeShapeType="1"/>
          </p:cNvSpPr>
          <p:nvPr/>
        </p:nvSpPr>
        <p:spPr bwMode="auto">
          <a:xfrm>
            <a:off x="2771775" y="2636838"/>
            <a:ext cx="0" cy="360362"/>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31" name="Line 97"/>
          <p:cNvSpPr>
            <a:spLocks noChangeShapeType="1"/>
          </p:cNvSpPr>
          <p:nvPr/>
        </p:nvSpPr>
        <p:spPr bwMode="auto">
          <a:xfrm>
            <a:off x="6659563" y="2349500"/>
            <a:ext cx="0"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32" name="Line 98"/>
          <p:cNvSpPr>
            <a:spLocks noChangeShapeType="1"/>
          </p:cNvSpPr>
          <p:nvPr/>
        </p:nvSpPr>
        <p:spPr bwMode="auto">
          <a:xfrm flipH="1" flipV="1">
            <a:off x="5795963" y="2636838"/>
            <a:ext cx="863600"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33" name="Line 99"/>
          <p:cNvSpPr>
            <a:spLocks noChangeShapeType="1"/>
          </p:cNvSpPr>
          <p:nvPr/>
        </p:nvSpPr>
        <p:spPr bwMode="auto">
          <a:xfrm>
            <a:off x="5795963" y="2636838"/>
            <a:ext cx="0" cy="360362"/>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34" name="Text Box 100"/>
          <p:cNvSpPr txBox="1">
            <a:spLocks noChangeArrowheads="1"/>
          </p:cNvSpPr>
          <p:nvPr/>
        </p:nvSpPr>
        <p:spPr bwMode="auto">
          <a:xfrm>
            <a:off x="930275" y="1982788"/>
            <a:ext cx="1766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INDEX niveau 2</a:t>
            </a:r>
          </a:p>
        </p:txBody>
      </p:sp>
      <p:sp>
        <p:nvSpPr>
          <p:cNvPr id="138335" name="Text Box 101"/>
          <p:cNvSpPr txBox="1">
            <a:spLocks noChangeArrowheads="1"/>
          </p:cNvSpPr>
          <p:nvPr/>
        </p:nvSpPr>
        <p:spPr bwMode="auto">
          <a:xfrm>
            <a:off x="0" y="3068638"/>
            <a:ext cx="1766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INDEX niveau 1</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62</a:t>
            </a:fld>
            <a:endParaRPr lang="en-US"/>
          </a:p>
        </p:txBody>
      </p:sp>
    </p:spTree>
    <p:extLst>
      <p:ext uri="{BB962C8B-B14F-4D97-AF65-F5344CB8AC3E}">
        <p14:creationId xmlns:p14="http://schemas.microsoft.com/office/powerpoint/2010/main" val="1771537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fr-FR" altLang="x-none" dirty="0">
                <a:ea typeface="ＭＳ Ｐゴシック" charset="-128"/>
              </a:rPr>
              <a:t>Création d’</a:t>
            </a:r>
            <a:r>
              <a:rPr lang="fr-FR" altLang="ja-JP" dirty="0">
                <a:ea typeface="ＭＳ Ｐゴシック" charset="-128"/>
              </a:rPr>
              <a:t>index</a:t>
            </a:r>
            <a:endParaRPr lang="fr-FR" altLang="x-none" dirty="0">
              <a:ea typeface="ＭＳ Ｐゴシック" charset="-128"/>
            </a:endParaRPr>
          </a:p>
        </p:txBody>
      </p:sp>
      <p:sp>
        <p:nvSpPr>
          <p:cNvPr id="140291" name="Rectangle 3"/>
          <p:cNvSpPr>
            <a:spLocks noGrp="1" noChangeArrowheads="1"/>
          </p:cNvSpPr>
          <p:nvPr>
            <p:ph type="body" idx="1"/>
          </p:nvPr>
        </p:nvSpPr>
        <p:spPr>
          <a:xfrm>
            <a:off x="457200" y="1387233"/>
            <a:ext cx="8229600" cy="5470767"/>
          </a:xfrm>
        </p:spPr>
        <p:txBody>
          <a:bodyPr>
            <a:normAutofit lnSpcReduction="10000"/>
          </a:bodyPr>
          <a:lstStyle/>
          <a:p>
            <a:pPr eaLnBrk="1" hangingPunct="1"/>
            <a:r>
              <a:rPr lang="fr-FR" altLang="x-none" sz="2400" dirty="0">
                <a:latin typeface="Courier New" charset="0"/>
                <a:ea typeface="ＭＳ Ｐゴシック" charset="-128"/>
              </a:rPr>
              <a:t>CREATE INDEX </a:t>
            </a:r>
            <a:r>
              <a:rPr lang="fr-FR" altLang="x-none" sz="2400" dirty="0">
                <a:ea typeface="ＭＳ Ｐゴシック" charset="-128"/>
              </a:rPr>
              <a:t>: pour créer un index, il faut définir</a:t>
            </a:r>
          </a:p>
          <a:p>
            <a:pPr lvl="1" eaLnBrk="1" hangingPunct="1"/>
            <a:r>
              <a:rPr lang="fr-FR" altLang="x-none" sz="2000" dirty="0">
                <a:ea typeface="ＭＳ Ｐゴシック" charset="-128"/>
              </a:rPr>
              <a:t>Le nom de l'index,</a:t>
            </a:r>
          </a:p>
          <a:p>
            <a:pPr lvl="1" eaLnBrk="1" hangingPunct="1"/>
            <a:r>
              <a:rPr lang="fr-FR" altLang="x-none" sz="2000" dirty="0">
                <a:ea typeface="ＭＳ Ｐゴシック" charset="-128"/>
              </a:rPr>
              <a:t>Le nom de la table sur lequel porte l'index,</a:t>
            </a:r>
          </a:p>
          <a:p>
            <a:pPr lvl="1" eaLnBrk="1" hangingPunct="1"/>
            <a:r>
              <a:rPr lang="fr-FR" altLang="x-none" sz="2000" dirty="0">
                <a:ea typeface="ＭＳ Ｐゴシック" charset="-128"/>
              </a:rPr>
              <a:t>Le nom des colonnes de la table (une ou plusieurs colonnes),</a:t>
            </a:r>
          </a:p>
          <a:p>
            <a:pPr lvl="1" eaLnBrk="1" hangingPunct="1"/>
            <a:r>
              <a:rPr lang="fr-FR" altLang="x-none" sz="2000" dirty="0">
                <a:ea typeface="ＭＳ Ｐゴシック" charset="-128"/>
              </a:rPr>
              <a:t>Le type de l'index :</a:t>
            </a:r>
          </a:p>
          <a:p>
            <a:pPr lvl="2" eaLnBrk="1" hangingPunct="1"/>
            <a:r>
              <a:rPr lang="fr-FR" altLang="x-none" sz="1800" dirty="0">
                <a:ea typeface="ＭＳ Ｐゴシック" charset="-128"/>
              </a:rPr>
              <a:t>UNIQUE</a:t>
            </a:r>
          </a:p>
          <a:p>
            <a:pPr lvl="2" eaLnBrk="1" hangingPunct="1"/>
            <a:r>
              <a:rPr lang="fr-FR" altLang="x-none" sz="1800" dirty="0">
                <a:ea typeface="ＭＳ Ｐゴシック" charset="-128"/>
              </a:rPr>
              <a:t>NON UNIQUE</a:t>
            </a:r>
          </a:p>
          <a:p>
            <a:pPr eaLnBrk="1" hangingPunct="1"/>
            <a:r>
              <a:rPr lang="fr-FR" altLang="x-none" sz="1800" b="1" dirty="0">
                <a:ea typeface="ＭＳ Ｐゴシック" charset="-128"/>
              </a:rPr>
              <a:t>Exemple</a:t>
            </a:r>
            <a:r>
              <a:rPr lang="fr-FR" altLang="x-none" sz="1800" dirty="0">
                <a:ea typeface="ＭＳ Ｐゴシック" charset="-128"/>
              </a:rPr>
              <a:t> : création d'un index  sur la table </a:t>
            </a:r>
            <a:r>
              <a:rPr lang="fr-FR" altLang="x-none" sz="1800" dirty="0">
                <a:latin typeface="Courier New" charset="0"/>
                <a:ea typeface="ＭＳ Ｐゴシック" charset="-128"/>
              </a:rPr>
              <a:t>EMP</a:t>
            </a:r>
            <a:r>
              <a:rPr lang="fr-FR" altLang="x-none" sz="1800" dirty="0">
                <a:ea typeface="ＭＳ Ｐゴシック" charset="-128"/>
              </a:rPr>
              <a:t>, colonne </a:t>
            </a:r>
            <a:r>
              <a:rPr lang="fr-FR" altLang="x-none" sz="1800" dirty="0">
                <a:latin typeface="Courier New" charset="0"/>
                <a:ea typeface="ＭＳ Ｐゴシック" charset="-128"/>
              </a:rPr>
              <a:t>DEPTNO </a:t>
            </a:r>
            <a:r>
              <a:rPr lang="fr-FR" altLang="x-none" sz="1800" dirty="0">
                <a:ea typeface="ＭＳ Ｐゴシック" charset="-128"/>
              </a:rPr>
              <a:t>(</a:t>
            </a:r>
            <a:r>
              <a:rPr lang="fr-FR" altLang="x-none" sz="1800" dirty="0" err="1">
                <a:ea typeface="ＭＳ Ｐゴシック" charset="-128"/>
              </a:rPr>
              <a:t>foreign</a:t>
            </a:r>
            <a:r>
              <a:rPr lang="fr-FR" altLang="x-none" sz="1800" dirty="0">
                <a:ea typeface="ＭＳ Ｐゴシック" charset="-128"/>
              </a:rPr>
              <a:t> key) :</a:t>
            </a:r>
          </a:p>
          <a:p>
            <a:pPr lvl="1" eaLnBrk="1" hangingPunct="1">
              <a:buFont typeface="Wingdings" charset="2"/>
              <a:buNone/>
            </a:pPr>
            <a:r>
              <a:rPr lang="fr-FR" altLang="x-none" sz="1600" dirty="0">
                <a:latin typeface="Courier New" charset="0"/>
                <a:ea typeface="ＭＳ Ｐゴシック" charset="-128"/>
              </a:rPr>
              <a:t>CREATE INDEX </a:t>
            </a:r>
            <a:r>
              <a:rPr lang="fr-FR" altLang="x-none" sz="1600" dirty="0" err="1">
                <a:latin typeface="Courier New" charset="0"/>
                <a:ea typeface="ＭＳ Ｐゴシック" charset="-128"/>
              </a:rPr>
              <a:t>idx_emp_deptno</a:t>
            </a:r>
            <a:r>
              <a:rPr lang="fr-FR" altLang="x-none" sz="1600" dirty="0">
                <a:latin typeface="Courier New" charset="0"/>
                <a:ea typeface="ＭＳ Ｐゴシック" charset="-128"/>
              </a:rPr>
              <a:t> ON </a:t>
            </a:r>
            <a:r>
              <a:rPr lang="fr-FR" altLang="x-none" sz="1600" dirty="0" err="1">
                <a:latin typeface="Courier New" charset="0"/>
                <a:ea typeface="ＭＳ Ｐゴシック" charset="-128"/>
              </a:rPr>
              <a:t>emp</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deptno</a:t>
            </a:r>
            <a:r>
              <a:rPr lang="fr-FR" altLang="x-none" sz="1600" dirty="0">
                <a:latin typeface="Courier New" charset="0"/>
                <a:ea typeface="ＭＳ Ｐゴシック" charset="-128"/>
              </a:rPr>
              <a:t>)</a:t>
            </a:r>
          </a:p>
          <a:p>
            <a:pPr eaLnBrk="1" hangingPunct="1"/>
            <a:r>
              <a:rPr lang="fr-FR" altLang="x-none" sz="1800" b="1" dirty="0">
                <a:ea typeface="ＭＳ Ｐゴシック" charset="-128"/>
              </a:rPr>
              <a:t>Exemple </a:t>
            </a:r>
            <a:r>
              <a:rPr lang="fr-FR" altLang="x-none" sz="1800" dirty="0">
                <a:ea typeface="ＭＳ Ｐゴシック" charset="-128"/>
              </a:rPr>
              <a:t>:  Création d'un index unique portant sur deux colonnes :</a:t>
            </a:r>
          </a:p>
          <a:p>
            <a:pPr lvl="1" eaLnBrk="1" hangingPunct="1">
              <a:buFont typeface="Wingdings" charset="2"/>
              <a:buNone/>
            </a:pPr>
            <a:r>
              <a:rPr lang="fr-FR" altLang="x-none" sz="1600" dirty="0">
                <a:latin typeface="Courier New" charset="0"/>
                <a:ea typeface="ＭＳ Ｐゴシック" charset="-128"/>
              </a:rPr>
              <a:t>CREATE UNIQUE INDEX </a:t>
            </a:r>
            <a:r>
              <a:rPr lang="fr-FR" altLang="x-none" sz="1600" dirty="0" err="1">
                <a:latin typeface="Courier New" charset="0"/>
                <a:ea typeface="ＭＳ Ｐゴシック" charset="-128"/>
              </a:rPr>
              <a:t>idx_dept_deptno_dname</a:t>
            </a:r>
            <a:endParaRPr lang="fr-FR" altLang="x-none" sz="1600" dirty="0">
              <a:latin typeface="Courier New" charset="0"/>
              <a:ea typeface="ＭＳ Ｐゴシック" charset="-128"/>
            </a:endParaRPr>
          </a:p>
          <a:p>
            <a:pPr lvl="1" eaLnBrk="1" hangingPunct="1">
              <a:buFont typeface="Wingdings" charset="2"/>
              <a:buNone/>
            </a:pPr>
            <a:r>
              <a:rPr lang="fr-FR" altLang="x-none" sz="1600" dirty="0">
                <a:latin typeface="Courier New" charset="0"/>
                <a:ea typeface="ＭＳ Ｐゴシック" charset="-128"/>
              </a:rPr>
              <a:t>ON </a:t>
            </a:r>
            <a:r>
              <a:rPr lang="fr-FR" altLang="x-none" sz="1600" dirty="0" err="1">
                <a:latin typeface="Courier New" charset="0"/>
                <a:ea typeface="ＭＳ Ｐゴシック" charset="-128"/>
              </a:rPr>
              <a:t>dept</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deptno</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dname</a:t>
            </a:r>
            <a:r>
              <a:rPr lang="fr-FR" altLang="x-none" sz="1600" dirty="0">
                <a:latin typeface="Courier New" charset="0"/>
                <a:ea typeface="ＭＳ Ｐゴシック" charset="-128"/>
              </a:rPr>
              <a:t>)</a:t>
            </a:r>
          </a:p>
          <a:p>
            <a:pPr lvl="1" eaLnBrk="1" hangingPunct="1">
              <a:buFont typeface="Wingdings" charset="2"/>
              <a:buNone/>
            </a:pPr>
            <a:endParaRPr lang="fr-FR" altLang="x-none" sz="1600" dirty="0">
              <a:latin typeface="Courier New" charset="0"/>
              <a:ea typeface="ＭＳ Ｐゴシック" charset="-128"/>
            </a:endParaRPr>
          </a:p>
          <a:p>
            <a:r>
              <a:rPr lang="fr-FR" altLang="x-none" sz="2000" dirty="0">
                <a:latin typeface="+mj-lt"/>
                <a:ea typeface="Verdana" panose="020B0604030504040204" pitchFamily="34" charset="0"/>
                <a:cs typeface="Verdana" panose="020B0604030504040204" pitchFamily="34" charset="0"/>
              </a:rPr>
              <a:t>En général, </a:t>
            </a:r>
            <a:r>
              <a:rPr lang="fr-FR" altLang="x-none" sz="2000" b="1" dirty="0">
                <a:latin typeface="+mj-lt"/>
                <a:ea typeface="Verdana" panose="020B0604030504040204" pitchFamily="34" charset="0"/>
                <a:cs typeface="Verdana" panose="020B0604030504040204" pitchFamily="34" charset="0"/>
              </a:rPr>
              <a:t>on ne créé que des index non uniques </a:t>
            </a:r>
            <a:r>
              <a:rPr lang="fr-FR" altLang="x-none" sz="2000" dirty="0">
                <a:latin typeface="+mj-lt"/>
                <a:ea typeface="Verdana" panose="020B0604030504040204" pitchFamily="34" charset="0"/>
                <a:cs typeface="Verdana" panose="020B0604030504040204" pitchFamily="34" charset="0"/>
              </a:rPr>
              <a:t>(</a:t>
            </a:r>
            <a:r>
              <a:rPr lang="fr-FR" altLang="x-none" sz="2000" i="1" dirty="0">
                <a:latin typeface="+mj-lt"/>
                <a:ea typeface="Verdana" panose="020B0604030504040204" pitchFamily="34" charset="0"/>
                <a:cs typeface="Verdana" panose="020B0604030504040204" pitchFamily="34" charset="0"/>
              </a:rPr>
              <a:t>index range</a:t>
            </a:r>
            <a:r>
              <a:rPr lang="fr-FR" altLang="x-none" sz="2000" dirty="0">
                <a:latin typeface="+mj-lt"/>
                <a:ea typeface="Verdana" panose="020B0604030504040204" pitchFamily="34" charset="0"/>
                <a:cs typeface="Verdana" panose="020B0604030504040204" pitchFamily="34" charset="0"/>
              </a:rPr>
              <a:t>) car les </a:t>
            </a:r>
            <a:r>
              <a:rPr lang="fr-FR" altLang="x-none" sz="2000" b="1" dirty="0">
                <a:latin typeface="+mj-lt"/>
                <a:ea typeface="Verdana" panose="020B0604030504040204" pitchFamily="34" charset="0"/>
                <a:cs typeface="Verdana" panose="020B0604030504040204" pitchFamily="34" charset="0"/>
              </a:rPr>
              <a:t>index uniques sont générés par les clés primaires et les clés uniques</a:t>
            </a:r>
            <a:r>
              <a:rPr lang="fr-FR" altLang="x-none" sz="2000" dirty="0">
                <a:latin typeface="+mj-lt"/>
                <a:ea typeface="Verdana" panose="020B0604030504040204" pitchFamily="34" charset="0"/>
                <a:cs typeface="Verdana" panose="020B0604030504040204" pitchFamily="34" charset="0"/>
              </a:rPr>
              <a:t>.</a:t>
            </a:r>
            <a:endParaRPr lang="fr-FR" altLang="x-none" sz="2800" dirty="0">
              <a:latin typeface="+mj-lt"/>
              <a:ea typeface="Verdana" panose="020B0604030504040204" pitchFamily="34" charset="0"/>
              <a:cs typeface="Verdana" panose="020B0604030504040204" pitchFamily="34" charset="0"/>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63</a:t>
            </a:fld>
            <a:endParaRPr lang="en-US"/>
          </a:p>
        </p:txBody>
      </p:sp>
    </p:spTree>
    <p:extLst>
      <p:ext uri="{BB962C8B-B14F-4D97-AF65-F5344CB8AC3E}">
        <p14:creationId xmlns:p14="http://schemas.microsoft.com/office/powerpoint/2010/main" val="1248263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fr-FR" altLang="x-none">
                <a:ea typeface="ＭＳ Ｐゴシック" charset="-128"/>
              </a:rPr>
              <a:t>Quand créer des index ?</a:t>
            </a:r>
            <a:endParaRPr lang="fr-FR" altLang="x-none" sz="2800">
              <a:latin typeface="Courier New" charset="0"/>
              <a:ea typeface="ＭＳ Ｐゴシック" charset="-128"/>
            </a:endParaRPr>
          </a:p>
        </p:txBody>
      </p:sp>
      <p:sp>
        <p:nvSpPr>
          <p:cNvPr id="6" name="Rectangle 3"/>
          <p:cNvSpPr>
            <a:spLocks noGrp="1" noChangeArrowheads="1"/>
          </p:cNvSpPr>
          <p:nvPr>
            <p:ph idx="1"/>
          </p:nvPr>
        </p:nvSpPr>
        <p:spPr>
          <a:xfrm>
            <a:off x="457200" y="1387234"/>
            <a:ext cx="8229600" cy="5452478"/>
          </a:xfrm>
        </p:spPr>
        <p:txBody>
          <a:bodyPr>
            <a:normAutofit lnSpcReduction="10000"/>
          </a:bodyPr>
          <a:lstStyle/>
          <a:p>
            <a:pPr eaLnBrk="1" hangingPunct="1"/>
            <a:r>
              <a:rPr lang="fr-FR" altLang="x-none" sz="1900" dirty="0">
                <a:ea typeface="ＭＳ Ｐゴシック" charset="-128"/>
              </a:rPr>
              <a:t>PK, clés uniques : par défaut, les SGBD placent des index uniques sur les PK et clés uniques.</a:t>
            </a:r>
          </a:p>
          <a:p>
            <a:pPr eaLnBrk="1" hangingPunct="1"/>
            <a:r>
              <a:rPr lang="fr-FR" altLang="x-none" sz="1900" dirty="0">
                <a:ea typeface="ＭＳ Ｐゴシック" charset="-128"/>
              </a:rPr>
              <a:t>FK : Les SGBD n</a:t>
            </a:r>
            <a:r>
              <a:rPr lang="ja-JP" altLang="fr-FR" sz="1900" dirty="0">
                <a:ea typeface="ＭＳ Ｐゴシック" charset="-128"/>
              </a:rPr>
              <a:t>’</a:t>
            </a:r>
            <a:r>
              <a:rPr lang="fr-FR" altLang="ja-JP" sz="1900" dirty="0">
                <a:ea typeface="ＭＳ Ｐゴシック" charset="-128"/>
              </a:rPr>
              <a:t>indexent pas les FK =&gt; les indexer (remarque : par défaut, </a:t>
            </a:r>
            <a:r>
              <a:rPr lang="fr-FR" altLang="ja-JP" sz="1900" dirty="0" err="1">
                <a:ea typeface="ＭＳ Ｐゴシック" charset="-128"/>
              </a:rPr>
              <a:t>PowerAMC</a:t>
            </a:r>
            <a:r>
              <a:rPr lang="fr-FR" altLang="ja-JP" sz="1900" dirty="0">
                <a:ea typeface="ＭＳ Ｐゴシック" charset="-128"/>
              </a:rPr>
              <a:t> créée des index sur les FK lors de la génération du script de création des tables). Index non uniques.</a:t>
            </a:r>
          </a:p>
          <a:p>
            <a:pPr eaLnBrk="1" hangingPunct="1"/>
            <a:r>
              <a:rPr lang="fr-FR" altLang="x-none" sz="1900" dirty="0">
                <a:ea typeface="ＭＳ Ｐゴシック" charset="-128"/>
              </a:rPr>
              <a:t>Clés alternatives : index à créer manuellement pour les attributs fréquemment utilisés dans les clauses WHERE des instructions SELECT et UPDATE si les valeurs sont discriminantes (</a:t>
            </a:r>
            <a:r>
              <a:rPr lang="fr-FR" altLang="x-none" sz="1900" dirty="0" err="1">
                <a:ea typeface="ＭＳ Ｐゴシック" charset="-128"/>
              </a:rPr>
              <a:t>nbreuses</a:t>
            </a:r>
            <a:r>
              <a:rPr lang="fr-FR" altLang="x-none" sz="1900" dirty="0">
                <a:ea typeface="ＭＳ Ｐゴシック" charset="-128"/>
              </a:rPr>
              <a:t> valeurs distinctes)</a:t>
            </a:r>
          </a:p>
          <a:p>
            <a:pPr eaLnBrk="1" hangingPunct="1"/>
            <a:r>
              <a:rPr lang="fr-FR" altLang="x-none" sz="1900" dirty="0">
                <a:ea typeface="ＭＳ Ｐゴシック" charset="-128"/>
              </a:rPr>
              <a:t>Eviter les valeurs NULL sur les attributs indexés</a:t>
            </a:r>
          </a:p>
          <a:p>
            <a:pPr eaLnBrk="1" hangingPunct="1"/>
            <a:r>
              <a:rPr lang="fr-FR" altLang="x-none" sz="1900" dirty="0">
                <a:ea typeface="ＭＳ Ｐゴシック" charset="-128"/>
              </a:rPr>
              <a:t>Remarques :</a:t>
            </a:r>
            <a:endParaRPr lang="fr-FR" altLang="x-none" sz="1600" dirty="0">
              <a:ea typeface="ＭＳ Ｐゴシック" charset="-128"/>
            </a:endParaRPr>
          </a:p>
          <a:p>
            <a:pPr lvl="1" eaLnBrk="1" hangingPunct="1"/>
            <a:r>
              <a:rPr lang="fr-FR" altLang="x-none" sz="1600" dirty="0">
                <a:ea typeface="ＭＳ Ｐゴシック" charset="-128"/>
              </a:rPr>
              <a:t>L'index n'est utilisé que si la ou les colonnes font partie de la clause WHERE ou dans le cas des JOINTURES</a:t>
            </a:r>
          </a:p>
          <a:p>
            <a:pPr lvl="1" eaLnBrk="1" hangingPunct="1"/>
            <a:r>
              <a:rPr lang="fr-FR" altLang="x-none" sz="1600" dirty="0">
                <a:ea typeface="ＭＳ Ｐゴシック" charset="-128"/>
              </a:rPr>
              <a:t>L'utilisation de fonctions sur ces colonnes dans la clause WHERE inhibe l'utilisation de l'index.</a:t>
            </a:r>
          </a:p>
          <a:p>
            <a:pPr lvl="1" eaLnBrk="1" hangingPunct="1"/>
            <a:r>
              <a:rPr lang="fr-FR" altLang="x-none" sz="1600" dirty="0">
                <a:ea typeface="ＭＳ Ｐゴシック" charset="-128"/>
              </a:rPr>
              <a:t>Les index multi-colonnes (portant sur plusieurs colonnes) sont recommandés lorsque ces colonnes figurent souvent ensemble dans la clause WHERE </a:t>
            </a:r>
            <a:r>
              <a:rPr lang="fr-FR" altLang="x-none" sz="1600" b="1" u="sng" dirty="0">
                <a:ea typeface="ＭＳ Ｐゴシック" charset="-128"/>
              </a:rPr>
              <a:t>à condition que le SGBD sache les </a:t>
            </a:r>
            <a:r>
              <a:rPr lang="fr-FR" altLang="x-none" sz="1600" b="1" u="sng" dirty="0" err="1">
                <a:ea typeface="ＭＳ Ｐゴシック" charset="-128"/>
              </a:rPr>
              <a:t>gérér</a:t>
            </a:r>
            <a:r>
              <a:rPr lang="mr-IN" altLang="x-none" sz="1600" b="1" u="sng" dirty="0">
                <a:ea typeface="ＭＳ Ｐゴシック" charset="-128"/>
              </a:rPr>
              <a:t>…</a:t>
            </a:r>
            <a:r>
              <a:rPr lang="fr-FR" altLang="x-none" sz="1600" b="1" u="sng" dirty="0">
                <a:ea typeface="ＭＳ Ｐゴシック" charset="-128"/>
              </a:rPr>
              <a:t> </a:t>
            </a:r>
            <a:r>
              <a:rPr lang="fr-FR" altLang="x-none" sz="1600" dirty="0">
                <a:ea typeface="ＭＳ Ｐゴシック" charset="-128"/>
              </a:rPr>
              <a:t>Par exemple, on peut créer un index multi-colonnes sur (nom, </a:t>
            </a:r>
            <a:r>
              <a:rPr lang="fr-FR" altLang="x-none" sz="1600" dirty="0" err="1">
                <a:ea typeface="ＭＳ Ｐゴシック" charset="-128"/>
              </a:rPr>
              <a:t>prenom</a:t>
            </a:r>
            <a:r>
              <a:rPr lang="fr-FR" altLang="x-none" sz="1600" dirty="0">
                <a:ea typeface="ＭＳ Ｐゴシック" charset="-128"/>
              </a:rPr>
              <a:t>).</a:t>
            </a:r>
            <a:endParaRPr lang="fr-FR" altLang="x-none" sz="1600" b="1" u="sng"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64</a:t>
            </a:fld>
            <a:endParaRPr lang="en-US"/>
          </a:p>
        </p:txBody>
      </p:sp>
    </p:spTree>
    <p:extLst>
      <p:ext uri="{BB962C8B-B14F-4D97-AF65-F5344CB8AC3E}">
        <p14:creationId xmlns:p14="http://schemas.microsoft.com/office/powerpoint/2010/main" val="793367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ctrTitle"/>
          </p:nvPr>
        </p:nvSpPr>
        <p:spPr/>
        <p:txBody>
          <a:bodyPr/>
          <a:lstStyle/>
          <a:p>
            <a:pPr algn="ctr" eaLnBrk="1" hangingPunct="1"/>
            <a:r>
              <a:rPr lang="fr-FR" altLang="x-none" sz="4000">
                <a:ea typeface="ＭＳ Ｐゴシック" charset="-128"/>
              </a:rPr>
              <a:t>Séquence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65</a:t>
            </a:fld>
            <a:endParaRPr lang="en-US"/>
          </a:p>
        </p:txBody>
      </p:sp>
    </p:spTree>
    <p:extLst>
      <p:ext uri="{BB962C8B-B14F-4D97-AF65-F5344CB8AC3E}">
        <p14:creationId xmlns:p14="http://schemas.microsoft.com/office/powerpoint/2010/main" val="1758145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fr-FR" altLang="x-none">
                <a:ea typeface="ＭＳ Ｐゴシック" charset="-128"/>
              </a:rPr>
              <a:t>Séquence</a:t>
            </a:r>
          </a:p>
        </p:txBody>
      </p:sp>
      <p:sp>
        <p:nvSpPr>
          <p:cNvPr id="6" name="Rectangle 3"/>
          <p:cNvSpPr>
            <a:spLocks noGrp="1" noChangeArrowheads="1"/>
          </p:cNvSpPr>
          <p:nvPr>
            <p:ph idx="1"/>
          </p:nvPr>
        </p:nvSpPr>
        <p:spPr/>
        <p:txBody>
          <a:bodyPr/>
          <a:lstStyle/>
          <a:p>
            <a:pPr eaLnBrk="1" hangingPunct="1"/>
            <a:r>
              <a:rPr lang="fr-FR" altLang="x-none" sz="1800" dirty="0">
                <a:ea typeface="ＭＳ Ｐゴシック" charset="-128"/>
              </a:rPr>
              <a:t> = générateur de nombre</a:t>
            </a:r>
          </a:p>
          <a:p>
            <a:pPr eaLnBrk="1" hangingPunct="1"/>
            <a:r>
              <a:rPr lang="fr-FR" altLang="x-none" sz="1800" dirty="0">
                <a:ea typeface="ＭＳ Ｐゴシック" charset="-128"/>
                <a:sym typeface="Wingdings" charset="2"/>
              </a:rPr>
              <a:t> </a:t>
            </a:r>
            <a:r>
              <a:rPr lang="fr-FR" altLang="x-none" sz="1800" dirty="0">
                <a:latin typeface="Courier New" charset="0"/>
                <a:ea typeface="ＭＳ Ｐゴシック" charset="-128"/>
                <a:sym typeface="Wingdings" charset="2"/>
              </a:rPr>
              <a:t>AUTO_INCREMENT</a:t>
            </a:r>
            <a:r>
              <a:rPr lang="fr-FR" altLang="x-none" sz="1800" dirty="0">
                <a:ea typeface="ＭＳ Ｐゴシック" charset="-128"/>
                <a:sym typeface="Wingdings" charset="2"/>
              </a:rPr>
              <a:t> dans MySQL</a:t>
            </a:r>
          </a:p>
          <a:p>
            <a:pPr eaLnBrk="1" hangingPunct="1"/>
            <a:r>
              <a:rPr lang="fr-FR" altLang="x-none" sz="1800" dirty="0">
                <a:ea typeface="ＭＳ Ｐゴシック" charset="-128"/>
                <a:sym typeface="Wingdings" charset="2"/>
              </a:rPr>
              <a:t>Vous devez utiliser une séquence à chaque fois que vous voulez qu’</a:t>
            </a:r>
            <a:r>
              <a:rPr lang="fr-FR" altLang="ja-JP" sz="1800" dirty="0">
                <a:ea typeface="ＭＳ Ｐゴシック" charset="-128"/>
                <a:sym typeface="Wingdings" charset="2"/>
              </a:rPr>
              <a:t>un numéro s</a:t>
            </a:r>
            <a:r>
              <a:rPr lang="ja-JP" altLang="fr-FR" sz="1800" dirty="0">
                <a:ea typeface="ＭＳ Ｐゴシック" charset="-128"/>
                <a:sym typeface="Wingdings" charset="2"/>
              </a:rPr>
              <a:t>’</a:t>
            </a:r>
            <a:r>
              <a:rPr lang="fr-FR" altLang="ja-JP" sz="1800" dirty="0">
                <a:ea typeface="ＭＳ Ｐゴシック" charset="-128"/>
                <a:sym typeface="Wingdings" charset="2"/>
              </a:rPr>
              <a:t>incrémente automatiquement</a:t>
            </a:r>
          </a:p>
          <a:p>
            <a:pPr eaLnBrk="1" hangingPunct="1"/>
            <a:r>
              <a:rPr lang="fr-FR" altLang="x-none" sz="1800" dirty="0">
                <a:ea typeface="ＭＳ Ｐゴシック" charset="-128"/>
                <a:sym typeface="Wingdings" charset="2"/>
              </a:rPr>
              <a:t>Des tables différentes peuvent utiliser la même séquence. Sinon, possibilité de créer une séquence pour chaque table ayant un numéro automatique</a:t>
            </a:r>
          </a:p>
          <a:p>
            <a:pPr eaLnBrk="1" hangingPunct="1"/>
            <a:r>
              <a:rPr lang="fr-FR" altLang="x-none" sz="1800" dirty="0">
                <a:ea typeface="ＭＳ Ｐゴシック" charset="-128"/>
                <a:sym typeface="Wingdings" charset="2"/>
              </a:rPr>
              <a:t>A</a:t>
            </a:r>
            <a:r>
              <a:rPr lang="fr-FR" altLang="x-none" sz="1800" dirty="0">
                <a:ea typeface="ＭＳ Ｐゴシック" charset="-128"/>
              </a:rPr>
              <a:t>près création d'une séquence, les fonctions </a:t>
            </a:r>
            <a:r>
              <a:rPr lang="fr-FR" altLang="x-none" sz="1800" dirty="0" err="1">
                <a:latin typeface="Courier New" charset="0"/>
                <a:ea typeface="ＭＳ Ｐゴシック" charset="-128"/>
              </a:rPr>
              <a:t>nextval</a:t>
            </a:r>
            <a:r>
              <a:rPr lang="fr-FR" altLang="x-none" sz="1800" dirty="0">
                <a:ea typeface="ＭＳ Ｐゴシック" charset="-128"/>
              </a:rPr>
              <a:t>, </a:t>
            </a:r>
            <a:r>
              <a:rPr lang="fr-FR" altLang="x-none" sz="1800" dirty="0" err="1">
                <a:latin typeface="Courier New" charset="0"/>
                <a:ea typeface="ＭＳ Ｐゴシック" charset="-128"/>
              </a:rPr>
              <a:t>currval</a:t>
            </a:r>
            <a:r>
              <a:rPr lang="fr-FR" altLang="x-none" sz="1800" dirty="0">
                <a:latin typeface="Courier New" charset="0"/>
                <a:ea typeface="ＭＳ Ｐゴシック" charset="-128"/>
              </a:rPr>
              <a:t> </a:t>
            </a:r>
            <a:r>
              <a:rPr lang="fr-FR" altLang="x-none" sz="1800" dirty="0">
                <a:ea typeface="ＭＳ Ｐゴシック" charset="-128"/>
              </a:rPr>
              <a:t>et </a:t>
            </a:r>
            <a:r>
              <a:rPr lang="fr-FR" altLang="x-none" sz="1800" dirty="0" err="1">
                <a:latin typeface="Courier New" charset="0"/>
                <a:ea typeface="ＭＳ Ｐゴシック" charset="-128"/>
              </a:rPr>
              <a:t>setval</a:t>
            </a:r>
            <a:r>
              <a:rPr lang="fr-FR" altLang="x-none" sz="1800" dirty="0">
                <a:latin typeface="Courier New" charset="0"/>
                <a:ea typeface="ＭＳ Ｐゴシック" charset="-128"/>
              </a:rPr>
              <a:t> </a:t>
            </a:r>
            <a:r>
              <a:rPr lang="fr-FR" altLang="x-none" sz="1800" dirty="0">
                <a:ea typeface="ＭＳ Ｐゴシック" charset="-128"/>
              </a:rPr>
              <a:t>sont utilisées pour agir sur la séquence.</a:t>
            </a:r>
            <a:endParaRPr lang="fr-FR" altLang="x-none" sz="1800" dirty="0">
              <a:ea typeface="ＭＳ Ｐゴシック" charset="-128"/>
              <a:sym typeface="Wingdings" charset="2"/>
            </a:endParaRPr>
          </a:p>
          <a:p>
            <a:pPr eaLnBrk="1" hangingPunct="1"/>
            <a:r>
              <a:rPr lang="fr-FR" altLang="x-none" sz="1800" dirty="0">
                <a:ea typeface="ＭＳ Ｐゴシック" charset="-128"/>
                <a:sym typeface="Wingdings" charset="2"/>
              </a:rPr>
              <a:t>Syntaxe (partielle) :</a:t>
            </a:r>
          </a:p>
          <a:p>
            <a:pPr eaLnBrk="1" hangingPunct="1">
              <a:buFont typeface="Wingdings" charset="2"/>
              <a:buNone/>
            </a:pPr>
            <a:r>
              <a:rPr lang="fr-FR" altLang="x-none" sz="1800" dirty="0">
                <a:latin typeface="Courier New" charset="0"/>
                <a:ea typeface="ＭＳ Ｐゴシック" charset="-128"/>
              </a:rPr>
              <a:t>	CREATE SEQUENCE </a:t>
            </a:r>
            <a:r>
              <a:rPr lang="fr-FR" altLang="x-none" sz="1800" i="1" dirty="0">
                <a:latin typeface="Courier New" charset="0"/>
                <a:ea typeface="ＭＳ Ｐゴシック" charset="-128"/>
              </a:rPr>
              <a:t>nom [ INCREMENT [ BY ] incrément ]</a:t>
            </a:r>
            <a:r>
              <a:rPr lang="fr-FR" altLang="x-none" sz="1800" dirty="0">
                <a:latin typeface="Courier New" charset="0"/>
                <a:ea typeface="ＭＳ Ｐゴシック" charset="-128"/>
              </a:rPr>
              <a:t>[ MINVALUE </a:t>
            </a:r>
            <a:r>
              <a:rPr lang="fr-FR" altLang="x-none" sz="1800" i="1" dirty="0" err="1">
                <a:latin typeface="Courier New" charset="0"/>
                <a:ea typeface="ＭＳ Ｐゴシック" charset="-128"/>
              </a:rPr>
              <a:t>valeurmin</a:t>
            </a:r>
            <a:r>
              <a:rPr lang="fr-FR" altLang="x-none" sz="1800" i="1" dirty="0">
                <a:latin typeface="Courier New" charset="0"/>
                <a:ea typeface="ＭＳ Ｐゴシック" charset="-128"/>
              </a:rPr>
              <a:t> | NO MINVALUE ]</a:t>
            </a:r>
          </a:p>
          <a:p>
            <a:pPr eaLnBrk="1" hangingPunct="1">
              <a:buFont typeface="Wingdings" charset="2"/>
              <a:buNone/>
            </a:pPr>
            <a:r>
              <a:rPr lang="fr-FR" altLang="x-none" sz="1800" i="1" dirty="0">
                <a:latin typeface="Courier New" charset="0"/>
                <a:ea typeface="ＭＳ Ｐゴシック" charset="-128"/>
              </a:rPr>
              <a:t>	</a:t>
            </a:r>
            <a:r>
              <a:rPr lang="fr-FR" altLang="x-none" sz="1800" dirty="0">
                <a:latin typeface="Courier New" charset="0"/>
                <a:ea typeface="ＭＳ Ｐゴシック" charset="-128"/>
              </a:rPr>
              <a:t>[ MAXVALUE </a:t>
            </a:r>
            <a:r>
              <a:rPr lang="fr-FR" altLang="x-none" sz="1800" i="1" dirty="0" err="1">
                <a:latin typeface="Courier New" charset="0"/>
                <a:ea typeface="ＭＳ Ｐゴシック" charset="-128"/>
              </a:rPr>
              <a:t>valeurmax</a:t>
            </a:r>
            <a:r>
              <a:rPr lang="fr-FR" altLang="x-none" sz="1800" i="1" dirty="0">
                <a:latin typeface="Courier New" charset="0"/>
                <a:ea typeface="ＭＳ Ｐゴシック" charset="-128"/>
              </a:rPr>
              <a:t> | NO MAXVALUE ]</a:t>
            </a:r>
          </a:p>
          <a:p>
            <a:pPr eaLnBrk="1" hangingPunct="1">
              <a:buFont typeface="Wingdings" charset="2"/>
              <a:buNone/>
            </a:pPr>
            <a:r>
              <a:rPr lang="fr-FR" altLang="x-none" sz="1800" i="1" dirty="0">
                <a:latin typeface="Courier New" charset="0"/>
                <a:ea typeface="ＭＳ Ｐゴシック" charset="-128"/>
              </a:rPr>
              <a:t>	</a:t>
            </a:r>
            <a:r>
              <a:rPr lang="fr-FR" altLang="x-none" sz="1800" dirty="0">
                <a:latin typeface="Courier New" charset="0"/>
                <a:ea typeface="ＭＳ Ｐゴシック" charset="-128"/>
              </a:rPr>
              <a:t>[ START [ WITH ] </a:t>
            </a:r>
            <a:r>
              <a:rPr lang="fr-FR" altLang="x-none" sz="1800" i="1" dirty="0">
                <a:latin typeface="Courier New" charset="0"/>
                <a:ea typeface="ＭＳ Ｐゴシック" charset="-128"/>
              </a:rPr>
              <a:t>début ]</a:t>
            </a:r>
          </a:p>
          <a:p>
            <a:pPr eaLnBrk="1" hangingPunct="1">
              <a:buFont typeface="Wingdings" charset="2"/>
              <a:buNone/>
            </a:pPr>
            <a:r>
              <a:rPr lang="fr-FR" altLang="x-none" sz="1800" i="1" dirty="0">
                <a:latin typeface="Courier New" charset="0"/>
                <a:ea typeface="ＭＳ Ｐゴシック" charset="-128"/>
              </a:rPr>
              <a:t>	</a:t>
            </a:r>
            <a:r>
              <a:rPr lang="fr-FR" altLang="x-none" sz="1800" dirty="0">
                <a:latin typeface="Courier New" charset="0"/>
                <a:ea typeface="ＭＳ Ｐゴシック" charset="-128"/>
              </a:rPr>
              <a:t>[ OWNED BY { </a:t>
            </a:r>
            <a:r>
              <a:rPr lang="fr-FR" altLang="x-none" sz="1800" i="1" dirty="0" err="1">
                <a:latin typeface="Courier New" charset="0"/>
                <a:ea typeface="ＭＳ Ｐゴシック" charset="-128"/>
              </a:rPr>
              <a:t>table.colonne</a:t>
            </a:r>
            <a:r>
              <a:rPr lang="fr-FR" altLang="x-none" sz="1800" i="1" dirty="0">
                <a:latin typeface="Courier New" charset="0"/>
                <a:ea typeface="ＭＳ Ｐゴシック" charset="-128"/>
              </a:rPr>
              <a:t> | NONE }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66</a:t>
            </a:fld>
            <a:endParaRPr lang="en-US"/>
          </a:p>
        </p:txBody>
      </p:sp>
    </p:spTree>
    <p:extLst>
      <p:ext uri="{BB962C8B-B14F-4D97-AF65-F5344CB8AC3E}">
        <p14:creationId xmlns:p14="http://schemas.microsoft.com/office/powerpoint/2010/main" val="3061700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p:txBody>
          <a:bodyPr/>
          <a:lstStyle/>
          <a:p>
            <a:pPr eaLnBrk="1" hangingPunct="1"/>
            <a:r>
              <a:rPr lang="fr-FR" altLang="x-none" sz="1800" dirty="0">
                <a:latin typeface="Courier New" charset="0"/>
                <a:ea typeface="ＭＳ Ｐゴシック" charset="-128"/>
                <a:sym typeface="Wingdings" charset="2"/>
              </a:rPr>
              <a:t>INCREMENT BY </a:t>
            </a:r>
            <a:r>
              <a:rPr lang="fr-FR" altLang="x-none" sz="1800" i="1" dirty="0">
                <a:latin typeface="Courier New" charset="0"/>
                <a:ea typeface="ＭＳ Ｐゴシック" charset="-128"/>
                <a:sym typeface="Wingdings" charset="2"/>
              </a:rPr>
              <a:t>incrément </a:t>
            </a:r>
            <a:r>
              <a:rPr lang="fr-FR" altLang="x-none" sz="1800" dirty="0">
                <a:ea typeface="ＭＳ Ｐゴシック" charset="-128"/>
                <a:sym typeface="Wingdings" charset="2"/>
              </a:rPr>
              <a:t>: précise la valeur à ajouter à la valeur courante de la séquence pour créer une nouvelle valeur. Valeur &gt;0 (</a:t>
            </a:r>
            <a:r>
              <a:rPr lang="fr-FR" altLang="x-none" sz="1800" dirty="0" err="1">
                <a:ea typeface="ＭＳ Ｐゴシック" charset="-128"/>
                <a:sym typeface="Wingdings" charset="2"/>
              </a:rPr>
              <a:t>seq</a:t>
            </a:r>
            <a:r>
              <a:rPr lang="fr-FR" altLang="x-none" sz="1800" dirty="0">
                <a:ea typeface="ＭＳ Ｐゴシック" charset="-128"/>
                <a:sym typeface="Wingdings" charset="2"/>
              </a:rPr>
              <a:t>. croissante) ou &lt;0 (</a:t>
            </a:r>
            <a:r>
              <a:rPr lang="fr-FR" altLang="x-none" sz="1800" dirty="0" err="1">
                <a:ea typeface="ＭＳ Ｐゴシック" charset="-128"/>
                <a:sym typeface="Wingdings" charset="2"/>
              </a:rPr>
              <a:t>seq</a:t>
            </a:r>
            <a:r>
              <a:rPr lang="fr-FR" altLang="x-none" sz="1800" dirty="0">
                <a:ea typeface="ＭＳ Ｐゴシック" charset="-128"/>
                <a:sym typeface="Wingdings" charset="2"/>
              </a:rPr>
              <a:t>. décroissante). 1 est la valeur par défaut.</a:t>
            </a:r>
          </a:p>
          <a:p>
            <a:pPr eaLnBrk="1" hangingPunct="1"/>
            <a:r>
              <a:rPr lang="fr-FR" altLang="x-none" sz="1800" dirty="0">
                <a:latin typeface="Courier New" charset="0"/>
                <a:ea typeface="ＭＳ Ｐゴシック" charset="-128"/>
                <a:sym typeface="Wingdings" charset="2"/>
              </a:rPr>
              <a:t>MINVALUE </a:t>
            </a:r>
            <a:r>
              <a:rPr lang="fr-FR" altLang="x-none" sz="1800" i="1" dirty="0" err="1">
                <a:latin typeface="Courier New" charset="0"/>
                <a:ea typeface="ＭＳ Ｐゴシック" charset="-128"/>
                <a:sym typeface="Wingdings" charset="2"/>
              </a:rPr>
              <a:t>valeurmin</a:t>
            </a:r>
            <a:r>
              <a:rPr lang="fr-FR" altLang="x-none" sz="1800" i="1" dirty="0">
                <a:latin typeface="Courier New" charset="0"/>
                <a:ea typeface="ＭＳ Ｐゴシック" charset="-128"/>
                <a:sym typeface="Wingdings" charset="2"/>
              </a:rPr>
              <a:t> </a:t>
            </a:r>
            <a:r>
              <a:rPr lang="fr-FR" altLang="x-none" sz="1800" dirty="0">
                <a:ea typeface="ＭＳ Ｐゴシック" charset="-128"/>
                <a:sym typeface="Wingdings" charset="2"/>
              </a:rPr>
              <a:t>: détermine la valeur minimale de la séquence. Si cette clause n'est pas fournie ou si </a:t>
            </a:r>
            <a:r>
              <a:rPr lang="fr-FR" altLang="x-none" sz="1800" dirty="0">
                <a:latin typeface="Courier New" charset="0"/>
                <a:ea typeface="ＭＳ Ｐゴシック" charset="-128"/>
                <a:sym typeface="Wingdings" charset="2"/>
              </a:rPr>
              <a:t>NO MINVALUE</a:t>
            </a:r>
            <a:r>
              <a:rPr lang="fr-FR" altLang="x-none" sz="1800" dirty="0">
                <a:ea typeface="ＭＳ Ｐゴシック" charset="-128"/>
                <a:sym typeface="Wingdings" charset="2"/>
              </a:rPr>
              <a:t>, valeur par défaut = 1 (séquence croissante) ou -2</a:t>
            </a:r>
            <a:r>
              <a:rPr lang="fr-FR" altLang="x-none" sz="1800" baseline="30000" dirty="0">
                <a:ea typeface="ＭＳ Ｐゴシック" charset="-128"/>
                <a:sym typeface="Wingdings" charset="2"/>
              </a:rPr>
              <a:t>63</a:t>
            </a:r>
            <a:r>
              <a:rPr lang="fr-FR" altLang="x-none" sz="1800" dirty="0">
                <a:ea typeface="ＭＳ Ｐゴシック" charset="-128"/>
                <a:sym typeface="Wingdings" charset="2"/>
              </a:rPr>
              <a:t>-1 (</a:t>
            </a:r>
            <a:r>
              <a:rPr lang="fr-FR" altLang="x-none" sz="1800" dirty="0" err="1">
                <a:ea typeface="ＭＳ Ｐゴシック" charset="-128"/>
                <a:sym typeface="Wingdings" charset="2"/>
              </a:rPr>
              <a:t>séq</a:t>
            </a:r>
            <a:r>
              <a:rPr lang="fr-FR" altLang="x-none" sz="1800" dirty="0">
                <a:ea typeface="ＭＳ Ｐゴシック" charset="-128"/>
                <a:sym typeface="Wingdings" charset="2"/>
              </a:rPr>
              <a:t>. décroissante)</a:t>
            </a:r>
          </a:p>
          <a:p>
            <a:pPr eaLnBrk="1" hangingPunct="1"/>
            <a:r>
              <a:rPr lang="fr-FR" altLang="x-none" sz="1800" dirty="0">
                <a:latin typeface="Courier New" charset="0"/>
                <a:ea typeface="ＭＳ Ｐゴシック" charset="-128"/>
                <a:sym typeface="Wingdings" charset="2"/>
              </a:rPr>
              <a:t>MAXVALUE </a:t>
            </a:r>
            <a:r>
              <a:rPr lang="fr-FR" altLang="x-none" sz="1800" i="1" dirty="0" err="1">
                <a:latin typeface="Courier New" charset="0"/>
                <a:ea typeface="ＭＳ Ｐゴシック" charset="-128"/>
                <a:sym typeface="Wingdings" charset="2"/>
              </a:rPr>
              <a:t>valeurmax</a:t>
            </a:r>
            <a:r>
              <a:rPr lang="fr-FR" altLang="x-none" sz="1800" i="1" dirty="0">
                <a:latin typeface="Courier New" charset="0"/>
                <a:ea typeface="ＭＳ Ｐゴシック" charset="-128"/>
                <a:sym typeface="Wingdings" charset="2"/>
              </a:rPr>
              <a:t> </a:t>
            </a:r>
            <a:r>
              <a:rPr lang="fr-FR" altLang="x-none" sz="1800" dirty="0">
                <a:ea typeface="ＭＳ Ｐゴシック" charset="-128"/>
                <a:sym typeface="Wingdings" charset="2"/>
              </a:rPr>
              <a:t>: détermine la valeur maximale de la séquence. Si cette clause n'est pas fournie ou si </a:t>
            </a:r>
            <a:r>
              <a:rPr lang="fr-FR" altLang="x-none" sz="1800" dirty="0">
                <a:latin typeface="Courier New" charset="0"/>
                <a:ea typeface="ＭＳ Ｐゴシック" charset="-128"/>
                <a:sym typeface="Wingdings" charset="2"/>
              </a:rPr>
              <a:t>NO MAXVALUE </a:t>
            </a:r>
            <a:r>
              <a:rPr lang="fr-FR" altLang="x-none" sz="1800" dirty="0">
                <a:ea typeface="ＭＳ Ｐゴシック" charset="-128"/>
                <a:sym typeface="Wingdings" charset="2"/>
              </a:rPr>
              <a:t>est </a:t>
            </a:r>
            <a:r>
              <a:rPr lang="fr-FR" altLang="x-none" sz="1800" dirty="0" err="1">
                <a:ea typeface="ＭＳ Ｐゴシック" charset="-128"/>
                <a:sym typeface="Wingdings" charset="2"/>
              </a:rPr>
              <a:t>specifié</a:t>
            </a:r>
            <a:r>
              <a:rPr lang="fr-FR" altLang="x-none" sz="1800" dirty="0">
                <a:ea typeface="ＭＳ Ｐゴシック" charset="-128"/>
                <a:sym typeface="Wingdings" charset="2"/>
              </a:rPr>
              <a:t>, valeur par défaut = 2</a:t>
            </a:r>
            <a:r>
              <a:rPr lang="fr-FR" altLang="x-none" sz="1800" baseline="30000" dirty="0">
                <a:ea typeface="ＭＳ Ｐゴシック" charset="-128"/>
                <a:sym typeface="Wingdings" charset="2"/>
              </a:rPr>
              <a:t>63</a:t>
            </a:r>
            <a:r>
              <a:rPr lang="fr-FR" altLang="x-none" sz="1800" dirty="0">
                <a:ea typeface="ＭＳ Ｐゴシック" charset="-128"/>
                <a:sym typeface="Wingdings" charset="2"/>
              </a:rPr>
              <a:t>-1 ou -1 pour les séquences ascendantes et descendantes.</a:t>
            </a:r>
          </a:p>
          <a:p>
            <a:pPr eaLnBrk="1" hangingPunct="1"/>
            <a:r>
              <a:rPr lang="fr-FR" altLang="x-none" sz="1800" dirty="0">
                <a:latin typeface="Courier New" charset="0"/>
                <a:ea typeface="ＭＳ Ｐゴシック" charset="-128"/>
                <a:sym typeface="Wingdings" charset="2"/>
              </a:rPr>
              <a:t>START WITH </a:t>
            </a:r>
            <a:r>
              <a:rPr lang="fr-FR" altLang="x-none" sz="1800" i="1" dirty="0">
                <a:latin typeface="Courier New" charset="0"/>
                <a:ea typeface="ＭＳ Ｐゴシック" charset="-128"/>
                <a:sym typeface="Wingdings" charset="2"/>
              </a:rPr>
              <a:t>début </a:t>
            </a:r>
            <a:r>
              <a:rPr lang="fr-FR" altLang="x-none" sz="1800" dirty="0">
                <a:latin typeface="Courier New" charset="0"/>
                <a:ea typeface="ＭＳ Ｐゴシック" charset="-128"/>
                <a:sym typeface="Wingdings" charset="2"/>
              </a:rPr>
              <a:t>: </a:t>
            </a:r>
            <a:r>
              <a:rPr lang="fr-FR" altLang="x-none" sz="1800" dirty="0">
                <a:ea typeface="ＭＳ Ｐゴシック" charset="-128"/>
                <a:sym typeface="Wingdings" charset="2"/>
              </a:rPr>
              <a:t>permet à la séquence de démarrer n'importe où. La valeur de début par défaut est </a:t>
            </a:r>
            <a:r>
              <a:rPr lang="fr-FR" altLang="x-none" sz="1800" dirty="0" err="1">
                <a:latin typeface="Courier New" charset="0"/>
                <a:ea typeface="ＭＳ Ｐゴシック" charset="-128"/>
                <a:sym typeface="Wingdings" charset="2"/>
              </a:rPr>
              <a:t>valeurmin</a:t>
            </a:r>
            <a:r>
              <a:rPr lang="fr-FR" altLang="x-none" sz="1800" dirty="0">
                <a:latin typeface="Courier New" charset="0"/>
                <a:ea typeface="ＭＳ Ｐゴシック" charset="-128"/>
                <a:sym typeface="Wingdings" charset="2"/>
              </a:rPr>
              <a:t> </a:t>
            </a:r>
            <a:r>
              <a:rPr lang="fr-FR" altLang="x-none" sz="1800" dirty="0">
                <a:ea typeface="ＭＳ Ｐゴシック" charset="-128"/>
                <a:sym typeface="Wingdings" charset="2"/>
              </a:rPr>
              <a:t>pour les séquences ascendantes et </a:t>
            </a:r>
            <a:r>
              <a:rPr lang="fr-FR" altLang="x-none" sz="1800" dirty="0" err="1">
                <a:latin typeface="Courier New" charset="0"/>
                <a:ea typeface="ＭＳ Ｐゴシック" charset="-128"/>
                <a:sym typeface="Wingdings" charset="2"/>
              </a:rPr>
              <a:t>valeurmax</a:t>
            </a:r>
            <a:r>
              <a:rPr lang="fr-FR" altLang="x-none" sz="1800" dirty="0">
                <a:latin typeface="Courier New" charset="0"/>
                <a:ea typeface="ＭＳ Ｐゴシック" charset="-128"/>
                <a:sym typeface="Wingdings" charset="2"/>
              </a:rPr>
              <a:t> </a:t>
            </a:r>
            <a:r>
              <a:rPr lang="fr-FR" altLang="x-none" sz="1800" dirty="0">
                <a:ea typeface="ＭＳ Ｐゴシック" charset="-128"/>
                <a:sym typeface="Wingdings" charset="2"/>
              </a:rPr>
              <a:t>pour les séquences descendantes.</a:t>
            </a:r>
          </a:p>
          <a:p>
            <a:pPr eaLnBrk="1" hangingPunct="1"/>
            <a:r>
              <a:rPr lang="fr-FR" altLang="x-none" sz="1800" dirty="0">
                <a:latin typeface="Courier New" charset="0"/>
                <a:ea typeface="ＭＳ Ｐゴシック" charset="-128"/>
                <a:sym typeface="Wingdings" charset="2"/>
              </a:rPr>
              <a:t>OWNED BY </a:t>
            </a:r>
            <a:r>
              <a:rPr lang="fr-FR" altLang="x-none" sz="1800" i="1" dirty="0" err="1">
                <a:latin typeface="Courier New" charset="0"/>
                <a:ea typeface="ＭＳ Ｐゴシック" charset="-128"/>
                <a:sym typeface="Wingdings" charset="2"/>
              </a:rPr>
              <a:t>table.colonne</a:t>
            </a:r>
            <a:r>
              <a:rPr lang="fr-FR" altLang="x-none" sz="1800" dirty="0">
                <a:ea typeface="ＭＳ Ｐゴシック" charset="-128"/>
                <a:sym typeface="Wingdings" charset="2"/>
              </a:rPr>
              <a:t>, </a:t>
            </a:r>
            <a:r>
              <a:rPr lang="fr-FR" altLang="x-none" sz="1800" dirty="0">
                <a:latin typeface="Courier New" charset="0"/>
                <a:ea typeface="ＭＳ Ｐゴシック" charset="-128"/>
                <a:sym typeface="Wingdings" charset="2"/>
              </a:rPr>
              <a:t>OWNED BY NONE </a:t>
            </a:r>
            <a:r>
              <a:rPr lang="fr-FR" altLang="x-none" sz="1800" dirty="0">
                <a:ea typeface="ＭＳ Ｐゴシック" charset="-128"/>
                <a:sym typeface="Wingdings" charset="2"/>
              </a:rPr>
              <a:t>: permet d'associer la séquence à une colonne de table spécifique. De cette façon, la séquence sera automatiquement supprimée si la colonne (ou la table entière) est supprimée. </a:t>
            </a:r>
            <a:r>
              <a:rPr lang="fr-FR" altLang="x-none" sz="1800" dirty="0">
                <a:latin typeface="Courier New" charset="0"/>
                <a:ea typeface="ＭＳ Ｐゴシック" charset="-128"/>
                <a:sym typeface="Wingdings" charset="2"/>
              </a:rPr>
              <a:t>OWNED BY NONE</a:t>
            </a:r>
            <a:r>
              <a:rPr lang="fr-FR" altLang="x-none" sz="1800" dirty="0">
                <a:ea typeface="ＭＳ Ｐゴシック" charset="-128"/>
                <a:sym typeface="Wingdings" charset="2"/>
              </a:rPr>
              <a:t>, valeur par défaut, indique qu'il n'y a pas d'association.</a:t>
            </a:r>
          </a:p>
          <a:p>
            <a:pPr lvl="2">
              <a:buFont typeface="Wingdings" charset="2"/>
              <a:buNone/>
            </a:pPr>
            <a:endParaRPr lang="fr-FR" altLang="x-none" sz="16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67</a:t>
            </a:fld>
            <a:endParaRPr lang="en-US"/>
          </a:p>
        </p:txBody>
      </p:sp>
    </p:spTree>
    <p:extLst>
      <p:ext uri="{BB962C8B-B14F-4D97-AF65-F5344CB8AC3E}">
        <p14:creationId xmlns:p14="http://schemas.microsoft.com/office/powerpoint/2010/main" val="2746295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p:txBody>
          <a:bodyPr>
            <a:normAutofit lnSpcReduction="10000"/>
          </a:bodyPr>
          <a:lstStyle/>
          <a:p>
            <a:pPr eaLnBrk="1" hangingPunct="1">
              <a:lnSpc>
                <a:spcPct val="80000"/>
              </a:lnSpc>
            </a:pPr>
            <a:r>
              <a:rPr lang="fr-FR" altLang="x-none" sz="2000" dirty="0">
                <a:ea typeface="ＭＳ Ｐゴシック" charset="-128"/>
                <a:sym typeface="Wingdings" charset="2"/>
              </a:rPr>
              <a:t>Exemples :</a:t>
            </a:r>
          </a:p>
          <a:p>
            <a:pPr lvl="1"/>
            <a:r>
              <a:rPr lang="fr-FR" altLang="x-none" sz="1600" dirty="0">
                <a:ea typeface="ＭＳ Ｐゴシック" charset="-128"/>
              </a:rPr>
              <a:t>Créer une séquence ascendante appelée </a:t>
            </a:r>
            <a:r>
              <a:rPr lang="fr-FR" altLang="x-none" sz="1600" dirty="0" err="1">
                <a:latin typeface="Courier New" charset="0"/>
                <a:ea typeface="ＭＳ Ｐゴシック" charset="-128"/>
              </a:rPr>
              <a:t>serie</a:t>
            </a:r>
            <a:r>
              <a:rPr lang="fr-FR" altLang="x-none" sz="1600" dirty="0">
                <a:ea typeface="ＭＳ Ｐゴシック" charset="-128"/>
              </a:rPr>
              <a:t>, démarrant à 101 :</a:t>
            </a:r>
          </a:p>
          <a:p>
            <a:pPr lvl="1">
              <a:buFont typeface="Wingdings" charset="2"/>
              <a:buNone/>
            </a:pPr>
            <a:r>
              <a:rPr lang="fr-FR" altLang="x-none" sz="1600" dirty="0">
                <a:latin typeface="Courier New" charset="0"/>
                <a:ea typeface="ＭＳ Ｐゴシック" charset="-128"/>
              </a:rPr>
              <a:t>CREATE SEQUENCE </a:t>
            </a:r>
            <a:r>
              <a:rPr lang="fr-FR" altLang="x-none" sz="1600" dirty="0" err="1">
                <a:latin typeface="Courier New" charset="0"/>
                <a:ea typeface="ＭＳ Ｐゴシック" charset="-128"/>
              </a:rPr>
              <a:t>serie</a:t>
            </a:r>
            <a:r>
              <a:rPr lang="fr-FR" altLang="x-none" sz="1600" dirty="0">
                <a:latin typeface="Courier New" charset="0"/>
                <a:ea typeface="ＭＳ Ｐゴシック" charset="-128"/>
              </a:rPr>
              <a:t> START WITH 101;</a:t>
            </a:r>
          </a:p>
          <a:p>
            <a:pPr lvl="1"/>
            <a:r>
              <a:rPr lang="fr-FR" altLang="x-none" sz="1600" dirty="0">
                <a:ea typeface="ＭＳ Ｐゴシック" charset="-128"/>
              </a:rPr>
              <a:t>Récupérer le prochain numéro de cette séquence :</a:t>
            </a:r>
          </a:p>
          <a:p>
            <a:pPr lvl="1">
              <a:buFont typeface="Wingdings" charset="2"/>
              <a:buNone/>
            </a:pPr>
            <a:r>
              <a:rPr lang="fr-FR" altLang="x-none" sz="1600" dirty="0">
                <a:latin typeface="Courier New" charset="0"/>
                <a:ea typeface="ＭＳ Ｐゴシック" charset="-128"/>
              </a:rPr>
              <a:t>SELECT </a:t>
            </a:r>
            <a:r>
              <a:rPr lang="fr-FR" altLang="x-none" sz="1600" dirty="0" err="1">
                <a:latin typeface="Courier New" charset="0"/>
                <a:ea typeface="ＭＳ Ｐゴシック" charset="-128"/>
              </a:rPr>
              <a:t>nextval</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serie</a:t>
            </a:r>
            <a:r>
              <a:rPr lang="fr-FR" altLang="x-none" sz="1600" dirty="0">
                <a:latin typeface="Courier New" charset="0"/>
                <a:ea typeface="ＭＳ Ｐゴシック" charset="-128"/>
              </a:rPr>
              <a:t>');</a:t>
            </a:r>
          </a:p>
          <a:p>
            <a:pPr lvl="2">
              <a:lnSpc>
                <a:spcPct val="80000"/>
              </a:lnSpc>
              <a:buFont typeface="Wingdings" charset="2"/>
              <a:buNone/>
            </a:pPr>
            <a:r>
              <a:rPr lang="fr-FR" altLang="x-none" sz="1600" dirty="0" err="1">
                <a:latin typeface="Courier New" charset="0"/>
                <a:ea typeface="ＭＳ Ｐゴシック" charset="-128"/>
              </a:rPr>
              <a:t>nextval</a:t>
            </a:r>
            <a:endParaRPr lang="fr-FR" altLang="x-none" sz="1600" dirty="0">
              <a:latin typeface="Courier New" charset="0"/>
              <a:ea typeface="ＭＳ Ｐゴシック" charset="-128"/>
            </a:endParaRPr>
          </a:p>
          <a:p>
            <a:pPr lvl="2">
              <a:lnSpc>
                <a:spcPct val="80000"/>
              </a:lnSpc>
              <a:buFont typeface="Wingdings" charset="2"/>
              <a:buNone/>
            </a:pPr>
            <a:r>
              <a:rPr lang="fr-FR" altLang="x-none" sz="1600" dirty="0">
                <a:latin typeface="Courier New" charset="0"/>
                <a:ea typeface="ＭＳ Ｐゴシック" charset="-128"/>
              </a:rPr>
              <a:t>---------</a:t>
            </a:r>
          </a:p>
          <a:p>
            <a:pPr lvl="2">
              <a:lnSpc>
                <a:spcPct val="80000"/>
              </a:lnSpc>
              <a:buFont typeface="Wingdings" charset="2"/>
              <a:buNone/>
            </a:pPr>
            <a:r>
              <a:rPr lang="fr-FR" altLang="x-none" sz="1600" dirty="0">
                <a:latin typeface="Courier New" charset="0"/>
                <a:ea typeface="ＭＳ Ｐゴシック" charset="-128"/>
              </a:rPr>
              <a:t>101</a:t>
            </a:r>
          </a:p>
          <a:p>
            <a:pPr lvl="1"/>
            <a:r>
              <a:rPr lang="fr-FR" altLang="x-none" sz="1600" dirty="0">
                <a:ea typeface="ＭＳ Ｐゴシック" charset="-128"/>
              </a:rPr>
              <a:t>Récupérer le prochain numéro d'une séquence :</a:t>
            </a:r>
          </a:p>
          <a:p>
            <a:pPr lvl="1">
              <a:buFont typeface="Wingdings" charset="2"/>
              <a:buNone/>
            </a:pPr>
            <a:r>
              <a:rPr lang="fr-FR" altLang="x-none" sz="1600" dirty="0">
                <a:latin typeface="Courier New" charset="0"/>
                <a:ea typeface="ＭＳ Ｐゴシック" charset="-128"/>
              </a:rPr>
              <a:t>SELECT </a:t>
            </a:r>
            <a:r>
              <a:rPr lang="fr-FR" altLang="x-none" sz="1600" dirty="0" err="1">
                <a:latin typeface="Courier New" charset="0"/>
                <a:ea typeface="ＭＳ Ｐゴシック" charset="-128"/>
              </a:rPr>
              <a:t>nextval</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serie</a:t>
            </a:r>
            <a:r>
              <a:rPr lang="fr-FR" altLang="x-none" sz="1600" dirty="0">
                <a:latin typeface="Courier New" charset="0"/>
                <a:ea typeface="ＭＳ Ｐゴシック" charset="-128"/>
              </a:rPr>
              <a:t>');</a:t>
            </a:r>
          </a:p>
          <a:p>
            <a:pPr lvl="2">
              <a:lnSpc>
                <a:spcPct val="80000"/>
              </a:lnSpc>
              <a:buFont typeface="Wingdings" charset="2"/>
              <a:buNone/>
            </a:pPr>
            <a:r>
              <a:rPr lang="fr-FR" altLang="x-none" sz="1600" dirty="0" err="1">
                <a:latin typeface="Courier New" charset="0"/>
                <a:ea typeface="ＭＳ Ｐゴシック" charset="-128"/>
              </a:rPr>
              <a:t>nextval</a:t>
            </a:r>
            <a:endParaRPr lang="fr-FR" altLang="x-none" sz="1600" dirty="0">
              <a:latin typeface="Courier New" charset="0"/>
              <a:ea typeface="ＭＳ Ｐゴシック" charset="-128"/>
            </a:endParaRPr>
          </a:p>
          <a:p>
            <a:pPr lvl="2">
              <a:lnSpc>
                <a:spcPct val="80000"/>
              </a:lnSpc>
              <a:buFont typeface="Wingdings" charset="2"/>
              <a:buNone/>
            </a:pPr>
            <a:r>
              <a:rPr lang="fr-FR" altLang="x-none" sz="1600" dirty="0">
                <a:latin typeface="Courier New" charset="0"/>
                <a:ea typeface="ＭＳ Ｐゴシック" charset="-128"/>
              </a:rPr>
              <a:t>---------</a:t>
            </a:r>
          </a:p>
          <a:p>
            <a:pPr lvl="2">
              <a:lnSpc>
                <a:spcPct val="80000"/>
              </a:lnSpc>
              <a:buFont typeface="Wingdings" charset="2"/>
              <a:buNone/>
            </a:pPr>
            <a:r>
              <a:rPr lang="fr-FR" altLang="x-none" sz="1600" dirty="0">
                <a:latin typeface="Courier New" charset="0"/>
                <a:ea typeface="ＭＳ Ｐゴシック" charset="-128"/>
              </a:rPr>
              <a:t>102</a:t>
            </a:r>
          </a:p>
          <a:p>
            <a:pPr lvl="1"/>
            <a:r>
              <a:rPr lang="fr-FR" altLang="x-none" sz="1600" dirty="0">
                <a:ea typeface="ＭＳ Ｐゴシック" charset="-128"/>
              </a:rPr>
              <a:t>Utiliser cette séquence dans une commande INSERT </a:t>
            </a:r>
            <a:r>
              <a:rPr lang="fr-FR" altLang="x-none" sz="1600" b="1" dirty="0">
                <a:ea typeface="ＭＳ Ｐゴシック" charset="-128"/>
              </a:rPr>
              <a:t>:</a:t>
            </a:r>
          </a:p>
          <a:p>
            <a:pPr lvl="1">
              <a:buFont typeface="Wingdings" charset="2"/>
              <a:buNone/>
            </a:pPr>
            <a:r>
              <a:rPr lang="fr-FR" altLang="x-none" sz="1600" dirty="0">
                <a:latin typeface="Courier New" charset="0"/>
                <a:ea typeface="ＭＳ Ｐゴシック" charset="-128"/>
              </a:rPr>
              <a:t>INSERT INTO </a:t>
            </a:r>
            <a:r>
              <a:rPr lang="fr-FR" altLang="x-none" sz="1600" dirty="0" err="1">
                <a:latin typeface="Courier New" charset="0"/>
                <a:ea typeface="ＭＳ Ｐゴシック" charset="-128"/>
              </a:rPr>
              <a:t>matable</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num</a:t>
            </a:r>
            <a:r>
              <a:rPr lang="fr-FR" altLang="x-none" sz="1600" dirty="0">
                <a:latin typeface="Courier New" charset="0"/>
                <a:ea typeface="ＭＳ Ｐゴシック" charset="-128"/>
              </a:rPr>
              <a:t>, val) VALUES (</a:t>
            </a:r>
            <a:r>
              <a:rPr lang="fr-FR" altLang="x-none" sz="1600" dirty="0" err="1">
                <a:latin typeface="Courier New" charset="0"/>
                <a:ea typeface="ＭＳ Ｐゴシック" charset="-128"/>
              </a:rPr>
              <a:t>nextval</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serie</a:t>
            </a:r>
            <a:r>
              <a:rPr lang="fr-FR" altLang="x-none" sz="1600" dirty="0">
                <a:latin typeface="Courier New" charset="0"/>
                <a:ea typeface="ＭＳ Ｐゴシック" charset="-128"/>
              </a:rPr>
              <a:t>'), 'toto');</a:t>
            </a:r>
          </a:p>
          <a:p>
            <a:pPr lvl="1">
              <a:buFont typeface="Wingdings" charset="2"/>
              <a:buNone/>
            </a:pPr>
            <a:r>
              <a:rPr lang="fr-FR" altLang="x-none" sz="1600" dirty="0">
                <a:latin typeface="Courier New" charset="0"/>
                <a:ea typeface="ＭＳ Ｐゴシック" charset="-128"/>
              </a:rPr>
              <a:t>-- Insère 103, 'toto' dans MATABLE</a:t>
            </a:r>
          </a:p>
          <a:p>
            <a:pPr lvl="1">
              <a:buFont typeface="Wingdings" charset="2"/>
              <a:buNone/>
            </a:pPr>
            <a:r>
              <a:rPr lang="fr-FR" altLang="x-none" sz="1600" dirty="0">
                <a:latin typeface="Courier New" charset="0"/>
                <a:ea typeface="ＭＳ Ｐゴシック" charset="-128"/>
              </a:rPr>
              <a:t>INSERT INTO matable2 (</a:t>
            </a:r>
            <a:r>
              <a:rPr lang="fr-FR" altLang="x-none" sz="1600" dirty="0" err="1">
                <a:latin typeface="Courier New" charset="0"/>
                <a:ea typeface="ＭＳ Ｐゴシック" charset="-128"/>
              </a:rPr>
              <a:t>numero</a:t>
            </a:r>
            <a:r>
              <a:rPr lang="fr-FR" altLang="x-none" sz="1600" dirty="0">
                <a:latin typeface="Courier New" charset="0"/>
                <a:ea typeface="ＭＳ Ｐゴシック" charset="-128"/>
              </a:rPr>
              <a:t>, valeur) VALUES (</a:t>
            </a:r>
            <a:r>
              <a:rPr lang="fr-FR" altLang="x-none" sz="1600" dirty="0" err="1">
                <a:latin typeface="Courier New" charset="0"/>
                <a:ea typeface="ＭＳ Ｐゴシック" charset="-128"/>
              </a:rPr>
              <a:t>nextval</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serie</a:t>
            </a:r>
            <a:r>
              <a:rPr lang="fr-FR" altLang="x-none" sz="1600" dirty="0">
                <a:latin typeface="Courier New" charset="0"/>
                <a:ea typeface="ＭＳ Ｐゴシック" charset="-128"/>
              </a:rPr>
              <a:t>'), 'titi'); -- Insère 104, 'titi' dans MATABLE2</a:t>
            </a:r>
            <a:endParaRPr lang="fr-FR" altLang="x-none" sz="1600" dirty="0">
              <a:latin typeface="Courier New" charset="0"/>
              <a:ea typeface="ＭＳ Ｐゴシック" charset="-128"/>
              <a:sym typeface="Wingdings" charset="2"/>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68</a:t>
            </a:fld>
            <a:endParaRPr lang="en-US"/>
          </a:p>
        </p:txBody>
      </p:sp>
    </p:spTree>
    <p:extLst>
      <p:ext uri="{BB962C8B-B14F-4D97-AF65-F5344CB8AC3E}">
        <p14:creationId xmlns:p14="http://schemas.microsoft.com/office/powerpoint/2010/main" val="512291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fr-FR" altLang="x-none" dirty="0">
                <a:ea typeface="ＭＳ Ｐゴシック" charset="-128"/>
              </a:rPr>
              <a:t>Séquence (suite)</a:t>
            </a:r>
          </a:p>
        </p:txBody>
      </p:sp>
      <p:sp>
        <p:nvSpPr>
          <p:cNvPr id="6" name="Rectangle 3"/>
          <p:cNvSpPr>
            <a:spLocks noGrp="1" noChangeArrowheads="1"/>
          </p:cNvSpPr>
          <p:nvPr>
            <p:ph idx="1"/>
          </p:nvPr>
        </p:nvSpPr>
        <p:spPr/>
        <p:txBody>
          <a:bodyPr/>
          <a:lstStyle/>
          <a:p>
            <a:pPr eaLnBrk="1" hangingPunct="1">
              <a:lnSpc>
                <a:spcPct val="80000"/>
              </a:lnSpc>
            </a:pPr>
            <a:r>
              <a:rPr lang="fr-FR" altLang="x-none" dirty="0">
                <a:ea typeface="ＭＳ Ｐゴシック" charset="-128"/>
                <a:sym typeface="Wingdings" charset="2"/>
              </a:rPr>
              <a:t>Exemples :</a:t>
            </a:r>
          </a:p>
          <a:p>
            <a:pPr lvl="1"/>
            <a:r>
              <a:rPr lang="fr-FR" altLang="x-none" sz="1800" dirty="0">
                <a:ea typeface="ＭＳ Ｐゴシック" charset="-128"/>
              </a:rPr>
              <a:t>Créer une séquence ascendante appelée </a:t>
            </a:r>
            <a:r>
              <a:rPr lang="fr-FR" altLang="x-none" sz="1800" dirty="0" err="1">
                <a:latin typeface="Courier New" charset="0"/>
                <a:ea typeface="ＭＳ Ｐゴシック" charset="-128"/>
              </a:rPr>
              <a:t>seq_dept</a:t>
            </a:r>
            <a:r>
              <a:rPr lang="fr-FR" altLang="x-none" sz="1800" dirty="0">
                <a:latin typeface="Courier New" charset="0"/>
                <a:ea typeface="ＭＳ Ｐゴシック" charset="-128"/>
              </a:rPr>
              <a:t> </a:t>
            </a:r>
            <a:r>
              <a:rPr lang="fr-FR" altLang="x-none" sz="1800" dirty="0">
                <a:ea typeface="ＭＳ Ｐゴシック" charset="-128"/>
              </a:rPr>
              <a:t>(valeur max = 100), associée à la table </a:t>
            </a:r>
            <a:r>
              <a:rPr lang="fr-FR" altLang="x-none" sz="1800" dirty="0">
                <a:latin typeface="Courier New" charset="0"/>
                <a:ea typeface="ＭＳ Ｐゴシック" charset="-128"/>
              </a:rPr>
              <a:t>DEPT </a:t>
            </a:r>
            <a:r>
              <a:rPr lang="fr-FR" altLang="x-none" sz="1800" dirty="0">
                <a:ea typeface="ＭＳ Ｐゴシック" charset="-128"/>
              </a:rPr>
              <a:t>:</a:t>
            </a:r>
          </a:p>
          <a:p>
            <a:pPr marL="548640" lvl="2" indent="0">
              <a:buNone/>
            </a:pPr>
            <a:r>
              <a:rPr lang="fr-FR" altLang="x-none" dirty="0">
                <a:latin typeface="Courier New" charset="0"/>
                <a:ea typeface="ＭＳ Ｐゴシック" charset="-128"/>
              </a:rPr>
              <a:t>CREATE SEQUENCE </a:t>
            </a:r>
            <a:r>
              <a:rPr lang="fr-FR" altLang="x-none" dirty="0" err="1">
                <a:latin typeface="Courier New" charset="0"/>
                <a:ea typeface="ＭＳ Ｐゴシック" charset="-128"/>
              </a:rPr>
              <a:t>seq_dept</a:t>
            </a:r>
            <a:r>
              <a:rPr lang="fr-FR" altLang="x-none" dirty="0">
                <a:latin typeface="Courier New" charset="0"/>
                <a:ea typeface="ＭＳ Ｐゴシック" charset="-128"/>
              </a:rPr>
              <a:t> MAXVALUE 100 OWNED BY </a:t>
            </a:r>
            <a:r>
              <a:rPr lang="fr-FR" altLang="x-none" dirty="0" err="1">
                <a:latin typeface="Courier New" charset="0"/>
                <a:ea typeface="ＭＳ Ｐゴシック" charset="-128"/>
              </a:rPr>
              <a:t>DEPT.deptno</a:t>
            </a:r>
            <a:r>
              <a:rPr lang="fr-FR" altLang="x-none" dirty="0">
                <a:latin typeface="Courier New" charset="0"/>
                <a:ea typeface="ＭＳ Ｐゴシック" charset="-128"/>
              </a:rPr>
              <a:t>;</a:t>
            </a:r>
          </a:p>
          <a:p>
            <a:pPr lvl="1"/>
            <a:r>
              <a:rPr lang="fr-FR" altLang="x-none" sz="1800" dirty="0">
                <a:ea typeface="ＭＳ Ｐゴシック" charset="-128"/>
              </a:rPr>
              <a:t>Insérer un nouveau département</a:t>
            </a:r>
            <a:r>
              <a:rPr lang="fr-FR" altLang="x-none" sz="1800" dirty="0">
                <a:latin typeface="Courier New" charset="0"/>
                <a:ea typeface="ＭＳ Ｐゴシック" charset="-128"/>
              </a:rPr>
              <a:t> </a:t>
            </a:r>
            <a:r>
              <a:rPr lang="fr-FR" altLang="x-none" sz="1800" b="1" dirty="0">
                <a:ea typeface="ＭＳ Ｐゴシック" charset="-128"/>
              </a:rPr>
              <a:t>:</a:t>
            </a:r>
          </a:p>
          <a:p>
            <a:pPr lvl="1">
              <a:buFont typeface="Wingdings" charset="2"/>
              <a:buNone/>
            </a:pPr>
            <a:r>
              <a:rPr lang="fr-FR" altLang="x-none" sz="1800" dirty="0">
                <a:latin typeface="Courier New" charset="0"/>
                <a:ea typeface="ＭＳ Ｐゴシック" charset="-128"/>
              </a:rPr>
              <a:t>	INSERT INTO DEPT(</a:t>
            </a:r>
            <a:r>
              <a:rPr lang="fr-FR" altLang="x-none" sz="1800" dirty="0" err="1">
                <a:latin typeface="Courier New" charset="0"/>
                <a:ea typeface="ＭＳ Ｐゴシック" charset="-128"/>
              </a:rPr>
              <a:t>deptno</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dname</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loc</a:t>
            </a:r>
            <a:r>
              <a:rPr lang="fr-FR" altLang="x-none" sz="1800" dirty="0">
                <a:latin typeface="Courier New" charset="0"/>
                <a:ea typeface="ＭＳ Ｐゴシック" charset="-128"/>
              </a:rPr>
              <a:t>) VALUES (</a:t>
            </a:r>
            <a:r>
              <a:rPr lang="fr-FR" altLang="x-none" sz="1800" dirty="0" err="1">
                <a:latin typeface="Courier New" charset="0"/>
                <a:ea typeface="ＭＳ Ｐゴシック" charset="-128"/>
              </a:rPr>
              <a:t>nextval</a:t>
            </a:r>
            <a:r>
              <a:rPr lang="fr-FR" altLang="x-none" sz="1800" dirty="0">
                <a:latin typeface="Courier New" charset="0"/>
                <a:ea typeface="ＭＳ Ｐゴシック" charset="-128"/>
              </a:rPr>
              <a:t>('</a:t>
            </a:r>
            <a:r>
              <a:rPr lang="fr-FR" altLang="x-none" sz="1800" dirty="0" err="1">
                <a:latin typeface="Courier New" charset="0"/>
                <a:ea typeface="ＭＳ Ｐゴシック" charset="-128"/>
              </a:rPr>
              <a:t>seq_dept</a:t>
            </a:r>
            <a:r>
              <a:rPr lang="fr-FR" altLang="x-none" sz="1800" dirty="0">
                <a:latin typeface="Courier New" charset="0"/>
                <a:ea typeface="ＭＳ Ｐゴシック" charset="-128"/>
              </a:rPr>
              <a:t>'), 'Sce marketing', 'Annecy');</a:t>
            </a:r>
          </a:p>
          <a:p>
            <a:pPr lvl="1">
              <a:buFont typeface="Wingdings" charset="2"/>
              <a:buNone/>
            </a:pPr>
            <a:r>
              <a:rPr lang="fr-FR" altLang="x-none" sz="1800" dirty="0">
                <a:latin typeface="+mj-lt"/>
                <a:ea typeface="ＭＳ Ｐゴシック" charset="-128"/>
              </a:rPr>
              <a:t>-- Insère 1, '</a:t>
            </a:r>
            <a:r>
              <a:rPr lang="fr-FR" altLang="x-none" sz="1800" dirty="0" err="1">
                <a:latin typeface="+mj-lt"/>
                <a:ea typeface="ＭＳ Ｐゴシック" charset="-128"/>
              </a:rPr>
              <a:t>Sce</a:t>
            </a:r>
            <a:r>
              <a:rPr lang="fr-FR" altLang="x-none" sz="1800" dirty="0">
                <a:latin typeface="+mj-lt"/>
                <a:ea typeface="ＭＳ Ｐゴシック" charset="-128"/>
              </a:rPr>
              <a:t> marketing', 'Annecy</a:t>
            </a:r>
            <a:r>
              <a:rPr lang="ja-JP" altLang="fr-FR" sz="1800" dirty="0">
                <a:latin typeface="+mj-lt"/>
                <a:ea typeface="ＭＳ Ｐゴシック" charset="-128"/>
              </a:rPr>
              <a:t>’</a:t>
            </a:r>
            <a:endParaRPr lang="fr-FR" altLang="ja-JP" sz="1800" dirty="0">
              <a:latin typeface="+mj-lt"/>
              <a:ea typeface="ＭＳ Ｐゴシック" charset="-128"/>
            </a:endParaRPr>
          </a:p>
          <a:p>
            <a:pPr lvl="1"/>
            <a:r>
              <a:rPr lang="fr-FR" altLang="x-none" sz="1800" dirty="0">
                <a:ea typeface="ＭＳ Ｐゴシック" charset="-128"/>
              </a:rPr>
              <a:t>Suppression de la table </a:t>
            </a:r>
            <a:r>
              <a:rPr lang="fr-FR" altLang="x-none" sz="1800" dirty="0">
                <a:latin typeface="Courier New" charset="0"/>
                <a:ea typeface="ＭＳ Ｐゴシック" charset="-128"/>
              </a:rPr>
              <a:t>DEPT </a:t>
            </a:r>
            <a:r>
              <a:rPr lang="fr-FR" altLang="x-none" sz="1800" b="1" dirty="0">
                <a:ea typeface="ＭＳ Ｐゴシック" charset="-128"/>
              </a:rPr>
              <a:t>:</a:t>
            </a:r>
          </a:p>
          <a:p>
            <a:pPr lvl="1">
              <a:buFont typeface="Wingdings" charset="2"/>
              <a:buNone/>
            </a:pPr>
            <a:r>
              <a:rPr lang="fr-FR" altLang="x-none" sz="1800" dirty="0">
                <a:latin typeface="Courier New" charset="0"/>
                <a:ea typeface="ＭＳ Ｐゴシック" charset="-128"/>
                <a:sym typeface="Wingdings" charset="2"/>
              </a:rPr>
              <a:t>	DROP TABLE DEPT;</a:t>
            </a:r>
          </a:p>
          <a:p>
            <a:pPr lvl="1">
              <a:buFont typeface="Wingdings" charset="2"/>
              <a:buNone/>
            </a:pPr>
            <a:r>
              <a:rPr lang="fr-FR" altLang="x-none" sz="1800" dirty="0">
                <a:latin typeface="+mj-lt"/>
                <a:ea typeface="ＭＳ Ｐゴシック" charset="-128"/>
                <a:sym typeface="Wingdings" charset="2"/>
              </a:rPr>
              <a:t>-- Supprime également la séquence car option</a:t>
            </a:r>
            <a:r>
              <a:rPr lang="fr-FR" altLang="x-none" sz="1800" dirty="0">
                <a:latin typeface="Courier New" panose="02070309020205020404" pitchFamily="49" charset="0"/>
                <a:ea typeface="ＭＳ Ｐゴシック" charset="-128"/>
                <a:cs typeface="Courier New" panose="02070309020205020404" pitchFamily="49" charset="0"/>
                <a:sym typeface="Wingdings" charset="2"/>
              </a:rPr>
              <a:t> OWNED BY </a:t>
            </a:r>
            <a:r>
              <a:rPr lang="fr-FR" altLang="x-none" sz="1800" dirty="0">
                <a:latin typeface="+mj-lt"/>
                <a:ea typeface="ＭＳ Ｐゴシック" charset="-128"/>
                <a:sym typeface="Wingdings" charset="2"/>
              </a:rPr>
              <a:t>utilisée, sinon :</a:t>
            </a:r>
          </a:p>
          <a:p>
            <a:pPr lvl="1">
              <a:buFont typeface="Wingdings" charset="2"/>
              <a:buNone/>
            </a:pPr>
            <a:r>
              <a:rPr lang="fr-FR" altLang="x-none" sz="1800" dirty="0">
                <a:latin typeface="Courier New" charset="0"/>
                <a:ea typeface="ＭＳ Ｐゴシック" charset="-128"/>
                <a:sym typeface="Wingdings" charset="2"/>
              </a:rPr>
              <a:t>	DROP SEQUENCE </a:t>
            </a:r>
            <a:r>
              <a:rPr lang="fr-FR" altLang="x-none" sz="1800" dirty="0" err="1">
                <a:latin typeface="Courier New" charset="0"/>
                <a:ea typeface="ＭＳ Ｐゴシック" charset="-128"/>
                <a:sym typeface="Wingdings" charset="2"/>
              </a:rPr>
              <a:t>seq_dept</a:t>
            </a:r>
            <a:r>
              <a:rPr lang="fr-FR" altLang="x-none" sz="1800" dirty="0">
                <a:latin typeface="Courier New" charset="0"/>
                <a:ea typeface="ＭＳ Ｐゴシック" charset="-128"/>
                <a:sym typeface="Wingdings" charset="2"/>
              </a:rPr>
              <a:t>;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69</a:t>
            </a:fld>
            <a:endParaRPr lang="en-US"/>
          </a:p>
        </p:txBody>
      </p:sp>
    </p:spTree>
    <p:extLst>
      <p:ext uri="{BB962C8B-B14F-4D97-AF65-F5344CB8AC3E}">
        <p14:creationId xmlns:p14="http://schemas.microsoft.com/office/powerpoint/2010/main" val="148835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x-none">
                <a:ea typeface="ＭＳ Ｐゴシック" charset="-128"/>
              </a:rPr>
              <a:t>Formes normales</a:t>
            </a:r>
          </a:p>
        </p:txBody>
      </p:sp>
      <p:sp>
        <p:nvSpPr>
          <p:cNvPr id="2" name="Espace réservé du contenu 1"/>
          <p:cNvSpPr>
            <a:spLocks noGrp="1"/>
          </p:cNvSpPr>
          <p:nvPr>
            <p:ph idx="1"/>
          </p:nvPr>
        </p:nvSpPr>
        <p:spPr>
          <a:xfrm>
            <a:off x="457199" y="1387233"/>
            <a:ext cx="8471647" cy="5470767"/>
          </a:xfrm>
        </p:spPr>
        <p:txBody>
          <a:bodyPr/>
          <a:lstStyle/>
          <a:p>
            <a:pPr>
              <a:lnSpc>
                <a:spcPct val="80000"/>
              </a:lnSpc>
            </a:pPr>
            <a:r>
              <a:rPr lang="fr-FR" altLang="x-none" dirty="0">
                <a:ea typeface="ＭＳ Ｐゴシック" charset="-128"/>
              </a:rPr>
              <a:t>3</a:t>
            </a:r>
            <a:r>
              <a:rPr lang="fr-FR" altLang="x-none" baseline="30000" dirty="0">
                <a:ea typeface="ＭＳ Ｐゴシック" charset="-128"/>
              </a:rPr>
              <a:t>ème</a:t>
            </a:r>
            <a:r>
              <a:rPr lang="fr-FR" altLang="x-none" dirty="0">
                <a:ea typeface="ＭＳ Ｐゴシック" charset="-128"/>
              </a:rPr>
              <a:t> forme normale (3FN)</a:t>
            </a:r>
            <a:endParaRPr lang="fr-FR" altLang="x-none" sz="1200" dirty="0">
              <a:ea typeface="ＭＳ Ｐゴシック" charset="-128"/>
            </a:endParaRPr>
          </a:p>
          <a:p>
            <a:pPr lvl="1"/>
            <a:r>
              <a:rPr lang="fr-FR" altLang="x-none" dirty="0">
                <a:ea typeface="ＭＳ Ｐゴシック" charset="-128"/>
              </a:rPr>
              <a:t>Respecte la troisième forme normale, la relation respectant la seconde forme normale et respectant le principe suivant :</a:t>
            </a:r>
          </a:p>
          <a:p>
            <a:pPr lvl="2"/>
            <a:r>
              <a:rPr lang="fr-FR" altLang="x-none" sz="1600" dirty="0">
                <a:ea typeface="ＭＳ Ｐゴシック" charset="-128"/>
              </a:rPr>
              <a:t>Les attributs d'une relation sont divisés en deux groupes : le premier groupe est composé de la clé (un ou plusieurs attributs). Le deuxième groupe est composé des autres attributs (éventuellement vide). La troisième forme normale stipule que tout attribut du deuxième groupe ne peut pas dépendre </a:t>
            </a:r>
            <a:r>
              <a:rPr lang="fr-FR" altLang="x-none" sz="1600" b="1" u="sng" dirty="0">
                <a:ea typeface="ＭＳ Ｐゴシック" charset="-128"/>
              </a:rPr>
              <a:t>que</a:t>
            </a:r>
            <a:r>
              <a:rPr lang="fr-FR" altLang="x-none" sz="1600" dirty="0">
                <a:ea typeface="ＭＳ Ｐゴシック" charset="-128"/>
              </a:rPr>
              <a:t> d'un sous-ensemble d'attribut(s) du deuxième groupe. En d'autres termes : </a:t>
            </a:r>
            <a:r>
              <a:rPr lang="fr-FR" altLang="x-none" sz="1600" b="1" dirty="0">
                <a:ea typeface="ＭＳ Ｐゴシック" charset="-128"/>
              </a:rPr>
              <a:t>« Un attribut non clé ne dépend pas d'un ou plusieurs attributs ne participant pas à la clé ».</a:t>
            </a:r>
          </a:p>
          <a:p>
            <a:pPr lvl="1"/>
            <a:r>
              <a:rPr lang="fr-FR" altLang="x-none" dirty="0">
                <a:ea typeface="ＭＳ Ｐゴシック" charset="-128"/>
              </a:rPr>
              <a:t>Exemple :</a:t>
            </a:r>
          </a:p>
          <a:p>
            <a:pPr lvl="2"/>
            <a:r>
              <a:rPr lang="fr-CA" altLang="fr-FR" dirty="0">
                <a:ea typeface="ＭＳ Ｐゴシック" charset="-128"/>
              </a:rPr>
              <a:t>AEROPORT (</a:t>
            </a:r>
            <a:r>
              <a:rPr lang="fr-CA" altLang="fr-FR" u="sng" dirty="0" err="1">
                <a:ea typeface="ＭＳ Ｐゴシック" charset="-128"/>
              </a:rPr>
              <a:t>CodeAeroport</a:t>
            </a:r>
            <a:r>
              <a:rPr lang="fr-CA" altLang="fr-FR" dirty="0">
                <a:ea typeface="ＭＳ Ｐゴシック" charset="-128"/>
              </a:rPr>
              <a:t>, Nom, Ville, Pays, </a:t>
            </a:r>
            <a:r>
              <a:rPr lang="fr-CA" altLang="fr-FR" dirty="0" err="1">
                <a:ea typeface="ＭＳ Ｐゴシック" charset="-128"/>
              </a:rPr>
              <a:t>LongueurPiste</a:t>
            </a:r>
            <a:r>
              <a:rPr lang="fr-CA" altLang="fr-FR" dirty="0">
                <a:ea typeface="ＭＳ Ｐゴシック" charset="-128"/>
              </a:rPr>
              <a:t>)</a:t>
            </a:r>
          </a:p>
          <a:p>
            <a:pPr lvl="2"/>
            <a:r>
              <a:rPr lang="fr-CA" altLang="fr-FR" dirty="0">
                <a:ea typeface="ＭＳ Ｐゴシック" charset="-128"/>
              </a:rPr>
              <a:t>Cette table n’est pas en 3FN car la ville d’un aéroport donne le pays (exemple : Paris -&gt; France).</a:t>
            </a:r>
          </a:p>
          <a:p>
            <a:pPr lvl="2"/>
            <a:r>
              <a:rPr lang="en-GB" dirty="0"/>
              <a:t>Correction :</a:t>
            </a:r>
          </a:p>
          <a:p>
            <a:pPr lvl="3"/>
            <a:r>
              <a:rPr lang="fr-CA" altLang="fr-FR" dirty="0">
                <a:ea typeface="ＭＳ Ｐゴシック" charset="-128"/>
              </a:rPr>
              <a:t>AEROPORT (</a:t>
            </a:r>
            <a:r>
              <a:rPr lang="fr-CA" altLang="fr-FR" u="sng" dirty="0" err="1">
                <a:ea typeface="ＭＳ Ｐゴシック" charset="-128"/>
              </a:rPr>
              <a:t>CodeAeroport</a:t>
            </a:r>
            <a:r>
              <a:rPr lang="fr-CA" altLang="fr-FR" dirty="0">
                <a:ea typeface="ＭＳ Ｐゴシック" charset="-128"/>
              </a:rPr>
              <a:t>, Nom, </a:t>
            </a:r>
            <a:r>
              <a:rPr lang="fr-CA" altLang="fr-FR" dirty="0" err="1">
                <a:ea typeface="ＭＳ Ｐゴシック" charset="-128"/>
              </a:rPr>
              <a:t>LongueurPiste</a:t>
            </a:r>
            <a:r>
              <a:rPr lang="fr-CA" altLang="fr-FR" dirty="0">
                <a:ea typeface="ＭＳ Ｐゴシック" charset="-128"/>
              </a:rPr>
              <a:t>, #Ville)</a:t>
            </a:r>
          </a:p>
          <a:p>
            <a:pPr lvl="3"/>
            <a:r>
              <a:rPr lang="fr-CA" altLang="fr-FR" dirty="0">
                <a:ea typeface="ＭＳ Ｐゴシック" charset="-128"/>
              </a:rPr>
              <a:t>VILLE (</a:t>
            </a:r>
            <a:r>
              <a:rPr lang="fr-CA" altLang="fr-FR" u="sng" dirty="0">
                <a:ea typeface="ＭＳ Ｐゴシック" charset="-128"/>
              </a:rPr>
              <a:t>Ville</a:t>
            </a:r>
            <a:r>
              <a:rPr lang="fr-CA" altLang="fr-FR" dirty="0">
                <a:ea typeface="ＭＳ Ｐゴシック" charset="-128"/>
              </a:rPr>
              <a:t>, Pays)</a:t>
            </a:r>
          </a:p>
          <a:p>
            <a:pPr lvl="3"/>
            <a:endParaRPr lang="en-GB" dirty="0"/>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4723719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a:xfrm>
            <a:off x="457200" y="1387234"/>
            <a:ext cx="8229600" cy="5470766"/>
          </a:xfrm>
        </p:spPr>
        <p:txBody>
          <a:bodyPr/>
          <a:lstStyle/>
          <a:p>
            <a:pPr eaLnBrk="1" hangingPunct="1">
              <a:lnSpc>
                <a:spcPct val="80000"/>
              </a:lnSpc>
            </a:pPr>
            <a:r>
              <a:rPr lang="fr-FR" altLang="x-none" sz="1800" dirty="0">
                <a:ea typeface="ＭＳ Ｐゴシック" charset="-128"/>
                <a:sym typeface="Wingdings" charset="2"/>
              </a:rPr>
              <a:t>Il est possible de remplacer une séquence en utilisant un type sérié </a:t>
            </a:r>
            <a:r>
              <a:rPr lang="fr-FR" altLang="x-none" sz="1800" dirty="0">
                <a:latin typeface="Courier New" charset="0"/>
                <a:ea typeface="ＭＳ Ｐゴシック" charset="-128"/>
                <a:sym typeface="Wingdings" charset="2"/>
              </a:rPr>
              <a:t>SERIAL </a:t>
            </a:r>
            <a:r>
              <a:rPr lang="fr-FR" altLang="x-none" sz="1800" dirty="0">
                <a:ea typeface="ＭＳ Ｐゴシック" charset="-128"/>
                <a:sym typeface="Wingdings" charset="2"/>
              </a:rPr>
              <a:t>ou </a:t>
            </a:r>
            <a:r>
              <a:rPr lang="fr-FR" altLang="x-none" sz="1800" dirty="0">
                <a:latin typeface="Courier New" charset="0"/>
                <a:ea typeface="ＭＳ Ｐゴシック" charset="-128"/>
                <a:sym typeface="Wingdings" charset="2"/>
              </a:rPr>
              <a:t>BIGSERIAL </a:t>
            </a:r>
            <a:r>
              <a:rPr lang="fr-FR" altLang="x-none" sz="1800" dirty="0">
                <a:ea typeface="ＭＳ Ｐゴシック" charset="-128"/>
                <a:sym typeface="Wingdings" charset="2"/>
              </a:rPr>
              <a:t>:</a:t>
            </a:r>
          </a:p>
          <a:p>
            <a:pPr lvl="1" eaLnBrk="1" hangingPunct="1">
              <a:lnSpc>
                <a:spcPct val="80000"/>
              </a:lnSpc>
            </a:pPr>
            <a:r>
              <a:rPr lang="fr-FR" altLang="x-none" sz="1600" dirty="0">
                <a:latin typeface="Courier New" charset="0"/>
                <a:ea typeface="ＭＳ Ｐゴシック" charset="-128"/>
                <a:sym typeface="Wingdings" charset="2"/>
              </a:rPr>
              <a:t>SERIAL </a:t>
            </a:r>
            <a:r>
              <a:rPr lang="fr-FR" altLang="x-none" sz="1600" dirty="0">
                <a:ea typeface="ＭＳ Ｐゴシック" charset="-128"/>
                <a:sym typeface="Wingdings" charset="2"/>
              </a:rPr>
              <a:t>(</a:t>
            </a:r>
            <a:r>
              <a:rPr lang="fr-FR" altLang="x-none" sz="1600" dirty="0">
                <a:ea typeface="ＭＳ Ｐゴシック" charset="-128"/>
              </a:rPr>
              <a:t>entier à incrémentation automatique variant de 1 à 2147483647). Utiliser un type </a:t>
            </a:r>
            <a:r>
              <a:rPr lang="fr-FR" altLang="x-none" sz="1600" dirty="0">
                <a:latin typeface="Courier New" charset="0"/>
                <a:ea typeface="ＭＳ Ｐゴシック" charset="-128"/>
              </a:rPr>
              <a:t>INTEGER </a:t>
            </a:r>
            <a:r>
              <a:rPr lang="fr-FR" altLang="x-none" sz="1600" dirty="0">
                <a:ea typeface="ＭＳ Ｐゴシック" charset="-128"/>
              </a:rPr>
              <a:t>dans la clé étrangère.</a:t>
            </a:r>
          </a:p>
          <a:p>
            <a:pPr lvl="1" eaLnBrk="1" hangingPunct="1">
              <a:lnSpc>
                <a:spcPct val="80000"/>
              </a:lnSpc>
            </a:pPr>
            <a:r>
              <a:rPr lang="fr-FR" altLang="x-none" sz="1600" dirty="0">
                <a:latin typeface="Courier New" charset="0"/>
                <a:ea typeface="ＭＳ Ｐゴシック" charset="-128"/>
                <a:sym typeface="Wingdings" charset="2"/>
              </a:rPr>
              <a:t>BIGSERIAL </a:t>
            </a:r>
            <a:r>
              <a:rPr lang="fr-FR" altLang="x-none" sz="1600" dirty="0">
                <a:ea typeface="ＭＳ Ｐゴシック" charset="-128"/>
                <a:sym typeface="Wingdings" charset="2"/>
              </a:rPr>
              <a:t>(</a:t>
            </a:r>
            <a:r>
              <a:rPr lang="fr-FR" altLang="x-none" sz="1600" dirty="0">
                <a:ea typeface="ＭＳ Ｐゴシック" charset="-128"/>
              </a:rPr>
              <a:t>entier de grande taille à incrémentation automatique variant de 1 à 9223372036854775807). Utiliser un type </a:t>
            </a:r>
            <a:r>
              <a:rPr lang="fr-FR" altLang="x-none" sz="1600" dirty="0">
                <a:latin typeface="Courier New" charset="0"/>
                <a:ea typeface="ＭＳ Ｐゴシック" charset="-128"/>
              </a:rPr>
              <a:t>BIGINT </a:t>
            </a:r>
            <a:r>
              <a:rPr lang="fr-FR" altLang="x-none" sz="1600" dirty="0">
                <a:ea typeface="ＭＳ Ｐゴシック" charset="-128"/>
              </a:rPr>
              <a:t>dans la clé étrangère.</a:t>
            </a:r>
            <a:endParaRPr lang="fr-FR" altLang="x-none" sz="1600" dirty="0">
              <a:ea typeface="ＭＳ Ｐゴシック" charset="-128"/>
              <a:sym typeface="Wingdings" charset="2"/>
            </a:endParaRPr>
          </a:p>
          <a:p>
            <a:pPr eaLnBrk="1" hangingPunct="1">
              <a:lnSpc>
                <a:spcPct val="80000"/>
              </a:lnSpc>
            </a:pPr>
            <a:r>
              <a:rPr lang="fr-FR" altLang="x-none" sz="1800" dirty="0">
                <a:ea typeface="ＭＳ Ｐゴシック" charset="-128"/>
                <a:sym typeface="Wingdings" charset="2"/>
              </a:rPr>
              <a:t>Exemple :</a:t>
            </a:r>
          </a:p>
          <a:p>
            <a:pPr lvl="1" eaLnBrk="1" hangingPunct="1">
              <a:lnSpc>
                <a:spcPct val="80000"/>
              </a:lnSpc>
              <a:buFont typeface="Wingdings" charset="2"/>
              <a:buNone/>
            </a:pPr>
            <a:r>
              <a:rPr lang="fr-FR" altLang="x-none" sz="1600" dirty="0">
                <a:latin typeface="Courier New" charset="0"/>
                <a:ea typeface="ＭＳ Ｐゴシック" charset="-128"/>
              </a:rPr>
              <a:t>CREATE SEQUENCE </a:t>
            </a:r>
            <a:r>
              <a:rPr lang="fr-FR" altLang="x-none" sz="1600" dirty="0" err="1">
                <a:latin typeface="Courier New" charset="0"/>
                <a:ea typeface="ＭＳ Ｐゴシック" charset="-128"/>
              </a:rPr>
              <a:t>seq_dept</a:t>
            </a:r>
            <a:r>
              <a:rPr lang="fr-FR" altLang="x-none" sz="1600" dirty="0">
                <a:latin typeface="Courier New" charset="0"/>
                <a:ea typeface="ＭＳ Ｐゴシック" charset="-128"/>
              </a:rPr>
              <a:t>; -- Créé la séquence </a:t>
            </a:r>
            <a:r>
              <a:rPr lang="fr-FR" altLang="x-none" sz="1600" dirty="0" err="1">
                <a:latin typeface="Courier New" charset="0"/>
                <a:ea typeface="ＭＳ Ｐゴシック" charset="-128"/>
              </a:rPr>
              <a:t>seq_dept</a:t>
            </a:r>
            <a:endParaRPr lang="fr-FR" altLang="x-none" sz="1600" dirty="0">
              <a:latin typeface="Courier New" charset="0"/>
              <a:ea typeface="ＭＳ Ｐゴシック" charset="-128"/>
            </a:endParaRPr>
          </a:p>
          <a:p>
            <a:pPr lvl="1" eaLnBrk="1" hangingPunct="1">
              <a:lnSpc>
                <a:spcPct val="80000"/>
              </a:lnSpc>
              <a:buFont typeface="Wingdings" charset="2"/>
              <a:buNone/>
            </a:pPr>
            <a:r>
              <a:rPr lang="fr-FR" altLang="x-none" sz="1600" dirty="0">
                <a:latin typeface="Courier New" charset="0"/>
                <a:ea typeface="ＭＳ Ｐゴシック" charset="-128"/>
              </a:rPr>
              <a:t>CREATE TABLE DEPT(</a:t>
            </a:r>
          </a:p>
          <a:p>
            <a:pPr lvl="1" eaLnBrk="1" hangingPunct="1">
              <a:lnSpc>
                <a:spcPct val="80000"/>
              </a:lnSpc>
              <a:buFont typeface="Wingdings" charset="2"/>
              <a:buNone/>
            </a:pPr>
            <a:r>
              <a:rPr lang="fr-FR" altLang="x-none" sz="1600" dirty="0">
                <a:latin typeface="Courier New" charset="0"/>
                <a:ea typeface="ＭＳ Ｐゴシック" charset="-128"/>
              </a:rPr>
              <a:t>   DEPTNO NUMERIC(2) NOT NULL DEFAULT </a:t>
            </a:r>
            <a:r>
              <a:rPr lang="fr-FR" altLang="x-none" sz="1600" dirty="0" err="1">
                <a:latin typeface="Courier New" charset="0"/>
                <a:ea typeface="ＭＳ Ｐゴシック" charset="-128"/>
              </a:rPr>
              <a:t>nextval</a:t>
            </a:r>
            <a:r>
              <a:rPr lang="fr-FR" altLang="x-none" sz="1600" dirty="0">
                <a:latin typeface="Courier New" charset="0"/>
                <a:ea typeface="ＭＳ Ｐゴシック" charset="-128"/>
              </a:rPr>
              <a:t>('</a:t>
            </a:r>
            <a:r>
              <a:rPr lang="fr-FR" altLang="x-none" sz="1600" dirty="0" err="1">
                <a:latin typeface="Courier New" charset="0"/>
                <a:ea typeface="ＭＳ Ｐゴシック" charset="-128"/>
              </a:rPr>
              <a:t>seq_dept</a:t>
            </a:r>
            <a:r>
              <a:rPr lang="fr-FR" altLang="x-none" sz="1600" dirty="0">
                <a:latin typeface="Courier New" charset="0"/>
                <a:ea typeface="ＭＳ Ｐゴシック" charset="-128"/>
              </a:rPr>
              <a:t>'),</a:t>
            </a:r>
          </a:p>
          <a:p>
            <a:pPr lvl="1" eaLnBrk="1" hangingPunct="1">
              <a:lnSpc>
                <a:spcPct val="80000"/>
              </a:lnSpc>
              <a:buFont typeface="Wingdings" charset="2"/>
              <a:buNone/>
            </a:pPr>
            <a:r>
              <a:rPr lang="fr-FR" altLang="x-none" sz="1600" dirty="0">
                <a:latin typeface="Courier New" charset="0"/>
                <a:ea typeface="ＭＳ Ｐゴシック" charset="-128"/>
              </a:rPr>
              <a:t>   DNAME VARCHAR(14),</a:t>
            </a:r>
          </a:p>
          <a:p>
            <a:pPr lvl="1" eaLnBrk="1" hangingPunct="1">
              <a:lnSpc>
                <a:spcPct val="80000"/>
              </a:lnSpc>
              <a:buFont typeface="Wingdings" charset="2"/>
              <a:buNone/>
            </a:pPr>
            <a:r>
              <a:rPr lang="fr-FR" altLang="x-none" sz="1600" dirty="0">
                <a:latin typeface="Courier New" charset="0"/>
                <a:ea typeface="ＭＳ Ｐゴシック" charset="-128"/>
              </a:rPr>
              <a:t>   LOC VARCHAR(13) );</a:t>
            </a:r>
          </a:p>
          <a:p>
            <a:pPr lvl="1" eaLnBrk="1" hangingPunct="1">
              <a:lnSpc>
                <a:spcPct val="80000"/>
              </a:lnSpc>
              <a:buFont typeface="Wingdings" charset="2"/>
              <a:buNone/>
            </a:pPr>
            <a:r>
              <a:rPr lang="fr-FR" altLang="x-none" sz="1600" dirty="0">
                <a:latin typeface="Courier New" charset="0"/>
                <a:ea typeface="ＭＳ Ｐゴシック" charset="-128"/>
              </a:rPr>
              <a:t>ALTER SEQUENCE </a:t>
            </a:r>
            <a:r>
              <a:rPr lang="fr-FR" altLang="x-none" sz="1600" dirty="0" err="1">
                <a:latin typeface="Courier New" charset="0"/>
                <a:ea typeface="ＭＳ Ｐゴシック" charset="-128"/>
              </a:rPr>
              <a:t>seq_dept</a:t>
            </a:r>
            <a:r>
              <a:rPr lang="fr-FR" altLang="x-none" sz="1600" dirty="0">
                <a:latin typeface="Courier New" charset="0"/>
                <a:ea typeface="ＭＳ Ｐゴシック" charset="-128"/>
              </a:rPr>
              <a:t> OWNED BY </a:t>
            </a:r>
            <a:r>
              <a:rPr lang="fr-FR" altLang="x-none" sz="1600" dirty="0" err="1">
                <a:latin typeface="Courier New" charset="0"/>
                <a:ea typeface="ＭＳ Ｐゴシック" charset="-128"/>
              </a:rPr>
              <a:t>DEPT.deptno</a:t>
            </a:r>
            <a:r>
              <a:rPr lang="fr-FR" altLang="x-none" sz="1600" dirty="0">
                <a:latin typeface="Courier New" charset="0"/>
                <a:ea typeface="ＭＳ Ｐゴシック" charset="-128"/>
              </a:rPr>
              <a:t>; -- Modifie la séquence pour l</a:t>
            </a:r>
            <a:r>
              <a:rPr lang="ja-JP" altLang="fr-FR" sz="1600" dirty="0">
                <a:latin typeface="Courier New" charset="0"/>
                <a:ea typeface="ＭＳ Ｐゴシック" charset="-128"/>
              </a:rPr>
              <a:t>’</a:t>
            </a:r>
            <a:r>
              <a:rPr lang="fr-FR" altLang="ja-JP" sz="1600" dirty="0">
                <a:latin typeface="Courier New" charset="0"/>
                <a:ea typeface="ＭＳ Ｐゴシック" charset="-128"/>
              </a:rPr>
              <a:t>associer au champ </a:t>
            </a:r>
            <a:r>
              <a:rPr lang="fr-FR" altLang="ja-JP" sz="1600" dirty="0" err="1">
                <a:latin typeface="Courier New" charset="0"/>
                <a:ea typeface="ＭＳ Ｐゴシック" charset="-128"/>
              </a:rPr>
              <a:t>deptno</a:t>
            </a:r>
            <a:r>
              <a:rPr lang="fr-FR" altLang="ja-JP" sz="1600" dirty="0">
                <a:latin typeface="Courier New" charset="0"/>
                <a:ea typeface="ＭＳ Ｐゴシック" charset="-128"/>
              </a:rPr>
              <a:t> de DEPT</a:t>
            </a:r>
          </a:p>
          <a:p>
            <a:pPr lvl="1" eaLnBrk="1" hangingPunct="1">
              <a:lnSpc>
                <a:spcPct val="80000"/>
              </a:lnSpc>
              <a:buFont typeface="Wingdings" charset="2"/>
              <a:buNone/>
            </a:pPr>
            <a:r>
              <a:rPr lang="fr-FR" altLang="x-none" sz="1600" b="1" dirty="0">
                <a:ea typeface="ＭＳ Ｐゴシック" charset="-128"/>
                <a:sym typeface="Wingdings" charset="2"/>
              </a:rPr>
              <a:t></a:t>
            </a:r>
          </a:p>
          <a:p>
            <a:pPr lvl="1" eaLnBrk="1" hangingPunct="1">
              <a:lnSpc>
                <a:spcPct val="80000"/>
              </a:lnSpc>
              <a:buFont typeface="Wingdings" charset="2"/>
              <a:buNone/>
            </a:pPr>
            <a:r>
              <a:rPr lang="fr-FR" altLang="x-none" sz="1600" dirty="0">
                <a:latin typeface="Courier New" charset="0"/>
                <a:ea typeface="ＭＳ Ｐゴシック" charset="-128"/>
              </a:rPr>
              <a:t>CREATE TABLE DEPT(</a:t>
            </a:r>
          </a:p>
          <a:p>
            <a:pPr lvl="1" eaLnBrk="1" hangingPunct="1">
              <a:lnSpc>
                <a:spcPct val="80000"/>
              </a:lnSpc>
              <a:buFont typeface="Wingdings" charset="2"/>
              <a:buNone/>
            </a:pPr>
            <a:r>
              <a:rPr lang="fr-FR" altLang="x-none" sz="1600" dirty="0">
                <a:latin typeface="Courier New" charset="0"/>
                <a:ea typeface="ＭＳ Ｐゴシック" charset="-128"/>
              </a:rPr>
              <a:t>   DEPTNO SERIAL NOT NULL,</a:t>
            </a:r>
          </a:p>
          <a:p>
            <a:pPr lvl="1" eaLnBrk="1" hangingPunct="1">
              <a:lnSpc>
                <a:spcPct val="80000"/>
              </a:lnSpc>
              <a:buFont typeface="Wingdings" charset="2"/>
              <a:buNone/>
            </a:pPr>
            <a:r>
              <a:rPr lang="fr-FR" altLang="x-none" sz="1600" dirty="0">
                <a:latin typeface="Courier New" charset="0"/>
                <a:ea typeface="ＭＳ Ｐゴシック" charset="-128"/>
              </a:rPr>
              <a:t>   DNAME VARCHAR(14),</a:t>
            </a:r>
          </a:p>
          <a:p>
            <a:pPr lvl="1" eaLnBrk="1" hangingPunct="1">
              <a:lnSpc>
                <a:spcPct val="80000"/>
              </a:lnSpc>
              <a:buFont typeface="Wingdings" charset="2"/>
              <a:buNone/>
            </a:pPr>
            <a:r>
              <a:rPr lang="fr-FR" altLang="x-none" sz="1600" dirty="0">
                <a:latin typeface="Courier New" charset="0"/>
                <a:ea typeface="ＭＳ Ｐゴシック" charset="-128"/>
              </a:rPr>
              <a:t>   LOC VARCHAR(13) );</a:t>
            </a:r>
          </a:p>
          <a:p>
            <a:pPr lvl="1" eaLnBrk="1" hangingPunct="1">
              <a:lnSpc>
                <a:spcPct val="80000"/>
              </a:lnSpc>
              <a:buFont typeface="Wingdings" charset="2"/>
              <a:buNone/>
            </a:pPr>
            <a:r>
              <a:rPr lang="fr-FR" altLang="x-none" sz="1600" b="1" i="1" dirty="0">
                <a:ea typeface="ＭＳ Ｐゴシック" charset="-128"/>
              </a:rPr>
              <a:t>-- </a:t>
            </a:r>
            <a:r>
              <a:rPr lang="fr-FR" altLang="x-none" sz="1600" b="1" i="1" dirty="0">
                <a:solidFill>
                  <a:srgbClr val="000000"/>
                </a:solidFill>
                <a:ea typeface="ＭＳ Ｐゴシック" charset="-128"/>
              </a:rPr>
              <a:t>NOTICE:  CREATE TABLE </a:t>
            </a:r>
            <a:r>
              <a:rPr lang="fr-FR" altLang="x-none" sz="1600" b="1" i="1" dirty="0" err="1">
                <a:solidFill>
                  <a:srgbClr val="000000"/>
                </a:solidFill>
                <a:ea typeface="ＭＳ Ｐゴシック" charset="-128"/>
              </a:rPr>
              <a:t>will</a:t>
            </a:r>
            <a:r>
              <a:rPr lang="fr-FR" altLang="x-none" sz="1600" b="1" i="1" dirty="0">
                <a:solidFill>
                  <a:srgbClr val="000000"/>
                </a:solidFill>
                <a:ea typeface="ＭＳ Ｐゴシック" charset="-128"/>
              </a:rPr>
              <a:t> </a:t>
            </a:r>
            <a:r>
              <a:rPr lang="fr-FR" altLang="x-none" sz="1600" b="1" i="1" dirty="0" err="1">
                <a:solidFill>
                  <a:srgbClr val="000000"/>
                </a:solidFill>
                <a:ea typeface="ＭＳ Ｐゴシック" charset="-128"/>
              </a:rPr>
              <a:t>create</a:t>
            </a:r>
            <a:r>
              <a:rPr lang="fr-FR" altLang="x-none" sz="1600" b="1" i="1" dirty="0">
                <a:solidFill>
                  <a:srgbClr val="000000"/>
                </a:solidFill>
                <a:ea typeface="ＭＳ Ｐゴシック" charset="-128"/>
              </a:rPr>
              <a:t> </a:t>
            </a:r>
            <a:r>
              <a:rPr lang="fr-FR" altLang="x-none" sz="1600" b="1" i="1" dirty="0" err="1">
                <a:solidFill>
                  <a:srgbClr val="000000"/>
                </a:solidFill>
                <a:ea typeface="ＭＳ Ｐゴシック" charset="-128"/>
              </a:rPr>
              <a:t>implicit</a:t>
            </a:r>
            <a:r>
              <a:rPr lang="fr-FR" altLang="x-none" sz="1600" b="1" i="1" dirty="0">
                <a:solidFill>
                  <a:srgbClr val="000000"/>
                </a:solidFill>
                <a:ea typeface="ＭＳ Ｐゴシック" charset="-128"/>
              </a:rPr>
              <a:t> </a:t>
            </a:r>
            <a:r>
              <a:rPr lang="fr-FR" altLang="x-none" sz="1600" b="1" i="1" dirty="0" err="1">
                <a:solidFill>
                  <a:srgbClr val="000000"/>
                </a:solidFill>
                <a:ea typeface="ＭＳ Ｐゴシック" charset="-128"/>
              </a:rPr>
              <a:t>sequence</a:t>
            </a:r>
            <a:r>
              <a:rPr lang="fr-FR" altLang="x-none" sz="1600" b="1" i="1" dirty="0">
                <a:solidFill>
                  <a:srgbClr val="000000"/>
                </a:solidFill>
                <a:ea typeface="ＭＳ Ｐゴシック" charset="-128"/>
              </a:rPr>
              <a:t> "</a:t>
            </a:r>
            <a:r>
              <a:rPr lang="fr-FR" altLang="x-none" sz="1600" b="1" i="1" dirty="0" err="1">
                <a:solidFill>
                  <a:srgbClr val="000000"/>
                </a:solidFill>
                <a:ea typeface="ＭＳ Ｐゴシック" charset="-128"/>
              </a:rPr>
              <a:t>dept_deptno_seq</a:t>
            </a:r>
            <a:r>
              <a:rPr lang="fr-FR" altLang="x-none" sz="1600" b="1" i="1" dirty="0">
                <a:solidFill>
                  <a:srgbClr val="000000"/>
                </a:solidFill>
                <a:ea typeface="ＭＳ Ｐゴシック" charset="-128"/>
              </a:rPr>
              <a:t>" for serial </a:t>
            </a:r>
            <a:r>
              <a:rPr lang="fr-FR" altLang="x-none" sz="1600" b="1" i="1" dirty="0" err="1">
                <a:solidFill>
                  <a:srgbClr val="000000"/>
                </a:solidFill>
                <a:ea typeface="ＭＳ Ｐゴシック" charset="-128"/>
              </a:rPr>
              <a:t>column</a:t>
            </a:r>
            <a:r>
              <a:rPr lang="fr-FR" altLang="x-none" sz="1600" b="1" i="1" dirty="0">
                <a:solidFill>
                  <a:srgbClr val="000000"/>
                </a:solidFill>
                <a:ea typeface="ＭＳ Ｐゴシック" charset="-128"/>
              </a:rPr>
              <a:t> "</a:t>
            </a:r>
            <a:r>
              <a:rPr lang="fr-FR" altLang="x-none" sz="1600" b="1" i="1" dirty="0" err="1">
                <a:solidFill>
                  <a:srgbClr val="000000"/>
                </a:solidFill>
                <a:ea typeface="ＭＳ Ｐゴシック" charset="-128"/>
              </a:rPr>
              <a:t>dept.deptno</a:t>
            </a:r>
            <a:r>
              <a:rPr lang="fr-FR" altLang="x-none" sz="1600" b="1" i="1" dirty="0">
                <a:solidFill>
                  <a:srgbClr val="000000"/>
                </a:solidFill>
                <a:ea typeface="ＭＳ Ｐゴシック" charset="-128"/>
              </a:rPr>
              <a:t>"</a:t>
            </a:r>
            <a:endParaRPr lang="fr-FR" altLang="x-none" sz="1600" b="1" i="1" dirty="0">
              <a:ea typeface="ＭＳ Ｐゴシック" charset="-128"/>
            </a:endParaRPr>
          </a:p>
          <a:p>
            <a:pPr lvl="1" eaLnBrk="1" hangingPunct="1">
              <a:lnSpc>
                <a:spcPct val="80000"/>
              </a:lnSpc>
            </a:pPr>
            <a:endParaRPr lang="fr-FR" altLang="x-none" sz="1600" dirty="0">
              <a:latin typeface="Courier New" charset="0"/>
              <a:ea typeface="ＭＳ Ｐゴシック" charset="-128"/>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400" dirty="0">
              <a:latin typeface="Courier New" charset="0"/>
              <a:ea typeface="ＭＳ Ｐゴシック" charset="-128"/>
              <a:sym typeface="Wingdings" charset="2"/>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70</a:t>
            </a:fld>
            <a:endParaRPr lang="en-US"/>
          </a:p>
        </p:txBody>
      </p:sp>
    </p:spTree>
    <p:extLst>
      <p:ext uri="{BB962C8B-B14F-4D97-AF65-F5344CB8AC3E}">
        <p14:creationId xmlns:p14="http://schemas.microsoft.com/office/powerpoint/2010/main" val="12996724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p:txBody>
          <a:bodyPr/>
          <a:lstStyle/>
          <a:p>
            <a:pPr eaLnBrk="1" hangingPunct="1">
              <a:lnSpc>
                <a:spcPct val="80000"/>
              </a:lnSpc>
            </a:pPr>
            <a:r>
              <a:rPr lang="fr-FR" altLang="x-none" sz="2000" dirty="0">
                <a:ea typeface="ＭＳ Ｐゴシック" charset="-128"/>
                <a:sym typeface="Wingdings" charset="2"/>
              </a:rPr>
              <a:t>Insertion dans la table DEPT :</a:t>
            </a:r>
          </a:p>
          <a:p>
            <a:pPr lvl="1">
              <a:buFont typeface="Wingdings" charset="2"/>
              <a:buNone/>
            </a:pPr>
            <a:r>
              <a:rPr lang="fr-FR" altLang="x-none" sz="1600" dirty="0">
                <a:latin typeface="Courier New" charset="0"/>
                <a:ea typeface="ＭＳ Ｐゴシック" charset="-128"/>
              </a:rPr>
              <a:t>INSERT INTO DEPT(</a:t>
            </a:r>
            <a:r>
              <a:rPr lang="fr-FR" altLang="x-none" sz="1600" dirty="0" err="1">
                <a:latin typeface="Courier New" charset="0"/>
                <a:ea typeface="ＭＳ Ｐゴシック" charset="-128"/>
              </a:rPr>
              <a:t>dname</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loc</a:t>
            </a:r>
            <a:r>
              <a:rPr lang="fr-FR" altLang="x-none" sz="1600" dirty="0">
                <a:latin typeface="Courier New" charset="0"/>
                <a:ea typeface="ＭＳ Ｐゴシック" charset="-128"/>
              </a:rPr>
              <a:t>) VALUES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marketing', 'Annecy');</a:t>
            </a:r>
          </a:p>
          <a:p>
            <a:pPr lvl="1">
              <a:buFont typeface="Wingdings" charset="2"/>
              <a:buNone/>
            </a:pPr>
            <a:r>
              <a:rPr lang="fr-FR" altLang="x-none" sz="1600" dirty="0">
                <a:latin typeface="Courier New" charset="0"/>
                <a:ea typeface="ＭＳ Ｐゴシック" charset="-128"/>
              </a:rPr>
              <a:t>-- Insère 1,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marketing', 'Annecy</a:t>
            </a:r>
            <a:r>
              <a:rPr lang="ja-JP" altLang="fr-FR" sz="1600" dirty="0">
                <a:latin typeface="Courier New" charset="0"/>
                <a:ea typeface="ＭＳ Ｐゴシック" charset="-128"/>
              </a:rPr>
              <a:t>’</a:t>
            </a:r>
            <a:endParaRPr lang="fr-FR" altLang="ja-JP" sz="1600" b="1" i="1" dirty="0">
              <a:ea typeface="ＭＳ Ｐゴシック" charset="-128"/>
            </a:endParaRPr>
          </a:p>
          <a:p>
            <a:pPr lvl="1" eaLnBrk="1" hangingPunct="1">
              <a:lnSpc>
                <a:spcPct val="80000"/>
              </a:lnSpc>
              <a:buFont typeface="Wingdings" charset="2"/>
              <a:buNone/>
            </a:pPr>
            <a:endParaRPr lang="fr-FR" altLang="x-none" sz="1600" dirty="0">
              <a:latin typeface="Courier New" charset="0"/>
              <a:ea typeface="ＭＳ Ｐゴシック" charset="-128"/>
            </a:endParaRPr>
          </a:p>
          <a:p>
            <a:pPr lvl="1">
              <a:buFont typeface="Wingdings" charset="2"/>
              <a:buNone/>
            </a:pPr>
            <a:r>
              <a:rPr lang="fr-FR" altLang="x-none" sz="1600" dirty="0">
                <a:latin typeface="Courier New" charset="0"/>
                <a:ea typeface="ＭＳ Ｐゴシック" charset="-128"/>
              </a:rPr>
              <a:t>INSERT INTO DEPT(</a:t>
            </a:r>
            <a:r>
              <a:rPr lang="fr-FR" altLang="x-none" sz="1600" dirty="0" err="1">
                <a:latin typeface="Courier New" charset="0"/>
                <a:ea typeface="ＭＳ Ｐゴシック" charset="-128"/>
              </a:rPr>
              <a:t>dname</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loc</a:t>
            </a:r>
            <a:r>
              <a:rPr lang="fr-FR" altLang="x-none" sz="1600" dirty="0">
                <a:latin typeface="Courier New" charset="0"/>
                <a:ea typeface="ＭＳ Ｐゴシック" charset="-128"/>
              </a:rPr>
              <a:t>) VALUES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financier', 'Paris');</a:t>
            </a:r>
          </a:p>
          <a:p>
            <a:pPr lvl="1">
              <a:buFont typeface="Wingdings" charset="2"/>
              <a:buNone/>
            </a:pPr>
            <a:r>
              <a:rPr lang="fr-FR" altLang="x-none" sz="1600" dirty="0">
                <a:latin typeface="Courier New" charset="0"/>
                <a:ea typeface="ＭＳ Ｐゴシック" charset="-128"/>
              </a:rPr>
              <a:t>-- Insère 2,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financier', </a:t>
            </a:r>
            <a:r>
              <a:rPr lang="ja-JP" altLang="fr-FR" sz="1600" dirty="0">
                <a:latin typeface="Courier New" charset="0"/>
                <a:ea typeface="ＭＳ Ｐゴシック" charset="-128"/>
              </a:rPr>
              <a:t>’</a:t>
            </a:r>
            <a:r>
              <a:rPr lang="fr-FR" altLang="ja-JP" sz="1600" dirty="0">
                <a:latin typeface="Courier New" charset="0"/>
                <a:ea typeface="ＭＳ Ｐゴシック" charset="-128"/>
              </a:rPr>
              <a:t>Paris</a:t>
            </a:r>
            <a:r>
              <a:rPr lang="ja-JP" altLang="fr-FR" sz="1600" dirty="0">
                <a:latin typeface="Courier New" charset="0"/>
                <a:ea typeface="ＭＳ Ｐゴシック" charset="-128"/>
              </a:rPr>
              <a:t>’</a:t>
            </a:r>
            <a:endParaRPr lang="fr-FR" altLang="ja-JP" sz="1600" b="1" i="1" dirty="0">
              <a:ea typeface="ＭＳ Ｐゴシック" charset="-128"/>
            </a:endParaRPr>
          </a:p>
          <a:p>
            <a:pPr lvl="1" eaLnBrk="1" hangingPunct="1">
              <a:lnSpc>
                <a:spcPct val="80000"/>
              </a:lnSpc>
              <a:buFont typeface="Wingdings" charset="2"/>
              <a:buNone/>
            </a:pPr>
            <a:endParaRPr lang="fr-FR" altLang="x-none" sz="1600" dirty="0">
              <a:latin typeface="Courier New" charset="0"/>
              <a:ea typeface="ＭＳ Ｐゴシック" charset="-128"/>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400" dirty="0">
              <a:latin typeface="Courier New" charset="0"/>
              <a:ea typeface="ＭＳ Ｐゴシック" charset="-128"/>
              <a:sym typeface="Wingdings" charset="2"/>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71</a:t>
            </a:fld>
            <a:endParaRPr lang="en-US"/>
          </a:p>
        </p:txBody>
      </p:sp>
    </p:spTree>
    <p:extLst>
      <p:ext uri="{BB962C8B-B14F-4D97-AF65-F5344CB8AC3E}">
        <p14:creationId xmlns:p14="http://schemas.microsoft.com/office/powerpoint/2010/main" val="2352294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ctrTitle"/>
          </p:nvPr>
        </p:nvSpPr>
        <p:spPr/>
        <p:txBody>
          <a:bodyPr/>
          <a:lstStyle/>
          <a:p>
            <a:pPr algn="ctr" eaLnBrk="1" hangingPunct="1"/>
            <a:r>
              <a:rPr lang="fr-FR" altLang="x-none" sz="4000" dirty="0">
                <a:ea typeface="ＭＳ Ｐゴシック" charset="-128"/>
              </a:rPr>
              <a:t>3. CATALOGUE SYSTEME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72</a:t>
            </a:fld>
            <a:endParaRPr lang="en-US"/>
          </a:p>
        </p:txBody>
      </p:sp>
    </p:spTree>
    <p:extLst>
      <p:ext uri="{BB962C8B-B14F-4D97-AF65-F5344CB8AC3E}">
        <p14:creationId xmlns:p14="http://schemas.microsoft.com/office/powerpoint/2010/main" val="12061585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fr-FR" altLang="fr-FR" dirty="0">
                <a:ea typeface="ＭＳ Ｐゴシック" panose="020B0600070205080204" pitchFamily="34" charset="-128"/>
              </a:rPr>
              <a:t>Catalogue système ?</a:t>
            </a:r>
            <a:endParaRPr lang="fr-FR" altLang="x-none" dirty="0">
              <a:ea typeface="ＭＳ Ｐゴシック" charset="-128"/>
            </a:endParaRPr>
          </a:p>
        </p:txBody>
      </p:sp>
      <p:sp>
        <p:nvSpPr>
          <p:cNvPr id="6" name="Rectangle 3"/>
          <p:cNvSpPr>
            <a:spLocks noGrp="1" noChangeArrowheads="1"/>
          </p:cNvSpPr>
          <p:nvPr>
            <p:ph idx="1"/>
          </p:nvPr>
        </p:nvSpPr>
        <p:spPr/>
        <p:txBody>
          <a:bodyPr/>
          <a:lstStyle/>
          <a:p>
            <a:r>
              <a:rPr lang="fr-FR" altLang="fr-FR" sz="2000" dirty="0">
                <a:ea typeface="ＭＳ Ｐゴシック" panose="020B0600070205080204" pitchFamily="34" charset="-128"/>
              </a:rPr>
              <a:t>Chaque création de table, contraintes d’intégrité, vue, index, utilisateur, etc. est enregistrée dans une table système.</a:t>
            </a:r>
          </a:p>
          <a:p>
            <a:r>
              <a:rPr lang="fr-FR" altLang="fr-FR" sz="2000" dirty="0">
                <a:ea typeface="ＭＳ Ｐゴシック" panose="020B0600070205080204" pitchFamily="34" charset="-128"/>
              </a:rPr>
              <a:t>Les données des tables système sont accessibles directement (SELECT) ou en utilisant des vues système permettant de mieux présenter les données (préférable)</a:t>
            </a:r>
          </a:p>
          <a:p>
            <a:r>
              <a:rPr lang="fr-FR" altLang="fr-FR" sz="2000" dirty="0">
                <a:ea typeface="ＭＳ Ｐゴシック" panose="020B0600070205080204" pitchFamily="34" charset="-128"/>
              </a:rPr>
              <a:t>L’ensemble (tables et vues systèmes) s’appelle le </a:t>
            </a:r>
            <a:r>
              <a:rPr lang="fr-FR" altLang="fr-FR" sz="2000" i="1" dirty="0">
                <a:ea typeface="ＭＳ Ｐゴシック" panose="020B0600070205080204" pitchFamily="34" charset="-128"/>
              </a:rPr>
              <a:t>catalogue système</a:t>
            </a:r>
            <a:r>
              <a:rPr lang="fr-FR" altLang="fr-FR" sz="2000" dirty="0">
                <a:ea typeface="ＭＳ Ｐゴシック" panose="020B0600070205080204" pitchFamily="34" charset="-128"/>
              </a:rPr>
              <a:t> ou </a:t>
            </a:r>
            <a:r>
              <a:rPr lang="fr-FR" altLang="fr-FR" sz="2000" i="1" dirty="0">
                <a:ea typeface="ＭＳ Ｐゴシック" panose="020B0600070205080204" pitchFamily="34" charset="-128"/>
              </a:rPr>
              <a:t>dictionnaire des données</a:t>
            </a:r>
          </a:p>
          <a:p>
            <a:r>
              <a:rPr lang="fr-FR" altLang="fr-FR" sz="2000" dirty="0">
                <a:ea typeface="ＭＳ Ｐゴシック" panose="020B0600070205080204" pitchFamily="34" charset="-128"/>
              </a:rPr>
              <a:t>Normalement, le catalogue système est normalisé (norme ANSI), mais pratiquement aucun SGBD ne respecte la norme (sauf, en partie, PostgreSQL)</a:t>
            </a:r>
          </a:p>
          <a:p>
            <a:r>
              <a:rPr lang="fr-FR" altLang="fr-FR" sz="2000" b="1" dirty="0">
                <a:ea typeface="ＭＳ Ｐゴシック" panose="020B0600070205080204" pitchFamily="34" charset="-128"/>
              </a:rPr>
              <a:t>Maitriser un SGBD nécessite de bien connaître les tables et vues système</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73</a:t>
            </a:fld>
            <a:endParaRPr lang="en-US"/>
          </a:p>
        </p:txBody>
      </p:sp>
    </p:spTree>
    <p:extLst>
      <p:ext uri="{BB962C8B-B14F-4D97-AF65-F5344CB8AC3E}">
        <p14:creationId xmlns:p14="http://schemas.microsoft.com/office/powerpoint/2010/main" val="21559469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fr-FR" altLang="fr-FR" dirty="0">
                <a:ea typeface="ＭＳ Ｐゴシック" panose="020B0600070205080204" pitchFamily="34" charset="-128"/>
              </a:rPr>
              <a:t>PostgreSQL</a:t>
            </a:r>
            <a:endParaRPr lang="fr-FR" altLang="x-none" dirty="0">
              <a:ea typeface="ＭＳ Ｐゴシック" charset="-128"/>
            </a:endParaRPr>
          </a:p>
        </p:txBody>
      </p:sp>
      <p:sp>
        <p:nvSpPr>
          <p:cNvPr id="6" name="Rectangle 3"/>
          <p:cNvSpPr>
            <a:spLocks noGrp="1" noChangeArrowheads="1"/>
          </p:cNvSpPr>
          <p:nvPr>
            <p:ph idx="1"/>
          </p:nvPr>
        </p:nvSpPr>
        <p:spPr>
          <a:xfrm>
            <a:off x="4132162" y="1387234"/>
            <a:ext cx="4554638" cy="5089766"/>
          </a:xfrm>
        </p:spPr>
        <p:txBody>
          <a:bodyPr>
            <a:normAutofit/>
          </a:bodyPr>
          <a:lstStyle/>
          <a:p>
            <a:r>
              <a:rPr lang="fr-FR" altLang="fr-FR" dirty="0">
                <a:ea typeface="ＭＳ Ｐゴシック" panose="020B0600070205080204" pitchFamily="34" charset="-128"/>
              </a:rPr>
              <a:t>2 catalogues systèmes :</a:t>
            </a:r>
          </a:p>
          <a:p>
            <a:pPr lvl="1"/>
            <a:r>
              <a:rPr lang="fr-FR" altLang="fr-FR" dirty="0">
                <a:ea typeface="ＭＳ Ｐゴシック" panose="020B0600070205080204" pitchFamily="34" charset="-128"/>
              </a:rPr>
              <a:t>1 propre à PostgreSQL (</a:t>
            </a:r>
            <a:r>
              <a:rPr lang="fr-FR" altLang="fr-FR" dirty="0" err="1">
                <a:latin typeface="Courier New" panose="02070309020205020404" pitchFamily="49" charset="0"/>
                <a:ea typeface="ＭＳ Ｐゴシック" panose="020B0600070205080204" pitchFamily="34" charset="-128"/>
              </a:rPr>
              <a:t>pg_catalog</a:t>
            </a:r>
            <a:r>
              <a:rPr lang="fr-FR" altLang="fr-FR" dirty="0">
                <a:ea typeface="ＭＳ Ｐゴシック" panose="020B0600070205080204" pitchFamily="34" charset="-128"/>
              </a:rPr>
              <a:t>) :</a:t>
            </a:r>
          </a:p>
          <a:p>
            <a:pPr lvl="2"/>
            <a:r>
              <a:rPr lang="fr-FR" altLang="fr-FR" sz="1600" dirty="0">
                <a:ea typeface="ＭＳ Ｐゴシック" panose="020B0600070205080204" pitchFamily="34" charset="-128"/>
              </a:rPr>
              <a:t>62 tables systèmes (version 13)</a:t>
            </a:r>
          </a:p>
          <a:p>
            <a:pPr lvl="2"/>
            <a:r>
              <a:rPr lang="fr-FR" altLang="fr-FR" sz="1600" dirty="0">
                <a:ea typeface="ＭＳ Ｐゴシック" panose="020B0600070205080204" pitchFamily="34" charset="-128"/>
              </a:rPr>
              <a:t>67 vues systèmes (version 13)</a:t>
            </a:r>
          </a:p>
          <a:p>
            <a:pPr lvl="1"/>
            <a:r>
              <a:rPr lang="fr-FR" altLang="fr-FR" dirty="0">
                <a:ea typeface="ＭＳ Ｐゴシック" panose="020B0600070205080204" pitchFamily="34" charset="-128"/>
              </a:rPr>
              <a:t>1 compatible ANSI (</a:t>
            </a:r>
            <a:r>
              <a:rPr lang="fr-FR" altLang="fr-FR" dirty="0" err="1">
                <a:latin typeface="Courier New" panose="02070309020205020404" pitchFamily="49" charset="0"/>
                <a:ea typeface="ＭＳ Ｐゴシック" panose="020B0600070205080204" pitchFamily="34" charset="-128"/>
              </a:rPr>
              <a:t>information_schema</a:t>
            </a:r>
            <a:r>
              <a:rPr lang="fr-FR" altLang="fr-FR" dirty="0">
                <a:ea typeface="ＭＳ Ｐゴシック" panose="020B0600070205080204" pitchFamily="34" charset="-128"/>
              </a:rPr>
              <a:t>) : 65 objets catalogues accédant au 62 tables système de </a:t>
            </a:r>
            <a:r>
              <a:rPr lang="fr-FR" altLang="fr-FR" dirty="0" err="1">
                <a:latin typeface="Courier New" panose="02070309020205020404" pitchFamily="49" charset="0"/>
                <a:ea typeface="ＭＳ Ｐゴシック" panose="020B0600070205080204" pitchFamily="34" charset="-128"/>
              </a:rPr>
              <a:t>pg_catalog</a:t>
            </a:r>
            <a:endParaRPr lang="fr-FR" altLang="fr-FR" dirty="0">
              <a:latin typeface="Courier New" panose="02070309020205020404" pitchFamily="49" charset="0"/>
              <a:ea typeface="ＭＳ Ｐゴシック" panose="020B0600070205080204" pitchFamily="34" charset="-128"/>
            </a:endParaRPr>
          </a:p>
          <a:p>
            <a:pPr lvl="1"/>
            <a:endParaRPr lang="fr-FR" altLang="fr-FR" dirty="0">
              <a:latin typeface="Courier New" panose="02070309020205020404" pitchFamily="49" charset="0"/>
              <a:ea typeface="ＭＳ Ｐゴシック" panose="020B0600070205080204" pitchFamily="34" charset="-128"/>
            </a:endParaRPr>
          </a:p>
          <a:p>
            <a:pPr marL="0" indent="0">
              <a:lnSpc>
                <a:spcPct val="80000"/>
              </a:lnSpc>
              <a:buNone/>
            </a:pPr>
            <a:r>
              <a:rPr lang="fr-FR" altLang="fr-FR" sz="1800" i="1" dirty="0">
                <a:latin typeface="Arial" panose="020B0604020202020204" pitchFamily="34" charset="0"/>
                <a:ea typeface="ＭＳ Ｐゴシック" panose="020B0600070205080204" pitchFamily="34" charset="-128"/>
                <a:cs typeface="Arial" panose="020B0604020202020204" pitchFamily="34" charset="0"/>
              </a:rPr>
              <a:t>Remarque : sous Oracle 12c, on a 1484 tables systèmes et 6423 vues systèmes</a:t>
            </a:r>
          </a:p>
          <a:p>
            <a:pPr lvl="1" eaLnBrk="1" hangingPunct="1">
              <a:lnSpc>
                <a:spcPct val="80000"/>
              </a:lnSpc>
              <a:buFont typeface="Wingdings" charset="2"/>
              <a:buNone/>
            </a:pPr>
            <a:endParaRPr lang="fr-FR" altLang="x-none" sz="1600" dirty="0">
              <a:latin typeface="Courier New" charset="0"/>
              <a:ea typeface="ＭＳ Ｐゴシック" charset="-128"/>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400" dirty="0">
              <a:latin typeface="Courier New" charset="0"/>
              <a:ea typeface="ＭＳ Ｐゴシック" charset="-128"/>
              <a:sym typeface="Wingdings" charset="2"/>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74</a:t>
            </a:fld>
            <a:endParaRPr lang="en-US"/>
          </a:p>
        </p:txBody>
      </p:sp>
      <p:pic>
        <p:nvPicPr>
          <p:cNvPr id="2" name="Image 1">
            <a:extLst>
              <a:ext uri="{FF2B5EF4-FFF2-40B4-BE49-F238E27FC236}">
                <a16:creationId xmlns:a16="http://schemas.microsoft.com/office/drawing/2014/main" id="{B5412FDF-6B00-2F53-7477-2A99BAEA969B}"/>
              </a:ext>
            </a:extLst>
          </p:cNvPr>
          <p:cNvPicPr>
            <a:picLocks noChangeAspect="1"/>
          </p:cNvPicPr>
          <p:nvPr/>
        </p:nvPicPr>
        <p:blipFill>
          <a:blip r:embed="rId3"/>
          <a:stretch>
            <a:fillRect/>
          </a:stretch>
        </p:blipFill>
        <p:spPr>
          <a:xfrm>
            <a:off x="251519" y="1387233"/>
            <a:ext cx="3116713" cy="5070147"/>
          </a:xfrm>
          <a:prstGeom prst="rect">
            <a:avLst/>
          </a:prstGeom>
        </p:spPr>
      </p:pic>
    </p:spTree>
    <p:extLst>
      <p:ext uri="{BB962C8B-B14F-4D97-AF65-F5344CB8AC3E}">
        <p14:creationId xmlns:p14="http://schemas.microsoft.com/office/powerpoint/2010/main" val="33182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ltLang="x-none" dirty="0">
                <a:ea typeface="ＭＳ Ｐゴシック" charset="-128"/>
              </a:rPr>
              <a:t>Formes normales</a:t>
            </a:r>
          </a:p>
        </p:txBody>
      </p:sp>
      <p:sp>
        <p:nvSpPr>
          <p:cNvPr id="2" name="Espace réservé du contenu 1"/>
          <p:cNvSpPr>
            <a:spLocks noGrp="1"/>
          </p:cNvSpPr>
          <p:nvPr>
            <p:ph idx="1"/>
          </p:nvPr>
        </p:nvSpPr>
        <p:spPr>
          <a:xfrm>
            <a:off x="457200" y="1387234"/>
            <a:ext cx="8229600" cy="5452478"/>
          </a:xfrm>
        </p:spPr>
        <p:txBody>
          <a:bodyPr>
            <a:normAutofit lnSpcReduction="10000"/>
          </a:bodyPr>
          <a:lstStyle/>
          <a:p>
            <a:pPr>
              <a:lnSpc>
                <a:spcPct val="80000"/>
              </a:lnSpc>
            </a:pPr>
            <a:r>
              <a:rPr lang="fr-FR" altLang="x-none" dirty="0">
                <a:ea typeface="ＭＳ Ｐゴシック" charset="-128"/>
              </a:rPr>
              <a:t>Forme normale de Boyce-</a:t>
            </a:r>
            <a:r>
              <a:rPr lang="fr-FR" altLang="x-none" dirty="0" err="1">
                <a:ea typeface="ＭＳ Ｐゴシック" charset="-128"/>
              </a:rPr>
              <a:t>Codd</a:t>
            </a:r>
            <a:r>
              <a:rPr lang="fr-FR" altLang="x-none" dirty="0">
                <a:ea typeface="ＭＳ Ｐゴシック" charset="-128"/>
              </a:rPr>
              <a:t> (3FNBC)</a:t>
            </a:r>
            <a:endParaRPr lang="fr-FR" altLang="x-none" sz="1200" dirty="0">
              <a:ea typeface="ＭＳ Ｐゴシック" charset="-128"/>
            </a:endParaRPr>
          </a:p>
          <a:p>
            <a:pPr lvl="1"/>
            <a:r>
              <a:rPr lang="fr-FR" altLang="x-none" sz="2200" dirty="0">
                <a:ea typeface="ＭＳ Ｐゴシック" charset="-128"/>
              </a:rPr>
              <a:t>Respecte la forme normale de Boyce-</a:t>
            </a:r>
            <a:r>
              <a:rPr lang="fr-FR" altLang="x-none" sz="2200" dirty="0" err="1">
                <a:ea typeface="ＭＳ Ｐゴシック" charset="-128"/>
              </a:rPr>
              <a:t>Codd</a:t>
            </a:r>
            <a:r>
              <a:rPr lang="fr-FR" altLang="x-none" sz="2200" dirty="0">
                <a:ea typeface="ＭＳ Ｐゴシック" charset="-128"/>
              </a:rPr>
              <a:t>, la relation respectant la troisième forme normale et dont </a:t>
            </a:r>
            <a:r>
              <a:rPr lang="fr-FR" altLang="x-none" dirty="0">
                <a:ea typeface="ＭＳ Ｐゴシック" charset="-128"/>
              </a:rPr>
              <a:t>:</a:t>
            </a:r>
          </a:p>
          <a:p>
            <a:pPr lvl="2"/>
            <a:r>
              <a:rPr lang="fr-FR" altLang="x-none" sz="1900" b="1" dirty="0">
                <a:ea typeface="ＭＳ Ｐゴシック" charset="-128"/>
              </a:rPr>
              <a:t>Aucun attribut faisant partie de la clé primaire ne dépend d’un attribut ne faisant pas partie de la clé primaire</a:t>
            </a:r>
          </a:p>
          <a:p>
            <a:pPr lvl="1"/>
            <a:r>
              <a:rPr lang="fr-FR" altLang="x-none" dirty="0">
                <a:ea typeface="ＭＳ Ｐゴシック" charset="-128"/>
              </a:rPr>
              <a:t>Exemple :</a:t>
            </a:r>
          </a:p>
          <a:p>
            <a:pPr lvl="2"/>
            <a:r>
              <a:rPr lang="fr-FR" altLang="fr-FR" dirty="0">
                <a:ea typeface="ＭＳ Ｐゴシック" charset="-128"/>
              </a:rPr>
              <a:t>NOTE (</a:t>
            </a:r>
            <a:r>
              <a:rPr lang="fr-FR" altLang="x-none" dirty="0">
                <a:ea typeface="ＭＳ Ｐゴシック" charset="-128"/>
              </a:rPr>
              <a:t>#</a:t>
            </a:r>
            <a:r>
              <a:rPr lang="fr-FR" altLang="fr-FR" u="sng" dirty="0" err="1">
                <a:ea typeface="ＭＳ Ｐゴシック" charset="-128"/>
              </a:rPr>
              <a:t>idetudiant</a:t>
            </a:r>
            <a:r>
              <a:rPr lang="fr-FR" altLang="fr-FR" u="sng" dirty="0">
                <a:ea typeface="ＭＳ Ｐゴシック" charset="-128"/>
              </a:rPr>
              <a:t>, </a:t>
            </a:r>
            <a:r>
              <a:rPr lang="fr-FR" altLang="x-none" dirty="0">
                <a:ea typeface="ＭＳ Ｐゴシック" charset="-128"/>
              </a:rPr>
              <a:t>#</a:t>
            </a:r>
            <a:r>
              <a:rPr lang="fr-FR" altLang="fr-FR" u="sng" dirty="0" err="1">
                <a:ea typeface="ＭＳ Ｐゴシック" charset="-128"/>
              </a:rPr>
              <a:t>idmatiere</a:t>
            </a:r>
            <a:r>
              <a:rPr lang="fr-FR" altLang="fr-FR" dirty="0">
                <a:ea typeface="ＭＳ Ｐゴシック" charset="-128"/>
              </a:rPr>
              <a:t>, </a:t>
            </a:r>
            <a:r>
              <a:rPr lang="fr-FR" altLang="x-none" dirty="0">
                <a:ea typeface="ＭＳ Ｐゴシック" charset="-128"/>
              </a:rPr>
              <a:t>#</a:t>
            </a:r>
            <a:r>
              <a:rPr lang="fr-FR" altLang="fr-FR" dirty="0" err="1">
                <a:ea typeface="ＭＳ Ｐゴシック" charset="-128"/>
              </a:rPr>
              <a:t>idenseignant</a:t>
            </a:r>
            <a:r>
              <a:rPr lang="fr-FR" altLang="fr-FR" dirty="0">
                <a:ea typeface="ＭＳ Ｐゴシック" charset="-128"/>
              </a:rPr>
              <a:t>, note)</a:t>
            </a:r>
          </a:p>
          <a:p>
            <a:pPr lvl="2"/>
            <a:r>
              <a:rPr lang="fr-FR" altLang="x-none" dirty="0">
                <a:ea typeface="ＭＳ Ｐゴシック" charset="-128"/>
              </a:rPr>
              <a:t>Règle : l’enseignant donne la matière</a:t>
            </a:r>
          </a:p>
          <a:p>
            <a:pPr lvl="2"/>
            <a:r>
              <a:rPr lang="fr-FR" altLang="x-none" dirty="0">
                <a:ea typeface="ＭＳ Ｐゴシック" charset="-128"/>
              </a:rPr>
              <a:t>Correction :</a:t>
            </a:r>
          </a:p>
          <a:p>
            <a:pPr lvl="3"/>
            <a:r>
              <a:rPr lang="fr-FR" altLang="fr-FR" dirty="0">
                <a:ea typeface="ＭＳ Ｐゴシック" charset="-128"/>
              </a:rPr>
              <a:t>NOTE </a:t>
            </a:r>
            <a:r>
              <a:rPr lang="fr-FR" altLang="x-none" dirty="0">
                <a:ea typeface="ＭＳ Ｐゴシック" charset="-128"/>
              </a:rPr>
              <a:t>(</a:t>
            </a:r>
            <a:r>
              <a:rPr lang="fr-FR" altLang="x-none" u="sng" dirty="0">
                <a:ea typeface="ＭＳ Ｐゴシック" charset="-128"/>
              </a:rPr>
              <a:t>#</a:t>
            </a:r>
            <a:r>
              <a:rPr lang="fr-FR" altLang="x-none" u="sng" dirty="0" err="1">
                <a:ea typeface="ＭＳ Ｐゴシック" charset="-128"/>
              </a:rPr>
              <a:t>idetudiant</a:t>
            </a:r>
            <a:r>
              <a:rPr lang="fr-FR" altLang="x-none" u="sng" dirty="0">
                <a:ea typeface="ＭＳ Ｐゴシック" charset="-128"/>
              </a:rPr>
              <a:t>, #</a:t>
            </a:r>
            <a:r>
              <a:rPr lang="fr-FR" altLang="x-none" u="sng" dirty="0" err="1">
                <a:ea typeface="ＭＳ Ｐゴシック" charset="-128"/>
              </a:rPr>
              <a:t>idenseignant</a:t>
            </a:r>
            <a:r>
              <a:rPr lang="fr-FR" altLang="x-none" dirty="0">
                <a:ea typeface="ＭＳ Ｐゴシック" charset="-128"/>
              </a:rPr>
              <a:t>, note)</a:t>
            </a:r>
          </a:p>
          <a:p>
            <a:pPr lvl="3"/>
            <a:r>
              <a:rPr lang="fr-FR" altLang="x-none" dirty="0">
                <a:ea typeface="ＭＳ Ｐゴシック" charset="-128"/>
              </a:rPr>
              <a:t>ENSEIGNANT(#</a:t>
            </a:r>
            <a:r>
              <a:rPr lang="fr-FR" altLang="x-none" u="sng" dirty="0" err="1">
                <a:ea typeface="ＭＳ Ｐゴシック" charset="-128"/>
              </a:rPr>
              <a:t>idenseignant</a:t>
            </a:r>
            <a:r>
              <a:rPr lang="fr-FR" altLang="x-none" dirty="0">
                <a:ea typeface="ＭＳ Ｐゴシック" charset="-128"/>
              </a:rPr>
              <a:t>, #</a:t>
            </a:r>
            <a:r>
              <a:rPr lang="fr-FR" altLang="x-none" dirty="0" err="1">
                <a:ea typeface="ＭＳ Ｐゴシック" charset="-128"/>
              </a:rPr>
              <a:t>idmatiere</a:t>
            </a:r>
            <a:r>
              <a:rPr lang="fr-FR" altLang="x-none" dirty="0">
                <a:ea typeface="ＭＳ Ｐゴシック" charset="-128"/>
              </a:rPr>
              <a:t>)</a:t>
            </a:r>
            <a:endParaRPr lang="fr-FR" altLang="x-none" sz="1400" dirty="0">
              <a:ea typeface="ＭＳ Ｐゴシック" charset="-128"/>
            </a:endParaRPr>
          </a:p>
          <a:p>
            <a:pPr lvl="2"/>
            <a:endParaRPr lang="fr-FR" altLang="x-none" dirty="0">
              <a:ea typeface="ＭＳ Ｐゴシック" charset="-128"/>
            </a:endParaRPr>
          </a:p>
          <a:p>
            <a:pPr lvl="1">
              <a:buFont typeface="Wingdings" charset="2"/>
              <a:buNone/>
            </a:pPr>
            <a:r>
              <a:rPr lang="fr-FR" b="1" dirty="0"/>
              <a:t>On considère généralement qu'une base de données de bonne qualité ne contient que des relations respectant la </a:t>
            </a:r>
            <a:r>
              <a:rPr lang="fr-FR" altLang="x-none" b="1" dirty="0">
                <a:ea typeface="ＭＳ Ｐゴシック" charset="-128"/>
              </a:rPr>
              <a:t>3FNBC</a:t>
            </a:r>
            <a:r>
              <a:rPr lang="fr-FR" b="1" dirty="0"/>
              <a:t>.</a:t>
            </a:r>
            <a:endParaRPr lang="fr-FR" altLang="x-none" b="1" dirty="0">
              <a:ea typeface="ＭＳ Ｐゴシック" charset="-128"/>
            </a:endParaRPr>
          </a:p>
          <a:p>
            <a:pPr lvl="1">
              <a:buFont typeface="Wingdings" charset="2"/>
              <a:buNone/>
            </a:pPr>
            <a:r>
              <a:rPr lang="fr-FR" altLang="x-none" b="1" dirty="0">
                <a:ea typeface="ＭＳ Ｐゴシック" charset="-128"/>
              </a:rPr>
              <a:t>Le non-respect de la 2FN, 3FN et la 3FNBC entraîne de la redondance </a:t>
            </a:r>
            <a:r>
              <a:rPr lang="fr-FR" altLang="x-none" dirty="0">
                <a:ea typeface="ＭＳ Ｐゴシック" charset="-128"/>
              </a:rPr>
              <a:t>(une même information étant répétée un nombre considérable de fois).</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24616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781D0-0362-1849-9010-75820BAE6AF4}"/>
              </a:ext>
            </a:extLst>
          </p:cNvPr>
          <p:cNvSpPr>
            <a:spLocks noGrp="1"/>
          </p:cNvSpPr>
          <p:nvPr>
            <p:ph type="title"/>
          </p:nvPr>
        </p:nvSpPr>
        <p:spPr/>
        <p:txBody>
          <a:bodyPr/>
          <a:lstStyle/>
          <a:p>
            <a:r>
              <a:rPr lang="fr-FR" altLang="fr-FR" dirty="0">
                <a:ea typeface="ＭＳ Ｐゴシック" panose="020B0600070205080204" pitchFamily="34" charset="-128"/>
              </a:rPr>
              <a:t>MCD : exemple</a:t>
            </a:r>
            <a:endParaRPr lang="fr-FR" dirty="0"/>
          </a:p>
        </p:txBody>
      </p:sp>
      <p:sp>
        <p:nvSpPr>
          <p:cNvPr id="3" name="Espace réservé du contenu 2">
            <a:extLst>
              <a:ext uri="{FF2B5EF4-FFF2-40B4-BE49-F238E27FC236}">
                <a16:creationId xmlns:a16="http://schemas.microsoft.com/office/drawing/2014/main" id="{35DA0D3D-CB82-4A4F-9438-1322F3A817B3}"/>
              </a:ext>
            </a:extLst>
          </p:cNvPr>
          <p:cNvSpPr>
            <a:spLocks noGrp="1"/>
          </p:cNvSpPr>
          <p:nvPr>
            <p:ph idx="1"/>
          </p:nvPr>
        </p:nvSpPr>
        <p:spPr>
          <a:xfrm>
            <a:off x="457199" y="1387234"/>
            <a:ext cx="8360229" cy="4458396"/>
          </a:xfrm>
        </p:spPr>
        <p:txBody>
          <a:bodyPr>
            <a:normAutofit fontScale="85000" lnSpcReduction="20000"/>
          </a:bodyPr>
          <a:lstStyle/>
          <a:p>
            <a:pPr>
              <a:lnSpc>
                <a:spcPct val="120000"/>
              </a:lnSpc>
            </a:pPr>
            <a:r>
              <a:rPr lang="fr-FR" sz="2200" dirty="0"/>
              <a:t>Suite à la demande de nombreux spectateurs de l’émission Top Chef d’avoir accès aux recettes réalisées par les candidats, vous devez concevoir la BD nécessaire. </a:t>
            </a:r>
          </a:p>
          <a:p>
            <a:pPr>
              <a:lnSpc>
                <a:spcPct val="120000"/>
              </a:lnSpc>
            </a:pPr>
            <a:r>
              <a:rPr lang="fr-FR" sz="2200" dirty="0"/>
              <a:t>Pour un plat imposé (paella valencienne, bortsch ukrainien, etc.), les chefs vont réaliser des recettes différentes pouvant utiliser des ingrédients différents en quantités différentes (150g, 3 cuillérées, etc.).</a:t>
            </a:r>
          </a:p>
          <a:p>
            <a:pPr>
              <a:lnSpc>
                <a:spcPct val="120000"/>
              </a:lnSpc>
            </a:pPr>
            <a:r>
              <a:rPr lang="fr-FR" sz="2200" dirty="0"/>
              <a:t>Un plat a un type (entrée, plat principal, dessert) afin de pouvoir plus facilement le classer.</a:t>
            </a:r>
          </a:p>
          <a:p>
            <a:pPr>
              <a:lnSpc>
                <a:spcPct val="120000"/>
              </a:lnSpc>
            </a:pPr>
            <a:r>
              <a:rPr lang="fr-FR" sz="2200" dirty="0"/>
              <a:t>Certains ingrédients étant parfois difficiles à trouver pour le cuisinier amateur qui refera la recette chez lui, il est possible de proposer un ingrédient de remplacement.</a:t>
            </a:r>
          </a:p>
          <a:p>
            <a:pPr lvl="0">
              <a:lnSpc>
                <a:spcPct val="120000"/>
              </a:lnSpc>
            </a:pPr>
            <a:r>
              <a:rPr lang="fr-FR" sz="2200" dirty="0"/>
              <a:t>Un chef appartient à un restaurant (dont on connait le nom et l’adresse) et participe à une saison numérotée de 1 à 13 (car il y a eu 13 saisons !).</a:t>
            </a:r>
          </a:p>
          <a:p>
            <a:endParaRPr lang="fr-FR" dirty="0"/>
          </a:p>
        </p:txBody>
      </p:sp>
      <p:sp>
        <p:nvSpPr>
          <p:cNvPr id="4" name="Espace réservé du numéro de diapositive 3">
            <a:extLst>
              <a:ext uri="{FF2B5EF4-FFF2-40B4-BE49-F238E27FC236}">
                <a16:creationId xmlns:a16="http://schemas.microsoft.com/office/drawing/2014/main" id="{B3A71916-EB0D-4C4C-901E-D5FF083FF839}"/>
              </a:ext>
            </a:extLst>
          </p:cNvPr>
          <p:cNvSpPr>
            <a:spLocks noGrp="1"/>
          </p:cNvSpPr>
          <p:nvPr>
            <p:ph type="sldNum" sz="quarter" idx="12"/>
          </p:nvPr>
        </p:nvSpPr>
        <p:spPr/>
        <p:txBody>
          <a:bodyPr/>
          <a:lstStyle/>
          <a:p>
            <a:fld id="{0CFEC368-1D7A-4F81-ABF6-AE0E36BAF64C}" type="slidenum">
              <a:rPr lang="en-US" smtClean="0"/>
              <a:pPr/>
              <a:t>9</a:t>
            </a:fld>
            <a:endParaRPr lang="en-US"/>
          </a:p>
        </p:txBody>
      </p:sp>
      <p:pic>
        <p:nvPicPr>
          <p:cNvPr id="5" name="Picture 2" descr="http://img0.ndsstatic.com/wallpapers/0a71072d142bba01aa71a69e0c6378bb_large.jpeg">
            <a:extLst>
              <a:ext uri="{FF2B5EF4-FFF2-40B4-BE49-F238E27FC236}">
                <a16:creationId xmlns:a16="http://schemas.microsoft.com/office/drawing/2014/main" id="{B9A59D20-AFE7-3EA5-2AB3-6C0EC8F63889}"/>
              </a:ext>
            </a:extLst>
          </p:cNvPr>
          <p:cNvPicPr>
            <a:picLocks noChangeAspect="1" noChangeArrowheads="1"/>
          </p:cNvPicPr>
          <p:nvPr/>
        </p:nvPicPr>
        <p:blipFill>
          <a:blip r:embed="rId2" cstate="print"/>
          <a:srcRect/>
          <a:stretch>
            <a:fillRect/>
          </a:stretch>
        </p:blipFill>
        <p:spPr bwMode="auto">
          <a:xfrm>
            <a:off x="7203639" y="5462940"/>
            <a:ext cx="1835696" cy="1376772"/>
          </a:xfrm>
          <a:prstGeom prst="rect">
            <a:avLst/>
          </a:prstGeom>
          <a:noFill/>
        </p:spPr>
      </p:pic>
    </p:spTree>
    <p:extLst>
      <p:ext uri="{BB962C8B-B14F-4D97-AF65-F5344CB8AC3E}">
        <p14:creationId xmlns:p14="http://schemas.microsoft.com/office/powerpoint/2010/main" val="2524574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2783</TotalTime>
  <Words>7369</Words>
  <Application>Microsoft Macintosh PowerPoint</Application>
  <PresentationFormat>Affichage à l'écran (4:3)</PresentationFormat>
  <Paragraphs>926</Paragraphs>
  <Slides>74</Slides>
  <Notes>62</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74</vt:i4>
      </vt:variant>
    </vt:vector>
  </HeadingPairs>
  <TitlesOfParts>
    <vt:vector size="87" baseType="lpstr">
      <vt:lpstr>Arial</vt:lpstr>
      <vt:lpstr>Calibri</vt:lpstr>
      <vt:lpstr>Courier New</vt:lpstr>
      <vt:lpstr>Lucida Handwriting</vt:lpstr>
      <vt:lpstr>Monaco</vt:lpstr>
      <vt:lpstr>Symbol</vt:lpstr>
      <vt:lpstr>Tahoma</vt:lpstr>
      <vt:lpstr>Times New Roman</vt:lpstr>
      <vt:lpstr>Trebuchet MS</vt:lpstr>
      <vt:lpstr>Verdana</vt:lpstr>
      <vt:lpstr>Wingdings</vt:lpstr>
      <vt:lpstr>Clarté</vt:lpstr>
      <vt:lpstr>VISIO</vt:lpstr>
      <vt:lpstr>R3.07 SQL DANS UN LANGAGE DE PROGRAMMATION</vt:lpstr>
      <vt:lpstr>Sommaire</vt:lpstr>
      <vt:lpstr> 1. Optimisation de modèle</vt:lpstr>
      <vt:lpstr>MCD</vt:lpstr>
      <vt:lpstr>Formes normales (FN)</vt:lpstr>
      <vt:lpstr>Formes normales</vt:lpstr>
      <vt:lpstr>Formes normales</vt:lpstr>
      <vt:lpstr>Formes normales</vt:lpstr>
      <vt:lpstr>MCD : exemple</vt:lpstr>
      <vt:lpstr>MCD : exemple</vt:lpstr>
      <vt:lpstr>MLD</vt:lpstr>
      <vt:lpstr>MLD Top Chef</vt:lpstr>
      <vt:lpstr>MPD</vt:lpstr>
      <vt:lpstr>MPD</vt:lpstr>
      <vt:lpstr>MPD : exemple</vt:lpstr>
      <vt:lpstr>Et ensuite…</vt:lpstr>
      <vt:lpstr> 2. Langage de Définition de Données (LDD)</vt:lpstr>
      <vt:lpstr>Modèle de données</vt:lpstr>
      <vt:lpstr>MySql : Objets gérés</vt:lpstr>
      <vt:lpstr>PostgreSQL : Objets gérés</vt:lpstr>
      <vt:lpstr>Oracle : Objets gérés</vt:lpstr>
      <vt:lpstr>Table</vt:lpstr>
      <vt:lpstr>Création de tables</vt:lpstr>
      <vt:lpstr>Création de tables : choix des champs</vt:lpstr>
      <vt:lpstr>Principaux types de données PostgreSQL (1)</vt:lpstr>
      <vt:lpstr>Principaux types de données PostgreSQL (2)</vt:lpstr>
      <vt:lpstr>Création de tables (suite)</vt:lpstr>
      <vt:lpstr>Création de contraintes d’intégrité (1)</vt:lpstr>
      <vt:lpstr>Création de contraintes d’intégrité (2)</vt:lpstr>
      <vt:lpstr>Création de contraintes : Clé primaire et clé étrangère</vt:lpstr>
      <vt:lpstr>Création de contraintes : Clé primaire et clé étrangère (suite)</vt:lpstr>
      <vt:lpstr>Création de contraintes : Clé primaire et clé étrangère (suite)</vt:lpstr>
      <vt:lpstr>Création de contraintes : Contraintes de domaine</vt:lpstr>
      <vt:lpstr>Création de contraintes : Contraintes de domaine (suite)</vt:lpstr>
      <vt:lpstr>Création de contraintes : Contraintes de domaine (suite)</vt:lpstr>
      <vt:lpstr>Création de contraintes : Contraintes de domaine (suite)</vt:lpstr>
      <vt:lpstr>Création de contraintes : Contraintes de clé unique</vt:lpstr>
      <vt:lpstr>Création de contraintes : Contraintes de clé unique (suite)</vt:lpstr>
      <vt:lpstr>Création de contraintes : Contraintes de clé unique (suite)</vt:lpstr>
      <vt:lpstr>Création de contraintes : Contraintes de clé primaire</vt:lpstr>
      <vt:lpstr>Création de contraintes : Contraintes de clé primaire (suite)</vt:lpstr>
      <vt:lpstr>Création de contraintes : Contraintes de clé primaire (suite)</vt:lpstr>
      <vt:lpstr>Création de contraintes : Contraintes de clé étrangère</vt:lpstr>
      <vt:lpstr>Création de contraintes : Contraintes de clé étrangère (suite)</vt:lpstr>
      <vt:lpstr>Création de contraintes : Contraintes de clé étrangère (suite)</vt:lpstr>
      <vt:lpstr>Contrainte de clé étrangère : ON DELETE CASCADE, ON UPDATE CASCADE</vt:lpstr>
      <vt:lpstr>NULL et clé étrangère</vt:lpstr>
      <vt:lpstr>Remarque sur les contraintes</vt:lpstr>
      <vt:lpstr>Modification de table : ALTER TABLE</vt:lpstr>
      <vt:lpstr>Modification de table : ALTER TABLE (suite)</vt:lpstr>
      <vt:lpstr>Modification de table : ALTER TABLE (suite)</vt:lpstr>
      <vt:lpstr>Modification de table : ALTER TABLE (suite)</vt:lpstr>
      <vt:lpstr>Suppression de table : DROP TABLE</vt:lpstr>
      <vt:lpstr>Vue</vt:lpstr>
      <vt:lpstr>Création de vue</vt:lpstr>
      <vt:lpstr>Création de vue (suite)</vt:lpstr>
      <vt:lpstr>Création de vue (suite)</vt:lpstr>
      <vt:lpstr>Vues et droits d’accès</vt:lpstr>
      <vt:lpstr>Index</vt:lpstr>
      <vt:lpstr>Index</vt:lpstr>
      <vt:lpstr>Exemple fichier indexé</vt:lpstr>
      <vt:lpstr>Index multi-niveaux : cas des index volumineux</vt:lpstr>
      <vt:lpstr>Création d’index</vt:lpstr>
      <vt:lpstr>Quand créer des index ?</vt:lpstr>
      <vt:lpstr>Séquence</vt:lpstr>
      <vt:lpstr>Séquence</vt:lpstr>
      <vt:lpstr>Séquence (suite)</vt:lpstr>
      <vt:lpstr>Séquence (suite)</vt:lpstr>
      <vt:lpstr>Séquence (suite)</vt:lpstr>
      <vt:lpstr>Séquence (suite)</vt:lpstr>
      <vt:lpstr>Séquence (suite)</vt:lpstr>
      <vt:lpstr>3. CATALOGUE SYSTEME</vt:lpstr>
      <vt:lpstr>Catalogue système ?</vt:lpstr>
      <vt:lpstr>PostgreSQL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dc:creator>
  <cp:lastModifiedBy>Vincent COUTURIER</cp:lastModifiedBy>
  <cp:revision>1111</cp:revision>
  <dcterms:created xsi:type="dcterms:W3CDTF">2015-01-21T14:24:05Z</dcterms:created>
  <dcterms:modified xsi:type="dcterms:W3CDTF">2022-08-30T21:02:01Z</dcterms:modified>
</cp:coreProperties>
</file>