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9"/>
  </p:notesMasterIdLst>
  <p:handoutMasterIdLst>
    <p:handoutMasterId r:id="rId10"/>
  </p:handoutMasterIdLst>
  <p:sldIdLst>
    <p:sldId id="258" r:id="rId2"/>
    <p:sldId id="505" r:id="rId3"/>
    <p:sldId id="511" r:id="rId4"/>
    <p:sldId id="507" r:id="rId5"/>
    <p:sldId id="508" r:id="rId6"/>
    <p:sldId id="509" r:id="rId7"/>
    <p:sldId id="51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@x!mu$" initials="M" lastIdx="4" clrIdx="0"/>
  <p:cmAuthor id="1" name=". .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F7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86415"/>
  </p:normalViewPr>
  <p:slideViewPr>
    <p:cSldViewPr snapToGrid="0" snapToObjects="1">
      <p:cViewPr varScale="1">
        <p:scale>
          <a:sx n="77" d="100"/>
          <a:sy n="77" d="100"/>
        </p:scale>
        <p:origin x="22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883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25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9CA0A-55D2-4544-89FC-73158659A506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90803-6959-C147-80D5-904F0E7F1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760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14C29-B795-46BA-9038-59A2B5B23AB9}" type="datetimeFigureOut">
              <a:rPr lang="fr-FR" smtClean="0"/>
              <a:pPr/>
              <a:t>10/10/2022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A3754-1705-4DF2-8ADD-F3AEE0D757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9479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6880FB-8AAC-4EC0-B8D1-08E6C81CCF3F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5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>
            <a:extLst>
              <a:ext uri="{FF2B5EF4-FFF2-40B4-BE49-F238E27FC236}">
                <a16:creationId xmlns:a16="http://schemas.microsoft.com/office/drawing/2014/main" id="{53E547CB-73C8-A3AB-35C1-D44B25A197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AF14359-40DC-2F4C-A92C-22D7C6ECF6C8}" type="slidenum">
              <a:rPr lang="fr-FR" altLang="fr-FR" sz="1000"/>
              <a:pPr>
                <a:spcBef>
                  <a:spcPct val="0"/>
                </a:spcBef>
              </a:pPr>
              <a:t>2</a:t>
            </a:fld>
            <a:endParaRPr lang="fr-FR" altLang="fr-FR" sz="1000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67A28E83-2DB1-CEE6-3288-30CAA14EA3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16D0CD53-C97F-D442-9589-23D70DCEC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>
            <a:extLst>
              <a:ext uri="{FF2B5EF4-FFF2-40B4-BE49-F238E27FC236}">
                <a16:creationId xmlns:a16="http://schemas.microsoft.com/office/drawing/2014/main" id="{5E25D44A-1060-B684-0421-3DD660B96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844F29D-F2B7-1641-B5DE-B8B58596DC0D}" type="slidenum">
              <a:rPr lang="fr-FR" altLang="fr-FR" sz="1000"/>
              <a:pPr>
                <a:spcBef>
                  <a:spcPct val="0"/>
                </a:spcBef>
              </a:pPr>
              <a:t>3</a:t>
            </a:fld>
            <a:endParaRPr lang="fr-FR" altLang="fr-FR" sz="1000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CEF5B678-5CF4-2745-E6D0-4146F605B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6A8D794E-1869-009D-3B34-5A769FBF2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4961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>
            <a:extLst>
              <a:ext uri="{FF2B5EF4-FFF2-40B4-BE49-F238E27FC236}">
                <a16:creationId xmlns:a16="http://schemas.microsoft.com/office/drawing/2014/main" id="{5E25D44A-1060-B684-0421-3DD660B96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844F29D-F2B7-1641-B5DE-B8B58596DC0D}" type="slidenum">
              <a:rPr lang="fr-FR" altLang="fr-FR" sz="1000"/>
              <a:pPr>
                <a:spcBef>
                  <a:spcPct val="0"/>
                </a:spcBef>
              </a:pPr>
              <a:t>4</a:t>
            </a:fld>
            <a:endParaRPr lang="fr-FR" altLang="fr-FR" sz="1000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CEF5B678-5CF4-2745-E6D0-4146F605B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6A8D794E-1869-009D-3B34-5A769FBF2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>
            <a:extLst>
              <a:ext uri="{FF2B5EF4-FFF2-40B4-BE49-F238E27FC236}">
                <a16:creationId xmlns:a16="http://schemas.microsoft.com/office/drawing/2014/main" id="{C0C73C0A-8C01-FF15-4FB4-CF87123CAE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C89D8B7-8474-3749-875E-B75336259169}" type="slidenum">
              <a:rPr lang="fr-FR" altLang="fr-FR" sz="1000"/>
              <a:pPr>
                <a:spcBef>
                  <a:spcPct val="0"/>
                </a:spcBef>
              </a:pPr>
              <a:t>5</a:t>
            </a:fld>
            <a:endParaRPr lang="fr-FR" altLang="fr-FR" sz="1000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2D0912C2-5553-9B78-1691-FA7F8BB1B0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81B25EAE-A13A-4975-B050-3DC32D612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>
            <a:extLst>
              <a:ext uri="{FF2B5EF4-FFF2-40B4-BE49-F238E27FC236}">
                <a16:creationId xmlns:a16="http://schemas.microsoft.com/office/drawing/2014/main" id="{F5E19FD9-F71B-0844-032C-A2957C6494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B2C1F1C-5B4F-3044-9B36-A90C41EC7BA2}" type="slidenum">
              <a:rPr lang="fr-FR" altLang="fr-FR" sz="1000"/>
              <a:pPr>
                <a:spcBef>
                  <a:spcPct val="0"/>
                </a:spcBef>
              </a:pPr>
              <a:t>6</a:t>
            </a:fld>
            <a:endParaRPr lang="fr-FR" altLang="fr-FR" sz="1000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7E73079B-FD63-919E-B850-8E7AC1DA2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B9F43DB4-0C21-16BC-BF2C-40175438E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>
            <a:extLst>
              <a:ext uri="{FF2B5EF4-FFF2-40B4-BE49-F238E27FC236}">
                <a16:creationId xmlns:a16="http://schemas.microsoft.com/office/drawing/2014/main" id="{55F8D59D-18DA-43C4-FA61-CDFB462605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296486-7F46-2B47-8767-E84695A1429D}" type="slidenum">
              <a:rPr lang="fr-FR" altLang="fr-FR" sz="1000"/>
              <a:pPr>
                <a:spcBef>
                  <a:spcPct val="0"/>
                </a:spcBef>
              </a:pPr>
              <a:t>7</a:t>
            </a:fld>
            <a:endParaRPr lang="fr-FR" altLang="fr-FR" sz="1000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3DFF5A9B-4E7D-76D9-1E59-4E767481E9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8E95EFAD-FD2C-A0F5-E3B2-73CBE75F6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846A-812D-6A47-A979-D56B8FA78047}" type="datetime2">
              <a:rPr lang="fr-FR" smtClean="0"/>
              <a:t>lundi 10 octobre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4700" y="0"/>
            <a:ext cx="736600" cy="347472"/>
          </a:xfrm>
        </p:spPr>
        <p:txBody>
          <a:bodyPr/>
          <a:lstStyle>
            <a:lvl1pPr algn="r">
              <a:defRPr/>
            </a:lvl1pPr>
          </a:lstStyle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F25A-EBE6-174E-8B80-3105E732CA25}" type="datetime2">
              <a:rPr lang="fr-FR" smtClean="0"/>
              <a:t>lundi 10 octobre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600" y="18288"/>
            <a:ext cx="660400" cy="329184"/>
          </a:xfrm>
        </p:spPr>
        <p:txBody>
          <a:bodyPr/>
          <a:lstStyle>
            <a:lvl1pPr algn="r">
              <a:defRPr/>
            </a:lvl1pPr>
          </a:lstStyle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5463-A509-E241-B242-94E8F3B04290}" type="datetime2">
              <a:rPr lang="fr-FR" smtClean="0"/>
              <a:t>lundi 10 octobre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39100" y="18288"/>
            <a:ext cx="1066800" cy="329184"/>
          </a:xfrm>
        </p:spPr>
        <p:txBody>
          <a:bodyPr/>
          <a:lstStyle>
            <a:lvl1pPr algn="r">
              <a:defRPr/>
            </a:lvl1pPr>
          </a:lstStyle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828E-3B43-394C-AE8A-B94175DDD1F8}" type="datetime2">
              <a:rPr lang="fr-FR" smtClean="0"/>
              <a:t>lundi 10 octobre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9663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7234"/>
            <a:ext cx="8229600" cy="5089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643497D-805F-4347-86D5-94F6890FA0B7}" type="datetime2">
              <a:rPr lang="fr-FR" smtClean="0"/>
              <a:t>lundi 10 octobre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1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4" r:id="rId3"/>
    <p:sldLayoutId id="2147483967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ncent.couturier@univ-smb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4400" b="1" dirty="0"/>
              <a:t>R3.07</a:t>
            </a:r>
            <a:br>
              <a:rPr lang="fr-FR" sz="4400" b="1" dirty="0"/>
            </a:br>
            <a:r>
              <a:rPr lang="fr-FR" sz="4400" b="1" dirty="0"/>
              <a:t>SQL DANS UN LANGAGE DE PROGRAMMATION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685800" y="5490633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Vincent COUTURIER</a:t>
            </a:r>
          </a:p>
          <a:p>
            <a:pPr algn="ctr"/>
            <a:r>
              <a:rPr lang="fr-FR" dirty="0"/>
              <a:t>Maitre de conférences – Université Savoie Mont-Blanc</a:t>
            </a:r>
          </a:p>
          <a:p>
            <a:pPr algn="ctr"/>
            <a:r>
              <a:rPr lang="fr-FR" dirty="0">
                <a:hlinkClick r:id="rId3"/>
              </a:rPr>
              <a:t>vincent.couturier@univ-smb.fr</a:t>
            </a:r>
            <a:endParaRPr lang="fr-FR" dirty="0"/>
          </a:p>
          <a:p>
            <a:pPr algn="ctr"/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685800" y="3661233"/>
            <a:ext cx="784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x-none" sz="2800" i="1" dirty="0">
                <a:ea typeface="ＭＳ Ｐゴシック" charset="-128"/>
              </a:rPr>
              <a:t>CM2 :</a:t>
            </a:r>
          </a:p>
          <a:p>
            <a:pPr algn="ctr"/>
            <a:r>
              <a:rPr lang="fr-FR" altLang="x-none" sz="2000" i="1" dirty="0">
                <a:ea typeface="ＭＳ Ｐゴシック" charset="-128"/>
              </a:rPr>
              <a:t>Bases du PL/</a:t>
            </a:r>
            <a:r>
              <a:rPr lang="fr-FR" altLang="x-none" sz="2000" i="1" dirty="0" err="1">
                <a:ea typeface="ＭＳ Ｐゴシック" charset="-128"/>
              </a:rPr>
              <a:t>PgSQL</a:t>
            </a:r>
            <a:endParaRPr lang="fr-FR" altLang="x-none" sz="2000" i="1" dirty="0">
              <a:ea typeface="ＭＳ Ｐゴシック" charset="-128"/>
            </a:endParaRPr>
          </a:p>
          <a:p>
            <a:pPr algn="ctr"/>
            <a:r>
              <a:rPr lang="fr-FR" altLang="x-none" sz="2000" i="1" dirty="0">
                <a:ea typeface="ＭＳ Ｐゴシック" charset="-128"/>
              </a:rPr>
              <a:t>Blocs anonymes</a:t>
            </a:r>
          </a:p>
          <a:p>
            <a:pPr algn="ctr"/>
            <a:r>
              <a:rPr lang="fr-FR" altLang="x-none" sz="2000" i="1" dirty="0">
                <a:ea typeface="ＭＳ Ｐゴシック" charset="-128"/>
              </a:rPr>
              <a:t>Fonctions et procédures stockées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DBB69043-2367-D814-36DB-E06ABB84E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dirty="0">
                <a:ea typeface="ＭＳ Ｐゴシック" panose="020B0600070205080204" pitchFamily="34" charset="-128"/>
              </a:rPr>
              <a:t>Exercices</a:t>
            </a:r>
            <a:endParaRPr lang="fr-FR" altLang="fr-FR" sz="2800" dirty="0">
              <a:ea typeface="ＭＳ Ｐゴシック" panose="020B0600070205080204" pitchFamily="34" charset="-128"/>
            </a:endParaRP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97D9012A-5FB2-96A8-5641-E4D1E72AF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fr-FR" altLang="fr-FR" sz="2000" b="1" dirty="0">
                <a:ea typeface="ＭＳ Ｐゴシック" panose="020B0600070205080204" pitchFamily="34" charset="-128"/>
              </a:rPr>
              <a:t>RAPPEL : </a:t>
            </a:r>
          </a:p>
          <a:p>
            <a:pPr lvl="1" eaLnBrk="1" hangingPunct="1">
              <a:spcBef>
                <a:spcPct val="0"/>
              </a:spcBef>
            </a:pPr>
            <a:r>
              <a:rPr lang="fr-FR" altLang="fr-FR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EMP (</a:t>
            </a:r>
            <a:r>
              <a:rPr lang="fr-FR" altLang="fr-FR" sz="1800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EMPNO</a:t>
            </a:r>
            <a:r>
              <a:rPr lang="fr-FR" altLang="fr-FR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ENAME, JOB, #MGR, HIREDATE, SAL, COMM, #DEPTNO);</a:t>
            </a:r>
          </a:p>
          <a:p>
            <a:pPr lvl="1" eaLnBrk="1" hangingPunct="1">
              <a:spcBef>
                <a:spcPct val="0"/>
              </a:spcBef>
            </a:pPr>
            <a:r>
              <a:rPr lang="fr-FR" altLang="fr-FR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DEPT (</a:t>
            </a:r>
            <a:r>
              <a:rPr lang="fr-FR" altLang="fr-FR" sz="1800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DEPTNO</a:t>
            </a:r>
            <a:r>
              <a:rPr lang="fr-FR" altLang="fr-FR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DNAME, LOC);</a:t>
            </a:r>
            <a:endParaRPr lang="fr-FR" altLang="fr-FR" sz="2000" b="1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fr-FR" altLang="fr-FR" sz="1800" b="1" dirty="0">
                <a:ea typeface="ＭＳ Ｐゴシック" panose="020B0600070205080204" pitchFamily="34" charset="-128"/>
              </a:rPr>
              <a:t>Exercice 1 : </a:t>
            </a:r>
            <a:r>
              <a:rPr lang="fr-FR" altLang="fr-FR" sz="1800" dirty="0">
                <a:ea typeface="ＭＳ Ｐゴシック" panose="020B0600070205080204" pitchFamily="34" charset="-128"/>
              </a:rPr>
              <a:t>Créer un bloc anonyme permettant d’insérer 1000 départements. Le </a:t>
            </a:r>
            <a:r>
              <a:rPr lang="fr-FR" altLang="fr-FR" sz="1800" dirty="0" err="1">
                <a:ea typeface="ＭＳ Ｐゴシック" panose="020B0600070205080204" pitchFamily="34" charset="-128"/>
              </a:rPr>
              <a:t>N°de</a:t>
            </a:r>
            <a:r>
              <a:rPr lang="fr-FR" altLang="fr-FR" sz="1800" dirty="0">
                <a:ea typeface="ＭＳ Ｐゴシック" panose="020B0600070205080204" pitchFamily="34" charset="-128"/>
              </a:rPr>
              <a:t> département commencera à 1000. Si le n° est pair, la localité sera 'Paris', si impaire 'Lyon’.</a:t>
            </a:r>
          </a:p>
          <a:p>
            <a:pPr lvl="1">
              <a:spcBef>
                <a:spcPct val="0"/>
              </a:spcBef>
            </a:pPr>
            <a:r>
              <a:rPr lang="fr-FR" altLang="fr-FR" sz="1600" dirty="0">
                <a:ea typeface="ＭＳ Ｐゴシック" panose="020B0600070205080204" pitchFamily="34" charset="-128"/>
              </a:rPr>
              <a:t>Exemple de département inséré : </a:t>
            </a:r>
            <a:r>
              <a:rPr lang="fr-FR" altLang="fr-F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1000, 'Département 1000', 'Paris'</a:t>
            </a:r>
          </a:p>
          <a:p>
            <a:pPr eaLnBrk="1" hangingPunct="1">
              <a:spcBef>
                <a:spcPct val="0"/>
              </a:spcBef>
            </a:pPr>
            <a:r>
              <a:rPr lang="fr-FR" altLang="fr-FR" sz="1800" b="1" dirty="0">
                <a:ea typeface="ＭＳ Ｐゴシック" panose="020B0600070205080204" pitchFamily="34" charset="-128"/>
              </a:rPr>
              <a:t>Exercice 2 :</a:t>
            </a:r>
            <a:r>
              <a:rPr lang="fr-FR" altLang="fr-FR" sz="1800" dirty="0">
                <a:ea typeface="ＭＳ Ｐゴシック" panose="020B0600070205080204" pitchFamily="34" charset="-128"/>
              </a:rPr>
              <a:t> Ecrire une fonction PL/</a:t>
            </a:r>
            <a:r>
              <a:rPr lang="fr-FR" altLang="fr-FR" sz="1800" dirty="0" err="1">
                <a:ea typeface="ＭＳ Ｐゴシック" panose="020B0600070205080204" pitchFamily="34" charset="-128"/>
              </a:rPr>
              <a:t>PgSQL</a:t>
            </a:r>
            <a:r>
              <a:rPr lang="fr-FR" altLang="fr-FR" sz="1800" dirty="0">
                <a:ea typeface="ＭＳ Ｐゴシック" panose="020B0600070205080204" pitchFamily="34" charset="-128"/>
              </a:rPr>
              <a:t> retournant le nombre de lignes de la table EMP.</a:t>
            </a:r>
          </a:p>
          <a:p>
            <a:pPr eaLnBrk="1" hangingPunct="1">
              <a:spcBef>
                <a:spcPct val="0"/>
              </a:spcBef>
            </a:pPr>
            <a:r>
              <a:rPr lang="fr-FR" altLang="fr-FR" sz="1800" b="1" dirty="0">
                <a:ea typeface="ＭＳ Ｐゴシック" panose="020B0600070205080204" pitchFamily="34" charset="-128"/>
              </a:rPr>
              <a:t>Exercice 3 :</a:t>
            </a:r>
            <a:r>
              <a:rPr lang="fr-FR" altLang="fr-FR" sz="1800" dirty="0">
                <a:ea typeface="ＭＳ Ｐゴシック" panose="020B0600070205080204" pitchFamily="34" charset="-128"/>
              </a:rPr>
              <a:t> </a:t>
            </a:r>
          </a:p>
          <a:p>
            <a:pPr lvl="1">
              <a:spcBef>
                <a:spcPct val="0"/>
              </a:spcBef>
            </a:pPr>
            <a:r>
              <a:rPr lang="fr-FR" altLang="fr-FR" sz="1800" dirty="0">
                <a:ea typeface="ＭＳ Ｐゴシック" panose="020B0600070205080204" pitchFamily="34" charset="-128"/>
              </a:rPr>
              <a:t>Créer une procédure PL/</a:t>
            </a:r>
            <a:r>
              <a:rPr lang="fr-FR" altLang="fr-FR" sz="1800" dirty="0" err="1">
                <a:ea typeface="ＭＳ Ｐゴシック" panose="020B0600070205080204" pitchFamily="34" charset="-128"/>
              </a:rPr>
              <a:t>PgSQL</a:t>
            </a:r>
            <a:r>
              <a:rPr lang="fr-FR" altLang="fr-FR" sz="1800" dirty="0">
                <a:ea typeface="ＭＳ Ｐゴシック" panose="020B0600070205080204" pitchFamily="34" charset="-128"/>
              </a:rPr>
              <a:t> d’insertion dans la table DEPT</a:t>
            </a:r>
            <a:r>
              <a:rPr lang="fr-FR" altLang="ja-JP" sz="1800" dirty="0">
                <a:ea typeface="ＭＳ Ｐゴシック" panose="020B0600070205080204" pitchFamily="34" charset="-128"/>
              </a:rPr>
              <a:t>.</a:t>
            </a:r>
          </a:p>
          <a:p>
            <a:pPr lvl="1">
              <a:spcBef>
                <a:spcPct val="0"/>
              </a:spcBef>
            </a:pPr>
            <a:r>
              <a:rPr lang="fr-FR" altLang="ja-JP" sz="1800" dirty="0">
                <a:ea typeface="ＭＳ Ｐゴシック" panose="020B0600070205080204" pitchFamily="34" charset="-128"/>
              </a:rPr>
              <a:t>Créer une fonction stockée d’insertion dans la table DEPT retournant le </a:t>
            </a:r>
            <a:r>
              <a:rPr lang="fr-FR" altLang="ja-JP" sz="1800" dirty="0" err="1">
                <a:ea typeface="ＭＳ Ｐゴシック" panose="020B0600070205080204" pitchFamily="34" charset="-128"/>
              </a:rPr>
              <a:t>n°de</a:t>
            </a:r>
            <a:r>
              <a:rPr lang="fr-FR" altLang="ja-JP" sz="1800" dirty="0">
                <a:ea typeface="ＭＳ Ｐゴシック" panose="020B0600070205080204" pitchFamily="34" charset="-128"/>
              </a:rPr>
              <a:t> département généré par une séquence. Séquence à créer :</a:t>
            </a:r>
          </a:p>
          <a:p>
            <a:pPr marL="548640" lvl="2" indent="0">
              <a:spcBef>
                <a:spcPct val="0"/>
              </a:spcBef>
              <a:buNone/>
            </a:pPr>
            <a:r>
              <a:rPr lang="fr-FR" altLang="ja-JP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CREATE SEQUENCE </a:t>
            </a:r>
            <a:r>
              <a:rPr lang="fr-FR" altLang="ja-JP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seq_dept</a:t>
            </a:r>
            <a:r>
              <a:rPr lang="fr-FR" altLang="ja-JP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START WITH 5000;</a:t>
            </a:r>
          </a:p>
          <a:p>
            <a:pPr marL="548640" lvl="2" indent="0">
              <a:spcBef>
                <a:spcPct val="0"/>
              </a:spcBef>
              <a:buNone/>
            </a:pPr>
            <a:r>
              <a:rPr lang="fr-FR" altLang="ja-JP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ALTER TABLE Dept ALTER COLUMN </a:t>
            </a:r>
            <a:r>
              <a:rPr lang="fr-FR" altLang="ja-JP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deptno</a:t>
            </a:r>
            <a:r>
              <a:rPr lang="fr-FR" altLang="ja-JP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SET DEFAULT </a:t>
            </a:r>
            <a:r>
              <a:rPr lang="fr-FR" altLang="ja-JP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nextval</a:t>
            </a:r>
            <a:r>
              <a:rPr lang="fr-FR" altLang="ja-JP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('</a:t>
            </a:r>
            <a:r>
              <a:rPr lang="fr-FR" altLang="ja-JP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seq_dept</a:t>
            </a:r>
            <a:r>
              <a:rPr lang="fr-FR" altLang="ja-JP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');</a:t>
            </a:r>
          </a:p>
          <a:p>
            <a:pPr eaLnBrk="1" hangingPunct="1">
              <a:spcBef>
                <a:spcPct val="0"/>
              </a:spcBef>
            </a:pPr>
            <a:r>
              <a:rPr lang="fr-FR" altLang="fr-FR" sz="1800" b="1" dirty="0">
                <a:ea typeface="ＭＳ Ｐゴシック" panose="020B0600070205080204" pitchFamily="34" charset="-128"/>
              </a:rPr>
              <a:t>Exercice 4 :</a:t>
            </a:r>
            <a:r>
              <a:rPr lang="fr-FR" altLang="fr-FR" sz="1800" dirty="0">
                <a:ea typeface="ＭＳ Ｐゴシック" panose="020B0600070205080204" pitchFamily="34" charset="-128"/>
              </a:rPr>
              <a:t> Créer une procédure PL/</a:t>
            </a:r>
            <a:r>
              <a:rPr lang="fr-FR" altLang="fr-FR" sz="1800" dirty="0" err="1">
                <a:ea typeface="ＭＳ Ｐゴシック" panose="020B0600070205080204" pitchFamily="34" charset="-128"/>
              </a:rPr>
              <a:t>PgSQL</a:t>
            </a:r>
            <a:r>
              <a:rPr lang="fr-FR" altLang="fr-FR" sz="1800" dirty="0">
                <a:ea typeface="ＭＳ Ｐゴシック" panose="020B0600070205080204" pitchFamily="34" charset="-128"/>
              </a:rPr>
              <a:t> de MAJ de la table DEPT</a:t>
            </a:r>
            <a:r>
              <a:rPr lang="fr-FR" altLang="ja-JP" sz="1800" dirty="0">
                <a:ea typeface="ＭＳ Ｐゴシック" panose="020B0600070205080204" pitchFamily="34" charset="-128"/>
              </a:rPr>
              <a:t>.</a:t>
            </a:r>
            <a:endParaRPr lang="fr-FR" altLang="fr-FR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60F7A5F-6172-EF4E-3EB8-AC2E666A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EDED2F3A-85CF-8959-27DB-5BBD9C0E5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>
                <a:ea typeface="ＭＳ Ｐゴシック" panose="020B0600070205080204" pitchFamily="34" charset="-128"/>
              </a:rPr>
              <a:t>Exercices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E20E9EBE-0CA1-8649-9727-A222A1330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fr-FR" altLang="fr-FR" sz="2000" b="1" dirty="0">
                <a:ea typeface="ＭＳ Ｐゴシック" panose="020B0600070205080204" pitchFamily="34" charset="-128"/>
              </a:rPr>
              <a:t>Exercice 1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DO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$$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DECLARE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i </a:t>
            </a:r>
            <a:r>
              <a:rPr lang="fr-FR" altLang="fr-FR" sz="17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integer</a:t>
            </a: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fr-FR" altLang="fr-FR" sz="17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vLoc</a:t>
            </a: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varchar;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BEGIN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FOR i IN 1000..1999 LOOP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IF i%2=0 THEN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	</a:t>
            </a:r>
            <a:r>
              <a:rPr lang="fr-FR" altLang="fr-FR" sz="17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vLoc</a:t>
            </a: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='Paris';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ELSE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	</a:t>
            </a:r>
            <a:r>
              <a:rPr lang="fr-FR" altLang="fr-FR" sz="17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vLoc</a:t>
            </a: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='Lyon';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END IF;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INSERT INTO </a:t>
            </a:r>
            <a:r>
              <a:rPr lang="fr-FR" altLang="fr-FR" sz="17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dept</a:t>
            </a: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(</a:t>
            </a:r>
            <a:r>
              <a:rPr lang="fr-FR" altLang="fr-FR" sz="17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deptno</a:t>
            </a: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fr-FR" altLang="fr-FR" sz="17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dname</a:t>
            </a: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fr-FR" altLang="fr-FR" sz="17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loc</a:t>
            </a: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	VALUES (i, 'Département ' || i, </a:t>
            </a:r>
            <a:r>
              <a:rPr lang="fr-FR" altLang="fr-FR" sz="17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vLoc</a:t>
            </a: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END LOOP;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END;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$$ LANGUAGE '</a:t>
            </a:r>
            <a:r>
              <a:rPr lang="fr-FR" altLang="fr-FR" sz="17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plpgsql</a:t>
            </a: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'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fr-FR" altLang="fr-FR" sz="17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SELECT * FROM </a:t>
            </a:r>
            <a:r>
              <a:rPr lang="fr-FR" altLang="fr-FR" sz="17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dept</a:t>
            </a: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  <a:endParaRPr lang="fr-FR" altLang="fr-FR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88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EDED2F3A-85CF-8959-27DB-5BBD9C0E5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>
                <a:ea typeface="ＭＳ Ｐゴシック" panose="020B0600070205080204" pitchFamily="34" charset="-128"/>
              </a:rPr>
              <a:t>Exercices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E20E9EBE-0CA1-8649-9727-A222A1330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fr-FR" altLang="fr-FR" sz="2000" b="1" dirty="0">
                <a:ea typeface="ＭＳ Ｐゴシック" panose="020B0600070205080204" pitchFamily="34" charset="-128"/>
              </a:rPr>
              <a:t>Exercice 2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CREATE OR REPLACE FUNCTION </a:t>
            </a:r>
            <a:r>
              <a:rPr lang="fr-FR" altLang="fr-FR" sz="17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ps_nb_Employes</a:t>
            </a: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RETURNS </a:t>
            </a:r>
            <a:r>
              <a:rPr lang="fr-FR" altLang="fr-FR" sz="17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Numeric</a:t>
            </a:r>
            <a:endParaRPr lang="fr-FR" altLang="fr-FR" sz="17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$$</a:t>
            </a:r>
            <a:endParaRPr lang="fr-FR" altLang="fr-FR" sz="17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DECLARE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fr-FR" altLang="fr-FR" sz="17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vNb</a:t>
            </a: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fr-FR" altLang="fr-FR" sz="17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numeric</a:t>
            </a: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SELECT COUNT(*) INTO STRICT </a:t>
            </a:r>
            <a:r>
              <a:rPr lang="fr-FR" altLang="fr-FR" sz="17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vNb</a:t>
            </a: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FROM EMP;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-- COUNT(*) renvoie toujours 1 ligne =&gt; pas de gestion d’</a:t>
            </a:r>
            <a:r>
              <a:rPr lang="fr-FR" altLang="ja-JP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erreur nécessaire ici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RETURN </a:t>
            </a:r>
            <a:r>
              <a:rPr lang="fr-FR" altLang="fr-FR" sz="17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vNb</a:t>
            </a: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END;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$$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LANGUAGE '</a:t>
            </a:r>
            <a:r>
              <a:rPr lang="fr-FR" altLang="fr-FR" sz="17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plpgsql</a:t>
            </a: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altLang="fr-FR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None/>
            </a:pP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SELECT </a:t>
            </a:r>
            <a:r>
              <a:rPr lang="fr-FR" altLang="fr-FR" sz="17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ps_nb_Employes</a:t>
            </a:r>
            <a:r>
              <a:rPr lang="fr-FR" altLang="fr-FR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5834E980-8A48-2DD1-38BF-99EA46985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>
                <a:ea typeface="ＭＳ Ｐゴシック" panose="020B0600070205080204" pitchFamily="34" charset="-128"/>
              </a:rPr>
              <a:t>Exercices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680BF26-AAD4-5ADF-1996-0885C8110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87234"/>
            <a:ext cx="8229600" cy="5470766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fr-FR" altLang="fr-FR" sz="2000" b="1" dirty="0">
                <a:ea typeface="ＭＳ Ｐゴシック" charset="-128"/>
              </a:rPr>
              <a:t>Exercice 3 (Procédure)</a:t>
            </a:r>
            <a:endParaRPr lang="fr-FR" altLang="fr-FR" sz="2000" dirty="0">
              <a:ea typeface="ＭＳ Ｐゴシック" charset="-128"/>
            </a:endParaRPr>
          </a:p>
          <a:p>
            <a:pPr eaLnBrk="1" hangingPunct="1">
              <a:lnSpc>
                <a:spcPct val="120000"/>
              </a:lnSpc>
              <a:buFont typeface="Wingdings" charset="2"/>
              <a:buNone/>
              <a:defRPr/>
            </a:pPr>
            <a:r>
              <a:rPr lang="fr-FR" altLang="fr-FR" sz="1800" dirty="0">
                <a:latin typeface="Courier New" charset="0"/>
                <a:ea typeface="ＭＳ Ｐゴシック" charset="-128"/>
              </a:rPr>
              <a:t>CREATE OR REPLACE PROCEDURE </a:t>
            </a:r>
            <a:r>
              <a:rPr lang="fr-FR" altLang="fr-FR" sz="1800" dirty="0" err="1">
                <a:latin typeface="Courier New" charset="0"/>
                <a:ea typeface="ＭＳ Ｐゴシック" charset="-128"/>
              </a:rPr>
              <a:t>ps_ins_dept</a:t>
            </a:r>
            <a:r>
              <a:rPr lang="fr-FR" altLang="fr-FR" sz="1800" dirty="0">
                <a:latin typeface="Courier New" charset="0"/>
                <a:ea typeface="ＭＳ Ｐゴシック" charset="-128"/>
              </a:rPr>
              <a:t>(</a:t>
            </a:r>
            <a:r>
              <a:rPr lang="fr-FR" altLang="fr-FR" sz="1800" dirty="0" err="1">
                <a:latin typeface="Courier New" charset="0"/>
                <a:ea typeface="ＭＳ Ｐゴシック" charset="-128"/>
              </a:rPr>
              <a:t>pdeptno</a:t>
            </a:r>
            <a:r>
              <a:rPr lang="fr-FR" altLang="fr-FR" sz="1800" dirty="0">
                <a:latin typeface="Courier New" charset="0"/>
                <a:ea typeface="ＭＳ Ｐゴシック" charset="-128"/>
              </a:rPr>
              <a:t> </a:t>
            </a:r>
            <a:r>
              <a:rPr lang="fr-FR" altLang="fr-FR" sz="1800" dirty="0" err="1">
                <a:latin typeface="Courier New" charset="0"/>
                <a:ea typeface="ＭＳ Ｐゴシック" charset="-128"/>
              </a:rPr>
              <a:t>DEPT.deptno%TYPE</a:t>
            </a:r>
            <a:r>
              <a:rPr lang="fr-FR" altLang="fr-FR" sz="1800" dirty="0">
                <a:latin typeface="Courier New" charset="0"/>
                <a:ea typeface="ＭＳ Ｐゴシック" charset="-128"/>
              </a:rPr>
              <a:t>, </a:t>
            </a:r>
            <a:r>
              <a:rPr lang="fr-FR" altLang="fr-FR" sz="1800" dirty="0" err="1">
                <a:latin typeface="Courier New" charset="0"/>
                <a:ea typeface="ＭＳ Ｐゴシック" charset="-128"/>
              </a:rPr>
              <a:t>pdname</a:t>
            </a:r>
            <a:r>
              <a:rPr lang="fr-FR" altLang="fr-FR" sz="1800" dirty="0">
                <a:latin typeface="Courier New" charset="0"/>
                <a:ea typeface="ＭＳ Ｐゴシック" charset="-128"/>
              </a:rPr>
              <a:t> DEPT.DNAME%TYPE, ploc DEPT.LOC%TYPE) AS 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  <a:defRPr/>
            </a:pPr>
            <a:r>
              <a:rPr lang="fr-FR" altLang="fr-FR" sz="1800" dirty="0">
                <a:latin typeface="Courier New" charset="0"/>
                <a:ea typeface="ＭＳ Ｐゴシック" charset="-128"/>
              </a:rPr>
              <a:t>$$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  <a:defRPr/>
            </a:pPr>
            <a:r>
              <a:rPr lang="fr-FR" altLang="fr-FR" sz="1800" dirty="0">
                <a:latin typeface="Courier New" charset="0"/>
                <a:ea typeface="ＭＳ Ｐゴシック" charset="-128"/>
              </a:rPr>
              <a:t>DECLARE 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  <a:defRPr/>
            </a:pPr>
            <a:r>
              <a:rPr lang="fr-FR" altLang="fr-FR" sz="1800" dirty="0">
                <a:latin typeface="Courier New" charset="0"/>
                <a:ea typeface="ＭＳ Ｐゴシック" charset="-128"/>
              </a:rPr>
              <a:t>    </a:t>
            </a:r>
            <a:r>
              <a:rPr lang="fr-FR" altLang="fr-FR" sz="1800" dirty="0" err="1">
                <a:latin typeface="Courier New" charset="0"/>
                <a:ea typeface="ＭＳ Ｐゴシック" charset="-128"/>
              </a:rPr>
              <a:t>vNbRow</a:t>
            </a:r>
            <a:r>
              <a:rPr lang="fr-FR" altLang="fr-FR" sz="1800" dirty="0">
                <a:latin typeface="Courier New" charset="0"/>
                <a:ea typeface="ＭＳ Ｐゴシック" charset="-128"/>
              </a:rPr>
              <a:t> NUMERIC; 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  <a:defRPr/>
            </a:pPr>
            <a:r>
              <a:rPr lang="fr-FR" altLang="fr-FR" sz="1800" dirty="0">
                <a:latin typeface="Courier New" charset="0"/>
                <a:ea typeface="ＭＳ Ｐゴシック" charset="-128"/>
              </a:rPr>
              <a:t>BEGIN 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  <a:defRPr/>
            </a:pPr>
            <a:r>
              <a:rPr lang="fr-FR" altLang="fr-FR" sz="1800" dirty="0">
                <a:latin typeface="Courier New" charset="0"/>
                <a:ea typeface="ＭＳ Ｐゴシック" charset="-128"/>
              </a:rPr>
              <a:t>	INSERT INTO DEPT (DEPTNO, DNAME, LOC) VALUES (</a:t>
            </a:r>
            <a:r>
              <a:rPr lang="fr-FR" altLang="fr-FR" sz="1800" dirty="0" err="1">
                <a:latin typeface="Courier New" charset="0"/>
                <a:ea typeface="ＭＳ Ｐゴシック" charset="-128"/>
              </a:rPr>
              <a:t>pdeptno</a:t>
            </a:r>
            <a:r>
              <a:rPr lang="fr-FR" altLang="fr-FR" sz="1800" dirty="0">
                <a:latin typeface="Courier New" charset="0"/>
                <a:ea typeface="ＭＳ Ｐゴシック" charset="-128"/>
              </a:rPr>
              <a:t>, </a:t>
            </a:r>
            <a:r>
              <a:rPr lang="fr-FR" altLang="fr-FR" sz="1800" dirty="0" err="1">
                <a:latin typeface="Courier New" charset="0"/>
                <a:ea typeface="ＭＳ Ｐゴシック" charset="-128"/>
              </a:rPr>
              <a:t>pdname</a:t>
            </a:r>
            <a:r>
              <a:rPr lang="fr-FR" altLang="fr-FR" sz="1800" dirty="0">
                <a:latin typeface="Courier New" charset="0"/>
                <a:ea typeface="ＭＳ Ｐゴシック" charset="-128"/>
              </a:rPr>
              <a:t>, ploc); 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  <a:defRPr/>
            </a:pPr>
            <a:r>
              <a:rPr lang="fr-FR" altLang="fr-FR" sz="1800" dirty="0">
                <a:latin typeface="Courier New" charset="0"/>
                <a:ea typeface="ＭＳ Ｐゴシック" charset="-128"/>
              </a:rPr>
              <a:t>	GET DIAGNOSTICS </a:t>
            </a:r>
            <a:r>
              <a:rPr lang="fr-FR" altLang="fr-FR" sz="1800" dirty="0" err="1">
                <a:latin typeface="Courier New" charset="0"/>
                <a:ea typeface="ＭＳ Ｐゴシック" charset="-128"/>
              </a:rPr>
              <a:t>vNbRow</a:t>
            </a:r>
            <a:r>
              <a:rPr lang="fr-FR" altLang="fr-FR" sz="1800" dirty="0">
                <a:latin typeface="Courier New" charset="0"/>
                <a:ea typeface="ＭＳ Ｐゴシック" charset="-128"/>
              </a:rPr>
              <a:t> = ROW_COUNT; 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  <a:defRPr/>
            </a:pPr>
            <a:r>
              <a:rPr lang="fr-FR" altLang="fr-FR" sz="1800" dirty="0">
                <a:latin typeface="Courier New" charset="0"/>
                <a:ea typeface="ＭＳ Ｐゴシック" charset="-128"/>
              </a:rPr>
              <a:t>	IF </a:t>
            </a:r>
            <a:r>
              <a:rPr lang="fr-FR" altLang="fr-FR" sz="1800" dirty="0" err="1">
                <a:latin typeface="Courier New" charset="0"/>
                <a:ea typeface="ＭＳ Ｐゴシック" charset="-128"/>
              </a:rPr>
              <a:t>vNbRow</a:t>
            </a:r>
            <a:r>
              <a:rPr lang="fr-FR" altLang="fr-FR" sz="1800" dirty="0">
                <a:latin typeface="Courier New" charset="0"/>
                <a:ea typeface="ＭＳ Ｐゴシック" charset="-128"/>
              </a:rPr>
              <a:t>=1 THEN 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  <a:defRPr/>
            </a:pPr>
            <a:r>
              <a:rPr lang="fr-FR" altLang="fr-FR" sz="1800" dirty="0">
                <a:latin typeface="Courier New" charset="0"/>
                <a:ea typeface="ＭＳ Ｐゴシック" charset="-128"/>
              </a:rPr>
              <a:t>		RAISE INFO 'Insertion OK'; </a:t>
            </a:r>
            <a:r>
              <a:rPr lang="fr-FR" altLang="fr-FR" sz="1800" i="1" dirty="0">
                <a:latin typeface="Courier New" charset="0"/>
                <a:ea typeface="ＭＳ Ｐゴシック" charset="-128"/>
              </a:rPr>
              <a:t>-- Juste pour voir. Normalement on ne fait pas d'affichage dans une procédure ou une fonction car celui-ci ne sera pas retourné à l'application cliente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  <a:defRPr/>
            </a:pPr>
            <a:r>
              <a:rPr lang="fr-FR" altLang="fr-FR" sz="1800" dirty="0">
                <a:latin typeface="Courier New" charset="0"/>
                <a:ea typeface="ＭＳ Ｐゴシック" charset="-128"/>
              </a:rPr>
              <a:t>	END IF; 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  <a:defRPr/>
            </a:pPr>
            <a:r>
              <a:rPr lang="fr-FR" altLang="fr-FR" sz="1800" dirty="0">
                <a:latin typeface="Courier New" charset="0"/>
                <a:ea typeface="ＭＳ Ｐゴシック" charset="-128"/>
              </a:rPr>
              <a:t>EXCEPTION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  <a:defRPr/>
            </a:pPr>
            <a:r>
              <a:rPr lang="fr-FR" altLang="fr-FR" sz="1800" dirty="0">
                <a:latin typeface="Courier New" charset="0"/>
                <a:ea typeface="ＭＳ Ｐゴシック" charset="-128"/>
              </a:rPr>
              <a:t>   WHEN OTHERS THEN </a:t>
            </a:r>
            <a:r>
              <a:rPr lang="fr-FR" altLang="fr-FR" sz="1800" i="1" dirty="0">
                <a:latin typeface="Courier New" charset="0"/>
                <a:ea typeface="ＭＳ Ｐゴシック" charset="-128"/>
              </a:rPr>
              <a:t>–- Quelle que soit l’erreur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  <a:defRPr/>
            </a:pPr>
            <a:r>
              <a:rPr lang="fr-FR" altLang="fr-FR" sz="1800" dirty="0">
                <a:latin typeface="Courier New" charset="0"/>
                <a:ea typeface="ＭＳ Ｐゴシック" charset="-128"/>
              </a:rPr>
              <a:t>   	RAISE EXCEPTION 'Erreur : impossible d''insérer'; 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  <a:defRPr/>
            </a:pPr>
            <a:r>
              <a:rPr lang="fr-FR" altLang="fr-FR" sz="1800" dirty="0">
                <a:latin typeface="Courier New" charset="0"/>
                <a:ea typeface="ＭＳ Ｐゴシック" charset="-128"/>
              </a:rPr>
              <a:t>END; 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  <a:defRPr/>
            </a:pPr>
            <a:r>
              <a:rPr lang="fr-FR" altLang="fr-FR" sz="1800" dirty="0">
                <a:latin typeface="Courier New" charset="0"/>
                <a:ea typeface="ＭＳ Ｐゴシック" charset="-128"/>
              </a:rPr>
              <a:t>$$ LANGUAGE '</a:t>
            </a:r>
            <a:r>
              <a:rPr lang="fr-FR" altLang="fr-FR" sz="1800" dirty="0" err="1">
                <a:latin typeface="Courier New" charset="0"/>
                <a:ea typeface="ＭＳ Ｐゴシック" charset="-128"/>
              </a:rPr>
              <a:t>plpgsql</a:t>
            </a:r>
            <a:r>
              <a:rPr lang="fr-FR" altLang="fr-FR" sz="1800" dirty="0">
                <a:latin typeface="Courier New" charset="0"/>
                <a:ea typeface="ＭＳ Ｐゴシック" charset="-128"/>
              </a:rPr>
              <a:t>'; 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  <a:defRPr/>
            </a:pPr>
            <a:endParaRPr lang="fr-FR" altLang="fr-FR" sz="1800" dirty="0">
              <a:latin typeface="Courier New" charset="0"/>
              <a:ea typeface="ＭＳ Ｐゴシック" charset="-128"/>
            </a:endParaRPr>
          </a:p>
          <a:p>
            <a:pPr eaLnBrk="1" hangingPunct="1">
              <a:lnSpc>
                <a:spcPct val="120000"/>
              </a:lnSpc>
              <a:buFont typeface="Wingdings" charset="2"/>
              <a:buNone/>
              <a:defRPr/>
            </a:pPr>
            <a:r>
              <a:rPr lang="fr-FR" altLang="fr-FR" sz="1800" dirty="0">
                <a:latin typeface="Courier New" charset="0"/>
                <a:ea typeface="ＭＳ Ｐゴシック" charset="-128"/>
              </a:rPr>
              <a:t>CALL </a:t>
            </a:r>
            <a:r>
              <a:rPr lang="fr-FR" altLang="fr-FR" sz="1800" dirty="0" err="1">
                <a:latin typeface="Courier New" charset="0"/>
                <a:ea typeface="ＭＳ Ｐゴシック" charset="-128"/>
              </a:rPr>
              <a:t>ps_ins_dept</a:t>
            </a:r>
            <a:r>
              <a:rPr lang="fr-FR" altLang="fr-FR" sz="1800" dirty="0">
                <a:latin typeface="Courier New" charset="0"/>
                <a:ea typeface="ＭＳ Ｐゴシック" charset="-128"/>
              </a:rPr>
              <a:t>(3000, 'INFO', 'Annecy')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21E4077B-7019-D757-310C-7E8C22C31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dirty="0">
                <a:ea typeface="ＭＳ Ｐゴシック" panose="020B0600070205080204" pitchFamily="34" charset="-128"/>
              </a:rPr>
              <a:t>Exercices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F7AA8E2-627B-5943-02F5-E8C8A2FF2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87234"/>
            <a:ext cx="8229600" cy="5470766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fr-FR" altLang="fr-FR" sz="2000" b="1" dirty="0">
                <a:ea typeface="ＭＳ Ｐゴシック" charset="-128"/>
              </a:rPr>
              <a:t>Exercice 3 </a:t>
            </a:r>
            <a:r>
              <a:rPr lang="fr-FR" altLang="fr-FR" sz="2000" dirty="0">
                <a:ea typeface="ＭＳ Ｐゴシック" charset="-128"/>
              </a:rPr>
              <a:t>(fonction + clause </a:t>
            </a:r>
            <a:r>
              <a:rPr lang="fr-FR" altLang="fr-FR" sz="2000" dirty="0" err="1">
                <a:ea typeface="ＭＳ Ｐゴシック" charset="-128"/>
              </a:rPr>
              <a:t>returning</a:t>
            </a:r>
            <a:r>
              <a:rPr lang="fr-FR" altLang="fr-FR" sz="2000" dirty="0">
                <a:ea typeface="ＭＳ Ｐゴシック" charset="-128"/>
              </a:rPr>
              <a:t>)</a:t>
            </a:r>
          </a:p>
          <a:p>
            <a:pPr marL="0" indent="0">
              <a:lnSpc>
                <a:spcPts val="14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CREATE OR REPLACE FUNCTION ps_ins_dept2(</a:t>
            </a:r>
            <a:r>
              <a:rPr lang="fr-FR" sz="1600" dirty="0" err="1">
                <a:latin typeface="Courier New" charset="0"/>
                <a:ea typeface="Courier New" charset="0"/>
                <a:cs typeface="Courier New" charset="0"/>
              </a:rPr>
              <a:t>pdname</a:t>
            </a: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 DEPT.DNAME%TYPE, ploc DEPT.LOC%TYPE) RETURNS </a:t>
            </a:r>
            <a:r>
              <a:rPr lang="fr-FR" sz="1600" dirty="0" err="1">
                <a:latin typeface="Courier New" charset="0"/>
                <a:ea typeface="Courier New" charset="0"/>
                <a:cs typeface="Courier New" charset="0"/>
              </a:rPr>
              <a:t>DEPT.deptno%TYPE</a:t>
            </a: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 AS </a:t>
            </a:r>
          </a:p>
          <a:p>
            <a:pPr marL="0" indent="0">
              <a:lnSpc>
                <a:spcPts val="14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$$</a:t>
            </a:r>
          </a:p>
          <a:p>
            <a:pPr marL="0" indent="0">
              <a:lnSpc>
                <a:spcPts val="14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DECLARE </a:t>
            </a:r>
          </a:p>
          <a:p>
            <a:pPr marL="0" indent="0">
              <a:lnSpc>
                <a:spcPts val="14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fr-FR" sz="1600" dirty="0" err="1">
                <a:latin typeface="Courier New" charset="0"/>
                <a:ea typeface="Courier New" charset="0"/>
                <a:cs typeface="Courier New" charset="0"/>
              </a:rPr>
              <a:t>vNoDept</a:t>
            </a: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fr-FR" sz="1600" dirty="0" err="1">
                <a:latin typeface="Courier New" charset="0"/>
                <a:ea typeface="Courier New" charset="0"/>
                <a:cs typeface="Courier New" charset="0"/>
              </a:rPr>
              <a:t>DEPT.deptno%TYPE</a:t>
            </a: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 marL="0" indent="0">
              <a:lnSpc>
                <a:spcPts val="14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BEGIN</a:t>
            </a:r>
          </a:p>
          <a:p>
            <a:pPr marL="0" indent="0">
              <a:lnSpc>
                <a:spcPts val="14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	INSERT INTO DEPT (DNAME, LOC) VALUES (</a:t>
            </a:r>
            <a:r>
              <a:rPr lang="fr-FR" sz="1600" dirty="0" err="1">
                <a:latin typeface="Courier New" charset="0"/>
                <a:ea typeface="Courier New" charset="0"/>
                <a:cs typeface="Courier New" charset="0"/>
              </a:rPr>
              <a:t>pdname</a:t>
            </a: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, ploc)</a:t>
            </a:r>
          </a:p>
          <a:p>
            <a:pPr marL="0" indent="0">
              <a:lnSpc>
                <a:spcPts val="14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		RETURNING </a:t>
            </a:r>
            <a:r>
              <a:rPr lang="fr-FR" sz="1600" dirty="0" err="1">
                <a:latin typeface="Courier New" charset="0"/>
                <a:ea typeface="Courier New" charset="0"/>
                <a:cs typeface="Courier New" charset="0"/>
              </a:rPr>
              <a:t>deptno</a:t>
            </a: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 INTO </a:t>
            </a:r>
            <a:r>
              <a:rPr lang="fr-FR" sz="1600" dirty="0" err="1">
                <a:latin typeface="Courier New" charset="0"/>
                <a:ea typeface="Courier New" charset="0"/>
                <a:cs typeface="Courier New" charset="0"/>
              </a:rPr>
              <a:t>vNoDept</a:t>
            </a: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lnSpc>
                <a:spcPts val="14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	RETURN </a:t>
            </a:r>
            <a:r>
              <a:rPr lang="fr-FR" sz="1600" dirty="0" err="1">
                <a:latin typeface="Courier New" charset="0"/>
                <a:ea typeface="Courier New" charset="0"/>
                <a:cs typeface="Courier New" charset="0"/>
              </a:rPr>
              <a:t>vNoDept</a:t>
            </a: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 marL="0" indent="0">
              <a:lnSpc>
                <a:spcPts val="14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EXCEPTION</a:t>
            </a:r>
          </a:p>
          <a:p>
            <a:pPr marL="0" indent="0">
              <a:lnSpc>
                <a:spcPts val="14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   	WHEN OTHERS THEN </a:t>
            </a:r>
          </a:p>
          <a:p>
            <a:pPr marL="0" indent="0">
              <a:lnSpc>
                <a:spcPts val="14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		RAISE EXCEPTION 'Erreur d''insertion'; </a:t>
            </a:r>
          </a:p>
          <a:p>
            <a:pPr marL="0" indent="0">
              <a:lnSpc>
                <a:spcPts val="14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END; </a:t>
            </a:r>
          </a:p>
          <a:p>
            <a:pPr marL="0" indent="0">
              <a:lnSpc>
                <a:spcPts val="14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$$ LANGUAGE '</a:t>
            </a:r>
            <a:r>
              <a:rPr lang="fr-FR" sz="1600" dirty="0" err="1">
                <a:latin typeface="Courier New" charset="0"/>
                <a:ea typeface="Courier New" charset="0"/>
                <a:cs typeface="Courier New" charset="0"/>
              </a:rPr>
              <a:t>plpgsql</a:t>
            </a: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';</a:t>
            </a:r>
          </a:p>
          <a:p>
            <a:pPr marL="0" indent="0">
              <a:lnSpc>
                <a:spcPts val="1420"/>
              </a:lnSpc>
              <a:buFont typeface="Wingdings" charset="2"/>
              <a:buNone/>
              <a:defRPr/>
            </a:pPr>
            <a:endParaRPr lang="fr-FR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ts val="14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SELECT ps_ins_dept2('INFO', 'Annecy')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FA54A433-082A-E51C-5813-D9DA7F5FA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>
                <a:ea typeface="ＭＳ Ｐゴシック" panose="020B0600070205080204" pitchFamily="34" charset="-128"/>
              </a:rPr>
              <a:t>Exercices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A3FFB8A2-F21B-94A4-A72D-70FC0F2D9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0"/>
              </a:spcBef>
              <a:defRPr/>
            </a:pPr>
            <a:r>
              <a:rPr lang="fr-FR" altLang="fr-FR" sz="2000" b="1" dirty="0">
                <a:ea typeface="ＭＳ Ｐゴシック" charset="-128"/>
              </a:rPr>
              <a:t>Exercice 4</a:t>
            </a:r>
          </a:p>
          <a:p>
            <a:pPr marL="0" indent="0">
              <a:lnSpc>
                <a:spcPts val="15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CREATE OR REPLACE PROCEDURE </a:t>
            </a:r>
            <a:r>
              <a:rPr lang="fr-FR" sz="1600" dirty="0" err="1">
                <a:latin typeface="Courier New" charset="0"/>
                <a:ea typeface="Courier New" charset="0"/>
                <a:cs typeface="Courier New" charset="0"/>
              </a:rPr>
              <a:t>ps_upd_dept</a:t>
            </a: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fr-FR" sz="1600" dirty="0" err="1">
                <a:latin typeface="Courier New" charset="0"/>
                <a:ea typeface="Courier New" charset="0"/>
                <a:cs typeface="Courier New" charset="0"/>
              </a:rPr>
              <a:t>pdeptno</a:t>
            </a: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fr-FR" sz="1600" dirty="0" err="1">
                <a:latin typeface="Courier New" charset="0"/>
                <a:ea typeface="Courier New" charset="0"/>
                <a:cs typeface="Courier New" charset="0"/>
              </a:rPr>
              <a:t>DEPT.deptno%TYPE</a:t>
            </a: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fr-FR" sz="1600" dirty="0" err="1">
                <a:latin typeface="Courier New" charset="0"/>
                <a:ea typeface="Courier New" charset="0"/>
                <a:cs typeface="Courier New" charset="0"/>
              </a:rPr>
              <a:t>pdname</a:t>
            </a: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 DEPT.DNAME%TYPE, ploc DEPT.LOC%TYPE) AS </a:t>
            </a:r>
          </a:p>
          <a:p>
            <a:pPr marL="0" indent="0">
              <a:lnSpc>
                <a:spcPts val="15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$$</a:t>
            </a:r>
          </a:p>
          <a:p>
            <a:pPr marL="0" indent="0">
              <a:lnSpc>
                <a:spcPts val="15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DECLARE </a:t>
            </a:r>
          </a:p>
          <a:p>
            <a:pPr marL="0" indent="0">
              <a:lnSpc>
                <a:spcPts val="15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fr-FR" sz="1600" dirty="0" err="1">
                <a:latin typeface="Courier New" charset="0"/>
                <a:ea typeface="Courier New" charset="0"/>
                <a:cs typeface="Courier New" charset="0"/>
              </a:rPr>
              <a:t>vNbRow</a:t>
            </a: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 NUMERIC; </a:t>
            </a:r>
          </a:p>
          <a:p>
            <a:pPr marL="0" indent="0">
              <a:lnSpc>
                <a:spcPts val="15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BEGIN </a:t>
            </a:r>
          </a:p>
          <a:p>
            <a:pPr marL="0" indent="0">
              <a:lnSpc>
                <a:spcPts val="15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  UPDATE DEPT set DNAME=</a:t>
            </a:r>
            <a:r>
              <a:rPr lang="fr-FR" sz="1600" dirty="0" err="1">
                <a:latin typeface="Courier New" charset="0"/>
                <a:ea typeface="Courier New" charset="0"/>
                <a:cs typeface="Courier New" charset="0"/>
              </a:rPr>
              <a:t>pdname</a:t>
            </a: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, LOC=ploc WHERE DEPTNO=</a:t>
            </a:r>
            <a:r>
              <a:rPr lang="fr-FR" sz="1600" dirty="0" err="1">
                <a:latin typeface="Courier New" charset="0"/>
                <a:ea typeface="Courier New" charset="0"/>
                <a:cs typeface="Courier New" charset="0"/>
              </a:rPr>
              <a:t>pdeptno</a:t>
            </a: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 marL="0" indent="0">
              <a:lnSpc>
                <a:spcPts val="15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  GET DIAGNOSTICS </a:t>
            </a:r>
            <a:r>
              <a:rPr lang="fr-FR" sz="1600" dirty="0" err="1">
                <a:latin typeface="Courier New" charset="0"/>
                <a:ea typeface="Courier New" charset="0"/>
                <a:cs typeface="Courier New" charset="0"/>
              </a:rPr>
              <a:t>vNbRow</a:t>
            </a: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 = ROW_COUNT;</a:t>
            </a:r>
          </a:p>
          <a:p>
            <a:pPr marL="0" indent="0">
              <a:lnSpc>
                <a:spcPts val="15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  IF </a:t>
            </a:r>
            <a:r>
              <a:rPr lang="fr-FR" sz="1600" dirty="0" err="1">
                <a:latin typeface="Courier New" charset="0"/>
                <a:ea typeface="Courier New" charset="0"/>
                <a:cs typeface="Courier New" charset="0"/>
              </a:rPr>
              <a:t>vNbRow</a:t>
            </a: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=0 THEN </a:t>
            </a:r>
          </a:p>
          <a:p>
            <a:pPr marL="0" indent="0">
              <a:lnSpc>
                <a:spcPts val="15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	RAISE EXCEPTION 'Erreur de MAJ'; </a:t>
            </a:r>
          </a:p>
          <a:p>
            <a:pPr marL="0" indent="0">
              <a:lnSpc>
                <a:spcPts val="15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  END IF; </a:t>
            </a:r>
          </a:p>
          <a:p>
            <a:pPr marL="0" indent="0">
              <a:lnSpc>
                <a:spcPts val="15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EXCEPTION</a:t>
            </a:r>
          </a:p>
          <a:p>
            <a:pPr marL="0" indent="0">
              <a:lnSpc>
                <a:spcPts val="15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	WHEN RAISE_EXCEPTION THEN </a:t>
            </a:r>
          </a:p>
          <a:p>
            <a:pPr marL="0" indent="0">
              <a:lnSpc>
                <a:spcPts val="15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		RETURN; </a:t>
            </a:r>
          </a:p>
          <a:p>
            <a:pPr marL="0" indent="0">
              <a:lnSpc>
                <a:spcPts val="15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  	WHEN OTHERS THEN </a:t>
            </a:r>
          </a:p>
          <a:p>
            <a:pPr marL="0" indent="0">
              <a:lnSpc>
                <a:spcPts val="15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		RAISE EXCEPTION 'Erreur inconnue’; </a:t>
            </a:r>
          </a:p>
          <a:p>
            <a:pPr marL="0" indent="0">
              <a:lnSpc>
                <a:spcPts val="15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END; </a:t>
            </a:r>
          </a:p>
          <a:p>
            <a:pPr marL="0" indent="0">
              <a:lnSpc>
                <a:spcPts val="15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$$ LANGUAGE '</a:t>
            </a:r>
            <a:r>
              <a:rPr lang="fr-FR" sz="1600" dirty="0" err="1">
                <a:latin typeface="Courier New" charset="0"/>
                <a:ea typeface="Courier New" charset="0"/>
                <a:cs typeface="Courier New" charset="0"/>
              </a:rPr>
              <a:t>plpgsql</a:t>
            </a: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';</a:t>
            </a:r>
          </a:p>
          <a:p>
            <a:pPr marL="0" indent="0">
              <a:lnSpc>
                <a:spcPts val="1520"/>
              </a:lnSpc>
              <a:buFont typeface="Wingdings" charset="2"/>
              <a:buNone/>
              <a:defRPr/>
            </a:pPr>
            <a:endParaRPr lang="fr-FR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ts val="1520"/>
              </a:lnSpc>
              <a:buFont typeface="Wingdings" charset="2"/>
              <a:buNone/>
              <a:defRPr/>
            </a:pP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CALL </a:t>
            </a:r>
            <a:r>
              <a:rPr lang="fr-FR" sz="1600" dirty="0" err="1">
                <a:latin typeface="Courier New" charset="0"/>
                <a:ea typeface="Courier New" charset="0"/>
                <a:cs typeface="Courier New" charset="0"/>
              </a:rPr>
              <a:t>ps_upd_dept</a:t>
            </a:r>
            <a:r>
              <a:rPr lang="fr-FR" sz="1600" dirty="0">
                <a:latin typeface="Courier New" charset="0"/>
                <a:ea typeface="Courier New" charset="0"/>
                <a:cs typeface="Courier New" charset="0"/>
              </a:rPr>
              <a:t>(5000, 'INFO', 'Lyon')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3155</TotalTime>
  <Words>773</Words>
  <Application>Microsoft Macintosh PowerPoint</Application>
  <PresentationFormat>Affichage à l'écran (4:3)</PresentationFormat>
  <Paragraphs>125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Wingdings</vt:lpstr>
      <vt:lpstr>Clarté</vt:lpstr>
      <vt:lpstr>R3.07 SQL DANS UN LANGAGE DE PROGRAMMATION</vt:lpstr>
      <vt:lpstr>Exercices</vt:lpstr>
      <vt:lpstr>Exercices</vt:lpstr>
      <vt:lpstr>Exercices</vt:lpstr>
      <vt:lpstr>Exercices</vt:lpstr>
      <vt:lpstr>Exercices</vt:lpstr>
      <vt:lpstr>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. .</dc:creator>
  <cp:lastModifiedBy>Vincent COUTURIER</cp:lastModifiedBy>
  <cp:revision>1416</cp:revision>
  <dcterms:created xsi:type="dcterms:W3CDTF">2015-01-21T14:24:05Z</dcterms:created>
  <dcterms:modified xsi:type="dcterms:W3CDTF">2022-10-10T14:11:15Z</dcterms:modified>
</cp:coreProperties>
</file>