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74" r:id="rId6"/>
    <p:sldId id="276" r:id="rId7"/>
    <p:sldId id="275" r:id="rId8"/>
    <p:sldId id="277" r:id="rId9"/>
    <p:sldId id="278" r:id="rId10"/>
    <p:sldId id="279" r:id="rId11"/>
    <p:sldId id="280" r:id="rId12"/>
    <p:sldId id="282" r:id="rId13"/>
    <p:sldId id="285" r:id="rId14"/>
    <p:sldId id="286" r:id="rId15"/>
    <p:sldId id="288" r:id="rId16"/>
    <p:sldId id="290" r:id="rId17"/>
    <p:sldId id="291" r:id="rId18"/>
    <p:sldId id="293" r:id="rId19"/>
    <p:sldId id="294" r:id="rId20"/>
    <p:sldId id="295" r:id="rId21"/>
    <p:sldId id="296" r:id="rId22"/>
    <p:sldId id="297" r:id="rId23"/>
    <p:sldId id="298"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7B8D1F"/>
    <a:srgbClr val="394404"/>
    <a:srgbClr val="5F6F0F"/>
    <a:srgbClr val="718412"/>
    <a:srgbClr val="65741A"/>
    <a:srgbClr val="70811D"/>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p:cViewPr varScale="1">
        <p:scale>
          <a:sx n="86" d="100"/>
          <a:sy n="86" d="100"/>
        </p:scale>
        <p:origin x="108"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Smart </a:t>
            </a:r>
            <a:r>
              <a:rPr lang="en-US" dirty="0" err="1" smtClean="0"/>
              <a:t>IntraVenous</a:t>
            </a:r>
            <a:r>
              <a:rPr lang="en-US" dirty="0" smtClean="0"/>
              <a:t> Drip Infusion Monitoring System Using </a:t>
            </a:r>
            <a:r>
              <a:rPr lang="en-US" dirty="0" err="1" smtClean="0"/>
              <a:t>Loadcell</a:t>
            </a:r>
            <a:r>
              <a:rPr lang="en-US" dirty="0" smtClean="0"/>
              <a:t> &amp; </a:t>
            </a:r>
            <a:r>
              <a:rPr lang="en-US" dirty="0" err="1" smtClean="0"/>
              <a:t>IoT</a:t>
            </a:r>
            <a:endParaRPr lang="en-US" dirty="0"/>
          </a:p>
        </p:txBody>
      </p:sp>
      <p:sp>
        <p:nvSpPr>
          <p:cNvPr id="5" name="Subtitle 4"/>
          <p:cNvSpPr>
            <a:spLocks noGrp="1"/>
          </p:cNvSpPr>
          <p:nvPr>
            <p:ph type="subTitle" idx="1"/>
          </p:nvPr>
        </p:nvSpPr>
        <p:spPr/>
        <p:txBody>
          <a:bodyPr/>
          <a:lstStyle/>
          <a:p>
            <a:r>
              <a:rPr lang="en-US" dirty="0" smtClean="0"/>
              <a:t>A Mini project </a:t>
            </a:r>
            <a:r>
              <a:rPr lang="en-US" dirty="0" err="1" smtClean="0"/>
              <a:t>ppt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9054965"/>
              </p:ext>
            </p:extLst>
          </p:nvPr>
        </p:nvGraphicFramePr>
        <p:xfrm>
          <a:off x="5409282" y="3448280"/>
          <a:ext cx="6400800" cy="3383280"/>
        </p:xfrm>
        <a:graphic>
          <a:graphicData uri="http://schemas.openxmlformats.org/drawingml/2006/table">
            <a:tbl>
              <a:tblPr/>
              <a:tblGrid>
                <a:gridCol w="6400800"/>
              </a:tblGrid>
              <a:tr h="3051672">
                <a:tc>
                  <a:txBody>
                    <a:bodyPr/>
                    <a:lstStyle/>
                    <a:p>
                      <a:r>
                        <a:rPr lang="en-IN" dirty="0" smtClean="0">
                          <a:solidFill>
                            <a:schemeClr val="accent5">
                              <a:lumMod val="60000"/>
                              <a:lumOff val="40000"/>
                            </a:schemeClr>
                          </a:solidFill>
                        </a:rPr>
                        <a:t>PRESENTED</a:t>
                      </a:r>
                      <a:r>
                        <a:rPr lang="en-IN" baseline="0" dirty="0" smtClean="0">
                          <a:solidFill>
                            <a:schemeClr val="accent5">
                              <a:lumMod val="60000"/>
                              <a:lumOff val="40000"/>
                            </a:schemeClr>
                          </a:solidFill>
                        </a:rPr>
                        <a:t> BY </a:t>
                      </a:r>
                      <a:r>
                        <a:rPr lang="en-IN" baseline="0" dirty="0" smtClean="0"/>
                        <a:t>:</a:t>
                      </a:r>
                    </a:p>
                    <a:p>
                      <a:endParaRPr lang="en-IN" baseline="0" dirty="0" smtClean="0"/>
                    </a:p>
                    <a:p>
                      <a:r>
                        <a:rPr lang="en-IN" baseline="0" dirty="0" smtClean="0"/>
                        <a:t>           NISHANTH.A                 </a:t>
                      </a:r>
                      <a:r>
                        <a:rPr lang="en-IN" i="1" baseline="0" dirty="0" smtClean="0">
                          <a:latin typeface="Candara" panose="020E0502030303020204" pitchFamily="34" charset="0"/>
                        </a:rPr>
                        <a:t>810019105052</a:t>
                      </a:r>
                      <a:endParaRPr lang="en-IN" baseline="0" dirty="0" smtClean="0"/>
                    </a:p>
                    <a:p>
                      <a:r>
                        <a:rPr lang="en-IN" baseline="0" dirty="0" smtClean="0"/>
                        <a:t>           RANJITH.P                     </a:t>
                      </a:r>
                      <a:r>
                        <a:rPr lang="en-IN" baseline="0" dirty="0" smtClean="0">
                          <a:latin typeface="Candara" panose="020E0502030303020204" pitchFamily="34" charset="0"/>
                        </a:rPr>
                        <a:t>810019105065</a:t>
                      </a:r>
                      <a:endParaRPr lang="en-IN" baseline="0" dirty="0" smtClean="0"/>
                    </a:p>
                    <a:p>
                      <a:r>
                        <a:rPr lang="en-IN" baseline="0" dirty="0" smtClean="0"/>
                        <a:t>           SAKTHIVEL GP              </a:t>
                      </a:r>
                      <a:r>
                        <a:rPr lang="en-IN" baseline="0" dirty="0" smtClean="0">
                          <a:latin typeface="Candara" panose="020E0502030303020204" pitchFamily="34" charset="0"/>
                        </a:rPr>
                        <a:t>810019105070</a:t>
                      </a:r>
                      <a:endParaRPr lang="en-IN" baseline="0" dirty="0" smtClean="0"/>
                    </a:p>
                    <a:p>
                      <a:r>
                        <a:rPr lang="en-IN" baseline="0" dirty="0" smtClean="0"/>
                        <a:t>           SYED MASOOD.P         </a:t>
                      </a:r>
                      <a:r>
                        <a:rPr lang="en-IN" baseline="0" dirty="0" smtClean="0">
                          <a:latin typeface="Candara" panose="020E0502030303020204" pitchFamily="34" charset="0"/>
                        </a:rPr>
                        <a:t>810019105086</a:t>
                      </a:r>
                    </a:p>
                    <a:p>
                      <a:r>
                        <a:rPr lang="en-IN" baseline="0" dirty="0" smtClean="0"/>
                        <a:t>           TAMILARASU.T             </a:t>
                      </a:r>
                      <a:r>
                        <a:rPr lang="en-IN" baseline="0" dirty="0" smtClean="0">
                          <a:latin typeface="Candara" panose="020E0502030303020204" pitchFamily="34" charset="0"/>
                        </a:rPr>
                        <a:t>810019105088</a:t>
                      </a:r>
                    </a:p>
                    <a:p>
                      <a:endParaRPr lang="en-IN" baseline="0" dirty="0" smtClean="0">
                        <a:latin typeface="Candara" panose="020E0502030303020204" pitchFamily="34" charset="0"/>
                      </a:endParaRPr>
                    </a:p>
                    <a:p>
                      <a:r>
                        <a:rPr lang="en-IN" b="0" i="1" baseline="0" dirty="0" smtClean="0">
                          <a:solidFill>
                            <a:schemeClr val="accent5">
                              <a:lumMod val="60000"/>
                              <a:lumOff val="40000"/>
                            </a:schemeClr>
                          </a:solidFill>
                          <a:latin typeface="+mn-lt"/>
                        </a:rPr>
                        <a:t>Crew Chief : Dr R.KANIMOZHI</a:t>
                      </a:r>
                      <a:endParaRPr lang="en-IN" b="0" i="1" baseline="0" dirty="0" smtClean="0">
                        <a:solidFill>
                          <a:schemeClr val="accent5">
                            <a:lumMod val="60000"/>
                            <a:lumOff val="40000"/>
                          </a:schemeClr>
                        </a:solidFill>
                        <a:latin typeface="Candara" panose="020E0502030303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277988" y="260648"/>
            <a:ext cx="4062942" cy="433040"/>
          </a:xfrm>
        </p:spPr>
        <p:txBody>
          <a:bodyPr>
            <a:normAutofit fontScale="90000"/>
          </a:bodyPr>
          <a:lstStyle/>
          <a:p>
            <a:r>
              <a:rPr lang="en-IN" dirty="0" smtClean="0">
                <a:solidFill>
                  <a:schemeClr val="bg2">
                    <a:lumMod val="40000"/>
                    <a:lumOff val="60000"/>
                  </a:schemeClr>
                </a:solidFill>
              </a:rPr>
              <a:t>NODEMCU ESP8266</a:t>
            </a:r>
            <a:endParaRPr lang="en-IN" dirty="0">
              <a:solidFill>
                <a:schemeClr val="bg2">
                  <a:lumMod val="40000"/>
                  <a:lumOff val="60000"/>
                </a:schemeClr>
              </a:solidFill>
            </a:endParaRPr>
          </a:p>
        </p:txBody>
      </p:sp>
      <p:sp>
        <p:nvSpPr>
          <p:cNvPr id="3" name="Text Placeholder 2"/>
          <p:cNvSpPr>
            <a:spLocks noGrp="1"/>
          </p:cNvSpPr>
          <p:nvPr>
            <p:ph type="body" sz="half" idx="2"/>
          </p:nvPr>
        </p:nvSpPr>
        <p:spPr>
          <a:xfrm>
            <a:off x="1629916" y="1844824"/>
            <a:ext cx="4062942" cy="4327376"/>
          </a:xfrm>
        </p:spPr>
        <p:txBody>
          <a:bodyPr>
            <a:normAutofit fontScale="92500" lnSpcReduction="10000"/>
          </a:bodyPr>
          <a:lstStyle/>
          <a:p>
            <a:r>
              <a:rPr lang="en-US" sz="1800" dirty="0"/>
              <a:t>Node MCU is an open source </a:t>
            </a:r>
            <a:r>
              <a:rPr lang="en-US" sz="1800" dirty="0" err="1" smtClean="0"/>
              <a:t>IoT</a:t>
            </a:r>
            <a:r>
              <a:rPr lang="en-US" sz="1800" dirty="0"/>
              <a:t> platform</a:t>
            </a:r>
            <a:r>
              <a:rPr lang="en-US" sz="1800" dirty="0" smtClean="0"/>
              <a:t>.</a:t>
            </a:r>
            <a:r>
              <a:rPr lang="en-US" sz="1800" dirty="0"/>
              <a:t> </a:t>
            </a:r>
            <a:endParaRPr lang="en-US" sz="1800" dirty="0" smtClean="0"/>
          </a:p>
          <a:p>
            <a:r>
              <a:rPr lang="en-US" sz="1800" dirty="0" smtClean="0"/>
              <a:t>It </a:t>
            </a:r>
            <a:r>
              <a:rPr lang="en-US" sz="1800" dirty="0"/>
              <a:t>includes firmware which runs on the </a:t>
            </a:r>
            <a:r>
              <a:rPr lang="en-US" sz="1800" dirty="0" smtClean="0"/>
              <a:t>ESP8266</a:t>
            </a:r>
            <a:r>
              <a:rPr lang="en-US" sz="1800" dirty="0"/>
              <a:t> </a:t>
            </a:r>
            <a:r>
              <a:rPr lang="en-US" sz="1800" dirty="0" smtClean="0"/>
              <a:t>Wi-Fi</a:t>
            </a:r>
            <a:r>
              <a:rPr lang="en-US" sz="1800" dirty="0"/>
              <a:t> </a:t>
            </a:r>
            <a:r>
              <a:rPr lang="en-US" sz="1800" dirty="0" err="1"/>
              <a:t>SoC</a:t>
            </a:r>
            <a:r>
              <a:rPr lang="en-US" sz="1800" dirty="0"/>
              <a:t> from </a:t>
            </a:r>
            <a:r>
              <a:rPr lang="en-US" sz="1800" dirty="0" err="1"/>
              <a:t>Espressif</a:t>
            </a:r>
            <a:r>
              <a:rPr lang="en-US" sz="1800" dirty="0"/>
              <a:t> </a:t>
            </a:r>
            <a:r>
              <a:rPr lang="en-US" sz="1800" dirty="0" smtClean="0"/>
              <a:t>Systems</a:t>
            </a:r>
          </a:p>
          <a:p>
            <a:r>
              <a:rPr lang="en-US" sz="1800" dirty="0"/>
              <a:t>H</a:t>
            </a:r>
            <a:r>
              <a:rPr lang="en-US" sz="1800" dirty="0" smtClean="0"/>
              <a:t>ardware </a:t>
            </a:r>
            <a:r>
              <a:rPr lang="en-US" sz="1800" dirty="0"/>
              <a:t>which is based on the ESP-12 module. </a:t>
            </a:r>
            <a:endParaRPr lang="en-US" sz="1800" dirty="0" smtClean="0"/>
          </a:p>
          <a:p>
            <a:r>
              <a:rPr lang="en-US" sz="1800" dirty="0" smtClean="0"/>
              <a:t>The </a:t>
            </a:r>
            <a:r>
              <a:rPr lang="en-US" sz="1800" dirty="0"/>
              <a:t>term "Node MCU" by default refers to the firmware rather than the </a:t>
            </a:r>
            <a:r>
              <a:rPr lang="en-US" sz="1800" dirty="0" err="1"/>
              <a:t>dev</a:t>
            </a:r>
            <a:r>
              <a:rPr lang="en-US" sz="1800" dirty="0"/>
              <a:t> kits. </a:t>
            </a:r>
            <a:endParaRPr lang="en-US" sz="1800" dirty="0" smtClean="0"/>
          </a:p>
          <a:p>
            <a:r>
              <a:rPr lang="en-US" sz="1800" dirty="0" smtClean="0"/>
              <a:t>The </a:t>
            </a:r>
            <a:r>
              <a:rPr lang="en-US" sz="1800" dirty="0"/>
              <a:t>firmware uses the </a:t>
            </a:r>
            <a:r>
              <a:rPr lang="en-US" sz="1800" dirty="0" err="1"/>
              <a:t>Lua</a:t>
            </a:r>
            <a:r>
              <a:rPr lang="en-US" sz="1800" dirty="0"/>
              <a:t> scripting language. </a:t>
            </a:r>
            <a:endParaRPr lang="en-US" sz="1800" dirty="0" smtClean="0"/>
          </a:p>
          <a:p>
            <a:r>
              <a:rPr lang="en-US" sz="1800" dirty="0"/>
              <a:t>I</a:t>
            </a:r>
            <a:r>
              <a:rPr lang="en-US" sz="1800" dirty="0" smtClean="0"/>
              <a:t>t </a:t>
            </a:r>
            <a:r>
              <a:rPr lang="en-US" sz="1800" dirty="0"/>
              <a:t>is based on the </a:t>
            </a:r>
            <a:r>
              <a:rPr lang="en-US" sz="1800" dirty="0" err="1"/>
              <a:t>eLua</a:t>
            </a:r>
            <a:r>
              <a:rPr lang="en-US" sz="1800" dirty="0"/>
              <a:t> project, and built on the </a:t>
            </a:r>
            <a:r>
              <a:rPr lang="en-US" sz="1800" dirty="0" err="1"/>
              <a:t>Espressif</a:t>
            </a:r>
            <a:r>
              <a:rPr lang="en-US" sz="1800" dirty="0"/>
              <a:t> Non-OS SDK for ESP8266. It uses many open source projects, such as </a:t>
            </a:r>
            <a:r>
              <a:rPr lang="en-US" sz="1800" dirty="0" err="1"/>
              <a:t>lua-cjson</a:t>
            </a:r>
            <a:r>
              <a:rPr lang="en-US" sz="1800" dirty="0"/>
              <a:t>, and spiffs.</a:t>
            </a:r>
            <a:endParaRPr lang="en-IN" sz="1800" dirty="0"/>
          </a:p>
          <a:p>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646" r="13646"/>
          <a:stretch>
            <a:fillRect/>
          </a:stretch>
        </p:blipFill>
        <p:spPr>
          <a:xfrm>
            <a:off x="7678588" y="1844824"/>
            <a:ext cx="3705785" cy="4327376"/>
          </a:xfrm>
        </p:spPr>
      </p:pic>
    </p:spTree>
    <p:extLst>
      <p:ext uri="{BB962C8B-B14F-4D97-AF65-F5344CB8AC3E}">
        <p14:creationId xmlns:p14="http://schemas.microsoft.com/office/powerpoint/2010/main" val="2026017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260648"/>
            <a:ext cx="4062942" cy="503064"/>
          </a:xfrm>
        </p:spPr>
        <p:txBody>
          <a:bodyPr>
            <a:normAutofit fontScale="90000"/>
          </a:bodyPr>
          <a:lstStyle/>
          <a:p>
            <a:r>
              <a:rPr lang="en-IN" dirty="0" smtClean="0">
                <a:solidFill>
                  <a:schemeClr val="accent5">
                    <a:lumMod val="60000"/>
                    <a:lumOff val="40000"/>
                  </a:schemeClr>
                </a:solidFill>
              </a:rPr>
              <a:t>Load cell &amp; amplifier</a:t>
            </a:r>
            <a:endParaRPr lang="en-IN" dirty="0">
              <a:solidFill>
                <a:schemeClr val="accent5">
                  <a:lumMod val="60000"/>
                  <a:lumOff val="40000"/>
                </a:schemeClr>
              </a:solidFill>
            </a:endParaRPr>
          </a:p>
        </p:txBody>
      </p:sp>
      <p:sp>
        <p:nvSpPr>
          <p:cNvPr id="3" name="Text Placeholder 2"/>
          <p:cNvSpPr>
            <a:spLocks noGrp="1"/>
          </p:cNvSpPr>
          <p:nvPr>
            <p:ph type="body" sz="half" idx="2"/>
          </p:nvPr>
        </p:nvSpPr>
        <p:spPr>
          <a:xfrm>
            <a:off x="1341884" y="1484784"/>
            <a:ext cx="4062942" cy="4248472"/>
          </a:xfrm>
        </p:spPr>
        <p:txBody>
          <a:bodyPr>
            <a:normAutofit lnSpcReduction="10000"/>
          </a:bodyPr>
          <a:lstStyle/>
          <a:p>
            <a:r>
              <a:rPr lang="en-US" sz="1700" dirty="0"/>
              <a:t>A load cell is a </a:t>
            </a:r>
            <a:r>
              <a:rPr lang="en-US" sz="1700" dirty="0" smtClean="0"/>
              <a:t>transducer that </a:t>
            </a:r>
            <a:r>
              <a:rPr lang="en-US" sz="1700" dirty="0"/>
              <a:t>is used to create an electrical signal whose magnitude is directly proportional to the force being measured. </a:t>
            </a:r>
            <a:endParaRPr lang="en-US" sz="1700" dirty="0" smtClean="0"/>
          </a:p>
          <a:p>
            <a:r>
              <a:rPr lang="en-US" sz="1700" dirty="0" smtClean="0"/>
              <a:t>This </a:t>
            </a:r>
            <a:r>
              <a:rPr lang="en-US" sz="1700" dirty="0"/>
              <a:t>electronic signal can be a voltage change, current change or frequency change depending on the type of load cell and circuitry used. </a:t>
            </a:r>
            <a:endParaRPr lang="en-US" sz="1700" dirty="0" smtClean="0"/>
          </a:p>
          <a:p>
            <a:r>
              <a:rPr lang="en-US" sz="1700" dirty="0" smtClean="0"/>
              <a:t>The </a:t>
            </a:r>
            <a:r>
              <a:rPr lang="en-US" sz="1700" dirty="0"/>
              <a:t>electrical signal output is typically in the order of a few </a:t>
            </a:r>
            <a:r>
              <a:rPr lang="en-US" sz="1700" dirty="0" err="1"/>
              <a:t>milli</a:t>
            </a:r>
            <a:r>
              <a:rPr lang="en-US" sz="1700" dirty="0"/>
              <a:t>-volts and requires amplification by an instrumentation amplifier before it can be </a:t>
            </a:r>
            <a:r>
              <a:rPr lang="en-US" sz="1700" dirty="0" smtClean="0"/>
              <a:t>used</a:t>
            </a:r>
          </a:p>
          <a:p>
            <a:r>
              <a:rPr lang="en-US" sz="1800" dirty="0"/>
              <a:t>The change in resistance of the strain gauge provides an electrical value change that is calibrated to the load placed on the load cell</a:t>
            </a:r>
            <a:endParaRPr lang="en-IN" sz="1800" dirty="0"/>
          </a:p>
          <a:p>
            <a:endParaRPr lang="en-IN" sz="17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0596" y="1340768"/>
            <a:ext cx="3647431" cy="4039344"/>
          </a:xfrm>
          <a:prstGeom prst="rect">
            <a:avLst/>
          </a:prstGeom>
          <a:noFill/>
        </p:spPr>
      </p:pic>
    </p:spTree>
    <p:extLst>
      <p:ext uri="{BB962C8B-B14F-4D97-AF65-F5344CB8AC3E}">
        <p14:creationId xmlns:p14="http://schemas.microsoft.com/office/powerpoint/2010/main" val="913943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7B8D1F"/>
                </a:solidFill>
                <a:latin typeface="Comic Sans MS" panose="030F0702030302020204" pitchFamily="66" charset="0"/>
              </a:rPr>
              <a:t>		</a:t>
            </a:r>
            <a:r>
              <a:rPr lang="en-IN" dirty="0" smtClean="0">
                <a:solidFill>
                  <a:srgbClr val="00FF00"/>
                </a:solidFill>
                <a:latin typeface="Comic Sans MS" panose="030F0702030302020204" pitchFamily="66" charset="0"/>
              </a:rPr>
              <a:t>SOFTWARE </a:t>
            </a:r>
            <a:r>
              <a:rPr lang="en-IN" dirty="0">
                <a:solidFill>
                  <a:srgbClr val="00FF00"/>
                </a:solidFill>
                <a:latin typeface="Comic Sans MS" panose="030F0702030302020204" pitchFamily="66" charset="0"/>
              </a:rPr>
              <a:t>DETAILS</a:t>
            </a:r>
            <a:endParaRPr lang="en-IN" dirty="0">
              <a:solidFill>
                <a:srgbClr val="00FF00"/>
              </a:solidFill>
            </a:endParaRPr>
          </a:p>
        </p:txBody>
      </p:sp>
      <p:sp>
        <p:nvSpPr>
          <p:cNvPr id="3" name="Content Placeholder 2"/>
          <p:cNvSpPr>
            <a:spLocks noGrp="1"/>
          </p:cNvSpPr>
          <p:nvPr>
            <p:ph idx="1"/>
          </p:nvPr>
        </p:nvSpPr>
        <p:spPr/>
        <p:txBody>
          <a:bodyPr/>
          <a:lstStyle/>
          <a:p>
            <a:endParaRPr lang="en-IN" dirty="0" smtClean="0"/>
          </a:p>
          <a:p>
            <a:r>
              <a:rPr lang="en-IN" dirty="0" smtClean="0"/>
              <a:t>ARDUINO IDE – ESP  NODEMCU PACKAGE ADDED</a:t>
            </a:r>
          </a:p>
          <a:p>
            <a:r>
              <a:rPr lang="en-IN" dirty="0" smtClean="0"/>
              <a:t>EMBEDDED C- ESP PROGRAMMING LANGUAGE</a:t>
            </a:r>
          </a:p>
          <a:p>
            <a:r>
              <a:rPr lang="en-IN" dirty="0" smtClean="0"/>
              <a:t>CAYENNE SERVER &amp; CAYENNE APP</a:t>
            </a:r>
          </a:p>
          <a:p>
            <a:r>
              <a:rPr lang="en-IN" dirty="0" smtClean="0"/>
              <a:t>PROTEUS FOR MODEL SIMULATION</a:t>
            </a:r>
            <a:endParaRPr lang="en-IN" dirty="0"/>
          </a:p>
        </p:txBody>
      </p:sp>
    </p:spTree>
    <p:extLst>
      <p:ext uri="{BB962C8B-B14F-4D97-AF65-F5344CB8AC3E}">
        <p14:creationId xmlns:p14="http://schemas.microsoft.com/office/powerpoint/2010/main" val="756524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476672"/>
            <a:ext cx="4062942" cy="432048"/>
          </a:xfrm>
        </p:spPr>
        <p:txBody>
          <a:bodyPr>
            <a:normAutofit fontScale="90000"/>
          </a:bodyPr>
          <a:lstStyle/>
          <a:p>
            <a:r>
              <a:rPr lang="en-IN" dirty="0" smtClean="0">
                <a:solidFill>
                  <a:schemeClr val="accent3">
                    <a:lumMod val="40000"/>
                    <a:lumOff val="60000"/>
                  </a:schemeClr>
                </a:solidFill>
              </a:rPr>
              <a:t>ARDUINO IDE</a:t>
            </a:r>
            <a:endParaRPr lang="en-IN" dirty="0">
              <a:solidFill>
                <a:schemeClr val="accent3">
                  <a:lumMod val="40000"/>
                  <a:lumOff val="60000"/>
                </a:schemeClr>
              </a:solidFill>
            </a:endParaRPr>
          </a:p>
        </p:txBody>
      </p:sp>
      <p:sp>
        <p:nvSpPr>
          <p:cNvPr id="3" name="Text Placeholder 2"/>
          <p:cNvSpPr>
            <a:spLocks noGrp="1"/>
          </p:cNvSpPr>
          <p:nvPr>
            <p:ph type="body" sz="half" idx="2"/>
          </p:nvPr>
        </p:nvSpPr>
        <p:spPr>
          <a:xfrm>
            <a:off x="1218882" y="1700808"/>
            <a:ext cx="4062942" cy="4471392"/>
          </a:xfrm>
        </p:spPr>
        <p:txBody>
          <a:bodyPr/>
          <a:lstStyle/>
          <a:p>
            <a:r>
              <a:rPr lang="en-IN" dirty="0"/>
              <a:t>The open-source </a:t>
            </a:r>
            <a:r>
              <a:rPr lang="en-IN" dirty="0" err="1"/>
              <a:t>Arduino</a:t>
            </a:r>
            <a:r>
              <a:rPr lang="en-IN" dirty="0"/>
              <a:t> Software (IDE) makes it easy to write code and upload it to the board</a:t>
            </a:r>
            <a:r>
              <a:rPr lang="en-IN" dirty="0" smtClean="0"/>
              <a:t>.</a:t>
            </a:r>
          </a:p>
          <a:p>
            <a:r>
              <a:rPr lang="en-IN" dirty="0" err="1"/>
              <a:t>Arduino’s</a:t>
            </a:r>
            <a:r>
              <a:rPr lang="en-IN" dirty="0"/>
              <a:t> mission is to enable anyone to enhance their lives through accessible electronics and digital technologies. </a:t>
            </a:r>
            <a:endParaRPr lang="en-IN" dirty="0" smtClean="0"/>
          </a:p>
          <a:p>
            <a:r>
              <a:rPr lang="en-IN" dirty="0" smtClean="0"/>
              <a:t>There </a:t>
            </a:r>
            <a:r>
              <a:rPr lang="en-IN" dirty="0"/>
              <a:t>was once a barrier between the electronics, design, and programming world and the rest of the world.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2060848"/>
            <a:ext cx="5772845" cy="3426433"/>
          </a:xfrm>
        </p:spPr>
      </p:pic>
    </p:spTree>
    <p:extLst>
      <p:ext uri="{BB962C8B-B14F-4D97-AF65-F5344CB8AC3E}">
        <p14:creationId xmlns:p14="http://schemas.microsoft.com/office/powerpoint/2010/main" val="186834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76672"/>
            <a:ext cx="4062942" cy="431056"/>
          </a:xfrm>
        </p:spPr>
        <p:txBody>
          <a:bodyPr>
            <a:normAutofit fontScale="90000"/>
          </a:bodyPr>
          <a:lstStyle/>
          <a:p>
            <a:r>
              <a:rPr lang="en-IN" dirty="0" smtClean="0">
                <a:solidFill>
                  <a:srgbClr val="FFFF00"/>
                </a:solidFill>
              </a:rPr>
              <a:t>CAYENNE APP/SERVER</a:t>
            </a:r>
            <a:endParaRPr lang="en-IN" dirty="0">
              <a:solidFill>
                <a:srgbClr val="FFFF00"/>
              </a:solidFill>
            </a:endParaRPr>
          </a:p>
        </p:txBody>
      </p:sp>
      <p:sp>
        <p:nvSpPr>
          <p:cNvPr id="3" name="Text Placeholder 2"/>
          <p:cNvSpPr>
            <a:spLocks noGrp="1"/>
          </p:cNvSpPr>
          <p:nvPr>
            <p:ph type="body" sz="half" idx="2"/>
          </p:nvPr>
        </p:nvSpPr>
        <p:spPr>
          <a:xfrm>
            <a:off x="1218882" y="1628800"/>
            <a:ext cx="4062942" cy="4543400"/>
          </a:xfrm>
        </p:spPr>
        <p:txBody>
          <a:bodyPr>
            <a:normAutofit/>
          </a:bodyPr>
          <a:lstStyle/>
          <a:p>
            <a:r>
              <a:rPr lang="en-IN" sz="1600" dirty="0" err="1"/>
              <a:t>myDevices</a:t>
            </a:r>
            <a:r>
              <a:rPr lang="en-IN" sz="1600" dirty="0"/>
              <a:t> </a:t>
            </a:r>
            <a:r>
              <a:rPr lang="en-IN" sz="1600" dirty="0" smtClean="0"/>
              <a:t>Cayenne</a:t>
            </a:r>
            <a:r>
              <a:rPr lang="en-IN" sz="1600" dirty="0"/>
              <a:t> </a:t>
            </a:r>
            <a:r>
              <a:rPr lang="en-IN" sz="1600" dirty="0" smtClean="0"/>
              <a:t>allows </a:t>
            </a:r>
            <a:r>
              <a:rPr lang="en-IN" sz="1600" dirty="0"/>
              <a:t>you to quickly design, prototype, and visualize </a:t>
            </a:r>
            <a:r>
              <a:rPr lang="en-IN" sz="1600" dirty="0" err="1"/>
              <a:t>IoT</a:t>
            </a:r>
            <a:r>
              <a:rPr lang="en-IN" sz="1600" dirty="0"/>
              <a:t> solutions. </a:t>
            </a:r>
            <a:endParaRPr lang="en-IN" sz="1600" dirty="0" smtClean="0"/>
          </a:p>
          <a:p>
            <a:r>
              <a:rPr lang="en-IN" sz="1600" dirty="0" smtClean="0"/>
              <a:t>You </a:t>
            </a:r>
            <a:r>
              <a:rPr lang="en-IN" sz="1600" dirty="0"/>
              <a:t>can use Cayenne as a tool to visualize real-time and historical data, sent over The Things Network</a:t>
            </a:r>
            <a:r>
              <a:rPr lang="en-IN" sz="1600" dirty="0" smtClean="0"/>
              <a:t>.</a:t>
            </a:r>
          </a:p>
          <a:p>
            <a:r>
              <a:rPr lang="en-IN" sz="1600" dirty="0"/>
              <a:t>In order to display your content in the Cayenne dashboard, the payload has to be encoded with the Cayenne Low Power Payload (Cayenne LPP</a:t>
            </a:r>
            <a:r>
              <a:rPr lang="en-IN" sz="1600" dirty="0" smtClean="0"/>
              <a:t>).</a:t>
            </a:r>
          </a:p>
          <a:p>
            <a:r>
              <a:rPr lang="en-IN" sz="1600" dirty="0"/>
              <a:t>MQTT is an OASIS standard messaging protocol for the Internet of Things (</a:t>
            </a:r>
            <a:r>
              <a:rPr lang="en-IN" sz="1600" dirty="0" err="1"/>
              <a:t>IoT</a:t>
            </a:r>
            <a:r>
              <a:rPr lang="en-IN" sz="1600" dirty="0"/>
              <a:t>). </a:t>
            </a:r>
            <a:endParaRPr lang="en-IN" sz="1600" dirty="0" smtClean="0"/>
          </a:p>
          <a:p>
            <a:r>
              <a:rPr lang="en-IN" sz="1600" dirty="0" smtClean="0"/>
              <a:t>It </a:t>
            </a:r>
            <a:r>
              <a:rPr lang="en-IN" sz="1600" dirty="0"/>
              <a:t>is </a:t>
            </a:r>
            <a:r>
              <a:rPr lang="en-IN" sz="1600" dirty="0" smtClean="0"/>
              <a:t>messaging </a:t>
            </a:r>
            <a:r>
              <a:rPr lang="en-IN" sz="1600" dirty="0"/>
              <a:t>transport that is ideal for connecting remote devices with a small code footprint and minimal network bandwidth.</a:t>
            </a:r>
            <a:endParaRPr lang="en-IN" sz="16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62564" y="1052736"/>
            <a:ext cx="3856255" cy="4968552"/>
          </a:xfrm>
        </p:spPr>
      </p:pic>
    </p:spTree>
    <p:extLst>
      <p:ext uri="{BB962C8B-B14F-4D97-AF65-F5344CB8AC3E}">
        <p14:creationId xmlns:p14="http://schemas.microsoft.com/office/powerpoint/2010/main" val="2176372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174"/>
          <a:stretch/>
        </p:blipFill>
        <p:spPr>
          <a:xfrm>
            <a:off x="0" y="0"/>
            <a:ext cx="6629400" cy="3429001"/>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49" t="3391"/>
          <a:stretch/>
        </p:blipFill>
        <p:spPr>
          <a:xfrm>
            <a:off x="5590356" y="3501008"/>
            <a:ext cx="6553200" cy="3356992"/>
          </a:xfrm>
          <a:prstGeom prst="rect">
            <a:avLst/>
          </a:prstGeom>
        </p:spPr>
      </p:pic>
      <p:sp>
        <p:nvSpPr>
          <p:cNvPr id="4" name="Rectangle 3"/>
          <p:cNvSpPr/>
          <p:nvPr/>
        </p:nvSpPr>
        <p:spPr>
          <a:xfrm>
            <a:off x="8110636" y="548680"/>
            <a:ext cx="3048000" cy="144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latin typeface="Comic Sans MS" panose="030F0702030302020204" pitchFamily="66" charset="0"/>
              </a:rPr>
              <a:t>AT NORMAL CONDITION</a:t>
            </a:r>
            <a:endParaRPr lang="en-IN" dirty="0">
              <a:latin typeface="Comic Sans MS" panose="030F0702030302020204" pitchFamily="66" charset="0"/>
            </a:endParaRPr>
          </a:p>
        </p:txBody>
      </p:sp>
      <p:sp>
        <p:nvSpPr>
          <p:cNvPr id="5" name="Rectangle 4"/>
          <p:cNvSpPr/>
          <p:nvPr/>
        </p:nvSpPr>
        <p:spPr>
          <a:xfrm>
            <a:off x="1053852" y="4417504"/>
            <a:ext cx="30480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latin typeface="Comic Sans MS" panose="030F0702030302020204" pitchFamily="66" charset="0"/>
              </a:rPr>
              <a:t>LOW LEVEL</a:t>
            </a:r>
            <a:endParaRPr lang="en-IN" dirty="0">
              <a:latin typeface="Comic Sans MS" panose="030F0702030302020204" pitchFamily="66" charset="0"/>
            </a:endParaRPr>
          </a:p>
        </p:txBody>
      </p:sp>
      <p:cxnSp>
        <p:nvCxnSpPr>
          <p:cNvPr id="7" name="Straight Arrow Connector 6"/>
          <p:cNvCxnSpPr/>
          <p:nvPr/>
        </p:nvCxnSpPr>
        <p:spPr>
          <a:xfrm flipH="1" flipV="1">
            <a:off x="11206980" y="6309320"/>
            <a:ext cx="720080" cy="144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34372" y="2852936"/>
            <a:ext cx="720080" cy="144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46540" y="2600909"/>
            <a:ext cx="4680520" cy="576064"/>
          </a:xfrm>
          <a:prstGeom prst="rect">
            <a:avLst/>
          </a:prstGeom>
          <a:solidFill>
            <a:schemeClr val="bg1">
              <a:lumMod val="65000"/>
              <a:lumOff val="3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solidFill>
                  <a:srgbClr val="FFFF00"/>
                </a:solidFill>
                <a:latin typeface="Comic Sans MS" panose="030F0702030302020204" pitchFamily="66" charset="0"/>
              </a:rPr>
              <a:t>* FOR SIMULATION PURPOSE ARDUINO BOARD IS USED</a:t>
            </a:r>
            <a:endParaRPr lang="en-IN" sz="1200" dirty="0">
              <a:solidFill>
                <a:srgbClr val="FFFF00"/>
              </a:solidFill>
              <a:latin typeface="Comic Sans MS" panose="030F0702030302020204" pitchFamily="66" charset="0"/>
            </a:endParaRPr>
          </a:p>
        </p:txBody>
      </p:sp>
    </p:spTree>
    <p:extLst>
      <p:ext uri="{BB962C8B-B14F-4D97-AF65-F5344CB8AC3E}">
        <p14:creationId xmlns:p14="http://schemas.microsoft.com/office/powerpoint/2010/main" val="1080226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18883" y="116632"/>
            <a:ext cx="10360501" cy="158005"/>
          </a:xfrm>
        </p:spPr>
        <p:txBody>
          <a:bodyPr>
            <a:normAutofit fontScale="90000"/>
          </a:bodyPr>
          <a:lstStyle/>
          <a:p>
            <a:r>
              <a:rPr lang="en-IN" dirty="0" smtClean="0">
                <a:latin typeface="Comic Sans MS" panose="030F0702030302020204" pitchFamily="66" charset="0"/>
              </a:rPr>
              <a:t>		</a:t>
            </a:r>
            <a:endParaRPr lang="en-IN" dirty="0">
              <a:solidFill>
                <a:schemeClr val="bg2">
                  <a:lumMod val="60000"/>
                  <a:lumOff val="40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3502972"/>
              </p:ext>
            </p:extLst>
          </p:nvPr>
        </p:nvGraphicFramePr>
        <p:xfrm>
          <a:off x="1219200" y="116632"/>
          <a:ext cx="10360026" cy="6731439"/>
        </p:xfrm>
        <a:graphic>
          <a:graphicData uri="http://schemas.openxmlformats.org/drawingml/2006/table">
            <a:tbl>
              <a:tblPr firstRow="1" bandRow="1">
                <a:tableStyleId>{5C22544A-7EE6-4342-B048-85BDC9FD1C3A}</a:tableStyleId>
              </a:tblPr>
              <a:tblGrid>
                <a:gridCol w="3453342"/>
                <a:gridCol w="3453342"/>
                <a:gridCol w="3453342"/>
              </a:tblGrid>
              <a:tr h="1358448">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2400" dirty="0" smtClean="0">
                          <a:solidFill>
                            <a:srgbClr val="FFFF00"/>
                          </a:solidFill>
                          <a:latin typeface="Comic Sans MS" panose="030F0702030302020204" pitchFamily="66" charset="0"/>
                        </a:rPr>
                        <a:t>AUTHOR</a:t>
                      </a:r>
                      <a:r>
                        <a:rPr lang="en-IN" sz="2400" baseline="0" dirty="0" smtClean="0">
                          <a:solidFill>
                            <a:srgbClr val="FFFF00"/>
                          </a:solidFill>
                          <a:latin typeface="Comic Sans MS" panose="030F0702030302020204" pitchFamily="66" charset="0"/>
                        </a:rPr>
                        <a:t> &amp; YEAR</a:t>
                      </a:r>
                      <a:endParaRPr lang="en-IN" sz="2400" dirty="0" smtClean="0">
                        <a:solidFill>
                          <a:srgbClr val="FFFF00"/>
                        </a:solidFill>
                        <a:latin typeface="Comic Sans MS" panose="030F0702030302020204" pitchFamily="66" charset="0"/>
                      </a:endParaRPr>
                    </a:p>
                    <a:p>
                      <a:endParaRPr lang="en-IN"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2400" dirty="0" smtClean="0">
                          <a:solidFill>
                            <a:srgbClr val="FFFF00"/>
                          </a:solidFill>
                          <a:latin typeface="Comic Sans MS" panose="030F0702030302020204" pitchFamily="66" charset="0"/>
                        </a:rPr>
                        <a:t>SUMMARY</a:t>
                      </a:r>
                    </a:p>
                    <a:p>
                      <a:endParaRPr lang="en-IN" dirty="0"/>
                    </a:p>
                  </a:txBody>
                  <a:tcPr/>
                </a:tc>
                <a:tc>
                  <a:txBody>
                    <a:bodyPr/>
                    <a:lstStyle/>
                    <a:p>
                      <a:r>
                        <a:rPr lang="en-IN" sz="2400" dirty="0" smtClean="0">
                          <a:solidFill>
                            <a:srgbClr val="FFFF00"/>
                          </a:solidFill>
                          <a:latin typeface="Comic Sans MS" panose="030F0702030302020204" pitchFamily="66" charset="0"/>
                        </a:rPr>
                        <a:t>KEYPOINTS </a:t>
                      </a:r>
                      <a:r>
                        <a:rPr lang="en-IN" dirty="0" smtClean="0">
                          <a:solidFill>
                            <a:srgbClr val="FFFF00"/>
                          </a:solidFill>
                        </a:rPr>
                        <a:t> </a:t>
                      </a:r>
                      <a:r>
                        <a:rPr lang="en-IN" sz="2400" dirty="0" smtClean="0">
                          <a:solidFill>
                            <a:srgbClr val="FFFF00"/>
                          </a:solidFill>
                        </a:rPr>
                        <a:t>/</a:t>
                      </a:r>
                    </a:p>
                    <a:p>
                      <a:r>
                        <a:rPr lang="en-IN" sz="2400" dirty="0" smtClean="0">
                          <a:solidFill>
                            <a:srgbClr val="FFFF00"/>
                          </a:solidFill>
                        </a:rPr>
                        <a:t>              </a:t>
                      </a:r>
                      <a:r>
                        <a:rPr lang="en-IN" sz="2400" dirty="0" smtClean="0">
                          <a:solidFill>
                            <a:srgbClr val="FFFF00"/>
                          </a:solidFill>
                          <a:latin typeface="Comic Sans MS" panose="030F0702030302020204" pitchFamily="66" charset="0"/>
                        </a:rPr>
                        <a:t>HIGHLIGHTS</a:t>
                      </a:r>
                      <a:endParaRPr lang="en-IN" sz="2400" dirty="0" smtClean="0">
                        <a:solidFill>
                          <a:srgbClr val="FFFF00"/>
                        </a:solidFill>
                      </a:endParaRPr>
                    </a:p>
                    <a:p>
                      <a:endParaRPr lang="en-IN" dirty="0"/>
                    </a:p>
                  </a:txBody>
                  <a:tcPr/>
                </a:tc>
              </a:tr>
              <a:tr h="1637103">
                <a:tc>
                  <a:txBody>
                    <a:bodyPr/>
                    <a:lstStyle/>
                    <a:p>
                      <a:r>
                        <a:rPr lang="en-IN" sz="1600" dirty="0" smtClean="0"/>
                        <a:t>C.GAVIMATH,K</a:t>
                      </a:r>
                      <a:r>
                        <a:rPr lang="en-IN" sz="1600" baseline="0" dirty="0" smtClean="0"/>
                        <a:t>RISHNAMURUTHY BHAT,C.L.CHAYALAKSHI,R.S.HOOLI AND B.E.RAVISHANKERA</a:t>
                      </a:r>
                    </a:p>
                    <a:p>
                      <a:r>
                        <a:rPr lang="en-IN" sz="1600" baseline="0" dirty="0" smtClean="0"/>
                        <a:t>                  2012</a:t>
                      </a:r>
                      <a:endParaRPr lang="en-IN" sz="1600" dirty="0" smtClean="0"/>
                    </a:p>
                    <a:p>
                      <a:endParaRPr lang="en-IN"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smtClean="0"/>
                        <a:t>A SIMPLE GSM BASED ALERT IN SYSTEM IN MOBILES</a:t>
                      </a:r>
                    </a:p>
                    <a:p>
                      <a:endParaRPr lang="en-IN"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smtClean="0"/>
                        <a:t>GSM BASED REMOTE</a:t>
                      </a:r>
                      <a:r>
                        <a:rPr lang="en-IN" sz="1600" baseline="0" dirty="0" smtClean="0"/>
                        <a:t> MONITORING DEVICE </a:t>
                      </a:r>
                      <a:endParaRPr lang="en-IN" sz="1600" dirty="0" smtClean="0"/>
                    </a:p>
                    <a:p>
                      <a:endParaRPr lang="en-IN" dirty="0"/>
                    </a:p>
                  </a:txBody>
                  <a:tcPr/>
                </a:tc>
              </a:tr>
              <a:tr h="1358448">
                <a:tc>
                  <a:txBody>
                    <a:bodyPr/>
                    <a:lstStyle/>
                    <a:p>
                      <a:r>
                        <a:rPr lang="en-IN" sz="1600" dirty="0" smtClean="0"/>
                        <a:t>PRIYADHARSHINI,MITHUNA</a:t>
                      </a:r>
                    </a:p>
                    <a:p>
                      <a:r>
                        <a:rPr lang="en-IN" sz="1600" dirty="0" smtClean="0"/>
                        <a:t>VASANTH</a:t>
                      </a:r>
                    </a:p>
                    <a:p>
                      <a:r>
                        <a:rPr lang="en-IN" sz="1600" dirty="0" smtClean="0"/>
                        <a:t>AUGUST 2012</a:t>
                      </a:r>
                    </a:p>
                    <a:p>
                      <a:endParaRPr lang="en-IN" dirty="0"/>
                    </a:p>
                  </a:txBody>
                  <a:tcPr/>
                </a:tc>
                <a:tc>
                  <a:txBody>
                    <a:bodyPr/>
                    <a:lstStyle/>
                    <a:p>
                      <a:r>
                        <a:rPr lang="en-IN" sz="1600" dirty="0" smtClean="0"/>
                        <a:t>PLACED</a:t>
                      </a:r>
                      <a:r>
                        <a:rPr lang="en-IN" sz="1600" baseline="0" dirty="0" smtClean="0"/>
                        <a:t> THE ULTRASONIC SENSOR </a:t>
                      </a:r>
                    </a:p>
                    <a:p>
                      <a:r>
                        <a:rPr lang="en-IN" sz="1600" baseline="0" dirty="0" smtClean="0"/>
                        <a:t>ON THE TOP OF THE IV BAG/BOTTLE </a:t>
                      </a:r>
                      <a:endParaRPr lang="en-IN" sz="1600" dirty="0" smtClean="0"/>
                    </a:p>
                    <a:p>
                      <a:endParaRPr lang="en-IN"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smtClean="0"/>
                        <a:t>USING ULTRASONIC</a:t>
                      </a:r>
                      <a:r>
                        <a:rPr lang="en-IN" sz="1600" baseline="0" dirty="0" smtClean="0"/>
                        <a:t> SENSORS</a:t>
                      </a:r>
                      <a:endParaRPr lang="en-IN" sz="1600" dirty="0" smtClean="0"/>
                    </a:p>
                    <a:p>
                      <a:endParaRPr lang="en-IN" dirty="0"/>
                    </a:p>
                  </a:txBody>
                  <a:tcPr/>
                </a:tc>
              </a:tr>
              <a:tr h="1135369">
                <a:tc>
                  <a:txBody>
                    <a:bodyPr/>
                    <a:lstStyle/>
                    <a:p>
                      <a:r>
                        <a:rPr lang="en-IN" sz="1600" dirty="0" smtClean="0"/>
                        <a:t>MANSI</a:t>
                      </a:r>
                      <a:r>
                        <a:rPr lang="en-IN" sz="1600" baseline="0" dirty="0" smtClean="0"/>
                        <a:t> G. CHIDGOPKAR</a:t>
                      </a:r>
                    </a:p>
                    <a:p>
                      <a:r>
                        <a:rPr lang="en-IN" sz="1600" baseline="0" dirty="0" smtClean="0"/>
                        <a:t> SEPTEMBER-2015</a:t>
                      </a:r>
                      <a:endParaRPr lang="en-IN" sz="1600" dirty="0" smtClean="0"/>
                    </a:p>
                    <a:p>
                      <a:endParaRPr lang="en-IN" dirty="0"/>
                    </a:p>
                  </a:txBody>
                  <a:tcPr/>
                </a:tc>
                <a:tc>
                  <a:txBody>
                    <a:bodyPr/>
                    <a:lstStyle/>
                    <a:p>
                      <a:r>
                        <a:rPr lang="en-IN" sz="1600" dirty="0" smtClean="0"/>
                        <a:t>LITTLE</a:t>
                      </a:r>
                      <a:r>
                        <a:rPr lang="en-IN" sz="1600" baseline="0" dirty="0" smtClean="0"/>
                        <a:t> OUTDATED METHOD USED</a:t>
                      </a:r>
                    </a:p>
                    <a:p>
                      <a:r>
                        <a:rPr lang="en-IN" sz="1600" baseline="0" dirty="0" smtClean="0"/>
                        <a:t>(LIKE USING ROUTERS FOR DATA ANALYSIS)</a:t>
                      </a:r>
                      <a:endParaRPr lang="en-IN" sz="1600" dirty="0" smtClean="0"/>
                    </a:p>
                    <a:p>
                      <a:endParaRPr lang="en-IN"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smtClean="0"/>
                        <a:t>WIRELESS BLUETOOTH MODULE AND Cc2500 TRANSRECEIVER</a:t>
                      </a:r>
                    </a:p>
                    <a:p>
                      <a:endParaRPr lang="en-IN" dirty="0"/>
                    </a:p>
                  </a:txBody>
                  <a:tcPr/>
                </a:tc>
              </a:tr>
              <a:tr h="1135369">
                <a:tc>
                  <a:txBody>
                    <a:bodyPr/>
                    <a:lstStyle/>
                    <a:p>
                      <a:r>
                        <a:rPr lang="en-IN" sz="1600" dirty="0" smtClean="0"/>
                        <a:t>KALAIVANI,SINDHU,</a:t>
                      </a:r>
                    </a:p>
                    <a:p>
                      <a:r>
                        <a:rPr lang="en-IN" sz="1600" dirty="0" smtClean="0"/>
                        <a:t>THAMARAISELVI</a:t>
                      </a:r>
                    </a:p>
                    <a:p>
                      <a:r>
                        <a:rPr lang="en-IN" sz="1600" dirty="0" smtClean="0"/>
                        <a:t>    MARCH-2017</a:t>
                      </a:r>
                    </a:p>
                    <a:p>
                      <a:endParaRPr lang="en-IN" dirty="0"/>
                    </a:p>
                  </a:txBody>
                  <a:tcPr/>
                </a:tc>
                <a:tc>
                  <a:txBody>
                    <a:bodyPr/>
                    <a:lstStyle/>
                    <a:p>
                      <a:r>
                        <a:rPr lang="en-IN" sz="1600" dirty="0" smtClean="0"/>
                        <a:t>USED THE IR SENSOR AND ULTRASONIC SENSOR AND TRANSFERED DATA TO THE WEB PLATFORM USING </a:t>
                      </a:r>
                      <a:r>
                        <a:rPr lang="en-IN" sz="1600" dirty="0" err="1" smtClean="0"/>
                        <a:t>IoT</a:t>
                      </a:r>
                      <a:endParaRPr lang="en-IN" sz="16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smtClean="0"/>
                        <a:t>USING IR &amp; ULTRASONIC SENSORS &amp;</a:t>
                      </a:r>
                    </a:p>
                    <a:p>
                      <a:pPr marL="0" marR="0" indent="0" algn="l" defTabSz="1218987" rtl="0" eaLnBrk="1" fontAlgn="auto" latinLnBrk="0" hangingPunct="1">
                        <a:lnSpc>
                          <a:spcPct val="100000"/>
                        </a:lnSpc>
                        <a:spcBef>
                          <a:spcPts val="0"/>
                        </a:spcBef>
                        <a:spcAft>
                          <a:spcPts val="0"/>
                        </a:spcAft>
                        <a:buClrTx/>
                        <a:buSzTx/>
                        <a:buFontTx/>
                        <a:buNone/>
                        <a:tabLst/>
                        <a:defRPr/>
                      </a:pPr>
                      <a:r>
                        <a:rPr lang="en-IN" sz="1600" dirty="0" err="1" smtClean="0"/>
                        <a:t>IoT</a:t>
                      </a:r>
                      <a:endParaRPr lang="en-IN" sz="1600" dirty="0" smtClean="0"/>
                    </a:p>
                    <a:p>
                      <a:endParaRPr lang="en-IN" dirty="0"/>
                    </a:p>
                  </a:txBody>
                  <a:tcPr/>
                </a:tc>
              </a:tr>
            </a:tbl>
          </a:graphicData>
        </a:graphic>
      </p:graphicFrame>
    </p:spTree>
    <p:extLst>
      <p:ext uri="{BB962C8B-B14F-4D97-AF65-F5344CB8AC3E}">
        <p14:creationId xmlns:p14="http://schemas.microsoft.com/office/powerpoint/2010/main" val="1193821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60000"/>
                    <a:lumOff val="40000"/>
                  </a:schemeClr>
                </a:solidFill>
              </a:rPr>
              <a:t>ADVANTAGES</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dirty="0"/>
              <a:t>Avoids the risk of reverse blood flow. </a:t>
            </a:r>
            <a:endParaRPr lang="en-IN" dirty="0"/>
          </a:p>
          <a:p>
            <a:r>
              <a:rPr lang="en-US" dirty="0" smtClean="0"/>
              <a:t> </a:t>
            </a:r>
            <a:r>
              <a:rPr lang="en-US" dirty="0"/>
              <a:t>Avoids the risk of over dosage </a:t>
            </a:r>
            <a:endParaRPr lang="en-IN" dirty="0"/>
          </a:p>
          <a:p>
            <a:r>
              <a:rPr lang="en-US" dirty="0" smtClean="0"/>
              <a:t>Provides </a:t>
            </a:r>
            <a:r>
              <a:rPr lang="en-US" dirty="0"/>
              <a:t>easiness in the monitoring of saline infusion of long </a:t>
            </a:r>
            <a:r>
              <a:rPr lang="en-US" dirty="0" smtClean="0"/>
              <a:t>duration</a:t>
            </a:r>
          </a:p>
          <a:p>
            <a:r>
              <a:rPr lang="en-US" dirty="0" smtClean="0"/>
              <a:t>Nurses can be little bit free without any tension about the saline level</a:t>
            </a:r>
          </a:p>
          <a:p>
            <a:endParaRPr lang="en-US" dirty="0" smtClean="0"/>
          </a:p>
          <a:p>
            <a:endParaRPr lang="en-IN" dirty="0"/>
          </a:p>
        </p:txBody>
      </p:sp>
    </p:spTree>
    <p:extLst>
      <p:ext uri="{BB962C8B-B14F-4D97-AF65-F5344CB8AC3E}">
        <p14:creationId xmlns:p14="http://schemas.microsoft.com/office/powerpoint/2010/main" val="3090396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50000"/>
                  </a:schemeClr>
                </a:solidFill>
              </a:rPr>
              <a:t>DISADVANTAGES</a:t>
            </a:r>
            <a:endParaRPr lang="en-IN" dirty="0">
              <a:solidFill>
                <a:schemeClr val="accent5">
                  <a:lumMod val="50000"/>
                </a:schemeClr>
              </a:solidFill>
            </a:endParaRPr>
          </a:p>
        </p:txBody>
      </p:sp>
      <p:sp>
        <p:nvSpPr>
          <p:cNvPr id="3" name="Content Placeholder 2"/>
          <p:cNvSpPr>
            <a:spLocks noGrp="1"/>
          </p:cNvSpPr>
          <p:nvPr>
            <p:ph idx="1"/>
          </p:nvPr>
        </p:nvSpPr>
        <p:spPr/>
        <p:txBody>
          <a:bodyPr/>
          <a:lstStyle/>
          <a:p>
            <a:pPr lvl="0"/>
            <a:r>
              <a:rPr lang="en-IN" dirty="0"/>
              <a:t>Buzzer sound will disturbs the patients</a:t>
            </a:r>
          </a:p>
          <a:p>
            <a:pPr lvl="0"/>
            <a:r>
              <a:rPr lang="en-IN" dirty="0"/>
              <a:t>Implementation will take </a:t>
            </a:r>
            <a:r>
              <a:rPr lang="en-IN" dirty="0" smtClean="0"/>
              <a:t>a long </a:t>
            </a:r>
            <a:r>
              <a:rPr lang="en-IN" dirty="0"/>
              <a:t>time</a:t>
            </a:r>
          </a:p>
          <a:p>
            <a:pPr lvl="0"/>
            <a:r>
              <a:rPr lang="en-IN" dirty="0"/>
              <a:t>Network issues &amp; Reliability should be taken into consideration</a:t>
            </a:r>
          </a:p>
          <a:p>
            <a:endParaRPr lang="en-IN" dirty="0"/>
          </a:p>
        </p:txBody>
      </p:sp>
    </p:spTree>
    <p:extLst>
      <p:ext uri="{BB962C8B-B14F-4D97-AF65-F5344CB8AC3E}">
        <p14:creationId xmlns:p14="http://schemas.microsoft.com/office/powerpoint/2010/main" val="2051928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60000"/>
                    <a:lumOff val="40000"/>
                  </a:schemeClr>
                </a:solidFill>
              </a:rPr>
              <a:t>CONCLUSION</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sz="2400" dirty="0" err="1"/>
              <a:t>SICoMS</a:t>
            </a:r>
            <a:r>
              <a:rPr lang="en-US" sz="2400" dirty="0"/>
              <a:t> have to be designed with two main functions: remote monitoring for infusion fluid volume and detection of infusion fluid.  </a:t>
            </a:r>
            <a:endParaRPr lang="en-IN" sz="2400" dirty="0"/>
          </a:p>
          <a:p>
            <a:r>
              <a:rPr lang="en-US" sz="2400" dirty="0">
                <a:sym typeface="Symbol" panose="05050102010706020507" pitchFamily="18" charset="2"/>
              </a:rPr>
              <a:t></a:t>
            </a:r>
            <a:r>
              <a:rPr lang="en-US" sz="2400" dirty="0"/>
              <a:t>The </a:t>
            </a:r>
            <a:r>
              <a:rPr lang="en-US" sz="2400" dirty="0" err="1"/>
              <a:t>loadcell</a:t>
            </a:r>
            <a:r>
              <a:rPr lang="en-US" sz="2400" dirty="0"/>
              <a:t> sensor can be used as the volume sensor of the infusion by converting the liquid mass </a:t>
            </a:r>
            <a:endParaRPr lang="en-IN" sz="2400" dirty="0"/>
          </a:p>
          <a:p>
            <a:r>
              <a:rPr lang="en-US" sz="2400" dirty="0"/>
              <a:t>to the infusion volume. and </a:t>
            </a:r>
            <a:r>
              <a:rPr lang="en-US" sz="2400" dirty="0" err="1"/>
              <a:t>loadcell</a:t>
            </a:r>
            <a:r>
              <a:rPr lang="en-US" sz="2400" dirty="0"/>
              <a:t> mass measurement error of 4.48% </a:t>
            </a:r>
            <a:endParaRPr lang="en-IN" sz="2400" dirty="0"/>
          </a:p>
          <a:p>
            <a:r>
              <a:rPr lang="en-US" sz="2400" dirty="0">
                <a:sym typeface="Symbol" panose="05050102010706020507" pitchFamily="18" charset="2"/>
              </a:rPr>
              <a:t></a:t>
            </a:r>
            <a:r>
              <a:rPr lang="en-US" sz="2400" dirty="0"/>
              <a:t>Infrared sensors can be used as sensors to detect the presence or absence of drip drops. </a:t>
            </a:r>
            <a:endParaRPr lang="en-US" sz="2400" dirty="0" smtClean="0"/>
          </a:p>
          <a:p>
            <a:r>
              <a:rPr lang="en-US" sz="2400" dirty="0"/>
              <a:t>MQTT-S protocol as it is efficient for low cost and low power devices. Furthermore, MQTT-S also provides guaranteed delivery of messages as it supports asynchronous communication using buffering of messages</a:t>
            </a:r>
            <a:endParaRPr lang="en-IN" sz="2400" dirty="0"/>
          </a:p>
          <a:p>
            <a:endParaRPr lang="en-IN" dirty="0"/>
          </a:p>
        </p:txBody>
      </p:sp>
    </p:spTree>
    <p:extLst>
      <p:ext uri="{BB962C8B-B14F-4D97-AF65-F5344CB8AC3E}">
        <p14:creationId xmlns:p14="http://schemas.microsoft.com/office/powerpoint/2010/main" val="3703624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chemeClr val="accent5">
                    <a:lumMod val="60000"/>
                    <a:lumOff val="40000"/>
                  </a:schemeClr>
                </a:solidFill>
                <a:latin typeface="Comic Sans MS" panose="030F0702030302020204" pitchFamily="66" charset="0"/>
              </a:rPr>
              <a:t>INTRODUCTION</a:t>
            </a:r>
            <a:endParaRPr lang="en-IN" dirty="0">
              <a:solidFill>
                <a:schemeClr val="accent5">
                  <a:lumMod val="60000"/>
                  <a:lumOff val="40000"/>
                </a:schemeClr>
              </a:solidFill>
              <a:latin typeface="Comic Sans MS" panose="030F0702030302020204" pitchFamily="66" charset="0"/>
            </a:endParaRPr>
          </a:p>
        </p:txBody>
      </p:sp>
      <p:sp>
        <p:nvSpPr>
          <p:cNvPr id="3" name="Content Placeholder 2"/>
          <p:cNvSpPr>
            <a:spLocks noGrp="1"/>
          </p:cNvSpPr>
          <p:nvPr>
            <p:ph idx="1"/>
          </p:nvPr>
        </p:nvSpPr>
        <p:spPr/>
        <p:txBody>
          <a:bodyPr>
            <a:normAutofit fontScale="55000" lnSpcReduction="20000"/>
          </a:bodyPr>
          <a:lstStyle/>
          <a:p>
            <a:pPr algn="just">
              <a:lnSpc>
                <a:spcPct val="150000"/>
              </a:lnSpc>
            </a:pPr>
            <a:r>
              <a:rPr lang="en-US" sz="3200" dirty="0">
                <a:latin typeface="Times New Roman" panose="02020603050405020304" pitchFamily="18" charset="0"/>
                <a:cs typeface="Times New Roman" panose="02020603050405020304" pitchFamily="18" charset="0"/>
              </a:rPr>
              <a:t>Adequate hydration via a saline drip is essential during surgery, but recent reports suggest that getting the balance of salt and water just right could have an important impact on patient recovery. </a:t>
            </a:r>
          </a:p>
          <a:p>
            <a:pPr algn="just">
              <a:lnSpc>
                <a:spcPct val="150000"/>
              </a:lnSpc>
            </a:pPr>
            <a:r>
              <a:rPr lang="en-US" sz="3200" dirty="0" smtClean="0">
                <a:latin typeface="Times New Roman" panose="02020603050405020304" pitchFamily="18" charset="0"/>
                <a:cs typeface="Times New Roman" panose="02020603050405020304" pitchFamily="18" charset="0"/>
              </a:rPr>
              <a:t>Saline </a:t>
            </a:r>
            <a:r>
              <a:rPr lang="en-US" sz="3200" dirty="0">
                <a:latin typeface="Times New Roman" panose="02020603050405020304" pitchFamily="18" charset="0"/>
                <a:cs typeface="Times New Roman" panose="02020603050405020304" pitchFamily="18" charset="0"/>
              </a:rPr>
              <a:t>delivered intravenously during and after surgery helps to maintain a patient’s fluid balance and blood pressure within the appropriate range. </a:t>
            </a:r>
          </a:p>
          <a:p>
            <a:pPr algn="just">
              <a:lnSpc>
                <a:spcPct val="150000"/>
              </a:lnSpc>
            </a:pPr>
            <a:r>
              <a:rPr lang="en-US" sz="3200" dirty="0">
                <a:latin typeface="Times New Roman" panose="02020603050405020304" pitchFamily="18" charset="0"/>
                <a:cs typeface="Times New Roman" panose="02020603050405020304" pitchFamily="18" charset="0"/>
              </a:rPr>
              <a:t>The increased salt concentration in the hypertonic saline is designed to keep the body in equilibrium by helping to reduce fluid buildup in the lungs, interstitial spaces and swelling in the extremities. The hypertonic saline draws out the excess fluid that builds up in these tissues. </a:t>
            </a:r>
          </a:p>
          <a:p>
            <a:pPr algn="just">
              <a:lnSpc>
                <a:spcPct val="150000"/>
              </a:lnSpc>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current study is the largest of its kind and shows a benefit when hypertonic saline is used for the Whipple operation, which can take from to 5-9 hours to perform</a:t>
            </a:r>
            <a:r>
              <a:rPr lang="en-US" sz="32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US" dirty="0"/>
              <a:t>In the future a more compact system can be made by installing a more efficient miniature load cell to the stand on which the saline bottle hangs. </a:t>
            </a:r>
            <a:endParaRPr lang="en-US" dirty="0" smtClean="0"/>
          </a:p>
          <a:p>
            <a:r>
              <a:rPr lang="en-US" dirty="0" smtClean="0"/>
              <a:t>The </a:t>
            </a:r>
            <a:r>
              <a:rPr lang="en-US" dirty="0"/>
              <a:t>Number of solenoid valves can be reduced by installing a multi functional solenoid valve which will make the system more compact</a:t>
            </a:r>
            <a:r>
              <a:rPr lang="en-US" dirty="0" smtClean="0"/>
              <a:t>.</a:t>
            </a:r>
          </a:p>
          <a:p>
            <a:r>
              <a:rPr lang="en-US" dirty="0" smtClean="0"/>
              <a:t> </a:t>
            </a:r>
            <a:r>
              <a:rPr lang="en-US" dirty="0"/>
              <a:t>Accuracy in the dosage can be increased by providing more health vital data to the system which helps in giving other costly medications through saline infusion</a:t>
            </a:r>
            <a:endParaRPr lang="en-IN" dirty="0"/>
          </a:p>
          <a:p>
            <a:endParaRPr lang="en-IN" dirty="0"/>
          </a:p>
        </p:txBody>
      </p:sp>
    </p:spTree>
    <p:extLst>
      <p:ext uri="{BB962C8B-B14F-4D97-AF65-F5344CB8AC3E}">
        <p14:creationId xmlns:p14="http://schemas.microsoft.com/office/powerpoint/2010/main" val="428152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chemeClr val="accent3">
                    <a:lumMod val="40000"/>
                    <a:lumOff val="60000"/>
                  </a:schemeClr>
                </a:solidFill>
                <a:latin typeface="Comic Sans MS" panose="030F0702030302020204" pitchFamily="66" charset="0"/>
              </a:rPr>
              <a:t>PROBLEM IDENTIFICATION</a:t>
            </a:r>
            <a:endParaRPr lang="en-IN" dirty="0">
              <a:solidFill>
                <a:schemeClr val="accent3">
                  <a:lumMod val="40000"/>
                  <a:lumOff val="60000"/>
                </a:schemeClr>
              </a:solidFill>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pPr algn="just"/>
            <a:endParaRPr lang="en-US" sz="2600" dirty="0" smtClean="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During </a:t>
            </a:r>
            <a:r>
              <a:rPr lang="en-US" sz="3100" dirty="0">
                <a:latin typeface="Times New Roman" pitchFamily="18" charset="0"/>
                <a:cs typeface="Times New Roman" pitchFamily="18" charset="0"/>
              </a:rPr>
              <a:t>infusion it is difficult for a nurse to monitor or keep count on the level of saline </a:t>
            </a:r>
            <a:r>
              <a:rPr lang="en-US" sz="3100" dirty="0" smtClean="0">
                <a:latin typeface="Times New Roman" pitchFamily="18" charset="0"/>
                <a:cs typeface="Times New Roman" pitchFamily="18" charset="0"/>
              </a:rPr>
              <a:t>   bottle</a:t>
            </a:r>
            <a:endParaRPr lang="en-US" sz="3100" dirty="0">
              <a:latin typeface="Times New Roman" pitchFamily="18" charset="0"/>
              <a:cs typeface="Times New Roman" pitchFamily="18" charset="0"/>
            </a:endParaRPr>
          </a:p>
          <a:p>
            <a:pPr algn="just"/>
            <a:endParaRPr lang="en-US" sz="3100" dirty="0">
              <a:latin typeface="Times New Roman" pitchFamily="18" charset="0"/>
              <a:cs typeface="Times New Roman" pitchFamily="18" charset="0"/>
            </a:endParaRPr>
          </a:p>
          <a:p>
            <a:pPr algn="just"/>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This </a:t>
            </a:r>
            <a:r>
              <a:rPr lang="en-US" sz="3100" dirty="0">
                <a:latin typeface="Times New Roman" pitchFamily="18" charset="0"/>
                <a:cs typeface="Times New Roman" pitchFamily="18" charset="0"/>
              </a:rPr>
              <a:t>occurrence affects approximately 6.5% of patients in hospitals worldwide</a:t>
            </a:r>
          </a:p>
          <a:p>
            <a:pPr algn="just"/>
            <a:endParaRPr lang="en-US" sz="3100" dirty="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If </a:t>
            </a:r>
            <a:r>
              <a:rPr lang="en-US" sz="3100" dirty="0">
                <a:latin typeface="Times New Roman" pitchFamily="18" charset="0"/>
                <a:cs typeface="Times New Roman" pitchFamily="18" charset="0"/>
              </a:rPr>
              <a:t>not </a:t>
            </a:r>
            <a:r>
              <a:rPr lang="en-US" sz="3100" dirty="0" smtClean="0">
                <a:latin typeface="Times New Roman" pitchFamily="18" charset="0"/>
                <a:cs typeface="Times New Roman" pitchFamily="18" charset="0"/>
              </a:rPr>
              <a:t>monitored, it </a:t>
            </a:r>
            <a:r>
              <a:rPr lang="en-US" sz="3100" dirty="0">
                <a:latin typeface="Times New Roman" pitchFamily="18" charset="0"/>
                <a:cs typeface="Times New Roman" pitchFamily="18" charset="0"/>
              </a:rPr>
              <a:t>causes severe illness in patients such as embolism and vein </a:t>
            </a:r>
            <a:r>
              <a:rPr lang="en-US" sz="3100" dirty="0" smtClean="0">
                <a:latin typeface="Times New Roman" pitchFamily="18" charset="0"/>
                <a:cs typeface="Times New Roman" pitchFamily="18" charset="0"/>
              </a:rPr>
              <a:t> inflammation</a:t>
            </a:r>
            <a:endParaRPr lang="en-US" sz="3100" dirty="0">
              <a:latin typeface="Times New Roman" pitchFamily="18" charset="0"/>
              <a:cs typeface="Times New Roman" pitchFamily="18" charset="0"/>
            </a:endParaRPr>
          </a:p>
          <a:p>
            <a:pPr algn="just"/>
            <a:endParaRPr lang="en-US" sz="3100" dirty="0">
              <a:latin typeface="Times New Roman" pitchFamily="18" charset="0"/>
              <a:cs typeface="Times New Roman" pitchFamily="18" charset="0"/>
            </a:endParaRPr>
          </a:p>
          <a:p>
            <a:pPr algn="just"/>
            <a:r>
              <a:rPr lang="en-US" sz="3100" dirty="0" smtClean="0">
                <a:latin typeface="Times New Roman" pitchFamily="18" charset="0"/>
                <a:cs typeface="Times New Roman" pitchFamily="18" charset="0"/>
              </a:rPr>
              <a:t>In </a:t>
            </a:r>
            <a:r>
              <a:rPr lang="en-US" sz="3100" dirty="0">
                <a:latin typeface="Times New Roman" pitchFamily="18" charset="0"/>
                <a:cs typeface="Times New Roman" pitchFamily="18" charset="0"/>
              </a:rPr>
              <a:t>a hospital, the significant problem faced by the nurse or attendant is to ensure the level of saline bottle periodically. Reverse flow of blood would occur when the nurse forgets to change the saline bottle which leads to the patient life at risk</a:t>
            </a:r>
          </a:p>
          <a:p>
            <a:endParaRPr lang="en-IN" dirty="0"/>
          </a:p>
        </p:txBody>
      </p:sp>
    </p:spTree>
    <p:extLst>
      <p:ext uri="{BB962C8B-B14F-4D97-AF65-F5344CB8AC3E}">
        <p14:creationId xmlns:p14="http://schemas.microsoft.com/office/powerpoint/2010/main" val="49491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anose="030F0702030302020204" pitchFamily="66" charset="0"/>
              </a:rPr>
              <a:t>		      </a:t>
            </a:r>
            <a:r>
              <a:rPr lang="en-IN" dirty="0" smtClean="0">
                <a:solidFill>
                  <a:srgbClr val="00FF00"/>
                </a:solidFill>
                <a:latin typeface="Comic Sans MS" panose="030F0702030302020204" pitchFamily="66" charset="0"/>
              </a:rPr>
              <a:t>OBJECTIVE</a:t>
            </a:r>
            <a:endParaRPr lang="en-IN" dirty="0">
              <a:solidFill>
                <a:srgbClr val="00FF00"/>
              </a:solidFill>
              <a:latin typeface="Comic Sans MS" panose="030F0702030302020204" pitchFamily="66" charset="0"/>
            </a:endParaRPr>
          </a:p>
        </p:txBody>
      </p:sp>
      <p:sp>
        <p:nvSpPr>
          <p:cNvPr id="3" name="Content Placeholder 2"/>
          <p:cNvSpPr>
            <a:spLocks noGrp="1"/>
          </p:cNvSpPr>
          <p:nvPr>
            <p:ph idx="1"/>
          </p:nvPr>
        </p:nvSpPr>
        <p:spPr>
          <a:xfrm>
            <a:off x="1218883" y="1701796"/>
            <a:ext cx="10360501" cy="5156203"/>
          </a:xfrm>
        </p:spPr>
        <p:txBody>
          <a:bodyPr>
            <a:normAutofit fontScale="62500" lnSpcReduction="20000"/>
          </a:bodyPr>
          <a:lstStyle/>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We </a:t>
            </a:r>
            <a:r>
              <a:rPr lang="en-US" sz="3200" dirty="0">
                <a:latin typeface="Times New Roman" pitchFamily="18" charset="0"/>
                <a:cs typeface="Times New Roman" pitchFamily="18" charset="0"/>
              </a:rPr>
              <a:t>are proposing a system in which remote drip infusion monitoring and alert system will be developed for hospitals</a:t>
            </a:r>
            <a:r>
              <a:rPr lang="en-US" sz="3200" dirty="0" smtClean="0">
                <a:latin typeface="Times New Roman" pitchFamily="18" charset="0"/>
                <a:cs typeface="Times New Roman" pitchFamily="18" charset="0"/>
              </a:rPr>
              <a:t>.</a:t>
            </a:r>
          </a:p>
          <a:p>
            <a:pPr marL="0" indent="0" algn="just">
              <a:buNone/>
            </a:pPr>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Life saving system</a:t>
            </a:r>
          </a:p>
          <a:p>
            <a:pPr algn="just"/>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This project proposes a novel proof-of-concept system that uses non-invasive sensing in conjunction with a low-power embedded computing platform to deliver continuous infusion monitoring around the IV catheter site. </a:t>
            </a:r>
            <a:endParaRPr lang="en-US" sz="3200" dirty="0" smtClean="0">
              <a:latin typeface="Times New Roman" pitchFamily="18" charset="0"/>
              <a:cs typeface="Times New Roman" pitchFamily="18" charset="0"/>
            </a:endParaRPr>
          </a:p>
          <a:p>
            <a:pPr marL="0" indent="0" algn="just">
              <a:buNone/>
            </a:pP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This need of invention will help the next era of nursing and care takers to monitor the IV fluid feeding system in a fully automated mode.</a:t>
            </a:r>
          </a:p>
          <a:p>
            <a:pPr algn="just"/>
            <a:endParaRPr lang="en-US" sz="3200" dirty="0">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Moreover, the low-power design and wireless capabilities can potentially enable continuous wear</a:t>
            </a:r>
            <a:r>
              <a:rPr lang="en-US"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val="2730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chemeClr val="accent6">
                    <a:lumMod val="60000"/>
                    <a:lumOff val="40000"/>
                  </a:schemeClr>
                </a:solidFill>
                <a:latin typeface="Comic Sans MS" panose="030F0702030302020204" pitchFamily="66" charset="0"/>
              </a:rPr>
              <a:t>BLOCK DIAGRAM</a:t>
            </a:r>
            <a:endParaRPr lang="en-IN" dirty="0">
              <a:solidFill>
                <a:schemeClr val="accent6">
                  <a:lumMod val="60000"/>
                  <a:lumOff val="40000"/>
                </a:schemeClr>
              </a:solidFill>
              <a:latin typeface="Comic Sans MS" panose="030F0702030302020204" pitchFamily="66" charset="0"/>
            </a:endParaRPr>
          </a:p>
        </p:txBody>
      </p:sp>
      <p:sp>
        <p:nvSpPr>
          <p:cNvPr id="3" name="Content Placeholder 2"/>
          <p:cNvSpPr>
            <a:spLocks noGrp="1"/>
          </p:cNvSpPr>
          <p:nvPr>
            <p:ph idx="1"/>
          </p:nvPr>
        </p:nvSpPr>
        <p:spPr/>
        <p:txBody>
          <a:bodyPr/>
          <a:lstStyle/>
          <a:p>
            <a:pPr marL="0" indent="0">
              <a:buNone/>
            </a:pPr>
            <a:r>
              <a:rPr lang="en-IN" dirty="0"/>
              <a:t>.</a:t>
            </a:r>
            <a:endParaRPr lang="en-IN" dirty="0"/>
          </a:p>
        </p:txBody>
      </p:sp>
      <p:sp>
        <p:nvSpPr>
          <p:cNvPr id="5" name="Rectangle 4"/>
          <p:cNvSpPr/>
          <p:nvPr/>
        </p:nvSpPr>
        <p:spPr>
          <a:xfrm>
            <a:off x="5374332" y="3213189"/>
            <a:ext cx="172819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smtClean="0"/>
              <a:t>IoT</a:t>
            </a:r>
            <a:r>
              <a:rPr lang="en-IN" sz="1600" dirty="0" smtClean="0"/>
              <a:t> Module</a:t>
            </a:r>
          </a:p>
          <a:p>
            <a:pPr algn="ctr"/>
            <a:r>
              <a:rPr lang="en-IN" sz="1600" dirty="0" smtClean="0"/>
              <a:t>(ESP 8266)</a:t>
            </a:r>
            <a:endParaRPr lang="en-IN" sz="1600" dirty="0"/>
          </a:p>
        </p:txBody>
      </p:sp>
      <p:sp>
        <p:nvSpPr>
          <p:cNvPr id="6" name="Round Single Corner Rectangle 5"/>
          <p:cNvSpPr/>
          <p:nvPr/>
        </p:nvSpPr>
        <p:spPr>
          <a:xfrm>
            <a:off x="8470675" y="3645024"/>
            <a:ext cx="1800200" cy="79208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BUZZER</a:t>
            </a:r>
            <a:endParaRPr lang="en-IN" sz="1600" dirty="0"/>
          </a:p>
        </p:txBody>
      </p:sp>
      <p:sp>
        <p:nvSpPr>
          <p:cNvPr id="7" name="Can 6"/>
          <p:cNvSpPr/>
          <p:nvPr/>
        </p:nvSpPr>
        <p:spPr>
          <a:xfrm>
            <a:off x="1701924" y="3212976"/>
            <a:ext cx="720080" cy="16561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p>
          <a:p>
            <a:pPr algn="ctr"/>
            <a:r>
              <a:rPr lang="en-IN" sz="1200" dirty="0" smtClean="0"/>
              <a:t>A</a:t>
            </a:r>
          </a:p>
          <a:p>
            <a:pPr algn="ctr"/>
            <a:r>
              <a:rPr lang="en-IN" sz="1200" dirty="0" smtClean="0"/>
              <a:t>L</a:t>
            </a:r>
          </a:p>
          <a:p>
            <a:pPr algn="ctr"/>
            <a:r>
              <a:rPr lang="en-IN" sz="1200" dirty="0" smtClean="0"/>
              <a:t>I</a:t>
            </a:r>
          </a:p>
          <a:p>
            <a:pPr algn="ctr"/>
            <a:r>
              <a:rPr lang="en-IN" sz="1200" dirty="0" smtClean="0"/>
              <a:t>N</a:t>
            </a:r>
          </a:p>
          <a:p>
            <a:pPr algn="ctr"/>
            <a:r>
              <a:rPr lang="en-IN" sz="1200" dirty="0"/>
              <a:t>E</a:t>
            </a:r>
          </a:p>
        </p:txBody>
      </p:sp>
      <p:sp>
        <p:nvSpPr>
          <p:cNvPr id="8" name="Round Single Corner Rectangle 7"/>
          <p:cNvSpPr/>
          <p:nvPr/>
        </p:nvSpPr>
        <p:spPr>
          <a:xfrm>
            <a:off x="3142084" y="2924944"/>
            <a:ext cx="1296144" cy="100811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LOAD</a:t>
            </a:r>
          </a:p>
          <a:p>
            <a:pPr algn="ctr"/>
            <a:r>
              <a:rPr lang="en-IN" sz="1600" dirty="0" smtClean="0"/>
              <a:t>CELL</a:t>
            </a:r>
            <a:endParaRPr lang="en-IN" sz="1600" dirty="0"/>
          </a:p>
        </p:txBody>
      </p:sp>
      <p:sp>
        <p:nvSpPr>
          <p:cNvPr id="9" name="Rounded Rectangle 8"/>
          <p:cNvSpPr/>
          <p:nvPr/>
        </p:nvSpPr>
        <p:spPr>
          <a:xfrm>
            <a:off x="3286100" y="4437112"/>
            <a:ext cx="136815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AMPLIFIER</a:t>
            </a:r>
            <a:endParaRPr lang="en-IN" sz="1600" dirty="0"/>
          </a:p>
        </p:txBody>
      </p:sp>
      <p:sp>
        <p:nvSpPr>
          <p:cNvPr id="11" name="Oval 10"/>
          <p:cNvSpPr/>
          <p:nvPr/>
        </p:nvSpPr>
        <p:spPr>
          <a:xfrm>
            <a:off x="5351663" y="2040321"/>
            <a:ext cx="1944216" cy="814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POWER                                                               SUPPLY</a:t>
            </a:r>
            <a:endParaRPr lang="en-IN" sz="1600" dirty="0"/>
          </a:p>
        </p:txBody>
      </p:sp>
      <p:cxnSp>
        <p:nvCxnSpPr>
          <p:cNvPr id="13" name="Straight Arrow Connector 12"/>
          <p:cNvCxnSpPr/>
          <p:nvPr/>
        </p:nvCxnSpPr>
        <p:spPr>
          <a:xfrm>
            <a:off x="4006180" y="3933056"/>
            <a:ext cx="0" cy="504056"/>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54252" y="5085184"/>
            <a:ext cx="720080" cy="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02524" y="4185084"/>
            <a:ext cx="1368152" cy="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22004" y="3645024"/>
            <a:ext cx="720080" cy="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0"/>
          </p:cNvCxnSpPr>
          <p:nvPr/>
        </p:nvCxnSpPr>
        <p:spPr>
          <a:xfrm flipH="1">
            <a:off x="6238428" y="2876113"/>
            <a:ext cx="52970" cy="337076"/>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02524" y="3392997"/>
            <a:ext cx="12961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398668" y="2863062"/>
            <a:ext cx="420620" cy="52993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592023" y="2510394"/>
            <a:ext cx="205728" cy="372409"/>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797751" y="2611035"/>
            <a:ext cx="438861" cy="28118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8797751" y="2545725"/>
            <a:ext cx="95864" cy="3303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34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cs typeface="Times New Roman" pitchFamily="18" charset="0"/>
              </a:rPr>
              <a:t>		 </a:t>
            </a:r>
            <a:r>
              <a:rPr lang="en-US" dirty="0" smtClean="0">
                <a:solidFill>
                  <a:schemeClr val="accent2"/>
                </a:solidFill>
                <a:latin typeface="Comic Sans MS" panose="030F0702030302020204" pitchFamily="66" charset="0"/>
                <a:cs typeface="Times New Roman" pitchFamily="18" charset="0"/>
              </a:rPr>
              <a:t>EXISTING </a:t>
            </a:r>
            <a:r>
              <a:rPr lang="en-US" dirty="0">
                <a:solidFill>
                  <a:schemeClr val="accent2"/>
                </a:solidFill>
                <a:latin typeface="Comic Sans MS" panose="030F0702030302020204" pitchFamily="66" charset="0"/>
                <a:cs typeface="Times New Roman" pitchFamily="18" charset="0"/>
              </a:rPr>
              <a:t>SYSTEM</a:t>
            </a:r>
            <a:endParaRPr lang="en-IN" dirty="0">
              <a:solidFill>
                <a:schemeClr val="accent2"/>
              </a:solidFill>
            </a:endParaRPr>
          </a:p>
        </p:txBody>
      </p:sp>
      <p:sp>
        <p:nvSpPr>
          <p:cNvPr id="3" name="Content Placeholder 2"/>
          <p:cNvSpPr>
            <a:spLocks noGrp="1"/>
          </p:cNvSpPr>
          <p:nvPr>
            <p:ph idx="1"/>
          </p:nvPr>
        </p:nvSpPr>
        <p:spPr>
          <a:xfrm>
            <a:off x="1218883" y="1701796"/>
            <a:ext cx="10360501" cy="5255595"/>
          </a:xfrm>
        </p:spPr>
        <p:txBody>
          <a:bodyPr>
            <a:normAutofit fontScale="85000" lnSpcReduction="10000"/>
          </a:bodyPr>
          <a:lstStyle/>
          <a:p>
            <a:pPr algn="just">
              <a:lnSpc>
                <a:spcPct val="150000"/>
              </a:lnSpc>
            </a:pPr>
            <a:r>
              <a:rPr lang="en-US" sz="2600" dirty="0">
                <a:latin typeface="Times New Roman" panose="02020603050405020304" pitchFamily="18" charset="0"/>
                <a:cs typeface="Times New Roman" panose="02020603050405020304" pitchFamily="18" charset="0"/>
              </a:rPr>
              <a:t>If an air bubble enters the bloodstream of the patient it may cause an air embolism, therefore, it is crucial that all air bubbles are detected and removed during the surgery. The current process relies on a nurse to constantly monitor the intravenous(IV) line for bubbles and pinch the line manually if a bubble is detected. </a:t>
            </a:r>
          </a:p>
          <a:p>
            <a:pPr algn="just">
              <a:lnSpc>
                <a:spcPct val="150000"/>
              </a:lnSpc>
            </a:pPr>
            <a:r>
              <a:rPr lang="en-US" sz="2600" dirty="0">
                <a:latin typeface="Times New Roman" panose="02020603050405020304" pitchFamily="18" charset="0"/>
                <a:cs typeface="Times New Roman" panose="02020603050405020304" pitchFamily="18" charset="0"/>
              </a:rPr>
              <a:t>They must also ensure that the pressure of the saline bag is maintained within a certain range and the saline bag does not become empty. </a:t>
            </a:r>
          </a:p>
          <a:p>
            <a:pPr algn="just">
              <a:lnSpc>
                <a:spcPct val="150000"/>
              </a:lnSpc>
            </a:pPr>
            <a:r>
              <a:rPr lang="en-US" sz="2600" dirty="0">
                <a:latin typeface="Times New Roman" panose="02020603050405020304" pitchFamily="18" charset="0"/>
                <a:cs typeface="Times New Roman" panose="02020603050405020304" pitchFamily="18" charset="0"/>
              </a:rPr>
              <a:t>The device discussed in this project was designed to implement these tasks automatically so the nurse’s work level stress would decrease, and their focus and energy could be directed to the patient’s well-being. </a:t>
            </a:r>
          </a:p>
          <a:p>
            <a:endParaRPr lang="en-IN" dirty="0"/>
          </a:p>
        </p:txBody>
      </p:sp>
    </p:spTree>
    <p:extLst>
      <p:ext uri="{BB962C8B-B14F-4D97-AF65-F5344CB8AC3E}">
        <p14:creationId xmlns:p14="http://schemas.microsoft.com/office/powerpoint/2010/main" val="427098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cs typeface="Times New Roman" pitchFamily="18" charset="0"/>
              </a:rPr>
              <a:t>		 </a:t>
            </a:r>
            <a:r>
              <a:rPr lang="en-US" dirty="0" smtClean="0">
                <a:solidFill>
                  <a:schemeClr val="accent1">
                    <a:lumMod val="60000"/>
                    <a:lumOff val="40000"/>
                  </a:schemeClr>
                </a:solidFill>
                <a:latin typeface="Comic Sans MS" panose="030F0702030302020204" pitchFamily="66" charset="0"/>
                <a:cs typeface="Times New Roman" pitchFamily="18" charset="0"/>
              </a:rPr>
              <a:t>PROPOSED </a:t>
            </a:r>
            <a:r>
              <a:rPr lang="en-US" dirty="0">
                <a:solidFill>
                  <a:schemeClr val="accent1">
                    <a:lumMod val="60000"/>
                    <a:lumOff val="40000"/>
                  </a:schemeClr>
                </a:solidFill>
                <a:latin typeface="Comic Sans MS" panose="030F0702030302020204" pitchFamily="66" charset="0"/>
                <a:cs typeface="Times New Roman" pitchFamily="18" charset="0"/>
              </a:rPr>
              <a:t>SYSTEM</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1218883" y="1701796"/>
            <a:ext cx="10360501" cy="5156203"/>
          </a:xfrm>
        </p:spPr>
        <p:txBody>
          <a:bodyPr>
            <a:normAutofit/>
          </a:bodyPr>
          <a:lstStyle/>
          <a:p>
            <a:pPr algn="just"/>
            <a:r>
              <a:rPr lang="en-US" sz="2000" dirty="0">
                <a:latin typeface="Times New Roman" pitchFamily="18" charset="0"/>
                <a:cs typeface="Times New Roman" pitchFamily="18" charset="0"/>
              </a:rPr>
              <a:t>This study aims to develop an automatic system of tools infusion that can monitor the condition of the infusion volume and monitor the condition of droplets performed remotely using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technology.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project </a:t>
            </a:r>
            <a:r>
              <a:rPr lang="en-US" sz="2000" dirty="0">
                <a:latin typeface="Times New Roman" pitchFamily="18" charset="0"/>
                <a:cs typeface="Times New Roman" pitchFamily="18" charset="0"/>
              </a:rPr>
              <a:t>relates with the saline level of a patient through remote technology in health care centers to monitor patient’s data constantly. The design has been made simple with two main functions are remote monitoring for the condition of the contents/detection volume of infusion fluids and drips or absence of intravenous fluids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The status intravenous fluid volume used by patients divided into three categories namely: </a:t>
            </a:r>
            <a:r>
              <a:rPr lang="en-US" sz="2000" dirty="0" smtClean="0">
                <a:latin typeface="Times New Roman" pitchFamily="18" charset="0"/>
                <a:cs typeface="Times New Roman" pitchFamily="18" charset="0"/>
              </a:rPr>
              <a:t>High: </a:t>
            </a:r>
            <a:r>
              <a:rPr lang="en-US" sz="2000" dirty="0">
                <a:latin typeface="Times New Roman" pitchFamily="18" charset="0"/>
                <a:cs typeface="Times New Roman" pitchFamily="18" charset="0"/>
              </a:rPr>
              <a:t>intravenous fluid condition &gt; </a:t>
            </a:r>
            <a:r>
              <a:rPr lang="en-US" sz="2000" dirty="0" smtClean="0">
                <a:latin typeface="Times New Roman" pitchFamily="18" charset="0"/>
                <a:cs typeface="Times New Roman" pitchFamily="18" charset="0"/>
              </a:rPr>
              <a:t>50%;  Medium: </a:t>
            </a:r>
            <a:r>
              <a:rPr lang="en-US" sz="2000" dirty="0">
                <a:latin typeface="Times New Roman" pitchFamily="18" charset="0"/>
                <a:cs typeface="Times New Roman" pitchFamily="18" charset="0"/>
              </a:rPr>
              <a:t>the condition of the </a:t>
            </a:r>
            <a:r>
              <a:rPr lang="en-US" sz="2000" dirty="0" smtClean="0">
                <a:latin typeface="Times New Roman" pitchFamily="18" charset="0"/>
                <a:cs typeface="Times New Roman" pitchFamily="18" charset="0"/>
              </a:rPr>
              <a:t>Saline level 50-20% and Low: &lt; 20</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level in Saline bag</a:t>
            </a:r>
            <a:endParaRPr lang="en-IN" sz="2000" dirty="0"/>
          </a:p>
        </p:txBody>
      </p:sp>
    </p:spTree>
    <p:extLst>
      <p:ext uri="{BB962C8B-B14F-4D97-AF65-F5344CB8AC3E}">
        <p14:creationId xmlns:p14="http://schemas.microsoft.com/office/powerpoint/2010/main" val="279041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t> </a:t>
            </a:r>
            <a:r>
              <a:rPr lang="en-IN" dirty="0" smtClean="0"/>
              <a:t>           </a:t>
            </a:r>
            <a:r>
              <a:rPr lang="en-IN" dirty="0" smtClean="0">
                <a:solidFill>
                  <a:srgbClr val="7B8D1F"/>
                </a:solidFill>
                <a:latin typeface="Comic Sans MS" panose="030F0702030302020204" pitchFamily="66" charset="0"/>
              </a:rPr>
              <a:t>HARDWARE DETAILS</a:t>
            </a:r>
            <a:endParaRPr lang="en-IN" dirty="0">
              <a:solidFill>
                <a:srgbClr val="7B8D1F"/>
              </a:solidFill>
              <a:latin typeface="Comic Sans MS" panose="030F0702030302020204" pitchFamily="66" charset="0"/>
            </a:endParaRPr>
          </a:p>
        </p:txBody>
      </p:sp>
      <p:sp>
        <p:nvSpPr>
          <p:cNvPr id="3" name="Content Placeholder 2"/>
          <p:cNvSpPr>
            <a:spLocks noGrp="1"/>
          </p:cNvSpPr>
          <p:nvPr>
            <p:ph idx="1"/>
          </p:nvPr>
        </p:nvSpPr>
        <p:spPr/>
        <p:txBody>
          <a:bodyPr/>
          <a:lstStyle/>
          <a:p>
            <a:endParaRPr lang="en-IN" dirty="0" smtClean="0"/>
          </a:p>
          <a:p>
            <a:r>
              <a:rPr lang="en-IN" dirty="0" smtClean="0"/>
              <a:t>POWER SUPPLY</a:t>
            </a:r>
          </a:p>
          <a:p>
            <a:r>
              <a:rPr lang="en-IN" dirty="0" smtClean="0"/>
              <a:t>LOAD CELL AND AMPLIFIER</a:t>
            </a:r>
          </a:p>
          <a:p>
            <a:r>
              <a:rPr lang="en-IN" dirty="0" smtClean="0"/>
              <a:t>IOT MODULE (ESP 8266-12E)</a:t>
            </a:r>
          </a:p>
          <a:p>
            <a:r>
              <a:rPr lang="en-IN" dirty="0" smtClean="0"/>
              <a:t>BUZZER</a:t>
            </a:r>
          </a:p>
          <a:p>
            <a:r>
              <a:rPr lang="en-IN" dirty="0" smtClean="0"/>
              <a:t>RECTIFIERS &amp; REGULATORS</a:t>
            </a:r>
            <a:endParaRPr lang="en-IN" dirty="0"/>
          </a:p>
        </p:txBody>
      </p:sp>
    </p:spTree>
    <p:extLst>
      <p:ext uri="{BB962C8B-B14F-4D97-AF65-F5344CB8AC3E}">
        <p14:creationId xmlns:p14="http://schemas.microsoft.com/office/powerpoint/2010/main" val="350900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365" y="4005064"/>
            <a:ext cx="2520280" cy="232173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6140" y="4005064"/>
            <a:ext cx="2007528" cy="2085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852" y="476672"/>
            <a:ext cx="3086058" cy="172819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268" y="2276872"/>
            <a:ext cx="2857500" cy="23145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1391" y="476672"/>
            <a:ext cx="3029322" cy="2271992"/>
          </a:xfrm>
          <a:prstGeom prst="rect">
            <a:avLst/>
          </a:prstGeom>
        </p:spPr>
      </p:pic>
    </p:spTree>
    <p:extLst>
      <p:ext uri="{BB962C8B-B14F-4D97-AF65-F5344CB8AC3E}">
        <p14:creationId xmlns:p14="http://schemas.microsoft.com/office/powerpoint/2010/main" val="366899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164</TotalTime>
  <Words>1250</Words>
  <Application>Microsoft Office PowerPoint</Application>
  <PresentationFormat>Custom</PresentationFormat>
  <Paragraphs>144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Candara</vt:lpstr>
      <vt:lpstr>Comic Sans MS</vt:lpstr>
      <vt:lpstr>Symbol</vt:lpstr>
      <vt:lpstr>Times New Roman</vt:lpstr>
      <vt:lpstr>Tech 16x9</vt:lpstr>
      <vt:lpstr>Smart IntraVenous Drip Infusion Monitoring System Using Loadcell &amp; IoT</vt:lpstr>
      <vt:lpstr>       INTRODUCTION</vt:lpstr>
      <vt:lpstr>         PROBLEM IDENTIFICATION</vt:lpstr>
      <vt:lpstr>        OBJECTIVE</vt:lpstr>
      <vt:lpstr>                             BLOCK DIAGRAM</vt:lpstr>
      <vt:lpstr>   EXISTING SYSTEM</vt:lpstr>
      <vt:lpstr>   PROPOSED SYSTEM</vt:lpstr>
      <vt:lpstr>             HARDWARE DETAILS</vt:lpstr>
      <vt:lpstr>PowerPoint Presentation</vt:lpstr>
      <vt:lpstr>NODEMCU ESP8266</vt:lpstr>
      <vt:lpstr>Load cell &amp; amplifier</vt:lpstr>
      <vt:lpstr>  SOFTWARE DETAILS</vt:lpstr>
      <vt:lpstr>ARDUINO IDE</vt:lpstr>
      <vt:lpstr>CAYENNE APP/SERVER</vt:lpstr>
      <vt:lpstr>PowerPoint Presentation</vt:lpstr>
      <vt:lpstr>  </vt:lpstr>
      <vt:lpstr>ADVANTAGES</vt:lpstr>
      <vt:lpstr>DISADVANTAGES</vt:lpstr>
      <vt:lpstr>CONCLUSION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IntraVenous Drip Infusion Monitoring System Using Loadcell &amp; IoT</dc:title>
  <dc:creator>HP</dc:creator>
  <cp:lastModifiedBy>HP</cp:lastModifiedBy>
  <cp:revision>23</cp:revision>
  <dcterms:created xsi:type="dcterms:W3CDTF">2022-06-22T15:06:54Z</dcterms:created>
  <dcterms:modified xsi:type="dcterms:W3CDTF">2022-06-22T19:05:46Z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