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80" r:id="rId10"/>
    <p:sldId id="282" r:id="rId11"/>
    <p:sldId id="281" r:id="rId12"/>
    <p:sldId id="265" r:id="rId13"/>
    <p:sldId id="266" r:id="rId14"/>
    <p:sldId id="270" r:id="rId15"/>
    <p:sldId id="272" r:id="rId16"/>
    <p:sldId id="273" r:id="rId17"/>
    <p:sldId id="274" r:id="rId18"/>
    <p:sldId id="275" r:id="rId19"/>
    <p:sldId id="279" r:id="rId20"/>
    <p:sldId id="278"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6" d="100"/>
          <a:sy n="86" d="100"/>
        </p:scale>
        <p:origin x="1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703208675387493E-2"/>
          <c:y val="0.16401849978044636"/>
          <c:w val="0.96562500000000007"/>
          <c:h val="0.76087716776100101"/>
        </c:manualLayout>
      </c:layout>
      <c:barChart>
        <c:barDir val="col"/>
        <c:grouping val="clustered"/>
        <c:varyColors val="0"/>
        <c:ser>
          <c:idx val="0"/>
          <c:order val="0"/>
          <c:tx>
            <c:strRef>
              <c:f>Sheet1!$B$1</c:f>
              <c:strCache>
                <c:ptCount val="1"/>
                <c:pt idx="0">
                  <c:v>Number of Days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Jan</c:v>
                </c:pt>
                <c:pt idx="1">
                  <c:v>Feb</c:v>
                </c:pt>
                <c:pt idx="2">
                  <c:v>Mid Feb - Mar - Apr</c:v>
                </c:pt>
                <c:pt idx="3">
                  <c:v>Mid Apr</c:v>
                </c:pt>
              </c:strCache>
            </c:strRef>
          </c:cat>
          <c:val>
            <c:numRef>
              <c:f>Sheet1!$B$2:$B$5</c:f>
              <c:numCache>
                <c:formatCode>General</c:formatCode>
                <c:ptCount val="4"/>
                <c:pt idx="0">
                  <c:v>30</c:v>
                </c:pt>
                <c:pt idx="1">
                  <c:v>20</c:v>
                </c:pt>
                <c:pt idx="2">
                  <c:v>50</c:v>
                </c:pt>
                <c:pt idx="3">
                  <c:v>15</c:v>
                </c:pt>
              </c:numCache>
            </c:numRef>
          </c:val>
        </c:ser>
        <c:dLbls>
          <c:showLegendKey val="0"/>
          <c:showVal val="1"/>
          <c:showCatName val="0"/>
          <c:showSerName val="0"/>
          <c:showPercent val="0"/>
          <c:showBubbleSize val="0"/>
        </c:dLbls>
        <c:gapWidth val="150"/>
        <c:overlap val="-25"/>
        <c:axId val="40960552"/>
        <c:axId val="40960944"/>
      </c:barChart>
      <c:catAx>
        <c:axId val="4096055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60944"/>
        <c:crosses val="autoZero"/>
        <c:auto val="1"/>
        <c:lblAlgn val="ctr"/>
        <c:lblOffset val="100"/>
        <c:noMultiLvlLbl val="0"/>
      </c:catAx>
      <c:valAx>
        <c:axId val="40960944"/>
        <c:scaling>
          <c:orientation val="minMax"/>
        </c:scaling>
        <c:delete val="1"/>
        <c:axPos val="l"/>
        <c:numFmt formatCode="General" sourceLinked="1"/>
        <c:majorTickMark val="none"/>
        <c:minorTickMark val="none"/>
        <c:tickLblPos val="nextTo"/>
        <c:crossAx val="40960552"/>
        <c:crosses val="autoZero"/>
        <c:crossBetween val="between"/>
      </c:valAx>
      <c:spPr>
        <a:noFill/>
        <a:ln>
          <a:noFill/>
        </a:ln>
        <a:effectLst/>
      </c:spPr>
    </c:plotArea>
    <c:legend>
      <c:legendPos val="t"/>
      <c:layout>
        <c:manualLayout>
          <c:xMode val="edge"/>
          <c:yMode val="edge"/>
          <c:x val="0.77844789266481695"/>
          <c:y val="0.36066672712346554"/>
          <c:w val="0.19080487204724414"/>
          <c:h val="0.170000426909489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0.11661</cdr:y>
    </cdr:to>
    <cdr:sp macro="" textlink="">
      <cdr:nvSpPr>
        <cdr:cNvPr id="4" name="TextBox 3"/>
        <cdr:cNvSpPr txBox="1"/>
      </cdr:nvSpPr>
      <cdr:spPr>
        <a:xfrm xmlns:a="http://schemas.openxmlformats.org/drawingml/2006/main">
          <a:off x="0" y="-1114323"/>
          <a:ext cx="5782174" cy="5086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4050" dirty="0"/>
        </a:p>
      </cdr:txBody>
    </cdr:sp>
  </cdr:relSizeAnchor>
  <cdr:relSizeAnchor xmlns:cdr="http://schemas.openxmlformats.org/drawingml/2006/chartDrawing">
    <cdr:from>
      <cdr:x>0</cdr:x>
      <cdr:y>0.01396</cdr:y>
    </cdr:from>
    <cdr:to>
      <cdr:x>1</cdr:x>
      <cdr:y>0.17801</cdr:y>
    </cdr:to>
    <cdr:sp macro="" textlink="">
      <cdr:nvSpPr>
        <cdr:cNvPr id="2" name="Rectangle 1"/>
        <cdr:cNvSpPr/>
      </cdr:nvSpPr>
      <cdr:spPr>
        <a:xfrm xmlns:a="http://schemas.openxmlformats.org/drawingml/2006/main">
          <a:off x="-2053174" y="60884"/>
          <a:ext cx="5782174" cy="715581"/>
        </a:xfrm>
        <a:prstGeom xmlns:a="http://schemas.openxmlformats.org/drawingml/2006/main" prst="rect">
          <a:avLst/>
        </a:prstGeom>
        <a:noFill xmlns:a="http://schemas.openxmlformats.org/drawingml/2006/main"/>
      </cdr:spPr>
      <cdr:txBody>
        <a:bodyPr xmlns:a="http://schemas.openxmlformats.org/drawingml/2006/main" wrap="none" lIns="91440" tIns="45720" rIns="91440" bIns="45720">
          <a:spAutoFit/>
        </a:bodyPr>
        <a:lstStyle xmlns:a="http://schemas.openxmlformats.org/drawingml/2006/main"/>
        <a:p xmlns:a="http://schemas.openxmlformats.org/drawingml/2006/main">
          <a:pPr algn="ctr"/>
          <a:r>
            <a:rPr lang="en-US" sz="4050" b="0" cap="none" spc="0" dirty="0" smtClean="0">
              <a:ln w="0"/>
              <a:solidFill>
                <a:schemeClr val="accent1"/>
              </a:solidFill>
              <a:effectLst>
                <a:outerShdw blurRad="38100" dist="25400" dir="5400000" algn="ctr" rotWithShape="0">
                  <a:srgbClr val="6E747A">
                    <a:alpha val="43000"/>
                  </a:srgbClr>
                </a:outerShdw>
              </a:effectLst>
            </a:rPr>
            <a:t>Project Time Management</a:t>
          </a:r>
          <a:endParaRPr lang="en-US" sz="4050" b="0" cap="none" spc="0" dirty="0">
            <a:ln w="0"/>
            <a:solidFill>
              <a:schemeClr val="accent1"/>
            </a:solidFill>
            <a:effectLst>
              <a:outerShdw blurRad="38100" dist="25400" dir="5400000" algn="ctr" rotWithShape="0">
                <a:srgbClr val="6E747A">
                  <a:alpha val="43000"/>
                </a:srgbClr>
              </a:outerShdw>
            </a:effectLst>
          </a:endParaRPr>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CEF59-E865-4553-9CAA-12C6A7893FF7}" type="slidenum">
              <a:rPr lang="en-IN" smtClean="0"/>
              <a:t>‹#›</a:t>
            </a:fld>
            <a:endParaRPr lang="en-IN"/>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3429"/>
            <a:ext cx="1143000" cy="694944"/>
          </a:xfrm>
          <a:prstGeom prst="rect">
            <a:avLst/>
          </a:prstGeom>
        </p:spPr>
      </p:pic>
      <p:sp>
        <p:nvSpPr>
          <p:cNvPr id="8" name="TextBox 7"/>
          <p:cNvSpPr txBox="1"/>
          <p:nvPr userDrawn="1"/>
        </p:nvSpPr>
        <p:spPr>
          <a:xfrm>
            <a:off x="6457950" y="203756"/>
            <a:ext cx="2495550" cy="369332"/>
          </a:xfrm>
          <a:prstGeom prst="rect">
            <a:avLst/>
          </a:prstGeom>
          <a:noFill/>
        </p:spPr>
        <p:txBody>
          <a:bodyPr wrap="square" rtlCol="0">
            <a:spAutoFit/>
          </a:bodyPr>
          <a:lstStyle/>
          <a:p>
            <a:pPr algn="just"/>
            <a:r>
              <a:rPr lang="en-US" sz="1800" dirty="0" smtClean="0">
                <a:ln w="0"/>
                <a:solidFill>
                  <a:schemeClr val="accent1"/>
                </a:solidFill>
                <a:effectLst>
                  <a:outerShdw blurRad="38100" dist="25400" dir="5400000" algn="ctr" rotWithShape="0">
                    <a:srgbClr val="6E747A">
                      <a:alpha val="43000"/>
                    </a:srgbClr>
                  </a:outerShdw>
                </a:effectLst>
              </a:rPr>
              <a:t>GROUP-ID : </a:t>
            </a:r>
            <a:r>
              <a:rPr lang="en-US" sz="1800" dirty="0" smtClean="0">
                <a:ln w="0"/>
                <a:solidFill>
                  <a:schemeClr val="accent1"/>
                </a:solidFill>
                <a:effectLst>
                  <a:outerShdw blurRad="38100" dist="25400" dir="5400000" algn="ctr" rotWithShape="0">
                    <a:srgbClr val="6E747A">
                      <a:alpha val="43000"/>
                    </a:srgbClr>
                  </a:outerShdw>
                </a:effectLst>
              </a:rPr>
              <a:t>CSE2017B13</a:t>
            </a:r>
            <a:endParaRPr lang="en-IN" sz="1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482227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8CB8C5-EB96-46D8-A53B-58DBFB3273F6}" type="datetimeFigureOut">
              <a:rPr lang="en-IN" smtClean="0"/>
              <a:t>26-04-2017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CEF59-E865-4553-9CAA-12C6A7893FF7}" type="slidenum">
              <a:rPr lang="en-IN" smtClean="0"/>
              <a:t>‹#›</a:t>
            </a:fld>
            <a:endParaRPr lang="en-IN"/>
          </a:p>
        </p:txBody>
      </p:sp>
    </p:spTree>
    <p:extLst>
      <p:ext uri="{BB962C8B-B14F-4D97-AF65-F5344CB8AC3E}">
        <p14:creationId xmlns:p14="http://schemas.microsoft.com/office/powerpoint/2010/main" val="70473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8CB8C5-EB96-46D8-A53B-58DBFB3273F6}" type="datetimeFigureOut">
              <a:rPr lang="en-IN" smtClean="0"/>
              <a:t>26-04-2017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CEF59-E865-4553-9CAA-12C6A7893FF7}" type="slidenum">
              <a:rPr lang="en-IN" smtClean="0"/>
              <a:t>‹#›</a:t>
            </a:fld>
            <a:endParaRPr lang="en-IN"/>
          </a:p>
        </p:txBody>
      </p:sp>
    </p:spTree>
    <p:extLst>
      <p:ext uri="{BB962C8B-B14F-4D97-AF65-F5344CB8AC3E}">
        <p14:creationId xmlns:p14="http://schemas.microsoft.com/office/powerpoint/2010/main" val="32223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8CB8C5-EB96-46D8-A53B-58DBFB3273F6}" type="datetimeFigureOut">
              <a:rPr lang="en-IN" smtClean="0"/>
              <a:t>26-04-2017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CEF59-E865-4553-9CAA-12C6A7893FF7}" type="slidenum">
              <a:rPr lang="en-IN" smtClean="0"/>
              <a:t>‹#›</a:t>
            </a:fld>
            <a:endParaRPr lang="en-IN"/>
          </a:p>
        </p:txBody>
      </p:sp>
    </p:spTree>
    <p:extLst>
      <p:ext uri="{BB962C8B-B14F-4D97-AF65-F5344CB8AC3E}">
        <p14:creationId xmlns:p14="http://schemas.microsoft.com/office/powerpoint/2010/main" val="145494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CB8C5-EB96-46D8-A53B-58DBFB3273F6}" type="datetimeFigureOut">
              <a:rPr lang="en-IN" smtClean="0"/>
              <a:t>26-04-2017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CEF59-E865-4553-9CAA-12C6A7893FF7}" type="slidenum">
              <a:rPr lang="en-IN" smtClean="0"/>
              <a:t>‹#›</a:t>
            </a:fld>
            <a:endParaRPr lang="en-IN"/>
          </a:p>
        </p:txBody>
      </p:sp>
    </p:spTree>
    <p:extLst>
      <p:ext uri="{BB962C8B-B14F-4D97-AF65-F5344CB8AC3E}">
        <p14:creationId xmlns:p14="http://schemas.microsoft.com/office/powerpoint/2010/main" val="8737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8CB8C5-EB96-46D8-A53B-58DBFB3273F6}" type="datetimeFigureOut">
              <a:rPr lang="en-IN" smtClean="0"/>
              <a:t>26-04-2017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1CEF59-E865-4553-9CAA-12C6A7893FF7}" type="slidenum">
              <a:rPr lang="en-IN" smtClean="0"/>
              <a:t>‹#›</a:t>
            </a:fld>
            <a:endParaRPr lang="en-IN"/>
          </a:p>
        </p:txBody>
      </p:sp>
    </p:spTree>
    <p:extLst>
      <p:ext uri="{BB962C8B-B14F-4D97-AF65-F5344CB8AC3E}">
        <p14:creationId xmlns:p14="http://schemas.microsoft.com/office/powerpoint/2010/main" val="2176125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8CB8C5-EB96-46D8-A53B-58DBFB3273F6}" type="datetimeFigureOut">
              <a:rPr lang="en-IN" smtClean="0"/>
              <a:t>26-04-2017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1CEF59-E865-4553-9CAA-12C6A7893FF7}" type="slidenum">
              <a:rPr lang="en-IN" smtClean="0"/>
              <a:t>‹#›</a:t>
            </a:fld>
            <a:endParaRPr lang="en-IN"/>
          </a:p>
        </p:txBody>
      </p:sp>
    </p:spTree>
    <p:extLst>
      <p:ext uri="{BB962C8B-B14F-4D97-AF65-F5344CB8AC3E}">
        <p14:creationId xmlns:p14="http://schemas.microsoft.com/office/powerpoint/2010/main" val="179030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8CB8C5-EB96-46D8-A53B-58DBFB3273F6}" type="datetimeFigureOut">
              <a:rPr lang="en-IN" smtClean="0"/>
              <a:t>26-04-2017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1CEF59-E865-4553-9CAA-12C6A7893FF7}" type="slidenum">
              <a:rPr lang="en-IN" smtClean="0"/>
              <a:t>‹#›</a:t>
            </a:fld>
            <a:endParaRPr lang="en-IN"/>
          </a:p>
        </p:txBody>
      </p:sp>
    </p:spTree>
    <p:extLst>
      <p:ext uri="{BB962C8B-B14F-4D97-AF65-F5344CB8AC3E}">
        <p14:creationId xmlns:p14="http://schemas.microsoft.com/office/powerpoint/2010/main" val="341223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CB8C5-EB96-46D8-A53B-58DBFB3273F6}" type="datetimeFigureOut">
              <a:rPr lang="en-IN" smtClean="0"/>
              <a:t>26-04-2017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1CEF59-E865-4553-9CAA-12C6A7893FF7}" type="slidenum">
              <a:rPr lang="en-IN" smtClean="0"/>
              <a:t>‹#›</a:t>
            </a:fld>
            <a:endParaRPr lang="en-IN"/>
          </a:p>
        </p:txBody>
      </p:sp>
    </p:spTree>
    <p:extLst>
      <p:ext uri="{BB962C8B-B14F-4D97-AF65-F5344CB8AC3E}">
        <p14:creationId xmlns:p14="http://schemas.microsoft.com/office/powerpoint/2010/main" val="123615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CB8C5-EB96-46D8-A53B-58DBFB3273F6}" type="datetimeFigureOut">
              <a:rPr lang="en-IN" smtClean="0"/>
              <a:t>26-04-2017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1CEF59-E865-4553-9CAA-12C6A7893FF7}" type="slidenum">
              <a:rPr lang="en-IN" smtClean="0"/>
              <a:t>‹#›</a:t>
            </a:fld>
            <a:endParaRPr lang="en-IN"/>
          </a:p>
        </p:txBody>
      </p:sp>
    </p:spTree>
    <p:extLst>
      <p:ext uri="{BB962C8B-B14F-4D97-AF65-F5344CB8AC3E}">
        <p14:creationId xmlns:p14="http://schemas.microsoft.com/office/powerpoint/2010/main" val="68151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CB8C5-EB96-46D8-A53B-58DBFB3273F6}" type="datetimeFigureOut">
              <a:rPr lang="en-IN" smtClean="0"/>
              <a:t>26-04-2017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1CEF59-E865-4553-9CAA-12C6A7893FF7}" type="slidenum">
              <a:rPr lang="en-IN" smtClean="0"/>
              <a:t>‹#›</a:t>
            </a:fld>
            <a:endParaRPr lang="en-IN"/>
          </a:p>
        </p:txBody>
      </p:sp>
    </p:spTree>
    <p:extLst>
      <p:ext uri="{BB962C8B-B14F-4D97-AF65-F5344CB8AC3E}">
        <p14:creationId xmlns:p14="http://schemas.microsoft.com/office/powerpoint/2010/main" val="81425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8CB8C5-EB96-46D8-A53B-58DBFB3273F6}" type="datetimeFigureOut">
              <a:rPr lang="en-IN" smtClean="0"/>
              <a:t>26-04-2017</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CEF59-E865-4553-9CAA-12C6A7893FF7}" type="slidenum">
              <a:rPr lang="en-IN" smtClean="0"/>
              <a:t>‹#›</a:t>
            </a:fld>
            <a:endParaRPr lang="en-IN"/>
          </a:p>
        </p:txBody>
      </p:sp>
    </p:spTree>
    <p:extLst>
      <p:ext uri="{BB962C8B-B14F-4D97-AF65-F5344CB8AC3E}">
        <p14:creationId xmlns:p14="http://schemas.microsoft.com/office/powerpoint/2010/main" val="319072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335" y="1161902"/>
            <a:ext cx="8254691" cy="830997"/>
          </a:xfrm>
          <a:prstGeom prst="rect">
            <a:avLst/>
          </a:prstGeom>
        </p:spPr>
        <p:txBody>
          <a:bodyPr wrap="square">
            <a:spAutoFit/>
          </a:bodyPr>
          <a:lstStyle/>
          <a:p>
            <a:r>
              <a:rPr lang="en-US" sz="2400" b="1" dirty="0"/>
              <a:t>Smart Investing Decision Making using ANN, Machine Learning, 			Indicators and Oscillators</a:t>
            </a:r>
            <a:endParaRPr lang="en-IN" sz="2400" b="1" dirty="0"/>
          </a:p>
        </p:txBody>
      </p:sp>
      <p:sp>
        <p:nvSpPr>
          <p:cNvPr id="5" name="Rectangle 4"/>
          <p:cNvSpPr/>
          <p:nvPr/>
        </p:nvSpPr>
        <p:spPr>
          <a:xfrm>
            <a:off x="2805500" y="2364031"/>
            <a:ext cx="3248646" cy="1315745"/>
          </a:xfrm>
          <a:prstGeom prst="rect">
            <a:avLst/>
          </a:prstGeom>
          <a:noFill/>
        </p:spPr>
        <p:txBody>
          <a:bodyPr wrap="none" lIns="68580" tIns="34290" rIns="68580" bIns="34290">
            <a:spAutoFit/>
          </a:bodyPr>
          <a:lstStyle/>
          <a:p>
            <a:pPr algn="ctr"/>
            <a:r>
              <a:rPr lang="en-US" sz="1350" dirty="0">
                <a:ln w="0"/>
                <a:effectLst>
                  <a:outerShdw blurRad="38100" dist="19050" dir="2700000" algn="tl" rotWithShape="0">
                    <a:schemeClr val="dk1">
                      <a:alpha val="40000"/>
                    </a:schemeClr>
                  </a:outerShdw>
                </a:effectLst>
              </a:rPr>
              <a:t>Presented by</a:t>
            </a:r>
          </a:p>
          <a:p>
            <a:pPr algn="ctr"/>
            <a:r>
              <a:rPr lang="en-IN" sz="1350" b="1" dirty="0" err="1">
                <a:latin typeface="Times New Roman" pitchFamily="18" charset="0"/>
                <a:cs typeface="Times New Roman" pitchFamily="18" charset="0"/>
              </a:rPr>
              <a:t>Mr.</a:t>
            </a:r>
            <a:r>
              <a:rPr lang="en-IN" sz="1350" b="1" dirty="0">
                <a:latin typeface="Times New Roman" pitchFamily="18" charset="0"/>
                <a:cs typeface="Times New Roman" pitchFamily="18" charset="0"/>
              </a:rPr>
              <a:t> Mohit Sehgal</a:t>
            </a:r>
            <a:r>
              <a:rPr lang="en-IN" sz="1350" dirty="0">
                <a:latin typeface="Times New Roman" pitchFamily="18" charset="0"/>
                <a:cs typeface="Times New Roman" pitchFamily="18" charset="0"/>
              </a:rPr>
              <a:t> (</a:t>
            </a:r>
            <a:r>
              <a:rPr lang="en-IN" sz="1350" dirty="0" err="1">
                <a:latin typeface="Times New Roman" pitchFamily="18" charset="0"/>
                <a:cs typeface="Times New Roman" pitchFamily="18" charset="0"/>
              </a:rPr>
              <a:t>Regn</a:t>
            </a:r>
            <a:r>
              <a:rPr lang="en-IN" sz="1350" dirty="0">
                <a:latin typeface="Times New Roman" pitchFamily="18" charset="0"/>
                <a:cs typeface="Times New Roman" pitchFamily="18" charset="0"/>
              </a:rPr>
              <a:t>. No. 1031330056)</a:t>
            </a:r>
          </a:p>
          <a:p>
            <a:pPr algn="ctr"/>
            <a:r>
              <a:rPr lang="en-IN" sz="1350" b="1" dirty="0" err="1">
                <a:latin typeface="Times New Roman" pitchFamily="18" charset="0"/>
                <a:cs typeface="Times New Roman" pitchFamily="18" charset="0"/>
              </a:rPr>
              <a:t>Mr.</a:t>
            </a:r>
            <a:r>
              <a:rPr lang="en-IN" sz="1350" b="1" dirty="0">
                <a:latin typeface="Times New Roman" pitchFamily="18" charset="0"/>
                <a:cs typeface="Times New Roman" pitchFamily="18" charset="0"/>
              </a:rPr>
              <a:t> Pranav </a:t>
            </a:r>
            <a:r>
              <a:rPr lang="en-IN" sz="1350" b="1" dirty="0" err="1">
                <a:latin typeface="Times New Roman" pitchFamily="18" charset="0"/>
                <a:cs typeface="Times New Roman" pitchFamily="18" charset="0"/>
              </a:rPr>
              <a:t>Puri</a:t>
            </a:r>
            <a:r>
              <a:rPr lang="en-IN" sz="1350" b="1" dirty="0">
                <a:latin typeface="Times New Roman" pitchFamily="18" charset="0"/>
                <a:cs typeface="Times New Roman" pitchFamily="18" charset="0"/>
              </a:rPr>
              <a:t> </a:t>
            </a:r>
            <a:r>
              <a:rPr lang="en-IN" sz="1350" dirty="0">
                <a:latin typeface="Times New Roman" pitchFamily="18" charset="0"/>
                <a:cs typeface="Times New Roman" pitchFamily="18" charset="0"/>
              </a:rPr>
              <a:t>(</a:t>
            </a:r>
            <a:r>
              <a:rPr lang="en-IN" sz="1350" dirty="0" err="1">
                <a:latin typeface="Times New Roman" pitchFamily="18" charset="0"/>
                <a:cs typeface="Times New Roman" pitchFamily="18" charset="0"/>
              </a:rPr>
              <a:t>Regn</a:t>
            </a:r>
            <a:r>
              <a:rPr lang="en-IN" sz="1350" dirty="0">
                <a:latin typeface="Times New Roman" pitchFamily="18" charset="0"/>
                <a:cs typeface="Times New Roman" pitchFamily="18" charset="0"/>
              </a:rPr>
              <a:t>. No. 1031330008)</a:t>
            </a:r>
          </a:p>
          <a:p>
            <a:pPr algn="ctr"/>
            <a:r>
              <a:rPr lang="en-IN" sz="1350" b="1" dirty="0" err="1">
                <a:latin typeface="Times New Roman" pitchFamily="18" charset="0"/>
                <a:cs typeface="Times New Roman" pitchFamily="18" charset="0"/>
              </a:rPr>
              <a:t>Mr.</a:t>
            </a:r>
            <a:r>
              <a:rPr lang="en-IN" sz="1350" b="1" dirty="0">
                <a:latin typeface="Times New Roman" pitchFamily="18" charset="0"/>
                <a:cs typeface="Times New Roman" pitchFamily="18" charset="0"/>
              </a:rPr>
              <a:t> </a:t>
            </a:r>
            <a:r>
              <a:rPr lang="en-IN" sz="1350" b="1" dirty="0" err="1">
                <a:latin typeface="Times New Roman" pitchFamily="18" charset="0"/>
                <a:cs typeface="Times New Roman" pitchFamily="18" charset="0"/>
              </a:rPr>
              <a:t>Umesh</a:t>
            </a:r>
            <a:r>
              <a:rPr lang="en-IN" sz="1350" b="1" dirty="0">
                <a:latin typeface="Times New Roman" pitchFamily="18" charset="0"/>
                <a:cs typeface="Times New Roman" pitchFamily="18" charset="0"/>
              </a:rPr>
              <a:t> </a:t>
            </a:r>
            <a:r>
              <a:rPr lang="en-IN" sz="1350" b="1" dirty="0" err="1">
                <a:latin typeface="Times New Roman" pitchFamily="18" charset="0"/>
                <a:cs typeface="Times New Roman" pitchFamily="18" charset="0"/>
              </a:rPr>
              <a:t>Verma</a:t>
            </a:r>
            <a:r>
              <a:rPr lang="en-IN" sz="1350" b="1" dirty="0">
                <a:latin typeface="Times New Roman" pitchFamily="18" charset="0"/>
                <a:cs typeface="Times New Roman" pitchFamily="18" charset="0"/>
              </a:rPr>
              <a:t> </a:t>
            </a:r>
            <a:r>
              <a:rPr lang="en-IN" sz="1350" dirty="0">
                <a:latin typeface="Times New Roman" pitchFamily="18" charset="0"/>
                <a:cs typeface="Times New Roman" pitchFamily="18" charset="0"/>
              </a:rPr>
              <a:t>(</a:t>
            </a:r>
            <a:r>
              <a:rPr lang="en-IN" sz="1350" dirty="0" err="1">
                <a:latin typeface="Times New Roman" pitchFamily="18" charset="0"/>
                <a:cs typeface="Times New Roman" pitchFamily="18" charset="0"/>
              </a:rPr>
              <a:t>Regn</a:t>
            </a:r>
            <a:r>
              <a:rPr lang="en-IN" sz="1350" dirty="0">
                <a:latin typeface="Times New Roman" pitchFamily="18" charset="0"/>
                <a:cs typeface="Times New Roman" pitchFamily="18" charset="0"/>
              </a:rPr>
              <a:t>. No. 1031330047)</a:t>
            </a:r>
          </a:p>
          <a:p>
            <a:pPr algn="ctr"/>
            <a:r>
              <a:rPr lang="en-US" sz="1350" b="1" dirty="0">
                <a:latin typeface="Times New Roman" pitchFamily="18" charset="0"/>
                <a:cs typeface="Times New Roman" pitchFamily="18" charset="0"/>
              </a:rPr>
              <a:t>Mr. </a:t>
            </a:r>
            <a:r>
              <a:rPr lang="en-US" sz="1350" b="1" dirty="0" err="1">
                <a:latin typeface="Times New Roman" pitchFamily="18" charset="0"/>
                <a:cs typeface="Times New Roman" pitchFamily="18" charset="0"/>
              </a:rPr>
              <a:t>Toyaz</a:t>
            </a:r>
            <a:r>
              <a:rPr lang="en-US" sz="1350" b="1" dirty="0">
                <a:latin typeface="Times New Roman" pitchFamily="18" charset="0"/>
                <a:cs typeface="Times New Roman" pitchFamily="18" charset="0"/>
              </a:rPr>
              <a:t> </a:t>
            </a:r>
            <a:r>
              <a:rPr lang="en-US" sz="1350" b="1" dirty="0" err="1">
                <a:latin typeface="Times New Roman" pitchFamily="18" charset="0"/>
                <a:cs typeface="Times New Roman" pitchFamily="18" charset="0"/>
              </a:rPr>
              <a:t>Pareek</a:t>
            </a:r>
            <a:r>
              <a:rPr lang="en-US" sz="1350" b="1" dirty="0">
                <a:latin typeface="Times New Roman" pitchFamily="18" charset="0"/>
                <a:cs typeface="Times New Roman" pitchFamily="18" charset="0"/>
              </a:rPr>
              <a:t> </a:t>
            </a:r>
            <a:r>
              <a:rPr lang="en-US" sz="1350" dirty="0">
                <a:latin typeface="Times New Roman" pitchFamily="18" charset="0"/>
                <a:cs typeface="Times New Roman" pitchFamily="18" charset="0"/>
              </a:rPr>
              <a:t>(</a:t>
            </a:r>
            <a:r>
              <a:rPr lang="en-US" sz="1350" dirty="0" err="1">
                <a:latin typeface="Times New Roman" pitchFamily="18" charset="0"/>
                <a:cs typeface="Times New Roman" pitchFamily="18" charset="0"/>
              </a:rPr>
              <a:t>Regn</a:t>
            </a:r>
            <a:r>
              <a:rPr lang="en-US" sz="1350" dirty="0">
                <a:latin typeface="Times New Roman" pitchFamily="18" charset="0"/>
                <a:cs typeface="Times New Roman" pitchFamily="18" charset="0"/>
              </a:rPr>
              <a:t> No. 1031330130)</a:t>
            </a:r>
            <a:endParaRPr lang="en-IN" sz="1350" dirty="0">
              <a:latin typeface="Times New Roman" pitchFamily="18" charset="0"/>
              <a:cs typeface="Times New Roman" pitchFamily="18" charset="0"/>
            </a:endParaRPr>
          </a:p>
          <a:p>
            <a:pPr algn="ctr"/>
            <a:endParaRPr lang="en-US" sz="1350" dirty="0">
              <a:ln w="0"/>
              <a:effectLst>
                <a:outerShdw blurRad="38100" dist="19050" dir="2700000" algn="tl" rotWithShape="0">
                  <a:schemeClr val="dk1">
                    <a:alpha val="40000"/>
                  </a:schemeClr>
                </a:outerShdw>
              </a:effectLst>
            </a:endParaRPr>
          </a:p>
        </p:txBody>
      </p:sp>
      <p:sp>
        <p:nvSpPr>
          <p:cNvPr id="6" name="Subtitle 2"/>
          <p:cNvSpPr txBox="1">
            <a:spLocks/>
          </p:cNvSpPr>
          <p:nvPr/>
        </p:nvSpPr>
        <p:spPr>
          <a:xfrm>
            <a:off x="2000948" y="3762637"/>
            <a:ext cx="4857750" cy="914400"/>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200" b="1" i="1">
                <a:effectLst>
                  <a:outerShdw blurRad="38100" dist="38100" dir="2700000" algn="tl">
                    <a:srgbClr val="000000">
                      <a:alpha val="43137"/>
                    </a:srgbClr>
                  </a:outerShdw>
                </a:effectLst>
                <a:latin typeface="Times New Roman" pitchFamily="18" charset="0"/>
                <a:cs typeface="Times New Roman" pitchFamily="18" charset="0"/>
              </a:rPr>
              <a:t>Under the Guidance of</a:t>
            </a:r>
          </a:p>
          <a:p>
            <a:r>
              <a:rPr lang="en-IN" sz="1200" b="1">
                <a:latin typeface="Times New Roman" pitchFamily="18" charset="0"/>
                <a:cs typeface="Times New Roman" pitchFamily="18" charset="0"/>
              </a:rPr>
              <a:t>Mr. Partha Sarathi Chakraborty</a:t>
            </a:r>
          </a:p>
          <a:p>
            <a:r>
              <a:rPr lang="en-IN" sz="1200">
                <a:latin typeface="Times New Roman" pitchFamily="18" charset="0"/>
                <a:cs typeface="Times New Roman" pitchFamily="18" charset="0"/>
              </a:rPr>
              <a:t>Assistant Professor</a:t>
            </a:r>
          </a:p>
          <a:p>
            <a:r>
              <a:rPr lang="en-IN" sz="1200">
                <a:latin typeface="Times New Roman" pitchFamily="18" charset="0"/>
                <a:cs typeface="Times New Roman" pitchFamily="18" charset="0"/>
              </a:rPr>
              <a:t>Department of Computer Science and Engineering</a:t>
            </a:r>
            <a:endParaRPr lang="en-IN" sz="1200" dirty="0">
              <a:latin typeface="Times New Roman" pitchFamily="18" charset="0"/>
              <a:cs typeface="Times New Roman" pitchFamily="18" charset="0"/>
            </a:endParaRPr>
          </a:p>
        </p:txBody>
      </p:sp>
      <p:sp>
        <p:nvSpPr>
          <p:cNvPr id="7" name="TextBox 6"/>
          <p:cNvSpPr txBox="1"/>
          <p:nvPr/>
        </p:nvSpPr>
        <p:spPr>
          <a:xfrm>
            <a:off x="1472048" y="5366653"/>
            <a:ext cx="6313267" cy="300082"/>
          </a:xfrm>
          <a:prstGeom prst="rect">
            <a:avLst/>
          </a:prstGeom>
          <a:noFill/>
        </p:spPr>
        <p:txBody>
          <a:bodyPr wrap="none" rtlCol="0">
            <a:spAutoFit/>
          </a:bodyPr>
          <a:lstStyle/>
          <a:p>
            <a:r>
              <a:rPr lang="en-IN" sz="1350" b="1" dirty="0">
                <a:latin typeface="Times New Roman" panose="02020603050405020304" pitchFamily="18" charset="0"/>
                <a:cs typeface="Times New Roman" pitchFamily="18" charset="0"/>
              </a:rPr>
              <a:t>SRM University, Delhi – NCR Campus, Modinagar, Ghaziabad, U.P., Pin – 201 204</a:t>
            </a:r>
          </a:p>
        </p:txBody>
      </p:sp>
      <p:sp>
        <p:nvSpPr>
          <p:cNvPr id="8" name="Date Placeholder 5"/>
          <p:cNvSpPr>
            <a:spLocks noGrp="1"/>
          </p:cNvSpPr>
          <p:nvPr>
            <p:ph type="dt" sz="half" idx="10"/>
          </p:nvPr>
        </p:nvSpPr>
        <p:spPr>
          <a:xfrm>
            <a:off x="237393" y="6356351"/>
            <a:ext cx="1600200" cy="273844"/>
          </a:xfrm>
        </p:spPr>
        <p:txBody>
          <a:bodyPr/>
          <a:lstStyle/>
          <a:p>
            <a:r>
              <a:rPr lang="en-US" i="1" dirty="0" smtClean="0"/>
              <a:t>12-Apr-17</a:t>
            </a:r>
            <a:endParaRPr lang="en-US" i="1" dirty="0"/>
          </a:p>
        </p:txBody>
      </p:sp>
      <p:sp>
        <p:nvSpPr>
          <p:cNvPr id="9" name="Slide Number Placeholder 1"/>
          <p:cNvSpPr>
            <a:spLocks noGrp="1"/>
          </p:cNvSpPr>
          <p:nvPr>
            <p:ph type="sldNum" sz="quarter" idx="12"/>
          </p:nvPr>
        </p:nvSpPr>
        <p:spPr>
          <a:xfrm>
            <a:off x="6457950" y="6356351"/>
            <a:ext cx="2057400" cy="365125"/>
          </a:xfrm>
        </p:spPr>
        <p:txBody>
          <a:bodyPr/>
          <a:lstStyle/>
          <a:p>
            <a:fld id="{05E83523-7FCC-4E13-BE0D-DDCD0209FB41}" type="slidenum">
              <a:rPr lang="en-IN" smtClean="0"/>
              <a:t>1</a:t>
            </a:fld>
            <a:endParaRPr lang="en-IN"/>
          </a:p>
        </p:txBody>
      </p:sp>
    </p:spTree>
    <p:extLst>
      <p:ext uri="{BB962C8B-B14F-4D97-AF65-F5344CB8AC3E}">
        <p14:creationId xmlns:p14="http://schemas.microsoft.com/office/powerpoint/2010/main" val="2206026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7703" y="747377"/>
            <a:ext cx="5091780" cy="692497"/>
          </a:xfrm>
          <a:prstGeom prst="rect">
            <a:avLst/>
          </a:prstGeom>
          <a:noFill/>
        </p:spPr>
        <p:txBody>
          <a:bodyPr wrap="none" lIns="68580" tIns="34290" rIns="68580" bIns="34290">
            <a:spAutoFit/>
          </a:bodyPr>
          <a:lstStyle/>
          <a:p>
            <a:pPr algn="ctr"/>
            <a:r>
              <a:rPr lang="en-US" sz="4050" dirty="0">
                <a:ln w="0"/>
                <a:solidFill>
                  <a:schemeClr val="accent1"/>
                </a:solidFill>
                <a:effectLst>
                  <a:outerShdw blurRad="38100" dist="25400" dir="5400000" algn="ctr" rotWithShape="0">
                    <a:srgbClr val="6E747A">
                      <a:alpha val="43000"/>
                    </a:srgbClr>
                  </a:outerShdw>
                </a:effectLst>
              </a:rPr>
              <a:t>Proposed Methodology</a:t>
            </a:r>
          </a:p>
        </p:txBody>
      </p:sp>
      <p:sp>
        <p:nvSpPr>
          <p:cNvPr id="5" name="TextBox 4"/>
          <p:cNvSpPr txBox="1"/>
          <p:nvPr/>
        </p:nvSpPr>
        <p:spPr>
          <a:xfrm>
            <a:off x="718203" y="1774454"/>
            <a:ext cx="8162810" cy="4108817"/>
          </a:xfrm>
          <a:prstGeom prst="rect">
            <a:avLst/>
          </a:prstGeom>
          <a:noFill/>
        </p:spPr>
        <p:txBody>
          <a:bodyPr wrap="square" rtlCol="0">
            <a:spAutoFit/>
          </a:bodyPr>
          <a:lstStyle/>
          <a:p>
            <a:r>
              <a:rPr lang="en-US" b="1" dirty="0" smtClean="0"/>
              <a:t>Step 3: Determining Buy/Sell Signals</a:t>
            </a:r>
          </a:p>
          <a:p>
            <a:pPr marL="285750" indent="-285750">
              <a:buFont typeface="Arial" panose="020B0604020202020204" pitchFamily="34" charset="0"/>
              <a:buChar char="•"/>
            </a:pPr>
            <a:r>
              <a:rPr lang="en-US" sz="1350" dirty="0" smtClean="0"/>
              <a:t>      If previous SMA is lower than the previous Close Price and current SMA is greater than current Close Price </a:t>
            </a:r>
          </a:p>
          <a:p>
            <a:r>
              <a:rPr lang="en-US" sz="1350" dirty="0"/>
              <a:t> </a:t>
            </a:r>
            <a:r>
              <a:rPr lang="en-US" sz="1350" dirty="0" smtClean="0"/>
              <a:t>            then Buy Signal is generated.</a:t>
            </a:r>
          </a:p>
          <a:p>
            <a:pPr marL="285750" indent="-285750">
              <a:buFont typeface="Arial" panose="020B0604020202020204" pitchFamily="34" charset="0"/>
              <a:buChar char="•"/>
            </a:pPr>
            <a:r>
              <a:rPr lang="en-US" sz="1350" dirty="0" smtClean="0"/>
              <a:t>      if previous SMA is greater than the previous Close Price and current SMA is lower than current Close Price </a:t>
            </a:r>
          </a:p>
          <a:p>
            <a:r>
              <a:rPr lang="en-US" sz="1350" dirty="0"/>
              <a:t> </a:t>
            </a:r>
            <a:r>
              <a:rPr lang="en-US" sz="1350" dirty="0" smtClean="0"/>
              <a:t>            then Sell Signal is generated.</a:t>
            </a:r>
          </a:p>
          <a:p>
            <a:pPr marL="285750" indent="-285750">
              <a:buFont typeface="Arial" panose="020B0604020202020204" pitchFamily="34" charset="0"/>
              <a:buChar char="•"/>
            </a:pPr>
            <a:r>
              <a:rPr lang="en-US" sz="1350" dirty="0" smtClean="0"/>
              <a:t>      If previous EMA-20 is lower than the previous EMA-50 and current EMA-20 is greater than current EMA-50</a:t>
            </a:r>
          </a:p>
          <a:p>
            <a:r>
              <a:rPr lang="en-US" sz="1350" dirty="0"/>
              <a:t> </a:t>
            </a:r>
            <a:r>
              <a:rPr lang="en-US" sz="1350" dirty="0" smtClean="0"/>
              <a:t>            then Buy Signal is generated.       </a:t>
            </a:r>
          </a:p>
          <a:p>
            <a:pPr marL="285750" indent="-285750">
              <a:buFont typeface="Arial" panose="020B0604020202020204" pitchFamily="34" charset="0"/>
              <a:buChar char="•"/>
            </a:pPr>
            <a:r>
              <a:rPr lang="en-US" sz="1350" dirty="0" smtClean="0"/>
              <a:t>      if previous EMA-20 is greater than the previous EMA-50 and current EMA-20 is lower than current EMA-50</a:t>
            </a:r>
          </a:p>
          <a:p>
            <a:r>
              <a:rPr lang="en-US" sz="1350" dirty="0"/>
              <a:t> </a:t>
            </a:r>
            <a:r>
              <a:rPr lang="en-US" sz="1350" dirty="0" smtClean="0"/>
              <a:t>            then Sell Signal is generated.</a:t>
            </a:r>
          </a:p>
          <a:p>
            <a:pPr marL="285750" indent="-285750">
              <a:buFont typeface="Arial" panose="020B0604020202020204" pitchFamily="34" charset="0"/>
              <a:buChar char="•"/>
            </a:pPr>
            <a:r>
              <a:rPr lang="en-US" sz="1350" dirty="0" smtClean="0"/>
              <a:t>      if previous MACD value is less than previous EMA-9 and current MACD value is greater than current EMA9  </a:t>
            </a:r>
          </a:p>
          <a:p>
            <a:r>
              <a:rPr lang="en-US" sz="1350" dirty="0"/>
              <a:t> </a:t>
            </a:r>
            <a:r>
              <a:rPr lang="en-US" sz="1350" dirty="0" smtClean="0"/>
              <a:t>            then Buy Signal is generated.</a:t>
            </a:r>
          </a:p>
          <a:p>
            <a:pPr marL="285750" indent="-285750">
              <a:buFont typeface="Arial" panose="020B0604020202020204" pitchFamily="34" charset="0"/>
              <a:buChar char="•"/>
            </a:pPr>
            <a:r>
              <a:rPr lang="en-US" sz="1350" dirty="0" smtClean="0"/>
              <a:t>      if previous MACD value is greater than previous EMA-9 and current MACD value is lower than current   </a:t>
            </a:r>
          </a:p>
          <a:p>
            <a:r>
              <a:rPr lang="en-US" sz="1350" dirty="0"/>
              <a:t> </a:t>
            </a:r>
            <a:r>
              <a:rPr lang="en-US" sz="1350" dirty="0" smtClean="0"/>
              <a:t>            EMA-9 then Sell Signal is generated.</a:t>
            </a:r>
          </a:p>
          <a:p>
            <a:pPr marL="285750" indent="-285750">
              <a:buFont typeface="Arial" panose="020B0604020202020204" pitchFamily="34" charset="0"/>
              <a:buChar char="•"/>
            </a:pPr>
            <a:r>
              <a:rPr lang="en-US" sz="1350" dirty="0" smtClean="0"/>
              <a:t>      if [Close Price - lower band]&lt;[Upper Band -  Close Price] and both the differences are greater than 0 then </a:t>
            </a:r>
          </a:p>
          <a:p>
            <a:r>
              <a:rPr lang="en-US" sz="1350" dirty="0"/>
              <a:t> </a:t>
            </a:r>
            <a:r>
              <a:rPr lang="en-US" sz="1350" dirty="0" smtClean="0"/>
              <a:t>            buy Signal is generated </a:t>
            </a:r>
          </a:p>
          <a:p>
            <a:pPr marL="285750" indent="-285750">
              <a:buFont typeface="Arial" panose="020B0604020202020204" pitchFamily="34" charset="0"/>
              <a:buChar char="•"/>
            </a:pPr>
            <a:r>
              <a:rPr lang="en-US" sz="1350" dirty="0" smtClean="0"/>
              <a:t>      if [Upper band – Close Price]&lt;[Close Price – Lower Band] and both the differences are greater than 0 then  </a:t>
            </a:r>
          </a:p>
          <a:p>
            <a:r>
              <a:rPr lang="en-US" sz="1350" dirty="0"/>
              <a:t> </a:t>
            </a:r>
            <a:r>
              <a:rPr lang="en-US" sz="1350" dirty="0" smtClean="0"/>
              <a:t>            Sell signal is generated</a:t>
            </a:r>
          </a:p>
          <a:p>
            <a:endParaRPr lang="en-US" sz="1350" dirty="0" smtClean="0"/>
          </a:p>
          <a:p>
            <a:r>
              <a:rPr lang="en-US" sz="1350" dirty="0"/>
              <a:t> </a:t>
            </a:r>
            <a:r>
              <a:rPr lang="en-US" sz="1350" dirty="0" smtClean="0"/>
              <a:t>             </a:t>
            </a:r>
            <a:endParaRPr lang="en-IN" sz="1350" dirty="0"/>
          </a:p>
        </p:txBody>
      </p:sp>
      <p:sp>
        <p:nvSpPr>
          <p:cNvPr id="6" name="Date Placeholder 4"/>
          <p:cNvSpPr>
            <a:spLocks noGrp="1"/>
          </p:cNvSpPr>
          <p:nvPr>
            <p:ph type="dt" sz="half" idx="10"/>
          </p:nvPr>
        </p:nvSpPr>
        <p:spPr>
          <a:xfrm>
            <a:off x="628650" y="6356351"/>
            <a:ext cx="2057400" cy="365125"/>
          </a:xfrm>
        </p:spPr>
        <p:txBody>
          <a:bodyPr/>
          <a:lstStyle/>
          <a:p>
            <a:r>
              <a:rPr lang="en-US" dirty="0" smtClean="0"/>
              <a:t>12-Apr-17</a:t>
            </a:r>
            <a:endParaRPr lang="en-IN" dirty="0"/>
          </a:p>
        </p:txBody>
      </p:sp>
      <p:sp>
        <p:nvSpPr>
          <p:cNvPr id="7" name="Slide Number Placeholder 6"/>
          <p:cNvSpPr>
            <a:spLocks noGrp="1"/>
          </p:cNvSpPr>
          <p:nvPr>
            <p:ph type="sldNum" sz="quarter" idx="12"/>
          </p:nvPr>
        </p:nvSpPr>
        <p:spPr>
          <a:xfrm>
            <a:off x="6457950" y="6356351"/>
            <a:ext cx="2057400" cy="365125"/>
          </a:xfrm>
        </p:spPr>
        <p:txBody>
          <a:bodyPr/>
          <a:lstStyle/>
          <a:p>
            <a:fld id="{05E83523-7FCC-4E13-BE0D-DDCD0209FB41}" type="slidenum">
              <a:rPr lang="en-IN" smtClean="0"/>
              <a:t>10</a:t>
            </a:fld>
            <a:endParaRPr lang="en-IN"/>
          </a:p>
        </p:txBody>
      </p:sp>
    </p:spTree>
    <p:extLst>
      <p:ext uri="{BB962C8B-B14F-4D97-AF65-F5344CB8AC3E}">
        <p14:creationId xmlns:p14="http://schemas.microsoft.com/office/powerpoint/2010/main" val="1834991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7703" y="747377"/>
            <a:ext cx="5091780" cy="692497"/>
          </a:xfrm>
          <a:prstGeom prst="rect">
            <a:avLst/>
          </a:prstGeom>
          <a:noFill/>
        </p:spPr>
        <p:txBody>
          <a:bodyPr wrap="none" lIns="68580" tIns="34290" rIns="68580" bIns="34290">
            <a:spAutoFit/>
          </a:bodyPr>
          <a:lstStyle/>
          <a:p>
            <a:pPr algn="ctr"/>
            <a:r>
              <a:rPr lang="en-US" sz="4050" dirty="0">
                <a:ln w="0"/>
                <a:solidFill>
                  <a:schemeClr val="accent1"/>
                </a:solidFill>
                <a:effectLst>
                  <a:outerShdw blurRad="38100" dist="25400" dir="5400000" algn="ctr" rotWithShape="0">
                    <a:srgbClr val="6E747A">
                      <a:alpha val="43000"/>
                    </a:srgbClr>
                  </a:outerShdw>
                </a:effectLst>
              </a:rPr>
              <a:t>Proposed Methodology</a:t>
            </a:r>
          </a:p>
        </p:txBody>
      </p:sp>
      <p:sp>
        <p:nvSpPr>
          <p:cNvPr id="5" name="TextBox 4"/>
          <p:cNvSpPr txBox="1"/>
          <p:nvPr/>
        </p:nvSpPr>
        <p:spPr>
          <a:xfrm>
            <a:off x="751254" y="2005286"/>
            <a:ext cx="8162810" cy="1892826"/>
          </a:xfrm>
          <a:prstGeom prst="rect">
            <a:avLst/>
          </a:prstGeom>
          <a:noFill/>
        </p:spPr>
        <p:txBody>
          <a:bodyPr wrap="square" rtlCol="0">
            <a:spAutoFit/>
          </a:bodyPr>
          <a:lstStyle/>
          <a:p>
            <a:r>
              <a:rPr lang="en-US" b="1" dirty="0" smtClean="0"/>
              <a:t>Step 4: Predicting Stock Price</a:t>
            </a:r>
          </a:p>
          <a:p>
            <a:r>
              <a:rPr lang="en-US" sz="1350" dirty="0"/>
              <a:t> </a:t>
            </a:r>
            <a:r>
              <a:rPr lang="en-US" sz="1350" dirty="0" smtClean="0"/>
              <a:t>             Past 30 days stock price and the index is used as training data for Radial Basis Function Network.</a:t>
            </a:r>
          </a:p>
          <a:p>
            <a:r>
              <a:rPr lang="en-US" sz="1350" dirty="0"/>
              <a:t> </a:t>
            </a:r>
            <a:r>
              <a:rPr lang="en-US" sz="1350" dirty="0" smtClean="0"/>
              <a:t>             Next Day price is predicted and displayed as an output data.</a:t>
            </a:r>
          </a:p>
          <a:p>
            <a:r>
              <a:rPr lang="en-US" sz="1350" dirty="0" smtClean="0"/>
              <a:t> </a:t>
            </a:r>
          </a:p>
          <a:p>
            <a:r>
              <a:rPr lang="en-US" b="1" dirty="0" smtClean="0"/>
              <a:t>Step 5: Calculating Trend Line Equation</a:t>
            </a:r>
          </a:p>
          <a:p>
            <a:r>
              <a:rPr lang="en-US" sz="1350" dirty="0"/>
              <a:t> </a:t>
            </a:r>
            <a:r>
              <a:rPr lang="en-US" sz="1350" dirty="0" smtClean="0"/>
              <a:t>             Past 20 days prices are taken as ‘y’ and index is taken as ‘x’  </a:t>
            </a:r>
          </a:p>
          <a:p>
            <a:r>
              <a:rPr lang="en-US" sz="1350" dirty="0"/>
              <a:t> </a:t>
            </a:r>
            <a:r>
              <a:rPr lang="en-US" sz="1350" dirty="0" smtClean="0"/>
              <a:t>             Relation between ‘x’ and ‘y’ is determined using statistical regression</a:t>
            </a:r>
          </a:p>
          <a:p>
            <a:r>
              <a:rPr lang="en-US" sz="1350" dirty="0"/>
              <a:t> </a:t>
            </a:r>
            <a:r>
              <a:rPr lang="en-US" sz="1350" dirty="0" smtClean="0"/>
              <a:t>             Its slope will determine bullish and bearish market              </a:t>
            </a:r>
            <a:endParaRPr lang="en-IN" sz="1350" dirty="0"/>
          </a:p>
        </p:txBody>
      </p:sp>
      <p:sp>
        <p:nvSpPr>
          <p:cNvPr id="6" name="Date Placeholder 4"/>
          <p:cNvSpPr>
            <a:spLocks noGrp="1"/>
          </p:cNvSpPr>
          <p:nvPr>
            <p:ph type="dt" sz="half" idx="10"/>
          </p:nvPr>
        </p:nvSpPr>
        <p:spPr>
          <a:xfrm>
            <a:off x="628650" y="6356351"/>
            <a:ext cx="2057400" cy="365125"/>
          </a:xfrm>
        </p:spPr>
        <p:txBody>
          <a:bodyPr/>
          <a:lstStyle/>
          <a:p>
            <a:r>
              <a:rPr lang="en-US" dirty="0" smtClean="0"/>
              <a:t>12-Apr-17</a:t>
            </a:r>
            <a:endParaRPr lang="en-IN" dirty="0"/>
          </a:p>
        </p:txBody>
      </p:sp>
      <p:sp>
        <p:nvSpPr>
          <p:cNvPr id="7" name="Slide Number Placeholder 6"/>
          <p:cNvSpPr>
            <a:spLocks noGrp="1"/>
          </p:cNvSpPr>
          <p:nvPr>
            <p:ph type="sldNum" sz="quarter" idx="12"/>
          </p:nvPr>
        </p:nvSpPr>
        <p:spPr>
          <a:xfrm>
            <a:off x="6457950" y="6356351"/>
            <a:ext cx="2057400" cy="365125"/>
          </a:xfrm>
        </p:spPr>
        <p:txBody>
          <a:bodyPr/>
          <a:lstStyle/>
          <a:p>
            <a:fld id="{05E83523-7FCC-4E13-BE0D-DDCD0209FB41}" type="slidenum">
              <a:rPr lang="en-IN" smtClean="0"/>
              <a:t>11</a:t>
            </a:fld>
            <a:endParaRPr lang="en-IN"/>
          </a:p>
        </p:txBody>
      </p:sp>
    </p:spTree>
    <p:extLst>
      <p:ext uri="{BB962C8B-B14F-4D97-AF65-F5344CB8AC3E}">
        <p14:creationId xmlns:p14="http://schemas.microsoft.com/office/powerpoint/2010/main" val="459856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6686" y="785067"/>
            <a:ext cx="5091780" cy="692497"/>
          </a:xfrm>
          <a:prstGeom prst="rect">
            <a:avLst/>
          </a:prstGeom>
          <a:noFill/>
        </p:spPr>
        <p:txBody>
          <a:bodyPr wrap="none" lIns="68580" tIns="34290" rIns="68580" bIns="34290">
            <a:spAutoFit/>
          </a:bodyPr>
          <a:lstStyle/>
          <a:p>
            <a:pPr algn="ctr"/>
            <a:r>
              <a:rPr lang="en-US" sz="4050" dirty="0">
                <a:ln w="0"/>
                <a:solidFill>
                  <a:schemeClr val="accent1"/>
                </a:solidFill>
                <a:effectLst>
                  <a:outerShdw blurRad="38100" dist="25400" dir="5400000" algn="ctr" rotWithShape="0">
                    <a:srgbClr val="6E747A">
                      <a:alpha val="43000"/>
                    </a:srgbClr>
                  </a:outerShdw>
                </a:effectLst>
              </a:rPr>
              <a:t>Proposed Methodology</a:t>
            </a:r>
          </a:p>
        </p:txBody>
      </p:sp>
      <p:sp>
        <p:nvSpPr>
          <p:cNvPr id="5" name="TextBox 4"/>
          <p:cNvSpPr txBox="1"/>
          <p:nvPr/>
        </p:nvSpPr>
        <p:spPr>
          <a:xfrm>
            <a:off x="1569373" y="1664977"/>
            <a:ext cx="6145823" cy="2931572"/>
          </a:xfrm>
          <a:prstGeom prst="rect">
            <a:avLst/>
          </a:prstGeom>
          <a:noFill/>
        </p:spPr>
        <p:txBody>
          <a:bodyPr wrap="square" rtlCol="0">
            <a:spAutoFit/>
          </a:bodyPr>
          <a:lstStyle/>
          <a:p>
            <a:pPr marL="214313" indent="-214313">
              <a:buFont typeface="Arial" panose="020B0604020202020204" pitchFamily="34" charset="0"/>
              <a:buChar char="•"/>
            </a:pPr>
            <a:r>
              <a:rPr lang="en-US" b="1" dirty="0"/>
              <a:t>Calculation Of Simple Moving Average (SMA):</a:t>
            </a:r>
          </a:p>
          <a:p>
            <a:r>
              <a:rPr lang="en-US" sz="1350" dirty="0"/>
              <a:t>                SMA(n+1)=(</a:t>
            </a:r>
            <a:r>
              <a:rPr lang="en-US" sz="1350" dirty="0" err="1"/>
              <a:t>a+b+c</a:t>
            </a:r>
            <a:r>
              <a:rPr lang="en-US" sz="1350" dirty="0"/>
              <a:t>+……+n)/n</a:t>
            </a:r>
          </a:p>
          <a:p>
            <a:r>
              <a:rPr lang="en-US" sz="1350" dirty="0"/>
              <a:t>                SMA(n+2)=(</a:t>
            </a:r>
            <a:r>
              <a:rPr lang="en-US" sz="1350" dirty="0" err="1"/>
              <a:t>b+c</a:t>
            </a:r>
            <a:r>
              <a:rPr lang="en-US" sz="1350" dirty="0"/>
              <a:t>+…..+(n+1))/n</a:t>
            </a:r>
          </a:p>
          <a:p>
            <a:r>
              <a:rPr lang="en-US" sz="1350" dirty="0"/>
              <a:t>                and so on.</a:t>
            </a:r>
          </a:p>
          <a:p>
            <a:r>
              <a:rPr lang="en-US" sz="1350" dirty="0"/>
              <a:t>                where </a:t>
            </a:r>
            <a:endParaRPr lang="en-US" sz="1350" dirty="0" smtClean="0"/>
          </a:p>
          <a:p>
            <a:r>
              <a:rPr lang="en-US" sz="1350" dirty="0"/>
              <a:t> </a:t>
            </a:r>
            <a:r>
              <a:rPr lang="en-US" sz="1350" dirty="0" smtClean="0"/>
              <a:t>                          </a:t>
            </a:r>
            <a:r>
              <a:rPr lang="en-US" sz="1350" dirty="0" err="1" smtClean="0"/>
              <a:t>a,b,c</a:t>
            </a:r>
            <a:r>
              <a:rPr lang="en-US" sz="1350" dirty="0"/>
              <a:t>, are </a:t>
            </a:r>
            <a:r>
              <a:rPr lang="en-US" sz="1350" dirty="0" err="1"/>
              <a:t>a</a:t>
            </a:r>
            <a:r>
              <a:rPr lang="en-US" sz="1350" baseline="30000" dirty="0" err="1"/>
              <a:t>th</a:t>
            </a:r>
            <a:r>
              <a:rPr lang="en-US" sz="1350" dirty="0" err="1"/>
              <a:t>,b</a:t>
            </a:r>
            <a:r>
              <a:rPr lang="en-US" sz="1350" baseline="30000" dirty="0" err="1"/>
              <a:t>th</a:t>
            </a:r>
            <a:r>
              <a:rPr lang="en-US" sz="1350" dirty="0"/>
              <a:t> and </a:t>
            </a:r>
            <a:r>
              <a:rPr lang="en-US" sz="1350" dirty="0" err="1"/>
              <a:t>c</a:t>
            </a:r>
            <a:r>
              <a:rPr lang="en-US" sz="1350" baseline="30000" dirty="0" err="1"/>
              <a:t>th</a:t>
            </a:r>
            <a:r>
              <a:rPr lang="en-US" sz="1350" dirty="0"/>
              <a:t> </a:t>
            </a:r>
            <a:r>
              <a:rPr lang="en-US" sz="1350" dirty="0" smtClean="0"/>
              <a:t>stock </a:t>
            </a:r>
            <a:r>
              <a:rPr lang="en-US" sz="1350" dirty="0"/>
              <a:t>prices and </a:t>
            </a:r>
            <a:endParaRPr lang="en-US" sz="1350" dirty="0" smtClean="0"/>
          </a:p>
          <a:p>
            <a:r>
              <a:rPr lang="en-US" sz="1350" dirty="0"/>
              <a:t> </a:t>
            </a:r>
            <a:r>
              <a:rPr lang="en-US" sz="1350" dirty="0" smtClean="0"/>
              <a:t>                          n </a:t>
            </a:r>
            <a:r>
              <a:rPr lang="en-US" sz="1350" dirty="0"/>
              <a:t>is time period, n=20 </a:t>
            </a:r>
            <a:r>
              <a:rPr lang="en-US" sz="1350" dirty="0" smtClean="0"/>
              <a:t>days</a:t>
            </a:r>
          </a:p>
          <a:p>
            <a:endParaRPr lang="en-US" sz="1350" dirty="0"/>
          </a:p>
          <a:p>
            <a:r>
              <a:rPr lang="en-US" sz="1350" dirty="0"/>
              <a:t> </a:t>
            </a:r>
          </a:p>
          <a:p>
            <a:pPr marL="214313" indent="-214313">
              <a:buFont typeface="Arial" panose="020B0604020202020204" pitchFamily="34" charset="0"/>
              <a:buChar char="•"/>
            </a:pPr>
            <a:r>
              <a:rPr lang="en-US" b="1" dirty="0" smtClean="0"/>
              <a:t>Determining </a:t>
            </a:r>
            <a:r>
              <a:rPr lang="en-US" b="1" dirty="0"/>
              <a:t>Trend:</a:t>
            </a:r>
          </a:p>
          <a:p>
            <a:r>
              <a:rPr lang="en-US" sz="1350" dirty="0"/>
              <a:t>                if Closing price curve is above the SMA curve , it is uptrend</a:t>
            </a:r>
          </a:p>
          <a:p>
            <a:r>
              <a:rPr lang="en-US" sz="1350" dirty="0"/>
              <a:t>                if Closing price curve is below the SMA curve , it is downtrend              </a:t>
            </a:r>
          </a:p>
          <a:p>
            <a:endParaRPr lang="en-IN" sz="1350" dirty="0"/>
          </a:p>
        </p:txBody>
      </p:sp>
      <p:sp>
        <p:nvSpPr>
          <p:cNvPr id="6" name="Date Placeholder 5"/>
          <p:cNvSpPr>
            <a:spLocks noGrp="1"/>
          </p:cNvSpPr>
          <p:nvPr>
            <p:ph type="dt" sz="half" idx="10"/>
          </p:nvPr>
        </p:nvSpPr>
        <p:spPr>
          <a:xfrm>
            <a:off x="628650" y="6356351"/>
            <a:ext cx="2057400" cy="365125"/>
          </a:xfrm>
        </p:spPr>
        <p:txBody>
          <a:bodyPr/>
          <a:lstStyle/>
          <a:p>
            <a:r>
              <a:rPr lang="en-US" smtClean="0"/>
              <a:t>12-Apr-17</a:t>
            </a:r>
            <a:endParaRPr lang="en-IN"/>
          </a:p>
        </p:txBody>
      </p:sp>
      <p:sp>
        <p:nvSpPr>
          <p:cNvPr id="7" name="Slide Number Placeholder 6"/>
          <p:cNvSpPr>
            <a:spLocks noGrp="1"/>
          </p:cNvSpPr>
          <p:nvPr>
            <p:ph type="sldNum" sz="quarter" idx="12"/>
          </p:nvPr>
        </p:nvSpPr>
        <p:spPr>
          <a:xfrm>
            <a:off x="6457950" y="6356351"/>
            <a:ext cx="2057400" cy="365125"/>
          </a:xfrm>
        </p:spPr>
        <p:txBody>
          <a:bodyPr/>
          <a:lstStyle/>
          <a:p>
            <a:fld id="{05E83523-7FCC-4E13-BE0D-DDCD0209FB41}" type="slidenum">
              <a:rPr lang="en-IN" smtClean="0"/>
              <a:t>12</a:t>
            </a:fld>
            <a:endParaRPr lang="en-IN"/>
          </a:p>
        </p:txBody>
      </p:sp>
    </p:spTree>
    <p:extLst>
      <p:ext uri="{BB962C8B-B14F-4D97-AF65-F5344CB8AC3E}">
        <p14:creationId xmlns:p14="http://schemas.microsoft.com/office/powerpoint/2010/main" val="840037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8720" y="825328"/>
            <a:ext cx="5091780" cy="692497"/>
          </a:xfrm>
          <a:prstGeom prst="rect">
            <a:avLst/>
          </a:prstGeom>
          <a:noFill/>
        </p:spPr>
        <p:txBody>
          <a:bodyPr wrap="none" lIns="68580" tIns="34290" rIns="68580" bIns="34290">
            <a:spAutoFit/>
          </a:bodyPr>
          <a:lstStyle/>
          <a:p>
            <a:pPr algn="ctr"/>
            <a:r>
              <a:rPr lang="en-US" sz="4050" dirty="0">
                <a:ln w="0"/>
                <a:solidFill>
                  <a:schemeClr val="accent1"/>
                </a:solidFill>
                <a:effectLst>
                  <a:outerShdw blurRad="38100" dist="25400" dir="5400000" algn="ctr" rotWithShape="0">
                    <a:srgbClr val="6E747A">
                      <a:alpha val="43000"/>
                    </a:srgbClr>
                  </a:outerShdw>
                </a:effectLst>
              </a:rPr>
              <a:t>Proposed Methodology</a:t>
            </a:r>
          </a:p>
        </p:txBody>
      </p:sp>
      <p:sp>
        <p:nvSpPr>
          <p:cNvPr id="5" name="TextBox 4"/>
          <p:cNvSpPr txBox="1"/>
          <p:nvPr/>
        </p:nvSpPr>
        <p:spPr>
          <a:xfrm>
            <a:off x="1409262" y="1754699"/>
            <a:ext cx="7280031" cy="1408078"/>
          </a:xfrm>
          <a:prstGeom prst="rect">
            <a:avLst/>
          </a:prstGeom>
          <a:noFill/>
        </p:spPr>
        <p:txBody>
          <a:bodyPr wrap="square" rtlCol="0">
            <a:spAutoFit/>
          </a:bodyPr>
          <a:lstStyle/>
          <a:p>
            <a:pPr marL="214313" indent="-214313">
              <a:buFont typeface="Arial" panose="020B0604020202020204" pitchFamily="34" charset="0"/>
              <a:buChar char="•"/>
            </a:pPr>
            <a:r>
              <a:rPr lang="en-US" b="1" dirty="0"/>
              <a:t>Calculation of n-period-EMA(Exponential Moving Average):</a:t>
            </a:r>
          </a:p>
          <a:p>
            <a:r>
              <a:rPr lang="en-US" sz="1350" dirty="0"/>
              <a:t>           </a:t>
            </a:r>
            <a:r>
              <a:rPr lang="en-US" sz="1350" dirty="0" smtClean="0"/>
              <a:t>      </a:t>
            </a:r>
            <a:r>
              <a:rPr lang="en-US" sz="1350" dirty="0"/>
              <a:t>SMA: n-period-sum/n</a:t>
            </a:r>
          </a:p>
          <a:p>
            <a:r>
              <a:rPr lang="en-US" sz="1350" dirty="0"/>
              <a:t>           </a:t>
            </a:r>
            <a:r>
              <a:rPr lang="en-US" sz="1350" dirty="0" smtClean="0"/>
              <a:t>      </a:t>
            </a:r>
            <a:r>
              <a:rPr lang="en-US" sz="1350" dirty="0"/>
              <a:t>Multiplier: 2/(n+1)</a:t>
            </a:r>
          </a:p>
          <a:p>
            <a:r>
              <a:rPr lang="en-US" sz="1350" dirty="0"/>
              <a:t>           </a:t>
            </a:r>
            <a:r>
              <a:rPr lang="en-US" sz="1350" dirty="0" smtClean="0"/>
              <a:t>      </a:t>
            </a:r>
            <a:r>
              <a:rPr lang="en-US" sz="1350" dirty="0"/>
              <a:t>EMA: {close – EMA(previous day)}*multiplier + EMA(previous day)</a:t>
            </a:r>
          </a:p>
          <a:p>
            <a:endParaRPr lang="en-US" sz="1350" dirty="0"/>
          </a:p>
          <a:p>
            <a:endParaRPr lang="en-US" sz="1350" dirty="0"/>
          </a:p>
        </p:txBody>
      </p:sp>
      <p:sp>
        <p:nvSpPr>
          <p:cNvPr id="6" name="Date Placeholder 4"/>
          <p:cNvSpPr>
            <a:spLocks noGrp="1"/>
          </p:cNvSpPr>
          <p:nvPr>
            <p:ph type="dt" sz="half" idx="10"/>
          </p:nvPr>
        </p:nvSpPr>
        <p:spPr>
          <a:xfrm>
            <a:off x="628650" y="6356351"/>
            <a:ext cx="2057400" cy="365125"/>
          </a:xfrm>
        </p:spPr>
        <p:txBody>
          <a:bodyPr/>
          <a:lstStyle/>
          <a:p>
            <a:r>
              <a:rPr lang="en-US" smtClean="0"/>
              <a:t>12-Apr-17</a:t>
            </a:r>
            <a:endParaRPr lang="en-IN"/>
          </a:p>
        </p:txBody>
      </p:sp>
      <p:sp>
        <p:nvSpPr>
          <p:cNvPr id="7" name="Slide Number Placeholder 6"/>
          <p:cNvSpPr>
            <a:spLocks noGrp="1"/>
          </p:cNvSpPr>
          <p:nvPr>
            <p:ph type="sldNum" sz="quarter" idx="12"/>
          </p:nvPr>
        </p:nvSpPr>
        <p:spPr>
          <a:xfrm>
            <a:off x="6457950" y="6356351"/>
            <a:ext cx="2057400" cy="365125"/>
          </a:xfrm>
        </p:spPr>
        <p:txBody>
          <a:bodyPr/>
          <a:lstStyle/>
          <a:p>
            <a:fld id="{05E83523-7FCC-4E13-BE0D-DDCD0209FB41}" type="slidenum">
              <a:rPr lang="en-IN" smtClean="0"/>
              <a:t>13</a:t>
            </a:fld>
            <a:endParaRPr lang="en-IN"/>
          </a:p>
        </p:txBody>
      </p:sp>
      <p:sp>
        <p:nvSpPr>
          <p:cNvPr id="8" name="TextBox 7"/>
          <p:cNvSpPr txBox="1"/>
          <p:nvPr/>
        </p:nvSpPr>
        <p:spPr>
          <a:xfrm>
            <a:off x="1409262" y="3005238"/>
            <a:ext cx="7280031" cy="1200329"/>
          </a:xfrm>
          <a:prstGeom prst="rect">
            <a:avLst/>
          </a:prstGeom>
          <a:noFill/>
        </p:spPr>
        <p:txBody>
          <a:bodyPr wrap="square" rtlCol="0">
            <a:spAutoFit/>
          </a:bodyPr>
          <a:lstStyle/>
          <a:p>
            <a:pPr marL="214313" indent="-214313">
              <a:buFont typeface="Arial" panose="020B0604020202020204" pitchFamily="34" charset="0"/>
              <a:buChar char="•"/>
            </a:pPr>
            <a:r>
              <a:rPr lang="en-US" b="1" dirty="0"/>
              <a:t>Calculation of MACD(Moving Average Divergence Convergence)</a:t>
            </a:r>
            <a:r>
              <a:rPr lang="en-US" dirty="0"/>
              <a:t>:</a:t>
            </a:r>
          </a:p>
          <a:p>
            <a:r>
              <a:rPr lang="en-US" sz="1350" dirty="0"/>
              <a:t>                 MACD : 12 day EMA -  26 day EMA</a:t>
            </a:r>
          </a:p>
          <a:p>
            <a:r>
              <a:rPr lang="en-US" sz="1350" dirty="0"/>
              <a:t>                 Signal Line: EMA-9</a:t>
            </a:r>
          </a:p>
          <a:p>
            <a:endParaRPr lang="en-US" sz="1350" dirty="0"/>
          </a:p>
          <a:p>
            <a:endParaRPr lang="en-US" sz="1350" dirty="0"/>
          </a:p>
        </p:txBody>
      </p:sp>
      <p:sp>
        <p:nvSpPr>
          <p:cNvPr id="9" name="TextBox 8"/>
          <p:cNvSpPr txBox="1"/>
          <p:nvPr/>
        </p:nvSpPr>
        <p:spPr>
          <a:xfrm>
            <a:off x="1409262" y="3969091"/>
            <a:ext cx="7280031" cy="1892826"/>
          </a:xfrm>
          <a:prstGeom prst="rect">
            <a:avLst/>
          </a:prstGeom>
          <a:noFill/>
        </p:spPr>
        <p:txBody>
          <a:bodyPr wrap="square" rtlCol="0">
            <a:spAutoFit/>
          </a:bodyPr>
          <a:lstStyle/>
          <a:p>
            <a:pPr marL="214313" indent="-214313">
              <a:buFont typeface="Arial" panose="020B0604020202020204" pitchFamily="34" charset="0"/>
              <a:buChar char="•"/>
            </a:pPr>
            <a:r>
              <a:rPr lang="en-US" b="1" dirty="0"/>
              <a:t>Calculation of RSI(Relative Strength Index):</a:t>
            </a:r>
          </a:p>
          <a:p>
            <a:r>
              <a:rPr lang="en-US" sz="1350" dirty="0"/>
              <a:t>                 RSI: (100 – (100/(1+RS)))</a:t>
            </a:r>
          </a:p>
          <a:p>
            <a:r>
              <a:rPr lang="en-US" sz="1350" dirty="0"/>
              <a:t>                 RS : 14-day-EMA of up-day closing gains/14-day-EMA of down-day closing losses</a:t>
            </a:r>
          </a:p>
          <a:p>
            <a:endParaRPr lang="en-US" sz="1350" dirty="0"/>
          </a:p>
          <a:p>
            <a:endParaRPr lang="en-US" sz="1350" dirty="0"/>
          </a:p>
          <a:p>
            <a:pPr marL="214313" indent="-214313">
              <a:buFont typeface="Arial" panose="020B0604020202020204" pitchFamily="34" charset="0"/>
              <a:buChar char="•"/>
            </a:pPr>
            <a:r>
              <a:rPr lang="en-US" b="1" dirty="0"/>
              <a:t>Determination of overbought and oversold:</a:t>
            </a:r>
          </a:p>
          <a:p>
            <a:r>
              <a:rPr lang="en-US" sz="1350" dirty="0"/>
              <a:t>         </a:t>
            </a:r>
            <a:r>
              <a:rPr lang="en-US" sz="1350" dirty="0" smtClean="0"/>
              <a:t>         </a:t>
            </a:r>
            <a:r>
              <a:rPr lang="en-US" sz="1350" dirty="0"/>
              <a:t>if </a:t>
            </a:r>
            <a:r>
              <a:rPr lang="en-IN" sz="1350" dirty="0"/>
              <a:t>RSI is 70 then overbought and oversold when below 30.</a:t>
            </a:r>
          </a:p>
          <a:p>
            <a:endParaRPr lang="en-US" sz="1350" dirty="0"/>
          </a:p>
        </p:txBody>
      </p:sp>
    </p:spTree>
    <p:extLst>
      <p:ext uri="{BB962C8B-B14F-4D97-AF65-F5344CB8AC3E}">
        <p14:creationId xmlns:p14="http://schemas.microsoft.com/office/powerpoint/2010/main" val="2171543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0279" y="764831"/>
            <a:ext cx="5091780" cy="692497"/>
          </a:xfrm>
          <a:prstGeom prst="rect">
            <a:avLst/>
          </a:prstGeom>
          <a:noFill/>
        </p:spPr>
        <p:txBody>
          <a:bodyPr wrap="none" lIns="68580" tIns="34290" rIns="68580" bIns="34290">
            <a:spAutoFit/>
          </a:bodyPr>
          <a:lstStyle/>
          <a:p>
            <a:pPr algn="ctr"/>
            <a:r>
              <a:rPr lang="en-US" sz="4050" dirty="0">
                <a:ln w="0"/>
                <a:solidFill>
                  <a:schemeClr val="accent1"/>
                </a:solidFill>
                <a:effectLst>
                  <a:outerShdw blurRad="38100" dist="25400" dir="5400000" algn="ctr" rotWithShape="0">
                    <a:srgbClr val="6E747A">
                      <a:alpha val="43000"/>
                    </a:srgbClr>
                  </a:outerShdw>
                </a:effectLst>
              </a:rPr>
              <a:t>Proposed Methodology</a:t>
            </a:r>
          </a:p>
        </p:txBody>
      </p:sp>
      <p:sp>
        <p:nvSpPr>
          <p:cNvPr id="6" name="Date Placeholder 4"/>
          <p:cNvSpPr>
            <a:spLocks noGrp="1"/>
          </p:cNvSpPr>
          <p:nvPr>
            <p:ph type="dt" sz="half" idx="10"/>
          </p:nvPr>
        </p:nvSpPr>
        <p:spPr>
          <a:xfrm>
            <a:off x="628650" y="6356351"/>
            <a:ext cx="2057400" cy="365125"/>
          </a:xfrm>
        </p:spPr>
        <p:txBody>
          <a:bodyPr/>
          <a:lstStyle/>
          <a:p>
            <a:r>
              <a:rPr lang="en-US" smtClean="0"/>
              <a:t>12-Apr-17</a:t>
            </a:r>
            <a:endParaRPr lang="en-IN"/>
          </a:p>
        </p:txBody>
      </p:sp>
      <p:sp>
        <p:nvSpPr>
          <p:cNvPr id="7" name="Slide Number Placeholder 6"/>
          <p:cNvSpPr>
            <a:spLocks noGrp="1"/>
          </p:cNvSpPr>
          <p:nvPr>
            <p:ph type="sldNum" sz="quarter" idx="12"/>
          </p:nvPr>
        </p:nvSpPr>
        <p:spPr>
          <a:xfrm>
            <a:off x="6457950" y="6356351"/>
            <a:ext cx="2057400" cy="365125"/>
          </a:xfrm>
        </p:spPr>
        <p:txBody>
          <a:bodyPr/>
          <a:lstStyle/>
          <a:p>
            <a:fld id="{05E83523-7FCC-4E13-BE0D-DDCD0209FB41}" type="slidenum">
              <a:rPr lang="en-IN" smtClean="0"/>
              <a:t>14</a:t>
            </a:fld>
            <a:endParaRPr lang="en-IN"/>
          </a:p>
        </p:txBody>
      </p:sp>
      <p:sp>
        <p:nvSpPr>
          <p:cNvPr id="9" name="TextBox 8"/>
          <p:cNvSpPr txBox="1"/>
          <p:nvPr/>
        </p:nvSpPr>
        <p:spPr>
          <a:xfrm>
            <a:off x="1420279" y="1997729"/>
            <a:ext cx="7280031" cy="2585323"/>
          </a:xfrm>
          <a:prstGeom prst="rect">
            <a:avLst/>
          </a:prstGeom>
          <a:noFill/>
        </p:spPr>
        <p:txBody>
          <a:bodyPr wrap="square" rtlCol="0">
            <a:spAutoFit/>
          </a:bodyPr>
          <a:lstStyle/>
          <a:p>
            <a:pPr marL="214313" indent="-214313">
              <a:buFont typeface="Arial" panose="020B0604020202020204" pitchFamily="34" charset="0"/>
              <a:buChar char="•"/>
            </a:pPr>
            <a:r>
              <a:rPr lang="en-US" b="1" dirty="0"/>
              <a:t>Calculation of Statistical Regression</a:t>
            </a:r>
            <a:r>
              <a:rPr lang="en-US" dirty="0"/>
              <a:t>:</a:t>
            </a:r>
          </a:p>
          <a:p>
            <a:r>
              <a:rPr lang="en-US" sz="1350" dirty="0"/>
              <a:t>               </a:t>
            </a:r>
            <a:r>
              <a:rPr lang="en-US" sz="1350" dirty="0" smtClean="0"/>
              <a:t>y </a:t>
            </a:r>
            <a:r>
              <a:rPr lang="en-US" sz="1350" dirty="0"/>
              <a:t>= mx + c</a:t>
            </a:r>
          </a:p>
          <a:p>
            <a:r>
              <a:rPr lang="en-US" sz="1350" dirty="0"/>
              <a:t>             </a:t>
            </a:r>
            <a:r>
              <a:rPr lang="en-US" sz="1350" dirty="0" smtClean="0"/>
              <a:t>  where </a:t>
            </a:r>
            <a:r>
              <a:rPr lang="en-US" sz="1350" dirty="0"/>
              <a:t>y = closing price </a:t>
            </a:r>
            <a:r>
              <a:rPr lang="en-US" sz="1350" dirty="0" smtClean="0"/>
              <a:t>,</a:t>
            </a:r>
          </a:p>
          <a:p>
            <a:r>
              <a:rPr lang="en-US" sz="1350" dirty="0"/>
              <a:t> </a:t>
            </a:r>
            <a:r>
              <a:rPr lang="en-US" sz="1350" dirty="0" smtClean="0"/>
              <a:t>                                 </a:t>
            </a:r>
            <a:r>
              <a:rPr lang="en-US" sz="1350" dirty="0"/>
              <a:t>x = nth number</a:t>
            </a:r>
          </a:p>
          <a:p>
            <a:r>
              <a:rPr lang="en-US" sz="1350" dirty="0"/>
              <a:t>                      </a:t>
            </a:r>
            <a:r>
              <a:rPr lang="en-US" sz="1350" dirty="0" smtClean="0"/>
              <a:t>           m </a:t>
            </a:r>
            <a:r>
              <a:rPr lang="en-US" sz="1350" dirty="0"/>
              <a:t>= (sum(x*y)-sum(y)*sum(x))/sum((x-mean(x))^2)</a:t>
            </a:r>
          </a:p>
          <a:p>
            <a:r>
              <a:rPr lang="en-US" sz="1350" b="1" dirty="0"/>
              <a:t>                       </a:t>
            </a:r>
            <a:r>
              <a:rPr lang="en-US" sz="1350" b="1" dirty="0" smtClean="0"/>
              <a:t>          </a:t>
            </a:r>
            <a:r>
              <a:rPr lang="en-US" sz="1350" dirty="0" smtClean="0"/>
              <a:t>c  </a:t>
            </a:r>
            <a:r>
              <a:rPr lang="en-US" sz="1350" dirty="0"/>
              <a:t>= y – mx</a:t>
            </a:r>
          </a:p>
          <a:p>
            <a:endParaRPr lang="en-US" b="1" dirty="0"/>
          </a:p>
          <a:p>
            <a:pPr marL="214313" indent="-214313">
              <a:buFont typeface="Arial" panose="020B0604020202020204" pitchFamily="34" charset="0"/>
              <a:buChar char="•"/>
            </a:pPr>
            <a:r>
              <a:rPr lang="en-US" b="1" dirty="0"/>
              <a:t>Determination of Trend</a:t>
            </a:r>
            <a:r>
              <a:rPr lang="en-US" dirty="0"/>
              <a:t>:</a:t>
            </a:r>
          </a:p>
          <a:p>
            <a:r>
              <a:rPr lang="en-US" sz="1350" dirty="0"/>
              <a:t>               if m &gt; 0 then trend is uptrend</a:t>
            </a:r>
          </a:p>
          <a:p>
            <a:r>
              <a:rPr lang="en-US" sz="1350" dirty="0"/>
              <a:t>               if m &lt; 0 then trend is downtrend</a:t>
            </a:r>
            <a:endParaRPr lang="en-IN" sz="1350" dirty="0"/>
          </a:p>
          <a:p>
            <a:endParaRPr lang="en-US" sz="1350" dirty="0"/>
          </a:p>
        </p:txBody>
      </p:sp>
      <p:sp>
        <p:nvSpPr>
          <p:cNvPr id="10" name="TextBox 9"/>
          <p:cNvSpPr txBox="1"/>
          <p:nvPr/>
        </p:nvSpPr>
        <p:spPr>
          <a:xfrm>
            <a:off x="1420279" y="4765662"/>
            <a:ext cx="7280031" cy="1408078"/>
          </a:xfrm>
          <a:prstGeom prst="rect">
            <a:avLst/>
          </a:prstGeom>
          <a:noFill/>
        </p:spPr>
        <p:txBody>
          <a:bodyPr wrap="square" rtlCol="0">
            <a:spAutoFit/>
          </a:bodyPr>
          <a:lstStyle/>
          <a:p>
            <a:pPr marL="214313" indent="-214313">
              <a:buFont typeface="Arial" panose="020B0604020202020204" pitchFamily="34" charset="0"/>
              <a:buChar char="•"/>
            </a:pPr>
            <a:r>
              <a:rPr lang="en-US" b="1" dirty="0"/>
              <a:t>Calculation of Bollinger Band</a:t>
            </a:r>
            <a:r>
              <a:rPr lang="en-US" dirty="0"/>
              <a:t>:</a:t>
            </a:r>
          </a:p>
          <a:p>
            <a:r>
              <a:rPr lang="en-US" sz="1350" dirty="0"/>
              <a:t>               Upper-Band: SMA-20 + 2 * standard deviation of 20 day closing</a:t>
            </a:r>
          </a:p>
          <a:p>
            <a:r>
              <a:rPr lang="en-US" sz="1350" dirty="0"/>
              <a:t>               Lower-Band: SMA-20 + 2 * standard deviation of 20 day closing</a:t>
            </a:r>
          </a:p>
          <a:p>
            <a:endParaRPr lang="en-US" sz="1350" dirty="0"/>
          </a:p>
          <a:p>
            <a:endParaRPr lang="en-US" sz="1350" b="1" dirty="0"/>
          </a:p>
          <a:p>
            <a:endParaRPr lang="en-US" sz="1350" dirty="0"/>
          </a:p>
        </p:txBody>
      </p:sp>
    </p:spTree>
    <p:extLst>
      <p:ext uri="{BB962C8B-B14F-4D97-AF65-F5344CB8AC3E}">
        <p14:creationId xmlns:p14="http://schemas.microsoft.com/office/powerpoint/2010/main" val="186421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0281" y="699284"/>
            <a:ext cx="2882392" cy="692497"/>
          </a:xfrm>
          <a:prstGeom prst="rect">
            <a:avLst/>
          </a:prstGeom>
          <a:noFill/>
        </p:spPr>
        <p:txBody>
          <a:bodyPr wrap="none" lIns="68580" tIns="34290" rIns="68580" bIns="34290">
            <a:spAutoFit/>
          </a:bodyPr>
          <a:lstStyle/>
          <a:p>
            <a:pPr algn="ctr"/>
            <a:r>
              <a:rPr lang="en-US" sz="4050" dirty="0" smtClean="0">
                <a:ln w="0"/>
                <a:solidFill>
                  <a:schemeClr val="accent1"/>
                </a:solidFill>
                <a:effectLst>
                  <a:outerShdw blurRad="38100" dist="25400" dir="5400000" algn="ctr" rotWithShape="0">
                    <a:srgbClr val="6E747A">
                      <a:alpha val="43000"/>
                    </a:srgbClr>
                  </a:outerShdw>
                </a:effectLst>
              </a:rPr>
              <a:t>Screen-Shots</a:t>
            </a:r>
            <a:endParaRPr lang="en-US" sz="4050" dirty="0">
              <a:ln w="0"/>
              <a:solidFill>
                <a:schemeClr val="accent1"/>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715" y="1730091"/>
            <a:ext cx="6928571" cy="3257143"/>
          </a:xfrm>
          <a:prstGeom prst="rect">
            <a:avLst/>
          </a:prstGeom>
        </p:spPr>
      </p:pic>
      <p:sp>
        <p:nvSpPr>
          <p:cNvPr id="6" name="Date Placeholder 6"/>
          <p:cNvSpPr>
            <a:spLocks noGrp="1"/>
          </p:cNvSpPr>
          <p:nvPr>
            <p:ph type="dt" sz="half" idx="10"/>
          </p:nvPr>
        </p:nvSpPr>
        <p:spPr>
          <a:xfrm>
            <a:off x="628650" y="6356351"/>
            <a:ext cx="2057400" cy="365125"/>
          </a:xfrm>
        </p:spPr>
        <p:txBody>
          <a:bodyPr/>
          <a:lstStyle/>
          <a:p>
            <a:r>
              <a:rPr lang="en-US" smtClean="0"/>
              <a:t>12-Apr-17</a:t>
            </a:r>
            <a:endParaRPr lang="en-IN"/>
          </a:p>
        </p:txBody>
      </p:sp>
      <p:sp>
        <p:nvSpPr>
          <p:cNvPr id="7" name="Slide Number Placeholder 7"/>
          <p:cNvSpPr>
            <a:spLocks noGrp="1"/>
          </p:cNvSpPr>
          <p:nvPr>
            <p:ph type="sldNum" sz="quarter" idx="12"/>
          </p:nvPr>
        </p:nvSpPr>
        <p:spPr>
          <a:xfrm>
            <a:off x="6457950" y="6356351"/>
            <a:ext cx="2057400" cy="365125"/>
          </a:xfrm>
        </p:spPr>
        <p:txBody>
          <a:bodyPr/>
          <a:lstStyle/>
          <a:p>
            <a:fld id="{05E83523-7FCC-4E13-BE0D-DDCD0209FB41}" type="slidenum">
              <a:rPr lang="en-IN" smtClean="0"/>
              <a:t>15</a:t>
            </a:fld>
            <a:endParaRPr lang="en-IN"/>
          </a:p>
        </p:txBody>
      </p:sp>
    </p:spTree>
    <p:extLst>
      <p:ext uri="{BB962C8B-B14F-4D97-AF65-F5344CB8AC3E}">
        <p14:creationId xmlns:p14="http://schemas.microsoft.com/office/powerpoint/2010/main" val="2868817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8416" y="569798"/>
            <a:ext cx="2882392" cy="692497"/>
          </a:xfrm>
          <a:prstGeom prst="rect">
            <a:avLst/>
          </a:prstGeom>
          <a:noFill/>
        </p:spPr>
        <p:txBody>
          <a:bodyPr wrap="none" lIns="68580" tIns="34290" rIns="68580" bIns="34290">
            <a:spAutoFit/>
          </a:bodyPr>
          <a:lstStyle/>
          <a:p>
            <a:pPr algn="ctr"/>
            <a:r>
              <a:rPr lang="en-US" sz="4050" dirty="0">
                <a:ln w="0"/>
                <a:solidFill>
                  <a:schemeClr val="accent1"/>
                </a:solidFill>
                <a:effectLst>
                  <a:outerShdw blurRad="38100" dist="25400" dir="5400000" algn="ctr" rotWithShape="0">
                    <a:srgbClr val="6E747A">
                      <a:alpha val="43000"/>
                    </a:srgbClr>
                  </a:outerShdw>
                </a:effectLst>
              </a:rPr>
              <a:t>Screen-Shots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0" y="1932546"/>
            <a:ext cx="4281511" cy="329184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1932545"/>
            <a:ext cx="4389129" cy="3291847"/>
          </a:xfrm>
          <a:prstGeom prst="rect">
            <a:avLst/>
          </a:prstGeom>
        </p:spPr>
      </p:pic>
      <p:sp>
        <p:nvSpPr>
          <p:cNvPr id="7" name="Date Placeholder 7"/>
          <p:cNvSpPr>
            <a:spLocks noGrp="1"/>
          </p:cNvSpPr>
          <p:nvPr>
            <p:ph type="dt" sz="half" idx="10"/>
          </p:nvPr>
        </p:nvSpPr>
        <p:spPr>
          <a:xfrm>
            <a:off x="628650" y="6356351"/>
            <a:ext cx="2057400" cy="365125"/>
          </a:xfrm>
        </p:spPr>
        <p:txBody>
          <a:bodyPr/>
          <a:lstStyle/>
          <a:p>
            <a:r>
              <a:rPr lang="en-US" smtClean="0"/>
              <a:t>12-Apr-17</a:t>
            </a:r>
            <a:endParaRPr lang="en-IN"/>
          </a:p>
        </p:txBody>
      </p:sp>
      <p:sp>
        <p:nvSpPr>
          <p:cNvPr id="8" name="Slide Number Placeholder 8"/>
          <p:cNvSpPr>
            <a:spLocks noGrp="1"/>
          </p:cNvSpPr>
          <p:nvPr>
            <p:ph type="sldNum" sz="quarter" idx="12"/>
          </p:nvPr>
        </p:nvSpPr>
        <p:spPr>
          <a:xfrm>
            <a:off x="6457950" y="6356351"/>
            <a:ext cx="2057400" cy="365125"/>
          </a:xfrm>
        </p:spPr>
        <p:txBody>
          <a:bodyPr/>
          <a:lstStyle/>
          <a:p>
            <a:fld id="{05E83523-7FCC-4E13-BE0D-DDCD0209FB41}" type="slidenum">
              <a:rPr lang="en-IN" smtClean="0"/>
              <a:t>16</a:t>
            </a:fld>
            <a:endParaRPr lang="en-IN"/>
          </a:p>
        </p:txBody>
      </p:sp>
    </p:spTree>
    <p:extLst>
      <p:ext uri="{BB962C8B-B14F-4D97-AF65-F5344CB8AC3E}">
        <p14:creationId xmlns:p14="http://schemas.microsoft.com/office/powerpoint/2010/main" val="141612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5365" y="559557"/>
            <a:ext cx="2882392" cy="692497"/>
          </a:xfrm>
          <a:prstGeom prst="rect">
            <a:avLst/>
          </a:prstGeom>
          <a:noFill/>
        </p:spPr>
        <p:txBody>
          <a:bodyPr wrap="none" lIns="68580" tIns="34290" rIns="68580" bIns="34290">
            <a:spAutoFit/>
          </a:bodyPr>
          <a:lstStyle/>
          <a:p>
            <a:pPr algn="ctr"/>
            <a:r>
              <a:rPr lang="en-US" sz="4050" dirty="0" smtClean="0">
                <a:ln w="0"/>
                <a:solidFill>
                  <a:schemeClr val="accent1"/>
                </a:solidFill>
                <a:effectLst>
                  <a:outerShdw blurRad="38100" dist="25400" dir="5400000" algn="ctr" rotWithShape="0">
                    <a:srgbClr val="6E747A">
                      <a:alpha val="43000"/>
                    </a:srgbClr>
                  </a:outerShdw>
                </a:effectLst>
              </a:rPr>
              <a:t>Screen-Shots</a:t>
            </a:r>
            <a:endParaRPr lang="en-US" sz="4050" dirty="0">
              <a:ln w="0"/>
              <a:solidFill>
                <a:schemeClr val="accent1"/>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122" y="1914961"/>
            <a:ext cx="4389129" cy="329184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9" y="1914961"/>
            <a:ext cx="4389129" cy="3291847"/>
          </a:xfrm>
          <a:prstGeom prst="rect">
            <a:avLst/>
          </a:prstGeom>
        </p:spPr>
      </p:pic>
      <p:sp>
        <p:nvSpPr>
          <p:cNvPr id="7" name="Date Placeholder 9"/>
          <p:cNvSpPr>
            <a:spLocks noGrp="1"/>
          </p:cNvSpPr>
          <p:nvPr>
            <p:ph type="dt" sz="half" idx="10"/>
          </p:nvPr>
        </p:nvSpPr>
        <p:spPr>
          <a:xfrm>
            <a:off x="628650" y="6356351"/>
            <a:ext cx="2057400" cy="365125"/>
          </a:xfrm>
        </p:spPr>
        <p:txBody>
          <a:bodyPr/>
          <a:lstStyle/>
          <a:p>
            <a:r>
              <a:rPr lang="en-US" smtClean="0"/>
              <a:t>12-Apr-17</a:t>
            </a:r>
            <a:endParaRPr lang="en-IN"/>
          </a:p>
        </p:txBody>
      </p:sp>
      <p:sp>
        <p:nvSpPr>
          <p:cNvPr id="8" name="Slide Number Placeholder 10"/>
          <p:cNvSpPr>
            <a:spLocks noGrp="1"/>
          </p:cNvSpPr>
          <p:nvPr>
            <p:ph type="sldNum" sz="quarter" idx="12"/>
          </p:nvPr>
        </p:nvSpPr>
        <p:spPr>
          <a:xfrm>
            <a:off x="6457950" y="6356351"/>
            <a:ext cx="2057400" cy="365125"/>
          </a:xfrm>
        </p:spPr>
        <p:txBody>
          <a:bodyPr/>
          <a:lstStyle/>
          <a:p>
            <a:fld id="{05E83523-7FCC-4E13-BE0D-DDCD0209FB41}" type="slidenum">
              <a:rPr lang="en-IN" smtClean="0"/>
              <a:t>17</a:t>
            </a:fld>
            <a:endParaRPr lang="en-IN"/>
          </a:p>
        </p:txBody>
      </p:sp>
    </p:spTree>
    <p:extLst>
      <p:ext uri="{BB962C8B-B14F-4D97-AF65-F5344CB8AC3E}">
        <p14:creationId xmlns:p14="http://schemas.microsoft.com/office/powerpoint/2010/main" val="2091631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5680" y="525731"/>
            <a:ext cx="2882392" cy="692497"/>
          </a:xfrm>
          <a:prstGeom prst="rect">
            <a:avLst/>
          </a:prstGeom>
          <a:noFill/>
        </p:spPr>
        <p:txBody>
          <a:bodyPr wrap="none" lIns="68580" tIns="34290" rIns="68580" bIns="34290">
            <a:spAutoFit/>
          </a:bodyPr>
          <a:lstStyle/>
          <a:p>
            <a:pPr algn="ctr"/>
            <a:r>
              <a:rPr lang="en-US" sz="4050" dirty="0">
                <a:ln w="0"/>
                <a:solidFill>
                  <a:schemeClr val="accent1"/>
                </a:solidFill>
                <a:effectLst>
                  <a:outerShdw blurRad="38100" dist="25400" dir="5400000" algn="ctr" rotWithShape="0">
                    <a:srgbClr val="6E747A">
                      <a:alpha val="43000"/>
                    </a:srgbClr>
                  </a:outerShdw>
                </a:effectLst>
              </a:rPr>
              <a:t>Screen-Shots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12" y="1906169"/>
            <a:ext cx="4389129" cy="3291847"/>
          </a:xfrm>
          <a:prstGeom prst="rect">
            <a:avLst/>
          </a:prstGeom>
        </p:spPr>
      </p:pic>
      <p:sp>
        <p:nvSpPr>
          <p:cNvPr id="6" name="Date Placeholder 7"/>
          <p:cNvSpPr>
            <a:spLocks noGrp="1"/>
          </p:cNvSpPr>
          <p:nvPr>
            <p:ph type="dt" sz="half" idx="10"/>
          </p:nvPr>
        </p:nvSpPr>
        <p:spPr>
          <a:xfrm>
            <a:off x="628650" y="6356351"/>
            <a:ext cx="2057400" cy="365125"/>
          </a:xfrm>
        </p:spPr>
        <p:txBody>
          <a:bodyPr/>
          <a:lstStyle/>
          <a:p>
            <a:r>
              <a:rPr lang="en-US" smtClean="0"/>
              <a:t>12-Apr-17</a:t>
            </a:r>
            <a:endParaRPr lang="en-IN"/>
          </a:p>
        </p:txBody>
      </p:sp>
      <p:sp>
        <p:nvSpPr>
          <p:cNvPr id="7" name="Slide Number Placeholder 8"/>
          <p:cNvSpPr>
            <a:spLocks noGrp="1"/>
          </p:cNvSpPr>
          <p:nvPr>
            <p:ph type="sldNum" sz="quarter" idx="12"/>
          </p:nvPr>
        </p:nvSpPr>
        <p:spPr>
          <a:xfrm>
            <a:off x="6457950" y="6356351"/>
            <a:ext cx="2057400" cy="365125"/>
          </a:xfrm>
        </p:spPr>
        <p:txBody>
          <a:bodyPr/>
          <a:lstStyle/>
          <a:p>
            <a:fld id="{05E83523-7FCC-4E13-BE0D-DDCD0209FB41}" type="slidenum">
              <a:rPr lang="en-IN" smtClean="0"/>
              <a:t>18</a:t>
            </a:fld>
            <a:endParaRPr lang="en-IN"/>
          </a:p>
        </p:txBody>
      </p:sp>
    </p:spTree>
    <p:extLst>
      <p:ext uri="{BB962C8B-B14F-4D97-AF65-F5344CB8AC3E}">
        <p14:creationId xmlns:p14="http://schemas.microsoft.com/office/powerpoint/2010/main" val="1629131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438" y="1737202"/>
            <a:ext cx="6858000" cy="276999"/>
          </a:xfrm>
          <a:prstGeom prst="rect">
            <a:avLst/>
          </a:prstGeom>
        </p:spPr>
        <p:txBody>
          <a:bodyPr wrap="square">
            <a:spAutoFit/>
          </a:bodyPr>
          <a:lstStyle/>
          <a:p>
            <a:pPr marL="257175" indent="-257175">
              <a:buFont typeface="+mj-lt"/>
              <a:buAutoNum type="arabicPeriod"/>
            </a:pPr>
            <a:endParaRPr lang="en-IN" sz="1200" dirty="0"/>
          </a:p>
        </p:txBody>
      </p:sp>
      <p:sp>
        <p:nvSpPr>
          <p:cNvPr id="3" name="Rectangle 2"/>
          <p:cNvSpPr/>
          <p:nvPr/>
        </p:nvSpPr>
        <p:spPr>
          <a:xfrm>
            <a:off x="3078433" y="557456"/>
            <a:ext cx="2442015" cy="692497"/>
          </a:xfrm>
          <a:prstGeom prst="rect">
            <a:avLst/>
          </a:prstGeom>
          <a:noFill/>
        </p:spPr>
        <p:txBody>
          <a:bodyPr wrap="none" lIns="68580" tIns="34290" rIns="68580" bIns="34290">
            <a:spAutoFit/>
          </a:bodyPr>
          <a:lstStyle/>
          <a:p>
            <a:pPr algn="ctr"/>
            <a:r>
              <a:rPr lang="en-US" sz="4050" dirty="0" smtClean="0">
                <a:ln w="0"/>
                <a:solidFill>
                  <a:schemeClr val="accent1"/>
                </a:solidFill>
                <a:effectLst>
                  <a:outerShdw blurRad="38100" dist="25400" dir="5400000" algn="ctr" rotWithShape="0">
                    <a:srgbClr val="6E747A">
                      <a:alpha val="43000"/>
                    </a:srgbClr>
                  </a:outerShdw>
                </a:effectLst>
              </a:rPr>
              <a:t>Conclusion</a:t>
            </a:r>
            <a:endParaRPr lang="en-US" sz="4050" dirty="0">
              <a:ln w="0"/>
              <a:solidFill>
                <a:schemeClr val="accent1"/>
              </a:solidFill>
              <a:effectLst>
                <a:outerShdw blurRad="38100" dist="25400" dir="5400000" algn="ctr" rotWithShape="0">
                  <a:srgbClr val="6E747A">
                    <a:alpha val="43000"/>
                  </a:srgbClr>
                </a:outerShdw>
              </a:effectLst>
            </a:endParaRPr>
          </a:p>
        </p:txBody>
      </p:sp>
      <p:sp>
        <p:nvSpPr>
          <p:cNvPr id="6" name="Date Placeholder 5"/>
          <p:cNvSpPr>
            <a:spLocks noGrp="1"/>
          </p:cNvSpPr>
          <p:nvPr>
            <p:ph type="dt" sz="half" idx="10"/>
          </p:nvPr>
        </p:nvSpPr>
        <p:spPr>
          <a:xfrm>
            <a:off x="628650" y="6356351"/>
            <a:ext cx="2057400" cy="365125"/>
          </a:xfrm>
        </p:spPr>
        <p:txBody>
          <a:bodyPr/>
          <a:lstStyle/>
          <a:p>
            <a:r>
              <a:rPr lang="en-US" smtClean="0"/>
              <a:t>12-Apr-17</a:t>
            </a:r>
            <a:endParaRPr lang="en-IN"/>
          </a:p>
        </p:txBody>
      </p:sp>
      <p:sp>
        <p:nvSpPr>
          <p:cNvPr id="7" name="Slide Number Placeholder 6"/>
          <p:cNvSpPr>
            <a:spLocks noGrp="1"/>
          </p:cNvSpPr>
          <p:nvPr>
            <p:ph type="sldNum" sz="quarter" idx="12"/>
          </p:nvPr>
        </p:nvSpPr>
        <p:spPr>
          <a:xfrm>
            <a:off x="6457950" y="6356351"/>
            <a:ext cx="2057400" cy="365125"/>
          </a:xfrm>
        </p:spPr>
        <p:txBody>
          <a:bodyPr/>
          <a:lstStyle/>
          <a:p>
            <a:fld id="{05E83523-7FCC-4E13-BE0D-DDCD0209FB41}" type="slidenum">
              <a:rPr lang="en-IN" smtClean="0"/>
              <a:t>19</a:t>
            </a:fld>
            <a:endParaRPr lang="en-IN"/>
          </a:p>
        </p:txBody>
      </p:sp>
      <p:sp>
        <p:nvSpPr>
          <p:cNvPr id="4" name="TextBox 3"/>
          <p:cNvSpPr txBox="1"/>
          <p:nvPr/>
        </p:nvSpPr>
        <p:spPr>
          <a:xfrm>
            <a:off x="945490" y="1853233"/>
            <a:ext cx="7513503" cy="646331"/>
          </a:xfrm>
          <a:prstGeom prst="rect">
            <a:avLst/>
          </a:prstGeom>
          <a:noFill/>
        </p:spPr>
        <p:txBody>
          <a:bodyPr wrap="square" rtlCol="0">
            <a:spAutoFit/>
          </a:bodyPr>
          <a:lstStyle/>
          <a:p>
            <a:endParaRPr lang="en-US" dirty="0">
              <a:cs typeface="Times New Roman" pitchFamily="18" charset="0"/>
            </a:endParaRPr>
          </a:p>
          <a:p>
            <a:endParaRPr lang="en-IN" dirty="0"/>
          </a:p>
        </p:txBody>
      </p:sp>
      <p:sp>
        <p:nvSpPr>
          <p:cNvPr id="5" name="TextBox 4"/>
          <p:cNvSpPr txBox="1"/>
          <p:nvPr/>
        </p:nvSpPr>
        <p:spPr>
          <a:xfrm>
            <a:off x="716096" y="1388125"/>
            <a:ext cx="7742897" cy="3416320"/>
          </a:xfrm>
          <a:prstGeom prst="rect">
            <a:avLst/>
          </a:prstGeom>
          <a:noFill/>
        </p:spPr>
        <p:txBody>
          <a:bodyPr wrap="square" rtlCol="0">
            <a:spAutoFit/>
          </a:bodyPr>
          <a:lstStyle/>
          <a:p>
            <a:r>
              <a:rPr lang="en-US" dirty="0" smtClean="0"/>
              <a:t>Technical Analysis of stock market is a method of evaluating securities by analyzing statistics generated by market activity. Chartist uses these data to determine whether they are going to invest in that stock. They look for the buy and sell signals. This project has also performed technical analysis over stock prices by using some of the mostly used indicators and oscillators. We have also tried to predict stock price for the next day.</a:t>
            </a:r>
          </a:p>
          <a:p>
            <a:r>
              <a:rPr lang="en-US" dirty="0" smtClean="0"/>
              <a:t>Stock price is influenced by many factors including –internal information, news, speeches of ministers etc. So this does not give accurate results all the time. But it is better than blindly investing.</a:t>
            </a:r>
          </a:p>
          <a:p>
            <a:r>
              <a:rPr lang="en-US" dirty="0" smtClean="0"/>
              <a:t>Hence, it can be concluded that a smart investing decision can be made if one uses technical indicators and oscillators and other sorts of information like news etc. before making </a:t>
            </a:r>
            <a:r>
              <a:rPr lang="en-US" smtClean="0"/>
              <a:t>an investment.</a:t>
            </a:r>
            <a:endParaRPr lang="en-US" dirty="0" smtClean="0"/>
          </a:p>
        </p:txBody>
      </p:sp>
    </p:spTree>
    <p:extLst>
      <p:ext uri="{BB962C8B-B14F-4D97-AF65-F5344CB8AC3E}">
        <p14:creationId xmlns:p14="http://schemas.microsoft.com/office/powerpoint/2010/main" val="189918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9"/>
          <p:cNvSpPr txBox="1">
            <a:spLocks/>
          </p:cNvSpPr>
          <p:nvPr/>
        </p:nvSpPr>
        <p:spPr>
          <a:xfrm>
            <a:off x="2042481" y="509875"/>
            <a:ext cx="4717073" cy="9941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50" dirty="0" smtClean="0"/>
              <a:t>TABLE OF CONTENT</a:t>
            </a:r>
            <a:endParaRPr lang="en-IN" sz="4050" dirty="0"/>
          </a:p>
        </p:txBody>
      </p:sp>
      <p:sp>
        <p:nvSpPr>
          <p:cNvPr id="8" name="Date Placeholder 4"/>
          <p:cNvSpPr>
            <a:spLocks noGrp="1"/>
          </p:cNvSpPr>
          <p:nvPr>
            <p:ph type="dt" sz="half" idx="10"/>
          </p:nvPr>
        </p:nvSpPr>
        <p:spPr>
          <a:xfrm>
            <a:off x="552450" y="6401991"/>
            <a:ext cx="1600200" cy="273844"/>
          </a:xfrm>
        </p:spPr>
        <p:txBody>
          <a:bodyPr/>
          <a:lstStyle/>
          <a:p>
            <a:r>
              <a:rPr lang="en-US" i="1" smtClean="0"/>
              <a:t>12-Apr-17</a:t>
            </a:r>
            <a:endParaRPr lang="en-US" i="1" dirty="0"/>
          </a:p>
        </p:txBody>
      </p:sp>
      <p:sp>
        <p:nvSpPr>
          <p:cNvPr id="9" name="Slide Number Placeholder 1"/>
          <p:cNvSpPr>
            <a:spLocks noGrp="1"/>
          </p:cNvSpPr>
          <p:nvPr>
            <p:ph type="sldNum" sz="quarter" idx="12"/>
          </p:nvPr>
        </p:nvSpPr>
        <p:spPr>
          <a:xfrm>
            <a:off x="6457950" y="6356351"/>
            <a:ext cx="2057400" cy="365125"/>
          </a:xfrm>
        </p:spPr>
        <p:txBody>
          <a:bodyPr/>
          <a:lstStyle/>
          <a:p>
            <a:fld id="{05E83523-7FCC-4E13-BE0D-DDCD0209FB41}" type="slidenum">
              <a:rPr lang="en-IN" smtClean="0"/>
              <a:t>2</a:t>
            </a:fld>
            <a:endParaRPr lang="en-IN"/>
          </a:p>
        </p:txBody>
      </p:sp>
      <p:graphicFrame>
        <p:nvGraphicFramePr>
          <p:cNvPr id="2" name="Table 1"/>
          <p:cNvGraphicFramePr>
            <a:graphicFrameLocks noGrp="1"/>
          </p:cNvGraphicFramePr>
          <p:nvPr>
            <p:extLst>
              <p:ext uri="{D42A27DB-BD31-4B8C-83A1-F6EECF244321}">
                <p14:modId xmlns:p14="http://schemas.microsoft.com/office/powerpoint/2010/main" val="1367881001"/>
              </p:ext>
            </p:extLst>
          </p:nvPr>
        </p:nvGraphicFramePr>
        <p:xfrm>
          <a:off x="1546033" y="1911671"/>
          <a:ext cx="6096000" cy="37541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sz="1600" dirty="0" err="1" smtClean="0"/>
                        <a:t>S.No</a:t>
                      </a:r>
                      <a:endParaRPr lang="en-IN" sz="1600" dirty="0"/>
                    </a:p>
                  </a:txBody>
                  <a:tcPr/>
                </a:tc>
                <a:tc>
                  <a:txBody>
                    <a:bodyPr/>
                    <a:lstStyle/>
                    <a:p>
                      <a:r>
                        <a:rPr lang="en-US" sz="1600" dirty="0" smtClean="0"/>
                        <a:t>Topic</a:t>
                      </a:r>
                      <a:endParaRPr lang="en-IN" sz="1600" dirty="0"/>
                    </a:p>
                  </a:txBody>
                  <a:tcPr/>
                </a:tc>
                <a:tc>
                  <a:txBody>
                    <a:bodyPr/>
                    <a:lstStyle/>
                    <a:p>
                      <a:r>
                        <a:rPr lang="en-US" sz="1600" dirty="0" smtClean="0"/>
                        <a:t>Slide No.</a:t>
                      </a:r>
                      <a:endParaRPr lang="en-IN" sz="1600" dirty="0"/>
                    </a:p>
                  </a:txBody>
                  <a:tcPr/>
                </a:tc>
              </a:tr>
              <a:tr h="370840">
                <a:tc>
                  <a:txBody>
                    <a:bodyPr/>
                    <a:lstStyle/>
                    <a:p>
                      <a:r>
                        <a:rPr lang="en-US" sz="1600" dirty="0" smtClean="0"/>
                        <a:t>1.</a:t>
                      </a:r>
                      <a:endParaRPr lang="en-IN" sz="1600" dirty="0"/>
                    </a:p>
                  </a:txBody>
                  <a:tcPr/>
                </a:tc>
                <a:tc>
                  <a:txBody>
                    <a:bodyPr/>
                    <a:lstStyle/>
                    <a:p>
                      <a:r>
                        <a:rPr lang="en-US" sz="1600" dirty="0" smtClean="0"/>
                        <a:t>Project Time Management</a:t>
                      </a:r>
                      <a:endParaRPr lang="en-IN" sz="1600" dirty="0"/>
                    </a:p>
                  </a:txBody>
                  <a:tcPr/>
                </a:tc>
                <a:tc>
                  <a:txBody>
                    <a:bodyPr/>
                    <a:lstStyle/>
                    <a:p>
                      <a:r>
                        <a:rPr lang="en-US" sz="1600" dirty="0" smtClean="0"/>
                        <a:t>3</a:t>
                      </a:r>
                      <a:endParaRPr lang="en-IN" sz="1600" dirty="0"/>
                    </a:p>
                  </a:txBody>
                  <a:tcPr/>
                </a:tc>
              </a:tr>
              <a:tr h="370840">
                <a:tc>
                  <a:txBody>
                    <a:bodyPr/>
                    <a:lstStyle/>
                    <a:p>
                      <a:r>
                        <a:rPr lang="en-US" sz="1600" dirty="0" smtClean="0"/>
                        <a:t>2.</a:t>
                      </a:r>
                      <a:endParaRPr lang="en-IN" sz="1600" dirty="0"/>
                    </a:p>
                  </a:txBody>
                  <a:tcPr/>
                </a:tc>
                <a:tc>
                  <a:txBody>
                    <a:bodyPr/>
                    <a:lstStyle/>
                    <a:p>
                      <a:r>
                        <a:rPr lang="en-US" sz="1600" dirty="0" smtClean="0"/>
                        <a:t>Introduction</a:t>
                      </a:r>
                      <a:endParaRPr lang="en-IN" sz="1600" dirty="0"/>
                    </a:p>
                  </a:txBody>
                  <a:tcPr/>
                </a:tc>
                <a:tc>
                  <a:txBody>
                    <a:bodyPr/>
                    <a:lstStyle/>
                    <a:p>
                      <a:r>
                        <a:rPr lang="en-US" sz="1600" dirty="0" smtClean="0"/>
                        <a:t>4</a:t>
                      </a:r>
                      <a:endParaRPr lang="en-IN" sz="1600" dirty="0"/>
                    </a:p>
                  </a:txBody>
                  <a:tcPr/>
                </a:tc>
              </a:tr>
              <a:tr h="370840">
                <a:tc>
                  <a:txBody>
                    <a:bodyPr/>
                    <a:lstStyle/>
                    <a:p>
                      <a:r>
                        <a:rPr lang="en-US" sz="1600" dirty="0" smtClean="0"/>
                        <a:t>3.</a:t>
                      </a:r>
                      <a:endParaRPr lang="en-IN" sz="1600" dirty="0"/>
                    </a:p>
                  </a:txBody>
                  <a:tcPr/>
                </a:tc>
                <a:tc>
                  <a:txBody>
                    <a:bodyPr/>
                    <a:lstStyle/>
                    <a:p>
                      <a:r>
                        <a:rPr lang="en-US" sz="1600" dirty="0" smtClean="0"/>
                        <a:t>Literature Survey</a:t>
                      </a:r>
                      <a:endParaRPr lang="en-IN" sz="1600" dirty="0"/>
                    </a:p>
                  </a:txBody>
                  <a:tcPr/>
                </a:tc>
                <a:tc>
                  <a:txBody>
                    <a:bodyPr/>
                    <a:lstStyle/>
                    <a:p>
                      <a:r>
                        <a:rPr lang="en-US" sz="1600" dirty="0" smtClean="0"/>
                        <a:t>5-8</a:t>
                      </a:r>
                      <a:endParaRPr lang="en-IN" sz="1600" dirty="0"/>
                    </a:p>
                  </a:txBody>
                  <a:tcPr/>
                </a:tc>
              </a:tr>
              <a:tr h="370840">
                <a:tc>
                  <a:txBody>
                    <a:bodyPr/>
                    <a:lstStyle/>
                    <a:p>
                      <a:r>
                        <a:rPr lang="en-US" sz="1600" dirty="0" smtClean="0"/>
                        <a:t>4.</a:t>
                      </a:r>
                      <a:endParaRPr lang="en-IN" sz="1600" dirty="0"/>
                    </a:p>
                  </a:txBody>
                  <a:tcPr/>
                </a:tc>
                <a:tc>
                  <a:txBody>
                    <a:bodyPr/>
                    <a:lstStyle/>
                    <a:p>
                      <a:r>
                        <a:rPr lang="en-US" sz="1600" dirty="0" smtClean="0"/>
                        <a:t>Proposed Methodology</a:t>
                      </a:r>
                      <a:endParaRPr lang="en-IN" sz="1600" dirty="0"/>
                    </a:p>
                  </a:txBody>
                  <a:tcPr/>
                </a:tc>
                <a:tc>
                  <a:txBody>
                    <a:bodyPr/>
                    <a:lstStyle/>
                    <a:p>
                      <a:r>
                        <a:rPr lang="en-US" sz="1600" dirty="0" smtClean="0"/>
                        <a:t>9-14</a:t>
                      </a:r>
                      <a:endParaRPr lang="en-IN" sz="1600" dirty="0"/>
                    </a:p>
                  </a:txBody>
                  <a:tcPr/>
                </a:tc>
              </a:tr>
              <a:tr h="370840">
                <a:tc>
                  <a:txBody>
                    <a:bodyPr/>
                    <a:lstStyle/>
                    <a:p>
                      <a:r>
                        <a:rPr lang="en-US" sz="1600" dirty="0" smtClean="0"/>
                        <a:t>5.</a:t>
                      </a:r>
                      <a:endParaRPr lang="en-IN" sz="1600" dirty="0"/>
                    </a:p>
                  </a:txBody>
                  <a:tcPr/>
                </a:tc>
                <a:tc>
                  <a:txBody>
                    <a:bodyPr/>
                    <a:lstStyle/>
                    <a:p>
                      <a:r>
                        <a:rPr lang="en-US" sz="1600" dirty="0" smtClean="0"/>
                        <a:t>Screen-shots</a:t>
                      </a:r>
                      <a:endParaRPr lang="en-IN" sz="1600" dirty="0"/>
                    </a:p>
                  </a:txBody>
                  <a:tcPr/>
                </a:tc>
                <a:tc>
                  <a:txBody>
                    <a:bodyPr/>
                    <a:lstStyle/>
                    <a:p>
                      <a:r>
                        <a:rPr lang="en-US" sz="1600" dirty="0" smtClean="0"/>
                        <a:t>15-18</a:t>
                      </a:r>
                      <a:endParaRPr lang="en-IN" sz="1600" dirty="0"/>
                    </a:p>
                  </a:txBody>
                  <a:tcPr/>
                </a:tc>
              </a:tr>
              <a:tr h="370840">
                <a:tc>
                  <a:txBody>
                    <a:bodyPr/>
                    <a:lstStyle/>
                    <a:p>
                      <a:r>
                        <a:rPr lang="en-US" sz="1600" dirty="0" smtClean="0"/>
                        <a:t>6.</a:t>
                      </a:r>
                      <a:endParaRPr lang="en-IN" sz="1600" dirty="0"/>
                    </a:p>
                  </a:txBody>
                  <a:tcPr/>
                </a:tc>
                <a:tc>
                  <a:txBody>
                    <a:bodyPr/>
                    <a:lstStyle/>
                    <a:p>
                      <a:r>
                        <a:rPr lang="en-US" sz="1600" dirty="0" smtClean="0"/>
                        <a:t>Conclusion</a:t>
                      </a:r>
                      <a:endParaRPr lang="en-IN" sz="1600" dirty="0"/>
                    </a:p>
                  </a:txBody>
                  <a:tcPr/>
                </a:tc>
                <a:tc>
                  <a:txBody>
                    <a:bodyPr/>
                    <a:lstStyle/>
                    <a:p>
                      <a:r>
                        <a:rPr lang="en-US" sz="1600" dirty="0" smtClean="0"/>
                        <a:t>19</a:t>
                      </a:r>
                      <a:endParaRPr lang="en-IN" sz="1600" dirty="0"/>
                    </a:p>
                  </a:txBody>
                  <a:tcPr/>
                </a:tc>
              </a:tr>
              <a:tr h="370840">
                <a:tc>
                  <a:txBody>
                    <a:bodyPr/>
                    <a:lstStyle/>
                    <a:p>
                      <a:r>
                        <a:rPr lang="en-US" sz="1600" dirty="0" smtClean="0"/>
                        <a:t>7.</a:t>
                      </a:r>
                      <a:endParaRPr lang="en-IN" sz="1600" dirty="0"/>
                    </a:p>
                  </a:txBody>
                  <a:tcPr/>
                </a:tc>
                <a:tc>
                  <a:txBody>
                    <a:bodyPr/>
                    <a:lstStyle/>
                    <a:p>
                      <a:r>
                        <a:rPr lang="en-US" sz="1600" dirty="0" smtClean="0"/>
                        <a:t>Future Work</a:t>
                      </a:r>
                      <a:endParaRPr lang="en-IN" sz="1600" dirty="0"/>
                    </a:p>
                  </a:txBody>
                  <a:tcPr/>
                </a:tc>
                <a:tc>
                  <a:txBody>
                    <a:bodyPr/>
                    <a:lstStyle/>
                    <a:p>
                      <a:r>
                        <a:rPr lang="en-US" sz="1600" dirty="0" smtClean="0"/>
                        <a:t>20</a:t>
                      </a:r>
                      <a:endParaRPr lang="en-IN" sz="1600" dirty="0"/>
                    </a:p>
                  </a:txBody>
                  <a:tcPr/>
                </a:tc>
              </a:tr>
              <a:tr h="370840">
                <a:tc>
                  <a:txBody>
                    <a:bodyPr/>
                    <a:lstStyle/>
                    <a:p>
                      <a:r>
                        <a:rPr lang="en-US" sz="1600" dirty="0" smtClean="0"/>
                        <a:t>8.</a:t>
                      </a:r>
                      <a:endParaRPr lang="en-IN" sz="1600" dirty="0"/>
                    </a:p>
                  </a:txBody>
                  <a:tcPr/>
                </a:tc>
                <a:tc>
                  <a:txBody>
                    <a:bodyPr/>
                    <a:lstStyle/>
                    <a:p>
                      <a:r>
                        <a:rPr lang="en-US" sz="1600" dirty="0" smtClean="0"/>
                        <a:t>References</a:t>
                      </a:r>
                      <a:endParaRPr lang="en-IN" sz="1600" dirty="0"/>
                    </a:p>
                  </a:txBody>
                  <a:tcPr/>
                </a:tc>
                <a:tc>
                  <a:txBody>
                    <a:bodyPr/>
                    <a:lstStyle/>
                    <a:p>
                      <a:r>
                        <a:rPr lang="en-US" sz="1600" dirty="0" smtClean="0"/>
                        <a:t>21</a:t>
                      </a:r>
                      <a:endParaRPr lang="en-IN" sz="1600" dirty="0"/>
                    </a:p>
                  </a:txBody>
                  <a:tcPr/>
                </a:tc>
              </a:tr>
            </a:tbl>
          </a:graphicData>
        </a:graphic>
      </p:graphicFrame>
    </p:spTree>
    <p:extLst>
      <p:ext uri="{BB962C8B-B14F-4D97-AF65-F5344CB8AC3E}">
        <p14:creationId xmlns:p14="http://schemas.microsoft.com/office/powerpoint/2010/main" val="3104300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438" y="1737202"/>
            <a:ext cx="6858000" cy="276999"/>
          </a:xfrm>
          <a:prstGeom prst="rect">
            <a:avLst/>
          </a:prstGeom>
        </p:spPr>
        <p:txBody>
          <a:bodyPr wrap="square">
            <a:spAutoFit/>
          </a:bodyPr>
          <a:lstStyle/>
          <a:p>
            <a:pPr marL="257175" indent="-257175">
              <a:buFont typeface="+mj-lt"/>
              <a:buAutoNum type="arabicPeriod"/>
            </a:pPr>
            <a:endParaRPr lang="en-IN" sz="1200" dirty="0"/>
          </a:p>
        </p:txBody>
      </p:sp>
      <p:sp>
        <p:nvSpPr>
          <p:cNvPr id="3" name="Rectangle 2"/>
          <p:cNvSpPr/>
          <p:nvPr/>
        </p:nvSpPr>
        <p:spPr>
          <a:xfrm>
            <a:off x="2910822" y="557456"/>
            <a:ext cx="2777235" cy="692497"/>
          </a:xfrm>
          <a:prstGeom prst="rect">
            <a:avLst/>
          </a:prstGeom>
          <a:noFill/>
        </p:spPr>
        <p:txBody>
          <a:bodyPr wrap="none" lIns="68580" tIns="34290" rIns="68580" bIns="34290">
            <a:spAutoFit/>
          </a:bodyPr>
          <a:lstStyle/>
          <a:p>
            <a:pPr algn="ctr"/>
            <a:r>
              <a:rPr lang="en-US" sz="4050" dirty="0" smtClean="0">
                <a:ln w="0"/>
                <a:solidFill>
                  <a:schemeClr val="accent1"/>
                </a:solidFill>
                <a:effectLst>
                  <a:outerShdw blurRad="38100" dist="25400" dir="5400000" algn="ctr" rotWithShape="0">
                    <a:srgbClr val="6E747A">
                      <a:alpha val="43000"/>
                    </a:srgbClr>
                  </a:outerShdw>
                </a:effectLst>
              </a:rPr>
              <a:t>Future Work</a:t>
            </a:r>
            <a:endParaRPr lang="en-US" sz="4050" dirty="0">
              <a:ln w="0"/>
              <a:solidFill>
                <a:schemeClr val="accent1"/>
              </a:solidFill>
              <a:effectLst>
                <a:outerShdw blurRad="38100" dist="25400" dir="5400000" algn="ctr" rotWithShape="0">
                  <a:srgbClr val="6E747A">
                    <a:alpha val="43000"/>
                  </a:srgbClr>
                </a:outerShdw>
              </a:effectLst>
            </a:endParaRPr>
          </a:p>
        </p:txBody>
      </p:sp>
      <p:sp>
        <p:nvSpPr>
          <p:cNvPr id="6" name="Date Placeholder 5"/>
          <p:cNvSpPr>
            <a:spLocks noGrp="1"/>
          </p:cNvSpPr>
          <p:nvPr>
            <p:ph type="dt" sz="half" idx="10"/>
          </p:nvPr>
        </p:nvSpPr>
        <p:spPr>
          <a:xfrm>
            <a:off x="628650" y="6356351"/>
            <a:ext cx="2057400" cy="365125"/>
          </a:xfrm>
        </p:spPr>
        <p:txBody>
          <a:bodyPr/>
          <a:lstStyle/>
          <a:p>
            <a:r>
              <a:rPr lang="en-US" smtClean="0"/>
              <a:t>12-Apr-17</a:t>
            </a:r>
            <a:endParaRPr lang="en-IN"/>
          </a:p>
        </p:txBody>
      </p:sp>
      <p:sp>
        <p:nvSpPr>
          <p:cNvPr id="7" name="Slide Number Placeholder 6"/>
          <p:cNvSpPr>
            <a:spLocks noGrp="1"/>
          </p:cNvSpPr>
          <p:nvPr>
            <p:ph type="sldNum" sz="quarter" idx="12"/>
          </p:nvPr>
        </p:nvSpPr>
        <p:spPr>
          <a:xfrm>
            <a:off x="6457950" y="6356351"/>
            <a:ext cx="2057400" cy="365125"/>
          </a:xfrm>
        </p:spPr>
        <p:txBody>
          <a:bodyPr/>
          <a:lstStyle/>
          <a:p>
            <a:fld id="{05E83523-7FCC-4E13-BE0D-DDCD0209FB41}" type="slidenum">
              <a:rPr lang="en-IN" smtClean="0"/>
              <a:t>20</a:t>
            </a:fld>
            <a:endParaRPr lang="en-IN"/>
          </a:p>
        </p:txBody>
      </p:sp>
      <p:sp>
        <p:nvSpPr>
          <p:cNvPr id="4" name="TextBox 3"/>
          <p:cNvSpPr txBox="1"/>
          <p:nvPr/>
        </p:nvSpPr>
        <p:spPr>
          <a:xfrm>
            <a:off x="1167788" y="2014201"/>
            <a:ext cx="7513503" cy="1754326"/>
          </a:xfrm>
          <a:prstGeom prst="rect">
            <a:avLst/>
          </a:prstGeom>
          <a:noFill/>
        </p:spPr>
        <p:txBody>
          <a:bodyPr wrap="square" rtlCol="0">
            <a:spAutoFit/>
          </a:bodyPr>
          <a:lstStyle/>
          <a:p>
            <a:endParaRPr lang="en-US" dirty="0">
              <a:cs typeface="Times New Roman" pitchFamily="18" charset="0"/>
            </a:endParaRPr>
          </a:p>
          <a:p>
            <a:pPr marL="285750" indent="-285750">
              <a:buFont typeface="Arial" panose="020B0604020202020204" pitchFamily="34" charset="0"/>
              <a:buChar char="•"/>
            </a:pPr>
            <a:r>
              <a:rPr lang="en-US" dirty="0">
                <a:cs typeface="Times New Roman" pitchFamily="18" charset="0"/>
              </a:rPr>
              <a:t> More </a:t>
            </a:r>
            <a:r>
              <a:rPr lang="en-US" dirty="0" smtClean="0">
                <a:cs typeface="Times New Roman" pitchFamily="18" charset="0"/>
              </a:rPr>
              <a:t>Indicators and oscillators will </a:t>
            </a:r>
            <a:r>
              <a:rPr lang="en-US" dirty="0">
                <a:cs typeface="Times New Roman" pitchFamily="18" charset="0"/>
              </a:rPr>
              <a:t>be </a:t>
            </a:r>
            <a:r>
              <a:rPr lang="en-US" dirty="0" smtClean="0">
                <a:cs typeface="Times New Roman" pitchFamily="18" charset="0"/>
              </a:rPr>
              <a:t>added.</a:t>
            </a:r>
          </a:p>
          <a:p>
            <a:pPr marL="285750" indent="-285750">
              <a:buFont typeface="Arial" panose="020B0604020202020204" pitchFamily="34" charset="0"/>
              <a:buChar char="•"/>
            </a:pPr>
            <a:r>
              <a:rPr lang="en-US" dirty="0" smtClean="0">
                <a:cs typeface="Times New Roman" pitchFamily="18" charset="0"/>
              </a:rPr>
              <a:t>Sentiment Analysis will be performed on the data fetched from twitter.</a:t>
            </a:r>
          </a:p>
          <a:p>
            <a:pPr marL="285750" indent="-285750">
              <a:buFont typeface="Arial" panose="020B0604020202020204" pitchFamily="34" charset="0"/>
              <a:buChar char="•"/>
            </a:pPr>
            <a:r>
              <a:rPr lang="en-US" dirty="0">
                <a:cs typeface="Times New Roman" pitchFamily="18" charset="0"/>
              </a:rPr>
              <a:t>Buy/Sell Signals will be generated according to the sentiments with combined results of indicators and oscillators.</a:t>
            </a:r>
          </a:p>
          <a:p>
            <a:endParaRPr lang="en-IN" dirty="0"/>
          </a:p>
        </p:txBody>
      </p:sp>
    </p:spTree>
    <p:extLst>
      <p:ext uri="{BB962C8B-B14F-4D97-AF65-F5344CB8AC3E}">
        <p14:creationId xmlns:p14="http://schemas.microsoft.com/office/powerpoint/2010/main" val="3678916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438" y="1737202"/>
            <a:ext cx="6858000" cy="4524315"/>
          </a:xfrm>
          <a:prstGeom prst="rect">
            <a:avLst/>
          </a:prstGeom>
        </p:spPr>
        <p:txBody>
          <a:bodyPr wrap="square">
            <a:spAutoFit/>
          </a:bodyPr>
          <a:lstStyle/>
          <a:p>
            <a:pPr marL="257175" indent="-257175">
              <a:buFont typeface="+mj-lt"/>
              <a:buAutoNum type="arabicPeriod"/>
            </a:pPr>
            <a:r>
              <a:rPr lang="en-IN" sz="1200" dirty="0" err="1"/>
              <a:t>Appel</a:t>
            </a:r>
            <a:r>
              <a:rPr lang="en-IN" sz="1200" dirty="0"/>
              <a:t>, Gerald (2005). </a:t>
            </a:r>
            <a:r>
              <a:rPr lang="en-IN" sz="1200" i="1" dirty="0"/>
              <a:t>Technical Analysis Power Tools for Active Investors</a:t>
            </a:r>
            <a:r>
              <a:rPr lang="en-IN" sz="1200" dirty="0"/>
              <a:t>. Financial Times  Prentice Hall. p. 166. ISBN 0-13-147902-4.</a:t>
            </a:r>
          </a:p>
          <a:p>
            <a:pPr marL="257175" indent="-257175">
              <a:buFont typeface="+mj-lt"/>
              <a:buAutoNum type="arabicPeriod"/>
            </a:pPr>
            <a:endParaRPr lang="en-IN" sz="1200" dirty="0"/>
          </a:p>
          <a:p>
            <a:pPr marL="257175" indent="-257175">
              <a:buFont typeface="+mj-lt"/>
              <a:buAutoNum type="arabicPeriod"/>
            </a:pPr>
            <a:r>
              <a:rPr lang="en-IN" sz="1200" dirty="0"/>
              <a:t>J. Welles Wilder, </a:t>
            </a:r>
            <a:r>
              <a:rPr lang="en-IN" sz="1200" i="1" dirty="0"/>
              <a:t>New Concepts in Technical Trading Systems</a:t>
            </a:r>
            <a:r>
              <a:rPr lang="en-IN" sz="1200" dirty="0"/>
              <a:t>, ISBN 0-89459-027-8</a:t>
            </a:r>
          </a:p>
          <a:p>
            <a:pPr marL="257175" indent="-257175">
              <a:buFont typeface="+mj-lt"/>
              <a:buAutoNum type="arabicPeriod"/>
            </a:pPr>
            <a:endParaRPr lang="en-IN" sz="1200" dirty="0"/>
          </a:p>
          <a:p>
            <a:pPr marL="257175" indent="-257175">
              <a:buFont typeface="+mj-lt"/>
              <a:buAutoNum type="arabicPeriod"/>
            </a:pPr>
            <a:r>
              <a:rPr lang="en-IN" sz="1200" dirty="0"/>
              <a:t>Bollinger, John. Bollinger on Bollinger Bands. McGraw Hill, 2002. ISBN 978-0-07-137368-5</a:t>
            </a:r>
          </a:p>
          <a:p>
            <a:pPr marL="257175" indent="-257175">
              <a:buFont typeface="+mj-lt"/>
              <a:buAutoNum type="arabicPeriod"/>
            </a:pPr>
            <a:endParaRPr lang="en-IN" sz="1200" dirty="0"/>
          </a:p>
          <a:p>
            <a:pPr marL="257175" indent="-257175">
              <a:buFont typeface="+mj-lt"/>
              <a:buAutoNum type="arabicPeriod"/>
            </a:pPr>
            <a:r>
              <a:rPr lang="en-IN" sz="1200" dirty="0"/>
              <a:t>NIST/SEMATECH e-Handbook of Statistical Methods: Single Exponential Smoothing at the National Institute of Standards and Technology</a:t>
            </a:r>
          </a:p>
          <a:p>
            <a:pPr marL="257175" indent="-257175">
              <a:buFont typeface="+mj-lt"/>
              <a:buAutoNum type="arabicPeriod"/>
            </a:pPr>
            <a:endParaRPr lang="en-US" sz="1200" dirty="0"/>
          </a:p>
          <a:p>
            <a:pPr marL="257175" indent="-257175">
              <a:buFont typeface="+mj-lt"/>
              <a:buAutoNum type="arabicPeriod"/>
            </a:pPr>
            <a:r>
              <a:rPr lang="en-US" sz="1200" i="1" dirty="0" err="1"/>
              <a:t>Jelena</a:t>
            </a:r>
            <a:r>
              <a:rPr lang="en-US" sz="1200" i="1" dirty="0"/>
              <a:t> </a:t>
            </a:r>
            <a:r>
              <a:rPr lang="en-US" sz="1200" i="1" dirty="0" err="1"/>
              <a:t>Stankovic</a:t>
            </a:r>
            <a:r>
              <a:rPr lang="en-US" sz="1200" i="1" dirty="0"/>
              <a:t>, Ivana </a:t>
            </a:r>
            <a:r>
              <a:rPr lang="en-US" sz="1200" i="1" dirty="0" err="1"/>
              <a:t>Markovic</a:t>
            </a:r>
            <a:r>
              <a:rPr lang="en-US" sz="1200" i="1" dirty="0"/>
              <a:t> , Milos </a:t>
            </a:r>
            <a:r>
              <a:rPr lang="en-US" sz="1200" i="1" dirty="0" err="1"/>
              <a:t>Stojanovic</a:t>
            </a:r>
            <a:r>
              <a:rPr lang="en-US" sz="1200" i="1" dirty="0"/>
              <a:t> ,</a:t>
            </a:r>
            <a:r>
              <a:rPr lang="en-US" sz="1200" dirty="0"/>
              <a:t>”Investment Strategy Optimization Using Technical Analysis and Predictive Modeling in Emerging Markets”, The Economies of Balkan and Eastern Europe Countries in the changed world, EBEEC 2014 ,Nis, Serbia</a:t>
            </a:r>
          </a:p>
          <a:p>
            <a:pPr marL="257175" indent="-257175">
              <a:buFont typeface="+mj-lt"/>
              <a:buAutoNum type="arabicPeriod"/>
            </a:pPr>
            <a:endParaRPr lang="en-US" sz="1200" i="1" dirty="0"/>
          </a:p>
          <a:p>
            <a:pPr marL="257175" indent="-257175">
              <a:buFont typeface="+mj-lt"/>
              <a:buAutoNum type="arabicPeriod"/>
            </a:pPr>
            <a:r>
              <a:rPr lang="en-US" sz="1200" i="1" dirty="0" err="1"/>
              <a:t>Mayankkumar</a:t>
            </a:r>
            <a:r>
              <a:rPr lang="en-US" sz="1200" i="1" dirty="0"/>
              <a:t> B Patel, Sunil R </a:t>
            </a:r>
            <a:r>
              <a:rPr lang="en-US" sz="1200" i="1" dirty="0" err="1"/>
              <a:t>Yalamalle</a:t>
            </a:r>
            <a:r>
              <a:rPr lang="en-US" sz="1200" i="1" dirty="0"/>
              <a:t>, “Stock Price Prediction Using Artificial Neural Network”, International Journal of Innovative Research in Science, Engineering and Technology 2014, (volume :3), 6-June-2014</a:t>
            </a:r>
          </a:p>
          <a:p>
            <a:pPr marL="257175" indent="-257175">
              <a:buFont typeface="+mj-lt"/>
              <a:buAutoNum type="arabicPeriod"/>
            </a:pPr>
            <a:endParaRPr lang="en-US" sz="1200" i="1" dirty="0"/>
          </a:p>
          <a:p>
            <a:pPr marL="257175" indent="-257175">
              <a:buFont typeface="+mj-lt"/>
              <a:buAutoNum type="arabicPeriod"/>
            </a:pPr>
            <a:r>
              <a:rPr lang="en-US" sz="1200" i="1" dirty="0"/>
              <a:t>Gang LI, Jin Zhu</a:t>
            </a:r>
            <a:r>
              <a:rPr lang="en-US" sz="1200" dirty="0" smtClean="0"/>
              <a:t>, ”</a:t>
            </a:r>
            <a:r>
              <a:rPr lang="en-US" sz="1200" dirty="0"/>
              <a:t>Research on Effectiveness of Technical Indicators with the Volume”, International Conference on Education, Management and Computing Technology(ICEMCT 2014) </a:t>
            </a:r>
            <a:endParaRPr lang="en-US" sz="1200" dirty="0" smtClean="0"/>
          </a:p>
          <a:p>
            <a:pPr marL="257175" indent="-257175">
              <a:buFont typeface="+mj-lt"/>
              <a:buAutoNum type="arabicPeriod"/>
            </a:pPr>
            <a:endParaRPr lang="en-US" sz="1200" dirty="0" smtClean="0"/>
          </a:p>
          <a:p>
            <a:pPr marL="257175" indent="-257175">
              <a:buFont typeface="+mj-lt"/>
              <a:buAutoNum type="arabicPeriod"/>
            </a:pPr>
            <a:r>
              <a:rPr lang="en-US" sz="1200" i="1" dirty="0" err="1" smtClean="0"/>
              <a:t>Darmadi</a:t>
            </a:r>
            <a:r>
              <a:rPr lang="en-US" sz="1200" i="1" dirty="0" smtClean="0"/>
              <a:t> </a:t>
            </a:r>
            <a:r>
              <a:rPr lang="en-US" sz="1200" i="1" dirty="0" err="1" smtClean="0"/>
              <a:t>Komo</a:t>
            </a:r>
            <a:r>
              <a:rPr lang="en-US" sz="1200" i="1" dirty="0" smtClean="0"/>
              <a:t>, </a:t>
            </a:r>
            <a:r>
              <a:rPr lang="en-IN" sz="1200" i="1" dirty="0" err="1" smtClean="0"/>
              <a:t>Chein</a:t>
            </a:r>
            <a:r>
              <a:rPr lang="en-IN" sz="1200" i="1" dirty="0" smtClean="0"/>
              <a:t>-I Chang, </a:t>
            </a:r>
            <a:r>
              <a:rPr lang="en-IN" sz="1200" i="1" dirty="0" err="1" smtClean="0"/>
              <a:t>Hanseok</a:t>
            </a:r>
            <a:r>
              <a:rPr lang="en-IN" sz="1200" i="1" dirty="0" smtClean="0"/>
              <a:t> KO</a:t>
            </a:r>
            <a:r>
              <a:rPr lang="en-IN" sz="1200" dirty="0"/>
              <a:t> , “Neural Network Technology for Stock Market Index </a:t>
            </a:r>
            <a:endParaRPr lang="en-US" sz="1200" dirty="0" smtClean="0"/>
          </a:p>
          <a:p>
            <a:r>
              <a:rPr lang="en-IN" sz="1200" dirty="0" smtClean="0"/>
              <a:t>        Prediction”, </a:t>
            </a:r>
            <a:r>
              <a:rPr lang="en-IN" sz="1200" i="1" dirty="0" smtClean="0"/>
              <a:t>International Symposium on Speech, Image Processing and Neural Networks</a:t>
            </a:r>
            <a:r>
              <a:rPr lang="en-IN" sz="1200" dirty="0" smtClean="0"/>
              <a:t>, 13-16 April               </a:t>
            </a:r>
          </a:p>
          <a:p>
            <a:r>
              <a:rPr lang="en-US" sz="1200" dirty="0" smtClean="0"/>
              <a:t>        1994</a:t>
            </a:r>
            <a:endParaRPr lang="en-US" sz="1200" dirty="0"/>
          </a:p>
        </p:txBody>
      </p:sp>
      <p:sp>
        <p:nvSpPr>
          <p:cNvPr id="3" name="Rectangle 2"/>
          <p:cNvSpPr/>
          <p:nvPr/>
        </p:nvSpPr>
        <p:spPr>
          <a:xfrm>
            <a:off x="3071922" y="557456"/>
            <a:ext cx="2455031" cy="692497"/>
          </a:xfrm>
          <a:prstGeom prst="rect">
            <a:avLst/>
          </a:prstGeom>
          <a:noFill/>
        </p:spPr>
        <p:txBody>
          <a:bodyPr wrap="none" lIns="68580" tIns="34290" rIns="68580" bIns="34290">
            <a:spAutoFit/>
          </a:bodyPr>
          <a:lstStyle/>
          <a:p>
            <a:pPr algn="ctr"/>
            <a:r>
              <a:rPr lang="en-US" sz="4050" dirty="0">
                <a:ln w="0"/>
                <a:solidFill>
                  <a:schemeClr val="accent1"/>
                </a:solidFill>
                <a:effectLst>
                  <a:outerShdw blurRad="38100" dist="25400" dir="5400000" algn="ctr" rotWithShape="0">
                    <a:srgbClr val="6E747A">
                      <a:alpha val="43000"/>
                    </a:srgbClr>
                  </a:outerShdw>
                </a:effectLst>
              </a:rPr>
              <a:t>References</a:t>
            </a:r>
          </a:p>
        </p:txBody>
      </p:sp>
      <p:sp>
        <p:nvSpPr>
          <p:cNvPr id="6" name="Date Placeholder 5"/>
          <p:cNvSpPr>
            <a:spLocks noGrp="1"/>
          </p:cNvSpPr>
          <p:nvPr>
            <p:ph type="dt" sz="half" idx="10"/>
          </p:nvPr>
        </p:nvSpPr>
        <p:spPr>
          <a:xfrm>
            <a:off x="628650" y="6356351"/>
            <a:ext cx="2057400" cy="365125"/>
          </a:xfrm>
        </p:spPr>
        <p:txBody>
          <a:bodyPr/>
          <a:lstStyle/>
          <a:p>
            <a:r>
              <a:rPr lang="en-US" smtClean="0"/>
              <a:t>12-Apr-17</a:t>
            </a:r>
            <a:endParaRPr lang="en-IN"/>
          </a:p>
        </p:txBody>
      </p:sp>
      <p:sp>
        <p:nvSpPr>
          <p:cNvPr id="7" name="Slide Number Placeholder 6"/>
          <p:cNvSpPr>
            <a:spLocks noGrp="1"/>
          </p:cNvSpPr>
          <p:nvPr>
            <p:ph type="sldNum" sz="quarter" idx="12"/>
          </p:nvPr>
        </p:nvSpPr>
        <p:spPr>
          <a:xfrm>
            <a:off x="6457950" y="6356351"/>
            <a:ext cx="2057400" cy="365125"/>
          </a:xfrm>
        </p:spPr>
        <p:txBody>
          <a:bodyPr/>
          <a:lstStyle/>
          <a:p>
            <a:fld id="{05E83523-7FCC-4E13-BE0D-DDCD0209FB41}" type="slidenum">
              <a:rPr lang="en-IN" smtClean="0"/>
              <a:t>21</a:t>
            </a:fld>
            <a:endParaRPr lang="en-IN"/>
          </a:p>
        </p:txBody>
      </p:sp>
    </p:spTree>
    <p:extLst>
      <p:ext uri="{BB962C8B-B14F-4D97-AF65-F5344CB8AC3E}">
        <p14:creationId xmlns:p14="http://schemas.microsoft.com/office/powerpoint/2010/main" val="2346545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188943" y="2810190"/>
            <a:ext cx="2361672" cy="692497"/>
          </a:xfrm>
          <a:prstGeom prst="rect">
            <a:avLst/>
          </a:prstGeom>
          <a:noFill/>
        </p:spPr>
        <p:txBody>
          <a:bodyPr wrap="none" lIns="68580" tIns="34290" rIns="68580" bIns="34290">
            <a:spAutoFit/>
            <a:scene3d>
              <a:camera prst="orthographicFront"/>
              <a:lightRig rig="soft" dir="t">
                <a:rot lat="0" lon="0" rev="15600000"/>
              </a:lightRig>
            </a:scene3d>
            <a:sp3d extrusionH="57150" prstMaterial="softEdge">
              <a:bevelT w="25400" h="38100"/>
            </a:sp3d>
          </a:bodyPr>
          <a:lstStyle/>
          <a:p>
            <a:pPr algn="ctr"/>
            <a:r>
              <a:rPr lang="en-US" sz="4050" b="1" dirty="0">
                <a:ln/>
                <a:solidFill>
                  <a:schemeClr val="accent4"/>
                </a:solidFill>
              </a:rPr>
              <a:t>Thank You</a:t>
            </a:r>
          </a:p>
        </p:txBody>
      </p:sp>
      <p:sp>
        <p:nvSpPr>
          <p:cNvPr id="9" name="Date Placeholder 2"/>
          <p:cNvSpPr>
            <a:spLocks noGrp="1"/>
          </p:cNvSpPr>
          <p:nvPr>
            <p:ph type="dt" sz="half" idx="10"/>
          </p:nvPr>
        </p:nvSpPr>
        <p:spPr>
          <a:xfrm>
            <a:off x="628650" y="6356351"/>
            <a:ext cx="2057400" cy="365125"/>
          </a:xfrm>
        </p:spPr>
        <p:txBody>
          <a:bodyPr/>
          <a:lstStyle/>
          <a:p>
            <a:r>
              <a:rPr lang="en-US" smtClean="0"/>
              <a:t>12-Apr-17</a:t>
            </a:r>
            <a:endParaRPr lang="en-IN"/>
          </a:p>
        </p:txBody>
      </p:sp>
      <p:sp>
        <p:nvSpPr>
          <p:cNvPr id="10" name="Slide Number Placeholder 3"/>
          <p:cNvSpPr>
            <a:spLocks noGrp="1"/>
          </p:cNvSpPr>
          <p:nvPr>
            <p:ph type="sldNum" sz="quarter" idx="12"/>
          </p:nvPr>
        </p:nvSpPr>
        <p:spPr>
          <a:xfrm>
            <a:off x="6457950" y="6356351"/>
            <a:ext cx="2057400" cy="365125"/>
          </a:xfrm>
        </p:spPr>
        <p:txBody>
          <a:bodyPr/>
          <a:lstStyle/>
          <a:p>
            <a:fld id="{05E83523-7FCC-4E13-BE0D-DDCD0209FB41}" type="slidenum">
              <a:rPr lang="en-IN" smtClean="0"/>
              <a:t>22</a:t>
            </a:fld>
            <a:endParaRPr lang="en-IN"/>
          </a:p>
        </p:txBody>
      </p:sp>
    </p:spTree>
    <p:extLst>
      <p:ext uri="{BB962C8B-B14F-4D97-AF65-F5344CB8AC3E}">
        <p14:creationId xmlns:p14="http://schemas.microsoft.com/office/powerpoint/2010/main" val="1851264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630163669"/>
              </p:ext>
            </p:extLst>
          </p:nvPr>
        </p:nvGraphicFramePr>
        <p:xfrm>
          <a:off x="2053174" y="1114323"/>
          <a:ext cx="5782174" cy="436197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244501" y="3555261"/>
            <a:ext cx="1410238" cy="276999"/>
          </a:xfrm>
          <a:prstGeom prst="rect">
            <a:avLst/>
          </a:prstGeom>
          <a:noFill/>
        </p:spPr>
        <p:txBody>
          <a:bodyPr wrap="square" rtlCol="0">
            <a:spAutoFit/>
          </a:bodyPr>
          <a:lstStyle/>
          <a:p>
            <a:r>
              <a:rPr lang="en-IN" sz="1200" b="1" dirty="0">
                <a:latin typeface="Times New Roman" pitchFamily="18" charset="0"/>
                <a:cs typeface="Times New Roman" pitchFamily="18" charset="0"/>
              </a:rPr>
              <a:t>Literature Survey</a:t>
            </a:r>
          </a:p>
        </p:txBody>
      </p:sp>
      <p:sp>
        <p:nvSpPr>
          <p:cNvPr id="4" name="TextBox 3"/>
          <p:cNvSpPr txBox="1"/>
          <p:nvPr/>
        </p:nvSpPr>
        <p:spPr>
          <a:xfrm>
            <a:off x="3731299" y="4256096"/>
            <a:ext cx="1538100" cy="276999"/>
          </a:xfrm>
          <a:prstGeom prst="rect">
            <a:avLst/>
          </a:prstGeom>
          <a:noFill/>
        </p:spPr>
        <p:txBody>
          <a:bodyPr wrap="square" rtlCol="0">
            <a:spAutoFit/>
          </a:bodyPr>
          <a:lstStyle/>
          <a:p>
            <a:r>
              <a:rPr lang="en-IN" sz="1200" b="1" dirty="0" smtClean="0">
                <a:latin typeface="Times New Roman" pitchFamily="18" charset="0"/>
                <a:cs typeface="Times New Roman" pitchFamily="18" charset="0"/>
              </a:rPr>
              <a:t>     Design</a:t>
            </a:r>
            <a:endParaRPr lang="en-IN" sz="1200" b="1" dirty="0">
              <a:latin typeface="Times New Roman" pitchFamily="18" charset="0"/>
              <a:cs typeface="Times New Roman" pitchFamily="18" charset="0"/>
            </a:endParaRPr>
          </a:p>
        </p:txBody>
      </p:sp>
      <p:sp>
        <p:nvSpPr>
          <p:cNvPr id="5" name="TextBox 4"/>
          <p:cNvSpPr txBox="1"/>
          <p:nvPr/>
        </p:nvSpPr>
        <p:spPr>
          <a:xfrm>
            <a:off x="5048569" y="2929269"/>
            <a:ext cx="1271448" cy="276999"/>
          </a:xfrm>
          <a:prstGeom prst="rect">
            <a:avLst/>
          </a:prstGeom>
          <a:noFill/>
        </p:spPr>
        <p:txBody>
          <a:bodyPr wrap="square" rtlCol="0">
            <a:spAutoFit/>
          </a:bodyPr>
          <a:lstStyle/>
          <a:p>
            <a:r>
              <a:rPr lang="en-IN" sz="1200" b="1" dirty="0">
                <a:latin typeface="Times New Roman" pitchFamily="18" charset="0"/>
                <a:cs typeface="Times New Roman" pitchFamily="18" charset="0"/>
              </a:rPr>
              <a:t>Implementation</a:t>
            </a:r>
          </a:p>
        </p:txBody>
      </p:sp>
      <p:sp>
        <p:nvSpPr>
          <p:cNvPr id="6" name="TextBox 5"/>
          <p:cNvSpPr txBox="1"/>
          <p:nvPr/>
        </p:nvSpPr>
        <p:spPr>
          <a:xfrm>
            <a:off x="6675200" y="4614526"/>
            <a:ext cx="728135" cy="276999"/>
          </a:xfrm>
          <a:prstGeom prst="rect">
            <a:avLst/>
          </a:prstGeom>
          <a:noFill/>
        </p:spPr>
        <p:txBody>
          <a:bodyPr wrap="square" rtlCol="0">
            <a:spAutoFit/>
          </a:bodyPr>
          <a:lstStyle/>
          <a:p>
            <a:r>
              <a:rPr lang="en-IN" sz="1200" b="1" dirty="0" smtClean="0">
                <a:latin typeface="Times New Roman" pitchFamily="18" charset="0"/>
                <a:cs typeface="Times New Roman" pitchFamily="18" charset="0"/>
              </a:rPr>
              <a:t>Result</a:t>
            </a:r>
            <a:endParaRPr lang="en-IN" sz="1200" b="1" dirty="0">
              <a:latin typeface="Times New Roman" pitchFamily="18" charset="0"/>
              <a:cs typeface="Times New Roman" pitchFamily="18" charset="0"/>
            </a:endParaRPr>
          </a:p>
        </p:txBody>
      </p:sp>
      <p:sp>
        <p:nvSpPr>
          <p:cNvPr id="7" name="Date Placeholder 2"/>
          <p:cNvSpPr>
            <a:spLocks noGrp="1"/>
          </p:cNvSpPr>
          <p:nvPr>
            <p:ph type="dt" sz="half" idx="10"/>
          </p:nvPr>
        </p:nvSpPr>
        <p:spPr>
          <a:xfrm>
            <a:off x="592512" y="6348873"/>
            <a:ext cx="2129676" cy="380082"/>
          </a:xfrm>
        </p:spPr>
        <p:txBody>
          <a:bodyPr/>
          <a:lstStyle/>
          <a:p>
            <a:r>
              <a:rPr lang="en-US" i="1" smtClean="0"/>
              <a:t>12-Apr-17</a:t>
            </a:r>
            <a:endParaRPr lang="en-US" i="1" dirty="0"/>
          </a:p>
        </p:txBody>
      </p:sp>
      <p:sp>
        <p:nvSpPr>
          <p:cNvPr id="8" name="Slide Number Placeholder 8"/>
          <p:cNvSpPr>
            <a:spLocks noGrp="1"/>
          </p:cNvSpPr>
          <p:nvPr>
            <p:ph type="sldNum" sz="quarter" idx="12"/>
          </p:nvPr>
        </p:nvSpPr>
        <p:spPr>
          <a:xfrm>
            <a:off x="6421812" y="6348873"/>
            <a:ext cx="2129676" cy="380082"/>
          </a:xfrm>
        </p:spPr>
        <p:txBody>
          <a:bodyPr/>
          <a:lstStyle/>
          <a:p>
            <a:r>
              <a:rPr lang="en-US" dirty="0" smtClean="0"/>
              <a:t>3</a:t>
            </a:r>
            <a:endParaRPr lang="en-US" dirty="0"/>
          </a:p>
        </p:txBody>
      </p:sp>
      <p:sp>
        <p:nvSpPr>
          <p:cNvPr id="9" name="Oval Callout 8"/>
          <p:cNvSpPr/>
          <p:nvPr/>
        </p:nvSpPr>
        <p:spPr>
          <a:xfrm>
            <a:off x="2816918" y="2834288"/>
            <a:ext cx="912972" cy="47830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accent1"/>
                </a:solidFill>
                <a:latin typeface="Times New Roman" pitchFamily="18" charset="0"/>
                <a:cs typeface="Times New Roman" pitchFamily="18" charset="0"/>
              </a:rPr>
              <a:t>Review 1</a:t>
            </a:r>
          </a:p>
        </p:txBody>
      </p:sp>
      <p:sp>
        <p:nvSpPr>
          <p:cNvPr id="10" name="Oval Callout 9"/>
          <p:cNvSpPr/>
          <p:nvPr/>
        </p:nvSpPr>
        <p:spPr>
          <a:xfrm>
            <a:off x="3985008" y="3417303"/>
            <a:ext cx="912972" cy="47830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accent1"/>
                </a:solidFill>
                <a:latin typeface="Times New Roman" pitchFamily="18" charset="0"/>
                <a:cs typeface="Times New Roman" pitchFamily="18" charset="0"/>
              </a:rPr>
              <a:t>Review 2</a:t>
            </a:r>
          </a:p>
        </p:txBody>
      </p:sp>
      <p:sp>
        <p:nvSpPr>
          <p:cNvPr id="11" name="Oval Callout 10"/>
          <p:cNvSpPr/>
          <p:nvPr/>
        </p:nvSpPr>
        <p:spPr>
          <a:xfrm>
            <a:off x="5227807" y="1874253"/>
            <a:ext cx="912972" cy="47830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accent1"/>
                </a:solidFill>
                <a:latin typeface="Times New Roman" pitchFamily="18" charset="0"/>
                <a:cs typeface="Times New Roman" pitchFamily="18" charset="0"/>
              </a:rPr>
              <a:t>Review 3</a:t>
            </a:r>
          </a:p>
        </p:txBody>
      </p:sp>
      <p:sp>
        <p:nvSpPr>
          <p:cNvPr id="12" name="Oval Callout 11"/>
          <p:cNvSpPr/>
          <p:nvPr/>
        </p:nvSpPr>
        <p:spPr>
          <a:xfrm>
            <a:off x="6372512" y="3645903"/>
            <a:ext cx="912972" cy="47830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accent1"/>
                </a:solidFill>
                <a:latin typeface="Times New Roman" pitchFamily="18" charset="0"/>
                <a:cs typeface="Times New Roman" pitchFamily="18" charset="0"/>
              </a:rPr>
              <a:t>Final Review</a:t>
            </a:r>
          </a:p>
        </p:txBody>
      </p:sp>
    </p:spTree>
    <p:extLst>
      <p:ext uri="{BB962C8B-B14F-4D97-AF65-F5344CB8AC3E}">
        <p14:creationId xmlns:p14="http://schemas.microsoft.com/office/powerpoint/2010/main" val="1407026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3645" y="750559"/>
            <a:ext cx="2763835" cy="692497"/>
          </a:xfrm>
          <a:prstGeom prst="rect">
            <a:avLst/>
          </a:prstGeom>
          <a:noFill/>
        </p:spPr>
        <p:txBody>
          <a:bodyPr wrap="none" lIns="68580" tIns="34290" rIns="68580" bIns="34290">
            <a:spAutoFit/>
          </a:bodyPr>
          <a:lstStyle/>
          <a:p>
            <a:pPr algn="ctr"/>
            <a:r>
              <a:rPr lang="en-US" sz="4050" dirty="0">
                <a:ln w="0"/>
                <a:solidFill>
                  <a:schemeClr val="accent1"/>
                </a:solidFill>
                <a:effectLst>
                  <a:outerShdw blurRad="38100" dist="25400" dir="5400000" algn="ctr" rotWithShape="0">
                    <a:srgbClr val="6E747A">
                      <a:alpha val="43000"/>
                    </a:srgbClr>
                  </a:outerShdw>
                </a:effectLst>
              </a:rPr>
              <a:t>Introduction</a:t>
            </a:r>
          </a:p>
        </p:txBody>
      </p:sp>
      <p:sp>
        <p:nvSpPr>
          <p:cNvPr id="7" name="Date Placeholder 2"/>
          <p:cNvSpPr>
            <a:spLocks noGrp="1"/>
          </p:cNvSpPr>
          <p:nvPr>
            <p:ph type="dt" sz="half" idx="10"/>
          </p:nvPr>
        </p:nvSpPr>
        <p:spPr>
          <a:xfrm>
            <a:off x="628650" y="6356351"/>
            <a:ext cx="2057400" cy="365125"/>
          </a:xfrm>
        </p:spPr>
        <p:txBody>
          <a:bodyPr/>
          <a:lstStyle/>
          <a:p>
            <a:r>
              <a:rPr lang="en-US" smtClean="0"/>
              <a:t>12-Apr-17</a:t>
            </a:r>
            <a:endParaRPr lang="en-IN"/>
          </a:p>
        </p:txBody>
      </p:sp>
      <p:sp>
        <p:nvSpPr>
          <p:cNvPr id="8" name="Slide Number Placeholder 6"/>
          <p:cNvSpPr>
            <a:spLocks noGrp="1"/>
          </p:cNvSpPr>
          <p:nvPr>
            <p:ph type="sldNum" sz="quarter" idx="12"/>
          </p:nvPr>
        </p:nvSpPr>
        <p:spPr>
          <a:xfrm>
            <a:off x="6457950" y="6356351"/>
            <a:ext cx="2057400" cy="365125"/>
          </a:xfrm>
        </p:spPr>
        <p:txBody>
          <a:bodyPr/>
          <a:lstStyle/>
          <a:p>
            <a:fld id="{05E83523-7FCC-4E13-BE0D-DDCD0209FB41}" type="slidenum">
              <a:rPr lang="en-IN" smtClean="0"/>
              <a:t>4</a:t>
            </a:fld>
            <a:endParaRPr lang="en-IN"/>
          </a:p>
        </p:txBody>
      </p:sp>
      <p:sp>
        <p:nvSpPr>
          <p:cNvPr id="9" name="Rectangle 8"/>
          <p:cNvSpPr/>
          <p:nvPr/>
        </p:nvSpPr>
        <p:spPr>
          <a:xfrm>
            <a:off x="497138" y="1945898"/>
            <a:ext cx="4162310" cy="3139321"/>
          </a:xfrm>
          <a:prstGeom prst="rect">
            <a:avLst/>
          </a:prstGeom>
        </p:spPr>
        <p:txBody>
          <a:bodyPr wrap="square">
            <a:spAutoFit/>
          </a:bodyPr>
          <a:lstStyle/>
          <a:p>
            <a:pPr marL="285750" indent="-285750">
              <a:buFont typeface="Arial" panose="020B0604020202020204" pitchFamily="34" charset="0"/>
              <a:buChar char="•"/>
            </a:pPr>
            <a:r>
              <a:rPr lang="en-IN" b="0" u="none" strike="noStrike" baseline="0" dirty="0" smtClean="0">
                <a:latin typeface="Simplified Arabic" panose="02020603050405020304" pitchFamily="18" charset="-78"/>
                <a:cs typeface="Simplified Arabic" panose="02020603050405020304" pitchFamily="18" charset="-78"/>
              </a:rPr>
              <a:t>Prevailing business environment is full of complexities and confusion which leads to investors in</a:t>
            </a:r>
            <a:r>
              <a:rPr lang="en-IN" b="0" u="none" strike="noStrike" dirty="0" smtClean="0">
                <a:latin typeface="Simplified Arabic" panose="02020603050405020304" pitchFamily="18" charset="-78"/>
                <a:cs typeface="Simplified Arabic" panose="02020603050405020304" pitchFamily="18" charset="-78"/>
              </a:rPr>
              <a:t> </a:t>
            </a:r>
            <a:r>
              <a:rPr lang="en-IN" b="0" u="none" strike="noStrike" baseline="0" dirty="0" smtClean="0">
                <a:latin typeface="Simplified Arabic" panose="02020603050405020304" pitchFamily="18" charset="-78"/>
                <a:cs typeface="Simplified Arabic" panose="02020603050405020304" pitchFamily="18" charset="-78"/>
              </a:rPr>
              <a:t>a great dilemma while making strategic decision pertaining to buying and selling of securities.</a:t>
            </a:r>
          </a:p>
          <a:p>
            <a:pPr marL="285750" indent="-285750">
              <a:buFont typeface="Arial" panose="020B0604020202020204" pitchFamily="34" charset="0"/>
              <a:buChar char="•"/>
            </a:pPr>
            <a:r>
              <a:rPr lang="en-IN" b="0" u="none" strike="noStrike" baseline="0" dirty="0" smtClean="0">
                <a:latin typeface="Simplified Arabic" panose="02020603050405020304" pitchFamily="18" charset="-78"/>
                <a:cs typeface="Simplified Arabic" panose="02020603050405020304" pitchFamily="18" charset="-78"/>
              </a:rPr>
              <a:t>With this project, an attempt has been made </a:t>
            </a:r>
            <a:r>
              <a:rPr lang="en-IN" b="0" u="none" strike="noStrike" dirty="0" smtClean="0">
                <a:latin typeface="Simplified Arabic" panose="02020603050405020304" pitchFamily="18" charset="-78"/>
                <a:cs typeface="Simplified Arabic" panose="02020603050405020304" pitchFamily="18" charset="-78"/>
              </a:rPr>
              <a:t>that </a:t>
            </a:r>
            <a:r>
              <a:rPr lang="en-IN" b="0" u="none" strike="noStrike" baseline="0" dirty="0" smtClean="0">
                <a:latin typeface="Simplified Arabic" panose="02020603050405020304" pitchFamily="18" charset="-78"/>
                <a:cs typeface="Simplified Arabic" panose="02020603050405020304" pitchFamily="18" charset="-78"/>
              </a:rPr>
              <a:t> facilitate investors in taking decision. </a:t>
            </a:r>
          </a:p>
          <a:p>
            <a:pPr marL="285750" indent="-285750">
              <a:buFont typeface="Arial" panose="020B0604020202020204" pitchFamily="34" charset="0"/>
              <a:buChar char="•"/>
            </a:pPr>
            <a:r>
              <a:rPr lang="en-US" dirty="0" smtClean="0">
                <a:latin typeface="Simplified Arabic" panose="02020603050405020304" pitchFamily="18" charset="-78"/>
                <a:cs typeface="Simplified Arabic" panose="02020603050405020304" pitchFamily="18" charset="-78"/>
              </a:rPr>
              <a:t>An attempt to predict future price is also made.</a:t>
            </a:r>
            <a:endParaRPr lang="en-IN" dirty="0">
              <a:latin typeface="Simplified Arabic" panose="02020603050405020304" pitchFamily="18" charset="-78"/>
              <a:cs typeface="Simplified Arabic" panose="02020603050405020304" pitchFamily="18" charset="-78"/>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2155" y="2243109"/>
            <a:ext cx="3393195" cy="2544897"/>
          </a:xfrm>
          <a:prstGeom prst="rect">
            <a:avLst/>
          </a:prstGeom>
        </p:spPr>
      </p:pic>
    </p:spTree>
    <p:extLst>
      <p:ext uri="{BB962C8B-B14F-4D97-AF65-F5344CB8AC3E}">
        <p14:creationId xmlns:p14="http://schemas.microsoft.com/office/powerpoint/2010/main" val="1503045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3679" y="1534256"/>
            <a:ext cx="3729867" cy="692497"/>
          </a:xfrm>
          <a:prstGeom prst="rect">
            <a:avLst/>
          </a:prstGeom>
          <a:noFill/>
        </p:spPr>
        <p:txBody>
          <a:bodyPr wrap="none" lIns="68580" tIns="34290" rIns="68580" bIns="34290">
            <a:spAutoFit/>
          </a:bodyPr>
          <a:lstStyle/>
          <a:p>
            <a:pPr algn="ctr"/>
            <a:r>
              <a:rPr lang="en-US" sz="4050" dirty="0">
                <a:ln w="0"/>
                <a:solidFill>
                  <a:schemeClr val="accent1"/>
                </a:solidFill>
                <a:effectLst>
                  <a:outerShdw blurRad="38100" dist="25400" dir="5400000" algn="ctr" rotWithShape="0">
                    <a:srgbClr val="6E747A">
                      <a:alpha val="43000"/>
                    </a:srgbClr>
                  </a:outerShdw>
                </a:effectLst>
              </a:rPr>
              <a:t>Literature Survey</a:t>
            </a:r>
          </a:p>
        </p:txBody>
      </p:sp>
      <p:sp>
        <p:nvSpPr>
          <p:cNvPr id="5" name="Date Placeholder 4"/>
          <p:cNvSpPr>
            <a:spLocks noGrp="1"/>
          </p:cNvSpPr>
          <p:nvPr>
            <p:ph type="dt" sz="half" idx="10"/>
          </p:nvPr>
        </p:nvSpPr>
        <p:spPr>
          <a:xfrm>
            <a:off x="628650" y="6356351"/>
            <a:ext cx="2057400" cy="365125"/>
          </a:xfrm>
        </p:spPr>
        <p:txBody>
          <a:bodyPr/>
          <a:lstStyle/>
          <a:p>
            <a:r>
              <a:rPr lang="en-US" smtClean="0"/>
              <a:t>12-Apr-17</a:t>
            </a:r>
            <a:endParaRPr lang="en-IN"/>
          </a:p>
        </p:txBody>
      </p:sp>
      <p:sp>
        <p:nvSpPr>
          <p:cNvPr id="6" name="Slide Number Placeholder 5"/>
          <p:cNvSpPr>
            <a:spLocks noGrp="1"/>
          </p:cNvSpPr>
          <p:nvPr>
            <p:ph type="sldNum" sz="quarter" idx="12"/>
          </p:nvPr>
        </p:nvSpPr>
        <p:spPr>
          <a:xfrm>
            <a:off x="6457950" y="6356351"/>
            <a:ext cx="2057400" cy="365125"/>
          </a:xfrm>
        </p:spPr>
        <p:txBody>
          <a:bodyPr/>
          <a:lstStyle/>
          <a:p>
            <a:fld id="{05E83523-7FCC-4E13-BE0D-DDCD0209FB41}" type="slidenum">
              <a:rPr lang="en-IN" smtClean="0"/>
              <a:t>5</a:t>
            </a:fld>
            <a:endParaRPr lang="en-IN"/>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080" r="1457"/>
          <a:stretch/>
        </p:blipFill>
        <p:spPr>
          <a:xfrm>
            <a:off x="2562830" y="2975900"/>
            <a:ext cx="4089916" cy="2806499"/>
          </a:xfrm>
          <a:prstGeom prst="rect">
            <a:avLst/>
          </a:prstGeom>
        </p:spPr>
      </p:pic>
    </p:spTree>
    <p:extLst>
      <p:ext uri="{BB962C8B-B14F-4D97-AF65-F5344CB8AC3E}">
        <p14:creationId xmlns:p14="http://schemas.microsoft.com/office/powerpoint/2010/main" val="1066527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1612" y="772483"/>
            <a:ext cx="1634294" cy="686342"/>
          </a:xfrm>
          <a:prstGeom prst="rect">
            <a:avLst/>
          </a:prstGeom>
          <a:noFill/>
        </p:spPr>
        <p:txBody>
          <a:bodyPr wrap="none" lIns="68580" tIns="34290" rIns="68580" bIns="34290">
            <a:spAutoFit/>
          </a:bodyPr>
          <a:lstStyle/>
          <a:p>
            <a:pPr algn="ctr"/>
            <a:r>
              <a:rPr lang="en-US" sz="4010" dirty="0">
                <a:ln w="0"/>
                <a:solidFill>
                  <a:schemeClr val="accent1"/>
                </a:solidFill>
                <a:effectLst>
                  <a:outerShdw blurRad="38100" dist="25400" dir="5400000" algn="ctr" rotWithShape="0">
                    <a:srgbClr val="6E747A">
                      <a:alpha val="43000"/>
                    </a:srgbClr>
                  </a:outerShdw>
                </a:effectLst>
              </a:rPr>
              <a:t>Paper-I</a:t>
            </a:r>
          </a:p>
        </p:txBody>
      </p:sp>
      <p:sp>
        <p:nvSpPr>
          <p:cNvPr id="5" name="TextBox 4"/>
          <p:cNvSpPr txBox="1"/>
          <p:nvPr/>
        </p:nvSpPr>
        <p:spPr>
          <a:xfrm>
            <a:off x="679109" y="1743772"/>
            <a:ext cx="8333006" cy="507831"/>
          </a:xfrm>
          <a:prstGeom prst="rect">
            <a:avLst/>
          </a:prstGeom>
          <a:noFill/>
        </p:spPr>
        <p:txBody>
          <a:bodyPr wrap="square" rtlCol="0">
            <a:spAutoFit/>
          </a:bodyPr>
          <a:lstStyle/>
          <a:p>
            <a:r>
              <a:rPr lang="en-US" sz="1350" b="1" dirty="0"/>
              <a:t>Title: </a:t>
            </a:r>
            <a:r>
              <a:rPr lang="en-US" sz="1350" i="1" dirty="0"/>
              <a:t>Investment Strategy optimization Using Technical Analysis and Predictive Modeling in Emerging Markets</a:t>
            </a:r>
            <a:r>
              <a:rPr lang="en-US" sz="1350" b="1" i="1" dirty="0"/>
              <a:t>[Ref:5]</a:t>
            </a:r>
          </a:p>
          <a:p>
            <a:r>
              <a:rPr lang="en-US" sz="1350" b="1" dirty="0"/>
              <a:t>Authors: </a:t>
            </a:r>
            <a:r>
              <a:rPr lang="en-US" sz="1350" i="1" dirty="0" err="1"/>
              <a:t>Jelena</a:t>
            </a:r>
            <a:r>
              <a:rPr lang="en-US" sz="1350" i="1" dirty="0"/>
              <a:t> </a:t>
            </a:r>
            <a:r>
              <a:rPr lang="en-US" sz="1350" i="1" dirty="0" err="1"/>
              <a:t>Stankovic</a:t>
            </a:r>
            <a:r>
              <a:rPr lang="en-US" sz="1350" i="1" dirty="0"/>
              <a:t>, Ivana </a:t>
            </a:r>
            <a:r>
              <a:rPr lang="en-US" sz="1350" i="1" dirty="0" err="1"/>
              <a:t>Markovic</a:t>
            </a:r>
            <a:r>
              <a:rPr lang="en-US" sz="1350" i="1" dirty="0"/>
              <a:t>, Milos </a:t>
            </a:r>
            <a:r>
              <a:rPr lang="en-US" sz="1350" i="1" dirty="0" err="1"/>
              <a:t>Stojenovic</a:t>
            </a:r>
            <a:endParaRPr lang="en-IN" sz="1350" i="1" dirty="0"/>
          </a:p>
        </p:txBody>
      </p:sp>
      <p:sp>
        <p:nvSpPr>
          <p:cNvPr id="6" name="TextBox 5"/>
          <p:cNvSpPr txBox="1"/>
          <p:nvPr/>
        </p:nvSpPr>
        <p:spPr>
          <a:xfrm>
            <a:off x="744344" y="2454663"/>
            <a:ext cx="3612995" cy="2446824"/>
          </a:xfrm>
          <a:prstGeom prst="rect">
            <a:avLst/>
          </a:prstGeom>
          <a:noFill/>
        </p:spPr>
        <p:txBody>
          <a:bodyPr wrap="square" rtlCol="0">
            <a:spAutoFit/>
          </a:bodyPr>
          <a:lstStyle/>
          <a:p>
            <a:r>
              <a:rPr lang="en-US" sz="1350" dirty="0"/>
              <a:t>    </a:t>
            </a:r>
            <a:r>
              <a:rPr lang="en-US" b="1" dirty="0"/>
              <a:t> Objectives:</a:t>
            </a:r>
          </a:p>
          <a:p>
            <a:pPr marL="214313" indent="-214313">
              <a:buFont typeface="Arial" panose="020B0604020202020204" pitchFamily="34" charset="0"/>
              <a:buChar char="•"/>
            </a:pPr>
            <a:r>
              <a:rPr lang="en-US" sz="1350" dirty="0"/>
              <a:t>The aim of this paper is the study of profitability of technical trading rules implemented on specific group of emerging market of South-East European Countries.</a:t>
            </a:r>
          </a:p>
          <a:p>
            <a:endParaRPr lang="en-US" sz="1350" dirty="0"/>
          </a:p>
          <a:p>
            <a:endParaRPr lang="en-US" sz="1350" dirty="0"/>
          </a:p>
          <a:p>
            <a:pPr marL="214313" indent="-214313">
              <a:buFont typeface="Arial" panose="020B0604020202020204" pitchFamily="34" charset="0"/>
              <a:buChar char="•"/>
            </a:pPr>
            <a:r>
              <a:rPr lang="en-US" sz="1350" dirty="0"/>
              <a:t>The technical indicators which are used to form the most profitable strategies are used as input vectors for LS-SVM which is then evaluated.</a:t>
            </a:r>
            <a:endParaRPr lang="en-IN" sz="1350" dirty="0"/>
          </a:p>
        </p:txBody>
      </p:sp>
      <p:sp>
        <p:nvSpPr>
          <p:cNvPr id="7" name="TextBox 6"/>
          <p:cNvSpPr txBox="1"/>
          <p:nvPr/>
        </p:nvSpPr>
        <p:spPr>
          <a:xfrm>
            <a:off x="4533142" y="2462192"/>
            <a:ext cx="4231717" cy="2446824"/>
          </a:xfrm>
          <a:prstGeom prst="rect">
            <a:avLst/>
          </a:prstGeom>
          <a:noFill/>
        </p:spPr>
        <p:txBody>
          <a:bodyPr wrap="square" rtlCol="0">
            <a:spAutoFit/>
          </a:bodyPr>
          <a:lstStyle/>
          <a:p>
            <a:r>
              <a:rPr lang="en-US" b="1" dirty="0"/>
              <a:t>Results:</a:t>
            </a:r>
          </a:p>
          <a:p>
            <a:pPr marL="257175" indent="-257175">
              <a:buFont typeface="Arial" panose="020B0604020202020204" pitchFamily="34" charset="0"/>
              <a:buChar char="•"/>
            </a:pPr>
            <a:r>
              <a:rPr lang="en-US" sz="1350" dirty="0"/>
              <a:t>In case of BELEX15, best performing strategies are based on EMA and MACD</a:t>
            </a:r>
          </a:p>
          <a:p>
            <a:pPr marL="257175" indent="-257175">
              <a:buFont typeface="Arial" panose="020B0604020202020204" pitchFamily="34" charset="0"/>
              <a:buChar char="•"/>
            </a:pPr>
            <a:r>
              <a:rPr lang="en-US" sz="1350" dirty="0"/>
              <a:t>In case of CORBEX10, strategies show no significant consistency.</a:t>
            </a:r>
          </a:p>
          <a:p>
            <a:pPr marL="257175" indent="-257175">
              <a:buFont typeface="Arial" panose="020B0604020202020204" pitchFamily="34" charset="0"/>
              <a:buChar char="•"/>
            </a:pPr>
            <a:r>
              <a:rPr lang="en-US" sz="1350" dirty="0"/>
              <a:t>In case of SOFIX and BET, best performing strategies are EMA and MACD</a:t>
            </a:r>
          </a:p>
          <a:p>
            <a:pPr marL="257175" indent="-257175">
              <a:buFont typeface="Arial" panose="020B0604020202020204" pitchFamily="34" charset="0"/>
              <a:buChar char="•"/>
            </a:pPr>
            <a:r>
              <a:rPr lang="en-US" sz="1350" dirty="0"/>
              <a:t>In none of the cases, the strategies based on RSI performed well. This is due to the fact that RSI strategies works in a non-trending environments.(Wong et Al.,2010)</a:t>
            </a:r>
          </a:p>
        </p:txBody>
      </p:sp>
      <p:sp>
        <p:nvSpPr>
          <p:cNvPr id="8" name="Date Placeholder 5"/>
          <p:cNvSpPr>
            <a:spLocks noGrp="1"/>
          </p:cNvSpPr>
          <p:nvPr>
            <p:ph type="dt" sz="half" idx="10"/>
          </p:nvPr>
        </p:nvSpPr>
        <p:spPr>
          <a:xfrm>
            <a:off x="628650" y="6356351"/>
            <a:ext cx="2057400" cy="365125"/>
          </a:xfrm>
        </p:spPr>
        <p:txBody>
          <a:bodyPr/>
          <a:lstStyle/>
          <a:p>
            <a:r>
              <a:rPr lang="en-US" smtClean="0"/>
              <a:t>12-Apr-17</a:t>
            </a:r>
            <a:endParaRPr lang="en-IN"/>
          </a:p>
        </p:txBody>
      </p:sp>
      <p:sp>
        <p:nvSpPr>
          <p:cNvPr id="9" name="Slide Number Placeholder 8"/>
          <p:cNvSpPr>
            <a:spLocks noGrp="1"/>
          </p:cNvSpPr>
          <p:nvPr>
            <p:ph type="sldNum" sz="quarter" idx="12"/>
          </p:nvPr>
        </p:nvSpPr>
        <p:spPr>
          <a:xfrm>
            <a:off x="6457950" y="6356351"/>
            <a:ext cx="2057400" cy="365125"/>
          </a:xfrm>
        </p:spPr>
        <p:txBody>
          <a:bodyPr/>
          <a:lstStyle/>
          <a:p>
            <a:fld id="{05E83523-7FCC-4E13-BE0D-DDCD0209FB41}" type="slidenum">
              <a:rPr lang="en-IN" smtClean="0"/>
              <a:t>6</a:t>
            </a:fld>
            <a:endParaRPr lang="en-IN"/>
          </a:p>
        </p:txBody>
      </p:sp>
    </p:spTree>
    <p:extLst>
      <p:ext uri="{BB962C8B-B14F-4D97-AF65-F5344CB8AC3E}">
        <p14:creationId xmlns:p14="http://schemas.microsoft.com/office/powerpoint/2010/main" val="2510036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1434" y="834203"/>
            <a:ext cx="1776833" cy="692497"/>
          </a:xfrm>
          <a:prstGeom prst="rect">
            <a:avLst/>
          </a:prstGeom>
          <a:noFill/>
        </p:spPr>
        <p:txBody>
          <a:bodyPr wrap="none" lIns="68580" tIns="34290" rIns="68580" bIns="34290">
            <a:spAutoFit/>
          </a:bodyPr>
          <a:lstStyle/>
          <a:p>
            <a:pPr algn="ctr"/>
            <a:r>
              <a:rPr lang="en-US" sz="4050" dirty="0">
                <a:ln w="0"/>
                <a:solidFill>
                  <a:schemeClr val="accent1"/>
                </a:solidFill>
                <a:effectLst>
                  <a:outerShdw blurRad="38100" dist="25400" dir="5400000" algn="ctr" rotWithShape="0">
                    <a:srgbClr val="6E747A">
                      <a:alpha val="43000"/>
                    </a:srgbClr>
                  </a:outerShdw>
                </a:effectLst>
              </a:rPr>
              <a:t>Paper-2</a:t>
            </a:r>
          </a:p>
        </p:txBody>
      </p:sp>
      <p:sp>
        <p:nvSpPr>
          <p:cNvPr id="5" name="TextBox 4"/>
          <p:cNvSpPr txBox="1"/>
          <p:nvPr/>
        </p:nvSpPr>
        <p:spPr>
          <a:xfrm>
            <a:off x="1507087" y="1757707"/>
            <a:ext cx="6434647" cy="507831"/>
          </a:xfrm>
          <a:prstGeom prst="rect">
            <a:avLst/>
          </a:prstGeom>
          <a:noFill/>
        </p:spPr>
        <p:txBody>
          <a:bodyPr wrap="square" rtlCol="0">
            <a:spAutoFit/>
          </a:bodyPr>
          <a:lstStyle/>
          <a:p>
            <a:r>
              <a:rPr lang="en-US" sz="1350" b="1" dirty="0"/>
              <a:t>Title: </a:t>
            </a:r>
            <a:r>
              <a:rPr lang="en-US" sz="1350" i="1" dirty="0"/>
              <a:t>Research on the effectiveness of technical indicators with the Volume</a:t>
            </a:r>
            <a:r>
              <a:rPr lang="en-US" sz="1350" b="1" i="1" dirty="0"/>
              <a:t>[Ref:7]</a:t>
            </a:r>
          </a:p>
          <a:p>
            <a:r>
              <a:rPr lang="en-US" sz="1350" b="1" dirty="0"/>
              <a:t>Authors: </a:t>
            </a:r>
            <a:r>
              <a:rPr lang="en-US" sz="1350" i="1" dirty="0"/>
              <a:t>Gang LI, Jin Zhu</a:t>
            </a:r>
            <a:endParaRPr lang="en-IN" sz="1350" i="1" dirty="0"/>
          </a:p>
        </p:txBody>
      </p:sp>
      <p:sp>
        <p:nvSpPr>
          <p:cNvPr id="6" name="TextBox 5"/>
          <p:cNvSpPr txBox="1"/>
          <p:nvPr/>
        </p:nvSpPr>
        <p:spPr>
          <a:xfrm>
            <a:off x="679109" y="2462193"/>
            <a:ext cx="3612995" cy="1200329"/>
          </a:xfrm>
          <a:prstGeom prst="rect">
            <a:avLst/>
          </a:prstGeom>
          <a:noFill/>
        </p:spPr>
        <p:txBody>
          <a:bodyPr wrap="square" rtlCol="0">
            <a:spAutoFit/>
          </a:bodyPr>
          <a:lstStyle/>
          <a:p>
            <a:r>
              <a:rPr lang="en-US" sz="1350" dirty="0"/>
              <a:t>    </a:t>
            </a:r>
            <a:r>
              <a:rPr lang="en-US" b="1" dirty="0"/>
              <a:t> Objectives:</a:t>
            </a:r>
          </a:p>
          <a:p>
            <a:pPr marL="257175" indent="-257175">
              <a:buFont typeface="Arial" panose="020B0604020202020204" pitchFamily="34" charset="0"/>
              <a:buChar char="•"/>
            </a:pPr>
            <a:r>
              <a:rPr lang="en-US" sz="1350" dirty="0"/>
              <a:t>Effectiveness of technical indicators with the volume on the basis of conclusion about relationship between price and volume</a:t>
            </a:r>
          </a:p>
          <a:p>
            <a:endParaRPr lang="en-US" sz="1350" dirty="0"/>
          </a:p>
        </p:txBody>
      </p:sp>
      <p:sp>
        <p:nvSpPr>
          <p:cNvPr id="7" name="TextBox 6"/>
          <p:cNvSpPr txBox="1"/>
          <p:nvPr/>
        </p:nvSpPr>
        <p:spPr>
          <a:xfrm>
            <a:off x="4533142" y="2462193"/>
            <a:ext cx="4231717" cy="1823576"/>
          </a:xfrm>
          <a:prstGeom prst="rect">
            <a:avLst/>
          </a:prstGeom>
          <a:noFill/>
        </p:spPr>
        <p:txBody>
          <a:bodyPr wrap="square" rtlCol="0">
            <a:spAutoFit/>
          </a:bodyPr>
          <a:lstStyle/>
          <a:p>
            <a:r>
              <a:rPr lang="en-US" b="1" dirty="0"/>
              <a:t>Results:</a:t>
            </a:r>
          </a:p>
          <a:p>
            <a:pPr marL="257175" indent="-257175">
              <a:buFont typeface="Arial" panose="020B0604020202020204" pitchFamily="34" charset="0"/>
              <a:buChar char="•"/>
            </a:pPr>
            <a:r>
              <a:rPr lang="en-US" sz="1350" dirty="0"/>
              <a:t>After taking into account the volume, it can be found :</a:t>
            </a:r>
          </a:p>
          <a:p>
            <a:r>
              <a:rPr lang="en-US" sz="1350" dirty="0"/>
              <a:t>      sensitivity of indicators improved, reliability enhanced,</a:t>
            </a:r>
          </a:p>
          <a:p>
            <a:r>
              <a:rPr lang="en-US" sz="1350" dirty="0"/>
              <a:t>      investment risks and losses reduced, the investment             </a:t>
            </a:r>
          </a:p>
          <a:p>
            <a:r>
              <a:rPr lang="en-US" sz="1350" dirty="0"/>
              <a:t>      returned increased.</a:t>
            </a:r>
          </a:p>
          <a:p>
            <a:pPr marL="214313" indent="-214313">
              <a:buFont typeface="Arial" panose="020B0604020202020204" pitchFamily="34" charset="0"/>
              <a:buChar char="•"/>
            </a:pPr>
            <a:r>
              <a:rPr lang="en-US" sz="1350" dirty="0"/>
              <a:t>Thus, the application of technical indicators which takes into account the volume  is more effective than pure price index in stock market.</a:t>
            </a:r>
          </a:p>
        </p:txBody>
      </p:sp>
      <p:sp>
        <p:nvSpPr>
          <p:cNvPr id="8" name="Date Placeholder 5"/>
          <p:cNvSpPr>
            <a:spLocks noGrp="1"/>
          </p:cNvSpPr>
          <p:nvPr>
            <p:ph type="dt" sz="half" idx="10"/>
          </p:nvPr>
        </p:nvSpPr>
        <p:spPr>
          <a:xfrm>
            <a:off x="628650" y="6356351"/>
            <a:ext cx="2057400" cy="365125"/>
          </a:xfrm>
        </p:spPr>
        <p:txBody>
          <a:bodyPr/>
          <a:lstStyle/>
          <a:p>
            <a:r>
              <a:rPr lang="en-US" smtClean="0"/>
              <a:t>12-Apr-17</a:t>
            </a:r>
            <a:endParaRPr lang="en-IN"/>
          </a:p>
        </p:txBody>
      </p:sp>
      <p:sp>
        <p:nvSpPr>
          <p:cNvPr id="9" name="Slide Number Placeholder 8"/>
          <p:cNvSpPr>
            <a:spLocks noGrp="1"/>
          </p:cNvSpPr>
          <p:nvPr>
            <p:ph type="sldNum" sz="quarter" idx="12"/>
          </p:nvPr>
        </p:nvSpPr>
        <p:spPr>
          <a:xfrm>
            <a:off x="6457950" y="6356351"/>
            <a:ext cx="2057400" cy="365125"/>
          </a:xfrm>
        </p:spPr>
        <p:txBody>
          <a:bodyPr/>
          <a:lstStyle/>
          <a:p>
            <a:fld id="{05E83523-7FCC-4E13-BE0D-DDCD0209FB41}" type="slidenum">
              <a:rPr lang="en-IN" smtClean="0"/>
              <a:t>7</a:t>
            </a:fld>
            <a:endParaRPr lang="en-IN"/>
          </a:p>
        </p:txBody>
      </p:sp>
    </p:spTree>
    <p:extLst>
      <p:ext uri="{BB962C8B-B14F-4D97-AF65-F5344CB8AC3E}">
        <p14:creationId xmlns:p14="http://schemas.microsoft.com/office/powerpoint/2010/main" val="3360538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8138" y="735051"/>
            <a:ext cx="1776833" cy="692497"/>
          </a:xfrm>
          <a:prstGeom prst="rect">
            <a:avLst/>
          </a:prstGeom>
          <a:noFill/>
        </p:spPr>
        <p:txBody>
          <a:bodyPr wrap="none" lIns="68580" tIns="34290" rIns="68580" bIns="34290">
            <a:spAutoFit/>
          </a:bodyPr>
          <a:lstStyle/>
          <a:p>
            <a:pPr algn="ctr"/>
            <a:r>
              <a:rPr lang="en-US" sz="4050" dirty="0">
                <a:ln w="0"/>
                <a:solidFill>
                  <a:schemeClr val="accent1"/>
                </a:solidFill>
                <a:effectLst>
                  <a:outerShdw blurRad="38100" dist="25400" dir="5400000" algn="ctr" rotWithShape="0">
                    <a:srgbClr val="6E747A">
                      <a:alpha val="43000"/>
                    </a:srgbClr>
                  </a:outerShdw>
                </a:effectLst>
              </a:rPr>
              <a:t>Paper-3</a:t>
            </a:r>
          </a:p>
        </p:txBody>
      </p:sp>
      <p:sp>
        <p:nvSpPr>
          <p:cNvPr id="5" name="TextBox 4"/>
          <p:cNvSpPr txBox="1"/>
          <p:nvPr/>
        </p:nvSpPr>
        <p:spPr>
          <a:xfrm>
            <a:off x="2330212" y="1697773"/>
            <a:ext cx="6434647" cy="507831"/>
          </a:xfrm>
          <a:prstGeom prst="rect">
            <a:avLst/>
          </a:prstGeom>
          <a:noFill/>
        </p:spPr>
        <p:txBody>
          <a:bodyPr wrap="square" rtlCol="0">
            <a:spAutoFit/>
          </a:bodyPr>
          <a:lstStyle/>
          <a:p>
            <a:r>
              <a:rPr lang="en-US" sz="1350" b="1" dirty="0"/>
              <a:t>Title: </a:t>
            </a:r>
            <a:r>
              <a:rPr lang="en-US" sz="1350" i="1" dirty="0"/>
              <a:t>Stock Price Prediction using Artificial Neural Network</a:t>
            </a:r>
            <a:r>
              <a:rPr lang="en-US" sz="1350" b="1" i="1" dirty="0"/>
              <a:t>[Ref:6]</a:t>
            </a:r>
          </a:p>
          <a:p>
            <a:r>
              <a:rPr lang="en-US" sz="1350" b="1" dirty="0"/>
              <a:t>Authors: </a:t>
            </a:r>
            <a:r>
              <a:rPr lang="en-US" sz="1350" i="1" dirty="0" err="1"/>
              <a:t>Mayankkumar</a:t>
            </a:r>
            <a:r>
              <a:rPr lang="en-US" sz="1350" i="1" dirty="0"/>
              <a:t>  B Patel, Sunil R </a:t>
            </a:r>
            <a:r>
              <a:rPr lang="en-US" sz="1350" i="1" dirty="0" err="1"/>
              <a:t>Yalamalle</a:t>
            </a:r>
            <a:endParaRPr lang="en-IN" sz="1350" i="1" dirty="0"/>
          </a:p>
        </p:txBody>
      </p:sp>
      <p:sp>
        <p:nvSpPr>
          <p:cNvPr id="6" name="TextBox 5"/>
          <p:cNvSpPr txBox="1"/>
          <p:nvPr/>
        </p:nvSpPr>
        <p:spPr>
          <a:xfrm>
            <a:off x="679109" y="2462192"/>
            <a:ext cx="3612995" cy="1823576"/>
          </a:xfrm>
          <a:prstGeom prst="rect">
            <a:avLst/>
          </a:prstGeom>
          <a:noFill/>
        </p:spPr>
        <p:txBody>
          <a:bodyPr wrap="square" rtlCol="0">
            <a:spAutoFit/>
          </a:bodyPr>
          <a:lstStyle/>
          <a:p>
            <a:r>
              <a:rPr lang="en-US" sz="1350" dirty="0"/>
              <a:t>    </a:t>
            </a:r>
            <a:r>
              <a:rPr lang="en-US" b="1" dirty="0"/>
              <a:t> Objectives:</a:t>
            </a:r>
          </a:p>
          <a:p>
            <a:pPr marL="257175" indent="-257175">
              <a:buFont typeface="Arial" panose="020B0604020202020204" pitchFamily="34" charset="0"/>
              <a:buChar char="•"/>
            </a:pPr>
            <a:r>
              <a:rPr lang="en-US" sz="1350" dirty="0"/>
              <a:t>To study the current stock market trend and collect trend data.</a:t>
            </a:r>
          </a:p>
          <a:p>
            <a:pPr marL="257175" indent="-257175">
              <a:buFont typeface="Arial" panose="020B0604020202020204" pitchFamily="34" charset="0"/>
              <a:buChar char="•"/>
            </a:pPr>
            <a:r>
              <a:rPr lang="en-US" sz="1350" dirty="0"/>
              <a:t>To build perceptron model for companies listed under LIX15 index of NSE using  Multi layer Perceptron Neural Network Technique.</a:t>
            </a:r>
          </a:p>
          <a:p>
            <a:pPr marL="257175" indent="-257175">
              <a:buFont typeface="Arial" panose="020B0604020202020204" pitchFamily="34" charset="0"/>
              <a:buChar char="•"/>
            </a:pPr>
            <a:r>
              <a:rPr lang="en-US" sz="1350" dirty="0"/>
              <a:t>To compare model with real data  for its accuracy</a:t>
            </a:r>
          </a:p>
        </p:txBody>
      </p:sp>
      <p:sp>
        <p:nvSpPr>
          <p:cNvPr id="7" name="TextBox 6"/>
          <p:cNvSpPr txBox="1"/>
          <p:nvPr/>
        </p:nvSpPr>
        <p:spPr>
          <a:xfrm>
            <a:off x="4533142" y="2462193"/>
            <a:ext cx="4231717" cy="1408078"/>
          </a:xfrm>
          <a:prstGeom prst="rect">
            <a:avLst/>
          </a:prstGeom>
          <a:noFill/>
        </p:spPr>
        <p:txBody>
          <a:bodyPr wrap="square" rtlCol="0">
            <a:spAutoFit/>
          </a:bodyPr>
          <a:lstStyle/>
          <a:p>
            <a:r>
              <a:rPr lang="en-US" b="1" dirty="0"/>
              <a:t>Results:</a:t>
            </a:r>
          </a:p>
          <a:p>
            <a:pPr marL="257175" indent="-257175">
              <a:buFont typeface="Arial" panose="020B0604020202020204" pitchFamily="34" charset="0"/>
              <a:buChar char="•"/>
            </a:pPr>
            <a:r>
              <a:rPr lang="en-US" sz="1350" dirty="0"/>
              <a:t>It was concluded that MLP NN technique gives satisfactory output with:                       </a:t>
            </a:r>
          </a:p>
          <a:p>
            <a:r>
              <a:rPr lang="en-US" sz="1350" dirty="0"/>
              <a:t>       Median Normalized Error: 0.05995</a:t>
            </a:r>
          </a:p>
          <a:p>
            <a:r>
              <a:rPr lang="en-US" sz="1350" dirty="0"/>
              <a:t>       Median Correct Direction %: 51.06</a:t>
            </a:r>
          </a:p>
          <a:p>
            <a:r>
              <a:rPr lang="en-US" sz="1350" dirty="0"/>
              <a:t>       Median Standard Deviation: 6.39825                                              </a:t>
            </a:r>
          </a:p>
        </p:txBody>
      </p:sp>
      <p:sp>
        <p:nvSpPr>
          <p:cNvPr id="8" name="Date Placeholder 5"/>
          <p:cNvSpPr>
            <a:spLocks noGrp="1"/>
          </p:cNvSpPr>
          <p:nvPr>
            <p:ph type="dt" sz="half" idx="10"/>
          </p:nvPr>
        </p:nvSpPr>
        <p:spPr>
          <a:xfrm>
            <a:off x="628650" y="6356351"/>
            <a:ext cx="2057400" cy="365125"/>
          </a:xfrm>
        </p:spPr>
        <p:txBody>
          <a:bodyPr/>
          <a:lstStyle/>
          <a:p>
            <a:r>
              <a:rPr lang="en-US" smtClean="0"/>
              <a:t>12-Apr-17</a:t>
            </a:r>
            <a:endParaRPr lang="en-IN"/>
          </a:p>
        </p:txBody>
      </p:sp>
      <p:sp>
        <p:nvSpPr>
          <p:cNvPr id="9" name="Slide Number Placeholder 8"/>
          <p:cNvSpPr>
            <a:spLocks noGrp="1"/>
          </p:cNvSpPr>
          <p:nvPr>
            <p:ph type="sldNum" sz="quarter" idx="12"/>
          </p:nvPr>
        </p:nvSpPr>
        <p:spPr>
          <a:xfrm>
            <a:off x="6457950" y="6356351"/>
            <a:ext cx="2057400" cy="365125"/>
          </a:xfrm>
        </p:spPr>
        <p:txBody>
          <a:bodyPr/>
          <a:lstStyle/>
          <a:p>
            <a:fld id="{05E83523-7FCC-4E13-BE0D-DDCD0209FB41}" type="slidenum">
              <a:rPr lang="en-IN" smtClean="0"/>
              <a:t>8</a:t>
            </a:fld>
            <a:endParaRPr lang="en-IN"/>
          </a:p>
        </p:txBody>
      </p:sp>
    </p:spTree>
    <p:extLst>
      <p:ext uri="{BB962C8B-B14F-4D97-AF65-F5344CB8AC3E}">
        <p14:creationId xmlns:p14="http://schemas.microsoft.com/office/powerpoint/2010/main" val="1599661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7703" y="747377"/>
            <a:ext cx="5091780" cy="692497"/>
          </a:xfrm>
          <a:prstGeom prst="rect">
            <a:avLst/>
          </a:prstGeom>
          <a:noFill/>
        </p:spPr>
        <p:txBody>
          <a:bodyPr wrap="none" lIns="68580" tIns="34290" rIns="68580" bIns="34290">
            <a:spAutoFit/>
          </a:bodyPr>
          <a:lstStyle/>
          <a:p>
            <a:pPr algn="ctr"/>
            <a:r>
              <a:rPr lang="en-US" sz="4050" dirty="0">
                <a:ln w="0"/>
                <a:solidFill>
                  <a:schemeClr val="accent1"/>
                </a:solidFill>
                <a:effectLst>
                  <a:outerShdw blurRad="38100" dist="25400" dir="5400000" algn="ctr" rotWithShape="0">
                    <a:srgbClr val="6E747A">
                      <a:alpha val="43000"/>
                    </a:srgbClr>
                  </a:outerShdw>
                </a:effectLst>
              </a:rPr>
              <a:t>Proposed Methodology</a:t>
            </a:r>
          </a:p>
        </p:txBody>
      </p:sp>
      <p:sp>
        <p:nvSpPr>
          <p:cNvPr id="5" name="TextBox 4"/>
          <p:cNvSpPr txBox="1"/>
          <p:nvPr/>
        </p:nvSpPr>
        <p:spPr>
          <a:xfrm>
            <a:off x="729220" y="1981132"/>
            <a:ext cx="8162810" cy="2931572"/>
          </a:xfrm>
          <a:prstGeom prst="rect">
            <a:avLst/>
          </a:prstGeom>
          <a:noFill/>
        </p:spPr>
        <p:txBody>
          <a:bodyPr wrap="square" rtlCol="0">
            <a:spAutoFit/>
          </a:bodyPr>
          <a:lstStyle/>
          <a:p>
            <a:r>
              <a:rPr lang="en-US" b="1" dirty="0" smtClean="0"/>
              <a:t>Step 1: Data Collection</a:t>
            </a:r>
          </a:p>
          <a:p>
            <a:r>
              <a:rPr lang="en-US" sz="1350" dirty="0"/>
              <a:t> </a:t>
            </a:r>
            <a:r>
              <a:rPr lang="en-US" sz="1350" dirty="0" smtClean="0"/>
              <a:t>             User provides the TICKER for the stock of interest.</a:t>
            </a:r>
          </a:p>
          <a:p>
            <a:r>
              <a:rPr lang="en-US" sz="1350" dirty="0"/>
              <a:t> </a:t>
            </a:r>
            <a:r>
              <a:rPr lang="en-US" sz="1350" dirty="0" smtClean="0"/>
              <a:t>             Quandl API is used to fetch the past stock data in JSON format.</a:t>
            </a:r>
          </a:p>
          <a:p>
            <a:r>
              <a:rPr lang="en-US" sz="1350" dirty="0"/>
              <a:t> </a:t>
            </a:r>
            <a:r>
              <a:rPr lang="en-US" sz="1350" dirty="0" smtClean="0"/>
              <a:t>             It returns Closing Price, Volume, Open, High, Low etc. as a data-frame.</a:t>
            </a:r>
          </a:p>
          <a:p>
            <a:r>
              <a:rPr lang="en-US" sz="1350" dirty="0"/>
              <a:t> </a:t>
            </a:r>
            <a:r>
              <a:rPr lang="en-US" sz="1350" dirty="0" smtClean="0"/>
              <a:t>             Close Price series is formed which is used as the data for further process.</a:t>
            </a:r>
          </a:p>
          <a:p>
            <a:endParaRPr lang="en-US" sz="1350" dirty="0" smtClean="0"/>
          </a:p>
          <a:p>
            <a:endParaRPr lang="en-US" sz="1350" dirty="0"/>
          </a:p>
          <a:p>
            <a:endParaRPr lang="en-US" sz="1350" dirty="0" smtClean="0"/>
          </a:p>
          <a:p>
            <a:r>
              <a:rPr lang="en-US" b="1" dirty="0" smtClean="0"/>
              <a:t>Step 2: Implementation of Indicators and oscillators</a:t>
            </a:r>
          </a:p>
          <a:p>
            <a:r>
              <a:rPr lang="en-US" sz="1350" dirty="0"/>
              <a:t> </a:t>
            </a:r>
            <a:r>
              <a:rPr lang="en-US" sz="1350" dirty="0" smtClean="0"/>
              <a:t>             SMA, EMA, MACD, RSI, Bollinger Band, Statistical Linear Regression for </a:t>
            </a:r>
          </a:p>
          <a:p>
            <a:r>
              <a:rPr lang="en-US" sz="1350" dirty="0"/>
              <a:t> </a:t>
            </a:r>
            <a:r>
              <a:rPr lang="en-US" sz="1350" dirty="0" smtClean="0"/>
              <a:t>             trend-line are implemented.</a:t>
            </a:r>
          </a:p>
          <a:p>
            <a:endParaRPr lang="en-US" sz="1350" dirty="0" smtClean="0"/>
          </a:p>
          <a:p>
            <a:r>
              <a:rPr lang="en-US" sz="1350" dirty="0"/>
              <a:t> </a:t>
            </a:r>
            <a:r>
              <a:rPr lang="en-US" sz="1350" dirty="0" smtClean="0"/>
              <a:t>             </a:t>
            </a:r>
            <a:endParaRPr lang="en-IN" sz="1350" dirty="0"/>
          </a:p>
        </p:txBody>
      </p:sp>
      <p:sp>
        <p:nvSpPr>
          <p:cNvPr id="6" name="Date Placeholder 4"/>
          <p:cNvSpPr>
            <a:spLocks noGrp="1"/>
          </p:cNvSpPr>
          <p:nvPr>
            <p:ph type="dt" sz="half" idx="10"/>
          </p:nvPr>
        </p:nvSpPr>
        <p:spPr>
          <a:xfrm>
            <a:off x="628650" y="6356351"/>
            <a:ext cx="2057400" cy="365125"/>
          </a:xfrm>
        </p:spPr>
        <p:txBody>
          <a:bodyPr/>
          <a:lstStyle/>
          <a:p>
            <a:r>
              <a:rPr lang="en-US" dirty="0" smtClean="0"/>
              <a:t>12-Apr-17</a:t>
            </a:r>
            <a:endParaRPr lang="en-IN" dirty="0"/>
          </a:p>
        </p:txBody>
      </p:sp>
      <p:sp>
        <p:nvSpPr>
          <p:cNvPr id="7" name="Slide Number Placeholder 6"/>
          <p:cNvSpPr>
            <a:spLocks noGrp="1"/>
          </p:cNvSpPr>
          <p:nvPr>
            <p:ph type="sldNum" sz="quarter" idx="12"/>
          </p:nvPr>
        </p:nvSpPr>
        <p:spPr>
          <a:xfrm>
            <a:off x="6457950" y="6356351"/>
            <a:ext cx="2057400" cy="365125"/>
          </a:xfrm>
        </p:spPr>
        <p:txBody>
          <a:bodyPr/>
          <a:lstStyle/>
          <a:p>
            <a:fld id="{05E83523-7FCC-4E13-BE0D-DDCD0209FB41}" type="slidenum">
              <a:rPr lang="en-IN" smtClean="0"/>
              <a:t>9</a:t>
            </a:fld>
            <a:endParaRPr lang="en-IN"/>
          </a:p>
        </p:txBody>
      </p:sp>
    </p:spTree>
    <p:extLst>
      <p:ext uri="{BB962C8B-B14F-4D97-AF65-F5344CB8AC3E}">
        <p14:creationId xmlns:p14="http://schemas.microsoft.com/office/powerpoint/2010/main" val="2418122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961</TotalTime>
  <Words>1511</Words>
  <Application>Microsoft Office PowerPoint</Application>
  <PresentationFormat>On-screen Show (4:3)</PresentationFormat>
  <Paragraphs>251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Simplified Arabic</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76</cp:revision>
  <dcterms:created xsi:type="dcterms:W3CDTF">2017-04-08T02:44:58Z</dcterms:created>
  <dcterms:modified xsi:type="dcterms:W3CDTF">2017-04-26T02:41:02Z</dcterms:modified>
</cp:coreProperties>
</file>