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2.jp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79" r:id="rId4"/>
    <p:sldId id="258" r:id="rId5"/>
    <p:sldId id="259" r:id="rId6"/>
    <p:sldId id="260" r:id="rId7"/>
    <p:sldId id="275" r:id="rId8"/>
    <p:sldId id="276" r:id="rId9"/>
    <p:sldId id="261" r:id="rId10"/>
    <p:sldId id="262" r:id="rId11"/>
    <p:sldId id="269" r:id="rId12"/>
    <p:sldId id="263" r:id="rId13"/>
    <p:sldId id="270" r:id="rId14"/>
    <p:sldId id="271" r:id="rId15"/>
    <p:sldId id="265" r:id="rId16"/>
    <p:sldId id="272" r:id="rId17"/>
    <p:sldId id="274" r:id="rId18"/>
    <p:sldId id="277" r:id="rId19"/>
    <p:sldId id="278" r:id="rId20"/>
    <p:sldId id="268" r:id="rId21"/>
    <p:sldId id="26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5CA9C-68E9-46C7-9F6C-3833AC8D3583}" type="datetimeFigureOut">
              <a:rPr lang="en-IN" smtClean="0"/>
              <a:t>29-03-2017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A9A37F-37BA-4D49-8486-79992BADD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052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9A37F-37BA-4D49-8486-79992BADD925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572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9A37F-37BA-4D49-8486-79992BADD925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606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8323-782D-4AD9-A509-0BEC2F9C844E}" type="datetime1">
              <a:rPr lang="en-IN" smtClean="0"/>
              <a:t>29-03-2017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262B-B849-4334-8923-05FCB79FD1D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499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B1137-7923-434C-B5B1-A2A347326A72}" type="datetime1">
              <a:rPr lang="en-IN" smtClean="0"/>
              <a:t>29-03-2017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262B-B849-4334-8923-05FCB79FD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825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0C9E1-E57B-441F-81DC-F1761EBD2292}" type="datetime1">
              <a:rPr lang="en-IN" smtClean="0"/>
              <a:t>29-03-2017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262B-B849-4334-8923-05FCB79FD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638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48D0-97D1-4905-9A52-ABA6332F9D14}" type="datetime1">
              <a:rPr lang="en-IN" smtClean="0"/>
              <a:t>29-03-2017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262B-B849-4334-8923-05FCB79FD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502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E014-8E98-4C49-8278-931F5059FB7F}" type="datetime1">
              <a:rPr lang="en-IN" smtClean="0"/>
              <a:t>29-03-2017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262B-B849-4334-8923-05FCB79FD1D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551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EB425-5FF9-44B1-ABB8-8893CCF7D910}" type="datetime1">
              <a:rPr lang="en-IN" smtClean="0"/>
              <a:t>29-03-2017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262B-B849-4334-8923-05FCB79FD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18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E0FF8-19DB-4393-8CE6-060F445F474B}" type="datetime1">
              <a:rPr lang="en-IN" smtClean="0"/>
              <a:t>29-03-2017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262B-B849-4334-8923-05FCB79FD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432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587B4-C5D7-4B48-AEE9-31E084EFA8FE}" type="datetime1">
              <a:rPr lang="en-IN" smtClean="0"/>
              <a:t>29-03-2017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262B-B849-4334-8923-05FCB79FD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311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460B-3E42-452F-9CAF-558CD3E50D7E}" type="datetime1">
              <a:rPr lang="en-IN" smtClean="0"/>
              <a:t>29-03-2017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262B-B849-4334-8923-05FCB79FD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289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F18DDD7-A3EE-4A54-AD14-B927398C0BA3}" type="datetime1">
              <a:rPr lang="en-IN" smtClean="0"/>
              <a:t>29-03-2017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BD262B-B849-4334-8923-05FCB79FD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474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69C8-4936-4F40-8A93-58BD7D8FCC46}" type="datetime1">
              <a:rPr lang="en-IN" smtClean="0"/>
              <a:t>29-03-2017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262B-B849-4334-8923-05FCB79FD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545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0C890C-13D7-4F1D-8EF3-B63A9EF2355D}" type="datetime1">
              <a:rPr lang="en-IN" smtClean="0"/>
              <a:t>29-03-2017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9BD262B-B849-4334-8923-05FCB79FD1D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992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4173" y="672029"/>
            <a:ext cx="9144000" cy="1176667"/>
          </a:xfrm>
        </p:spPr>
        <p:txBody>
          <a:bodyPr>
            <a:noAutofit/>
          </a:bodyPr>
          <a:lstStyle/>
          <a:p>
            <a:r>
              <a:rPr lang="en-US" sz="4000" dirty="0" smtClean="0"/>
              <a:t>Smart Investing Decision Making using ANN, Machine Learning, Indicators and Oscillators</a:t>
            </a:r>
            <a:endParaRPr lang="en-IN" sz="4000" dirty="0"/>
          </a:p>
        </p:txBody>
      </p:sp>
      <p:sp>
        <p:nvSpPr>
          <p:cNvPr id="4" name="Rectangle 3"/>
          <p:cNvSpPr/>
          <p:nvPr/>
        </p:nvSpPr>
        <p:spPr>
          <a:xfrm>
            <a:off x="1501966" y="3157502"/>
            <a:ext cx="10346871" cy="253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1100" b="0" i="0" u="none" strike="noStrike" baseline="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IN" sz="11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                                                             		</a:t>
            </a:r>
            <a:r>
              <a:rPr lang="en-IN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-</a:t>
            </a: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</a:rPr>
              <a:t>Our Guide:</a:t>
            </a:r>
          </a:p>
          <a:p>
            <a:r>
              <a:rPr lang="en-IN" sz="1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			</a:t>
            </a:r>
            <a:r>
              <a:rPr lang="en-IN" sz="16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Mr</a:t>
            </a:r>
            <a:r>
              <a:rPr lang="en-IN" sz="16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IN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N" sz="16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Partha</a:t>
            </a:r>
            <a:r>
              <a:rPr lang="en-IN" sz="1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N" sz="16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Sarathi</a:t>
            </a:r>
            <a:r>
              <a:rPr lang="en-IN" sz="1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N" sz="16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Chakraborty</a:t>
            </a:r>
            <a:endParaRPr lang="en-IN" sz="1600" b="1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sz="1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IN" sz="1600" b="1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IN" sz="1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Name                         		Phone </a:t>
            </a:r>
            <a:r>
              <a:rPr lang="en-IN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No</a:t>
            </a:r>
            <a:r>
              <a:rPr lang="en-IN" sz="1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.		</a:t>
            </a:r>
            <a:r>
              <a:rPr lang="en-IN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N" sz="1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              </a:t>
            </a:r>
            <a:r>
              <a:rPr lang="en-IN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N" sz="16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Mail_ID</a:t>
            </a: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</a:p>
          <a:p>
            <a:r>
              <a:rPr lang="en-IN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Mohit Sehgal           		 9756801893</a:t>
            </a: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en-IN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	Sehgal.mohit06@gmail.com</a:t>
            </a: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</a:p>
          <a:p>
            <a:r>
              <a:rPr lang="en-IN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Pranav </a:t>
            </a:r>
            <a:r>
              <a:rPr lang="en-IN" sz="16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Puri</a:t>
            </a:r>
            <a:r>
              <a:rPr lang="en-IN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         		 8860270019</a:t>
            </a: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en-IN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	Pranav_sulesh@srmuniv.edu.in</a:t>
            </a: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</a:p>
          <a:p>
            <a:r>
              <a:rPr lang="en-IN" sz="16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Umesh</a:t>
            </a:r>
            <a:r>
              <a:rPr lang="en-IN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N" sz="16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Verma</a:t>
            </a:r>
            <a:r>
              <a:rPr lang="en-IN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      		8826889808	</a:t>
            </a: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en-IN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Umesh.mr.72@gmail.com</a:t>
            </a: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</a:p>
          <a:p>
            <a:r>
              <a:rPr lang="en-IN" sz="16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Toyaz</a:t>
            </a:r>
            <a:r>
              <a:rPr lang="en-IN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N" sz="16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Pareek</a:t>
            </a:r>
            <a:r>
              <a:rPr lang="en-IN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        		7725908299                		Toyazpareek@gmail.com</a:t>
            </a: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950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4155" y="1062438"/>
            <a:ext cx="11103429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sz="32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How MACD help investors?</a:t>
            </a:r>
          </a:p>
          <a:p>
            <a:r>
              <a:rPr lang="en-US" sz="48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sz="2400" b="1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Crossovers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en-IN" dirty="0"/>
              <a:t>W</a:t>
            </a:r>
            <a:r>
              <a:rPr lang="en-IN" dirty="0" smtClean="0"/>
              <a:t>hen </a:t>
            </a:r>
            <a:r>
              <a:rPr lang="en-IN" dirty="0"/>
              <a:t>the MACD falls below the signal line, it is a bearish signal, </a:t>
            </a:r>
            <a:r>
              <a:rPr lang="en-IN" dirty="0" smtClean="0"/>
              <a:t>which  indicates </a:t>
            </a:r>
            <a:r>
              <a:rPr lang="en-IN" dirty="0"/>
              <a:t>that it may be </a:t>
            </a:r>
            <a:r>
              <a:rPr lang="en-IN" dirty="0" smtClean="0"/>
              <a:t>   		</a:t>
            </a:r>
            <a:r>
              <a:rPr lang="en-IN" dirty="0"/>
              <a:t> </a:t>
            </a:r>
            <a:r>
              <a:rPr lang="en-IN" dirty="0" smtClean="0"/>
              <a:t>   time </a:t>
            </a:r>
            <a:r>
              <a:rPr lang="en-IN" dirty="0"/>
              <a:t>to sell. Conversely, when the MACD rises </a:t>
            </a:r>
            <a:r>
              <a:rPr lang="en-IN" dirty="0" smtClean="0"/>
              <a:t>above the signal </a:t>
            </a:r>
            <a:r>
              <a:rPr lang="en-IN" dirty="0"/>
              <a:t>line, the indicator gives a bullish </a:t>
            </a:r>
            <a:r>
              <a:rPr lang="en-IN" dirty="0" smtClean="0"/>
              <a:t>		    signal.</a:t>
            </a:r>
            <a:r>
              <a:rPr lang="en-IN" dirty="0"/>
              <a:t/>
            </a:r>
            <a:br>
              <a:rPr lang="en-IN" dirty="0"/>
            </a:br>
            <a:endParaRPr lang="en-US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endParaRPr lang="en-US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400" b="0" i="0" u="none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0" i="0" u="none" strike="noStrike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   </a:t>
            </a:r>
            <a:r>
              <a:rPr lang="en-US" sz="2400" b="1" i="0" u="none" strike="noStrike" dirty="0" smtClean="0">
                <a:solidFill>
                  <a:srgbClr val="000000"/>
                </a:solidFill>
                <a:latin typeface="Calibri" panose="020F0502020204030204" pitchFamily="34" charset="0"/>
              </a:rPr>
              <a:t>Dramatic Rise:</a:t>
            </a:r>
            <a:r>
              <a:rPr lang="en-IN" dirty="0"/>
              <a:t>When the MACD rises dramatically - that is, the shorter </a:t>
            </a:r>
            <a:r>
              <a:rPr lang="en-IN" dirty="0" smtClean="0"/>
              <a:t>moving average </a:t>
            </a:r>
            <a:r>
              <a:rPr lang="en-IN" dirty="0"/>
              <a:t>pulls away from the </a:t>
            </a:r>
            <a:r>
              <a:rPr lang="en-IN" dirty="0" smtClean="0"/>
              <a:t>		           longer-term </a:t>
            </a:r>
            <a:r>
              <a:rPr lang="en-IN" dirty="0"/>
              <a:t>moving average - it is a </a:t>
            </a:r>
            <a:r>
              <a:rPr lang="en-IN" dirty="0" smtClean="0"/>
              <a:t>signal </a:t>
            </a:r>
            <a:r>
              <a:rPr lang="en-IN" dirty="0"/>
              <a:t>that the security </a:t>
            </a:r>
            <a:r>
              <a:rPr lang="en-IN" dirty="0" smtClean="0"/>
              <a:t>is </a:t>
            </a:r>
            <a:r>
              <a:rPr lang="en-IN" dirty="0" smtClean="0"/>
              <a:t>overbought(upward)</a:t>
            </a:r>
            <a:r>
              <a:rPr lang="en-IN" dirty="0"/>
              <a:t> and will </a:t>
            </a:r>
            <a:r>
              <a:rPr lang="en-IN" dirty="0" smtClean="0"/>
              <a:t>   		           soon return </a:t>
            </a:r>
            <a:r>
              <a:rPr lang="en-IN" dirty="0"/>
              <a:t>to normal </a:t>
            </a:r>
            <a:r>
              <a:rPr lang="en-IN" dirty="0" smtClean="0"/>
              <a:t>levels</a:t>
            </a:r>
            <a:r>
              <a:rPr lang="en-IN" dirty="0"/>
              <a:t>.</a:t>
            </a:r>
            <a:r>
              <a:rPr lang="en-IN" sz="2400" dirty="0"/>
              <a:t/>
            </a:r>
            <a:br>
              <a:rPr lang="en-IN" sz="2400" dirty="0"/>
            </a:br>
            <a:endParaRPr lang="en-IN" sz="2400" b="0" i="0" u="none" strike="noStrike" baseline="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98293" y="6492875"/>
            <a:ext cx="8046281" cy="365125"/>
          </a:xfrm>
        </p:spPr>
        <p:txBody>
          <a:bodyPr/>
          <a:lstStyle/>
          <a:p>
            <a:r>
              <a:rPr lang="en-IN" sz="1200" dirty="0" smtClean="0"/>
              <a:t>* </a:t>
            </a:r>
            <a:r>
              <a:rPr lang="en-IN" sz="1200" dirty="0" err="1" smtClean="0"/>
              <a:t>Appel</a:t>
            </a:r>
            <a:r>
              <a:rPr lang="en-IN" sz="1200" dirty="0" smtClean="0"/>
              <a:t>, Gerald (2005). Technical Analysis Power Tools for Active Investors. Financial Times Prentice Hall. p. 166. ISBN 0-13-147902-4.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3962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MACD Curve</a:t>
            </a:r>
            <a:endParaRPr lang="en-IN" sz="4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311" y="2014040"/>
            <a:ext cx="76200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503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9121" y="1073695"/>
            <a:ext cx="118327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1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Bollinger Band</a:t>
            </a:r>
            <a:endParaRPr lang="en-US" sz="40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9120" y="1781581"/>
            <a:ext cx="10102035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/>
              <a:t>It was developed </a:t>
            </a:r>
            <a:r>
              <a:rPr lang="en-IN" dirty="0"/>
              <a:t>by famous technical trader </a:t>
            </a:r>
            <a:r>
              <a:rPr lang="en-IN" dirty="0" smtClean="0"/>
              <a:t>John Bollinger.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/>
              <a:t>It </a:t>
            </a:r>
            <a:r>
              <a:rPr lang="en-IN" dirty="0"/>
              <a:t>is plotted two standard deviations away from a simple moving average.</a:t>
            </a:r>
            <a:br>
              <a:rPr lang="en-IN" dirty="0"/>
            </a:br>
            <a:endParaRPr lang="en-IN" dirty="0" smtClean="0"/>
          </a:p>
          <a:p>
            <a:endParaRPr lang="en-US" dirty="0" smtClean="0"/>
          </a:p>
          <a:p>
            <a:endParaRPr lang="en-US" dirty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b="1" dirty="0" smtClean="0"/>
              <a:t>WHAT IT IS?</a:t>
            </a:r>
            <a:endParaRPr lang="en-IN" sz="2800" b="1" dirty="0" smtClean="0"/>
          </a:p>
          <a:p>
            <a:r>
              <a:rPr lang="en-IN" dirty="0" smtClean="0"/>
              <a:t>Bollinger bands look like an envelop that forms an upper and lower band around the price of a stock or other security.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660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How Bollinger Bands help traders?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Buy &amp; Sell Signals</a:t>
            </a:r>
            <a:r>
              <a:rPr lang="en-US" dirty="0" smtClean="0"/>
              <a:t>: </a:t>
            </a:r>
            <a:r>
              <a:rPr lang="en-US" sz="1800" dirty="0" smtClean="0"/>
              <a:t>When prices touches the upper band, it is a sell signal and when prices touches the lower band, it is buy signal.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%B (Percentage bandwidth):</a:t>
            </a:r>
          </a:p>
          <a:p>
            <a:pPr marL="0" indent="0">
              <a:buNone/>
            </a:pPr>
            <a:r>
              <a:rPr lang="en-US" b="1" dirty="0" smtClean="0"/>
              <a:t>     if(%B &gt; 1 or %B &gt; 100%): means prices are above upper band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if(%B == 1 or %B == 100%): means price is at upper band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if(%B above .50 or 50%): means price is above the middle line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if(%B below .50 or 50%): means price is below the middle line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if(%B == 0  or 0%): means price is at lower band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if(%B&lt;0 or 0%): means price is below lower band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88973" y="6404701"/>
            <a:ext cx="8299669" cy="365125"/>
          </a:xfrm>
        </p:spPr>
        <p:txBody>
          <a:bodyPr/>
          <a:lstStyle/>
          <a:p>
            <a:pPr algn="l"/>
            <a:r>
              <a:rPr lang="en-IN" sz="1200" dirty="0" smtClean="0"/>
              <a:t>*Bollinger</a:t>
            </a:r>
            <a:r>
              <a:rPr lang="en-IN" sz="1200" dirty="0"/>
              <a:t>, John. </a:t>
            </a:r>
            <a:r>
              <a:rPr lang="en-IN" sz="1200" dirty="0" smtClean="0"/>
              <a:t>Bollinger </a:t>
            </a:r>
            <a:r>
              <a:rPr lang="en-IN" sz="1200" dirty="0"/>
              <a:t>on Bollinger </a:t>
            </a:r>
            <a:r>
              <a:rPr lang="en-IN" sz="1200" dirty="0" smtClean="0"/>
              <a:t>Bands. </a:t>
            </a:r>
            <a:r>
              <a:rPr lang="en-IN" sz="1200" dirty="0"/>
              <a:t>McGraw Hill, 2002. ISBN 978-0-07-137368-5</a:t>
            </a:r>
          </a:p>
        </p:txBody>
      </p:sp>
    </p:spTree>
    <p:extLst>
      <p:ext uri="{BB962C8B-B14F-4D97-AF65-F5344CB8AC3E}">
        <p14:creationId xmlns:p14="http://schemas.microsoft.com/office/powerpoint/2010/main" val="3880714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Bollinger Band</a:t>
            </a:r>
            <a:endParaRPr lang="en-IN" sz="40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346" y="1846263"/>
            <a:ext cx="5363633" cy="4022725"/>
          </a:xfrm>
        </p:spPr>
      </p:pic>
    </p:spTree>
    <p:extLst>
      <p:ext uri="{BB962C8B-B14F-4D97-AF65-F5344CB8AC3E}">
        <p14:creationId xmlns:p14="http://schemas.microsoft.com/office/powerpoint/2010/main" val="1653335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24573" y="1124054"/>
            <a:ext cx="101618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1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RSI(Relative Strength Index)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456761" y="6459785"/>
            <a:ext cx="6052228" cy="365125"/>
          </a:xfrm>
        </p:spPr>
        <p:txBody>
          <a:bodyPr/>
          <a:lstStyle/>
          <a:p>
            <a:r>
              <a:rPr lang="en-IN" sz="1200" dirty="0" smtClean="0"/>
              <a:t>*J</a:t>
            </a:r>
            <a:r>
              <a:rPr lang="en-IN" sz="1200" dirty="0"/>
              <a:t>. Welles Wilder, </a:t>
            </a:r>
            <a:r>
              <a:rPr lang="en-IN" sz="1200" i="1" dirty="0"/>
              <a:t>New Concepts in Technical Trading Systems</a:t>
            </a:r>
            <a:r>
              <a:rPr lang="en-IN" sz="1200" dirty="0" smtClean="0"/>
              <a:t>, ISBN 0-89459-027-8</a:t>
            </a:r>
            <a:endParaRPr lang="en-IN" sz="12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211855" y="1975159"/>
            <a:ext cx="95295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Relative Strength Index (RSI), developed by J. Welles Wilder, is a momentum oscillator that measures the speed and change of price movements</a:t>
            </a:r>
            <a:r>
              <a:rPr lang="en-IN" dirty="0" smtClean="0"/>
              <a:t>.</a:t>
            </a:r>
          </a:p>
          <a:p>
            <a:r>
              <a:rPr lang="en-IN" dirty="0"/>
              <a:t>The RSI oscillates between zero and 100.</a:t>
            </a:r>
          </a:p>
        </p:txBody>
      </p:sp>
      <p:sp>
        <p:nvSpPr>
          <p:cNvPr id="6" name="Rectangle 5"/>
          <p:cNvSpPr/>
          <p:nvPr/>
        </p:nvSpPr>
        <p:spPr>
          <a:xfrm>
            <a:off x="1211855" y="2995631"/>
            <a:ext cx="97499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555555"/>
                </a:solidFill>
              </a:rPr>
              <a:t>Overbought means an extended price move to the upside; oversold to the downside.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555555"/>
                </a:solidFill>
              </a:rPr>
              <a:t>When price reaches these extreme levels, a reversal is possible.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555555"/>
                </a:solidFill>
              </a:rPr>
              <a:t>The Relative Strength Index (RSI) can be used to confirm a reversal.</a:t>
            </a:r>
            <a:endParaRPr lang="en-IN" i="0" dirty="0">
              <a:solidFill>
                <a:srgbClr val="555555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2640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RSI help investor?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RSI is considered overbought when above 70 and oversold when below 30.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The RSI is also used for determining and confirming the trend. </a:t>
            </a:r>
            <a:endParaRPr lang="en-IN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RSI tends to fluctuate between 40 and 90 in a bull market (uptrend) with the 40-50 zones acting as support. </a:t>
            </a:r>
            <a:endParaRPr lang="en-IN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RSI tends to fluctuate between 10 and 60 in a bear market (downtrend) with the 50-60 zone acting as resistance. 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 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55913" y="6492875"/>
            <a:ext cx="7517471" cy="365125"/>
          </a:xfrm>
        </p:spPr>
        <p:txBody>
          <a:bodyPr/>
          <a:lstStyle/>
          <a:p>
            <a:r>
              <a:rPr lang="en-IN" sz="1200" dirty="0"/>
              <a:t>*J. Welles Wilder, </a:t>
            </a:r>
            <a:r>
              <a:rPr lang="en-IN" sz="1200" i="1" dirty="0"/>
              <a:t>New Concepts in Technical Trading Systems</a:t>
            </a:r>
            <a:r>
              <a:rPr lang="en-IN" sz="1200" dirty="0"/>
              <a:t>, ISBN 0-89459-027-8</a:t>
            </a:r>
            <a:endParaRPr lang="en-IN" sz="1200" u="sng" dirty="0"/>
          </a:p>
        </p:txBody>
      </p:sp>
    </p:spTree>
    <p:extLst>
      <p:ext uri="{BB962C8B-B14F-4D97-AF65-F5344CB8AC3E}">
        <p14:creationId xmlns:p14="http://schemas.microsoft.com/office/powerpoint/2010/main" val="1852457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RSI Curve</a:t>
            </a:r>
            <a:endParaRPr lang="en-IN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647" y="1846263"/>
            <a:ext cx="7257031" cy="4022725"/>
          </a:xfrm>
        </p:spPr>
      </p:pic>
    </p:spTree>
    <p:extLst>
      <p:ext uri="{BB962C8B-B14F-4D97-AF65-F5344CB8AC3E}">
        <p14:creationId xmlns:p14="http://schemas.microsoft.com/office/powerpoint/2010/main" val="3777186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097280" y="1957698"/>
            <a:ext cx="10058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222222"/>
                </a:solidFill>
                <a:latin typeface="arial" panose="020B0604020202020204" pitchFamily="34" charset="0"/>
              </a:rPr>
              <a:t>In </a:t>
            </a:r>
            <a:r>
              <a:rPr lang="en-IN" b="1" dirty="0">
                <a:solidFill>
                  <a:srgbClr val="222222"/>
                </a:solidFill>
                <a:latin typeface="arial" panose="020B0604020202020204" pitchFamily="34" charset="0"/>
              </a:rPr>
              <a:t>statistical</a:t>
            </a:r>
            <a:r>
              <a:rPr lang="en-IN" dirty="0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r>
              <a:rPr lang="en-IN" dirty="0" err="1">
                <a:solidFill>
                  <a:srgbClr val="222222"/>
                </a:solidFill>
                <a:latin typeface="arial" panose="020B0604020202020204" pitchFamily="34" charset="0"/>
              </a:rPr>
              <a:t>modeling</a:t>
            </a:r>
            <a:r>
              <a:rPr lang="en-IN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n-IN" b="1" dirty="0">
                <a:solidFill>
                  <a:srgbClr val="222222"/>
                </a:solidFill>
                <a:latin typeface="arial" panose="020B0604020202020204" pitchFamily="34" charset="0"/>
              </a:rPr>
              <a:t>regression</a:t>
            </a:r>
            <a:r>
              <a:rPr lang="en-IN" dirty="0">
                <a:solidFill>
                  <a:srgbClr val="222222"/>
                </a:solidFill>
                <a:latin typeface="arial" panose="020B0604020202020204" pitchFamily="34" charset="0"/>
              </a:rPr>
              <a:t> analysis is </a:t>
            </a:r>
            <a:r>
              <a:rPr lang="en-IN" dirty="0" smtClean="0">
                <a:solidFill>
                  <a:srgbClr val="222222"/>
                </a:solidFill>
                <a:latin typeface="arial" panose="020B0604020202020204" pitchFamily="34" charset="0"/>
              </a:rPr>
              <a:t>a </a:t>
            </a:r>
            <a:r>
              <a:rPr lang="en-IN" b="1" dirty="0" smtClean="0">
                <a:solidFill>
                  <a:srgbClr val="222222"/>
                </a:solidFill>
                <a:latin typeface="arial" panose="020B0604020202020204" pitchFamily="34" charset="0"/>
              </a:rPr>
              <a:t>statistical</a:t>
            </a:r>
            <a:r>
              <a:rPr lang="en-IN" dirty="0">
                <a:solidFill>
                  <a:srgbClr val="222222"/>
                </a:solidFill>
                <a:latin typeface="arial" panose="020B0604020202020204" pitchFamily="34" charset="0"/>
              </a:rPr>
              <a:t> process for estimating the relationships among variables</a:t>
            </a:r>
            <a:r>
              <a:rPr lang="en-IN" dirty="0" smtClean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</a:p>
          <a:p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It will give us a linear equation using which we can confirm the trend in stock market.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7080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true that the stock market is not predictable. There is no perfect algorithm or model. Indicators and oscillators are also not perfect.</a:t>
            </a:r>
          </a:p>
          <a:p>
            <a:r>
              <a:rPr lang="en-US" dirty="0" smtClean="0"/>
              <a:t>But since our aim is to provide a smart investing decision making, so we are trying to implement every possible thing that can help.</a:t>
            </a:r>
          </a:p>
          <a:p>
            <a:r>
              <a:rPr lang="en-US" dirty="0" smtClean="0"/>
              <a:t>Using ANN, we would try to predict stock prices.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1731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53378" y="2134072"/>
            <a:ext cx="914714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IN" sz="32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This project is aimed at developing a smart investing decision making </a:t>
            </a:r>
            <a:r>
              <a:rPr lang="en-IN" sz="32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while </a:t>
            </a:r>
            <a:r>
              <a:rPr lang="en-IN" sz="32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investing in a stock by combining various technical analysis indicators and oscillators, ANN, Statistical Regression.</a:t>
            </a:r>
          </a:p>
          <a:p>
            <a:endParaRPr lang="en-US" sz="3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34738" y="1211856"/>
            <a:ext cx="25808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>
                <a:solidFill>
                  <a:srgbClr val="000000"/>
                </a:solidFill>
                <a:latin typeface="Calibri" panose="020F0502020204030204" pitchFamily="34" charset="0"/>
              </a:rPr>
              <a:t>Introduction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440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 </a:t>
            </a:r>
            <a:r>
              <a:rPr lang="en-IN" dirty="0" err="1" smtClean="0"/>
              <a:t>Appel</a:t>
            </a:r>
            <a:r>
              <a:rPr lang="en-IN" dirty="0"/>
              <a:t>, Gerald (2005). </a:t>
            </a:r>
            <a:r>
              <a:rPr lang="en-IN" i="1" dirty="0"/>
              <a:t>Technical Analysis Power Tools for Active Investors</a:t>
            </a:r>
            <a:r>
              <a:rPr lang="en-IN" dirty="0"/>
              <a:t>. Financial </a:t>
            </a:r>
            <a:r>
              <a:rPr lang="en-IN" dirty="0" smtClean="0"/>
              <a:t>Times  Prentice </a:t>
            </a:r>
            <a:r>
              <a:rPr lang="en-IN" dirty="0"/>
              <a:t>Hall. p. 166</a:t>
            </a:r>
            <a:r>
              <a:rPr lang="en-IN" dirty="0" smtClean="0"/>
              <a:t>. ISBN 0-13-147902-4.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J</a:t>
            </a:r>
            <a:r>
              <a:rPr lang="en-IN" dirty="0"/>
              <a:t>. Welles Wilder, </a:t>
            </a:r>
            <a:r>
              <a:rPr lang="en-IN" i="1" dirty="0"/>
              <a:t>New Concepts in Technical Trading Systems</a:t>
            </a:r>
            <a:r>
              <a:rPr lang="en-IN" dirty="0"/>
              <a:t>, ISBN </a:t>
            </a:r>
            <a:r>
              <a:rPr lang="en-IN" dirty="0" smtClean="0"/>
              <a:t>0-89459-027-8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Bollinger, John. Bollinger on Bollinger Bands. McGraw Hill, 2002. ISBN </a:t>
            </a:r>
            <a:r>
              <a:rPr lang="en-IN" dirty="0" smtClean="0"/>
              <a:t>978-0-07-137368-5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NIST/SEMATECH e-Handbook of Statistical Methods: Single Exponential Smoothing at the National Institute of Standards and Technology</a:t>
            </a:r>
          </a:p>
          <a:p>
            <a:pPr marL="0" indent="0">
              <a:buNone/>
            </a:pPr>
            <a:endParaRPr lang="en-IN" u="sng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187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1786" y="2756354"/>
            <a:ext cx="7486347" cy="7869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6600" dirty="0" smtClean="0"/>
              <a:t>THANK YOU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271559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and Tools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Python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Java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Statistics</a:t>
            </a:r>
          </a:p>
        </p:txBody>
      </p:sp>
    </p:spTree>
    <p:extLst>
      <p:ext uri="{BB962C8B-B14F-4D97-AF65-F5344CB8AC3E}">
        <p14:creationId xmlns:p14="http://schemas.microsoft.com/office/powerpoint/2010/main" val="4250427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List of Indicators and Oscillators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108" y="1845734"/>
            <a:ext cx="9778572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SMA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EMA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MACD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Bollinger Band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RSI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788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6697" y="1119046"/>
            <a:ext cx="10619015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effectLst/>
                <a:latin typeface="Arial" panose="020B0604020202020204" pitchFamily="34" charset="0"/>
              </a:rPr>
              <a:t>  </a:t>
            </a:r>
            <a:r>
              <a:rPr lang="en-US" sz="3200" b="1" dirty="0" smtClean="0">
                <a:effectLst/>
                <a:latin typeface="Arial" panose="020B0604020202020204" pitchFamily="34" charset="0"/>
              </a:rPr>
              <a:t>SMA</a:t>
            </a:r>
            <a:endParaRPr lang="en-IN" sz="3200" b="1" dirty="0" smtClean="0">
              <a:effectLst/>
              <a:latin typeface="Arial" panose="020B0604020202020204" pitchFamily="34" charset="0"/>
            </a:endParaRPr>
          </a:p>
          <a:p>
            <a:endParaRPr lang="en-IN" sz="2400" dirty="0" smtClean="0">
              <a:effectLst/>
              <a:latin typeface="Arial" panose="020B0604020202020204" pitchFamily="34" charset="0"/>
            </a:endParaRPr>
          </a:p>
          <a:p>
            <a:endParaRPr lang="en-IN" sz="2800" dirty="0" smtClean="0">
              <a:effectLst/>
              <a:latin typeface="Arial" panose="020B0604020202020204" pitchFamily="34" charset="0"/>
            </a:endParaRPr>
          </a:p>
          <a:p>
            <a:r>
              <a:rPr lang="en-IN" dirty="0" smtClean="0">
                <a:effectLst/>
                <a:latin typeface="Arial" panose="020B0604020202020204" pitchFamily="34" charset="0"/>
              </a:rPr>
              <a:t>A simple moving average is an indicator that calculates the  average price of a security over a specified number of periods</a:t>
            </a:r>
            <a:r>
              <a:rPr lang="en-IN" sz="2800" dirty="0" smtClean="0">
                <a:effectLst/>
                <a:latin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r>
              <a:rPr lang="en-US" dirty="0" smtClean="0">
                <a:effectLst/>
                <a:latin typeface="Arial" panose="020B0604020202020204" pitchFamily="34" charset="0"/>
              </a:rPr>
              <a:t>It is a lagging indicator.</a:t>
            </a:r>
            <a:endParaRPr lang="en-IN" dirty="0" smtClean="0">
              <a:effectLst/>
              <a:latin typeface="Arial" panose="020B0604020202020204" pitchFamily="34" charset="0"/>
            </a:endParaRPr>
          </a:p>
          <a:p>
            <a:r>
              <a:rPr lang="en-IN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/>
            </a:r>
            <a:br>
              <a:rPr lang="en-IN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159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1114" y="537312"/>
            <a:ext cx="109074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/>
            </a:r>
            <a:br>
              <a:rPr lang="en-IN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1652531" y="1183643"/>
            <a:ext cx="6125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How SMA can help Investors?</a:t>
            </a:r>
            <a:endParaRPr lang="en-IN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67788" y="2203374"/>
            <a:ext cx="7480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Identify direction of trend- bullish(uptrend) or bearish(downtrend)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Buy signal and sell signal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184" y="2963536"/>
            <a:ext cx="5715000" cy="329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20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dirty="0" smtClean="0"/>
              <a:t>It gives more weight to more recent prices.</a:t>
            </a:r>
          </a:p>
          <a:p>
            <a:pPr marL="0" indent="0">
              <a:buNone/>
            </a:pPr>
            <a:r>
              <a:rPr lang="en-IN" dirty="0" smtClean="0"/>
              <a:t> It results </a:t>
            </a:r>
            <a:r>
              <a:rPr lang="en-IN" dirty="0"/>
              <a:t>is a moving average line that more closely follows changes in the stock price as the bars </a:t>
            </a:r>
            <a:r>
              <a:rPr lang="en-IN" dirty="0" smtClean="0"/>
              <a:t>   form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077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EMA can help investors or traders?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Identifying bullish or bearish market</a:t>
            </a:r>
          </a:p>
          <a:p>
            <a:r>
              <a:rPr lang="en-US" dirty="0" smtClean="0"/>
              <a:t>Buy and sell signal: When 12 day </a:t>
            </a:r>
            <a:r>
              <a:rPr lang="en-US" dirty="0" err="1" smtClean="0"/>
              <a:t>ema</a:t>
            </a:r>
            <a:r>
              <a:rPr lang="en-US" dirty="0" smtClean="0"/>
              <a:t> crosses 26 day </a:t>
            </a:r>
            <a:r>
              <a:rPr lang="en-US" dirty="0" err="1" smtClean="0"/>
              <a:t>ema</a:t>
            </a:r>
            <a:r>
              <a:rPr lang="en-US" dirty="0"/>
              <a:t> </a:t>
            </a:r>
            <a:r>
              <a:rPr lang="en-US" dirty="0" smtClean="0"/>
              <a:t>from below, it is a buy signal and vice-versa.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755" y="2688115"/>
            <a:ext cx="5907854" cy="3574973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6945" y="6459785"/>
            <a:ext cx="11027884" cy="365125"/>
          </a:xfrm>
        </p:spPr>
        <p:txBody>
          <a:bodyPr/>
          <a:lstStyle/>
          <a:p>
            <a:r>
              <a:rPr lang="en-IN" sz="1200" dirty="0" smtClean="0"/>
              <a:t>NIST/SEMATECH e-Handbook of Statistical Methods: Single Exponential Smoothing at the National Institute of Standards and Technology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979975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1752" y="1111096"/>
            <a:ext cx="10266475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   </a:t>
            </a:r>
            <a:r>
              <a:rPr lang="en-IN" sz="32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MACD(Moving Average</a:t>
            </a:r>
            <a:r>
              <a:rPr lang="en-IN" sz="3200" b="0" i="0" u="none" strike="noStrike" dirty="0" smtClean="0">
                <a:solidFill>
                  <a:srgbClr val="000000"/>
                </a:solidFill>
                <a:latin typeface="Calibri" panose="020F0502020204030204" pitchFamily="34" charset="0"/>
              </a:rPr>
              <a:t> Convergence Divergence</a:t>
            </a:r>
            <a:r>
              <a:rPr lang="en-IN" sz="32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pPr lvl="1" algn="just"/>
            <a:r>
              <a:rPr lang="en-IN" sz="2000" dirty="0" smtClean="0"/>
              <a:t>	</a:t>
            </a:r>
          </a:p>
          <a:p>
            <a:pPr lvl="1" algn="just"/>
            <a:r>
              <a:rPr lang="en-IN" sz="2000" dirty="0"/>
              <a:t>	</a:t>
            </a:r>
            <a:r>
              <a:rPr lang="en-IN" sz="2000" dirty="0" smtClean="0"/>
              <a:t>The </a:t>
            </a:r>
            <a:r>
              <a:rPr lang="en-IN" sz="2000" dirty="0"/>
              <a:t>MACD series proper was invented by </a:t>
            </a:r>
            <a:r>
              <a:rPr lang="en-IN" sz="2000" b="1" dirty="0"/>
              <a:t>Gerald </a:t>
            </a:r>
            <a:r>
              <a:rPr lang="en-IN" sz="2000" b="1" dirty="0" err="1"/>
              <a:t>Appel</a:t>
            </a:r>
            <a:r>
              <a:rPr lang="en-IN" sz="2000" dirty="0"/>
              <a:t> in </a:t>
            </a:r>
            <a:r>
              <a:rPr lang="en-IN" sz="2000" dirty="0" smtClean="0"/>
              <a:t>the 1970s. </a:t>
            </a:r>
            <a:r>
              <a:rPr lang="en-IN" sz="2000" b="1" dirty="0" smtClean="0"/>
              <a:t>Thomas    	</a:t>
            </a:r>
            <a:r>
              <a:rPr lang="en-IN" sz="2000" b="1" dirty="0" err="1" smtClean="0"/>
              <a:t>Aspray</a:t>
            </a:r>
            <a:r>
              <a:rPr lang="en-IN" sz="2000" dirty="0"/>
              <a:t> added the divergence bar graph </a:t>
            </a:r>
            <a:r>
              <a:rPr lang="en-IN" sz="2000" dirty="0" smtClean="0"/>
              <a:t>to </a:t>
            </a:r>
            <a:r>
              <a:rPr lang="en-IN" sz="2000" dirty="0"/>
              <a:t>the MACD in 1986, as a means to </a:t>
            </a:r>
            <a:r>
              <a:rPr lang="en-IN" sz="2000" dirty="0" smtClean="0"/>
              <a:t>	anticipate </a:t>
            </a:r>
            <a:r>
              <a:rPr lang="en-IN" sz="2000" dirty="0"/>
              <a:t>MACD </a:t>
            </a:r>
            <a:r>
              <a:rPr lang="en-IN" sz="2000" dirty="0" smtClean="0"/>
              <a:t>	crossovers</a:t>
            </a:r>
            <a:r>
              <a:rPr lang="en-IN" sz="2000" dirty="0"/>
              <a:t>, an indicator of important moves in the </a:t>
            </a:r>
            <a:r>
              <a:rPr lang="en-IN" sz="2000" dirty="0" smtClean="0"/>
              <a:t>	underlying 	security.</a:t>
            </a:r>
          </a:p>
          <a:p>
            <a:pPr algn="just"/>
            <a:endParaRPr lang="en-IN" sz="2000" b="0" i="0" u="none" strike="noStrike" baseline="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/>
            <a:r>
              <a:rPr lang="en-IN" sz="20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   	</a:t>
            </a:r>
            <a:r>
              <a:rPr lang="en-IN" sz="20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The MACD series is the difference between a "fast" (short period)exponential moving 	average (EMA), and a "slow" (longer period) EMA of the price series.</a:t>
            </a:r>
          </a:p>
          <a:p>
            <a:endParaRPr lang="en-IN" sz="3200" b="0" i="0" u="none" strike="noStrike" baseline="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39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829</TotalTime>
  <Words>618</Words>
  <Application>Microsoft Office PowerPoint</Application>
  <PresentationFormat>Widescreen</PresentationFormat>
  <Paragraphs>103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Arial</vt:lpstr>
      <vt:lpstr>Calibri</vt:lpstr>
      <vt:lpstr>Calibri Light</vt:lpstr>
      <vt:lpstr>Courier New</vt:lpstr>
      <vt:lpstr>Wingdings</vt:lpstr>
      <vt:lpstr>Retrospect</vt:lpstr>
      <vt:lpstr>Smart Investing Decision Making using ANN, Machine Learning, Indicators and Oscillators</vt:lpstr>
      <vt:lpstr>PowerPoint Presentation</vt:lpstr>
      <vt:lpstr>Technologies and Tools</vt:lpstr>
      <vt:lpstr>List of Indicators and Oscillators</vt:lpstr>
      <vt:lpstr>PowerPoint Presentation</vt:lpstr>
      <vt:lpstr>PowerPoint Presentation</vt:lpstr>
      <vt:lpstr>EMA</vt:lpstr>
      <vt:lpstr>How EMA can help investors or traders?</vt:lpstr>
      <vt:lpstr>PowerPoint Presentation</vt:lpstr>
      <vt:lpstr>PowerPoint Presentation</vt:lpstr>
      <vt:lpstr>MACD Curve</vt:lpstr>
      <vt:lpstr>PowerPoint Presentation</vt:lpstr>
      <vt:lpstr>How Bollinger Bands help traders?</vt:lpstr>
      <vt:lpstr>Bollinger Band</vt:lpstr>
      <vt:lpstr>PowerPoint Presentation</vt:lpstr>
      <vt:lpstr>How RSI help investor?</vt:lpstr>
      <vt:lpstr>RSI Curve</vt:lpstr>
      <vt:lpstr>Regression</vt:lpstr>
      <vt:lpstr>ANN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Investing Decesion Making using ANN,Indicators and Oscillators</dc:title>
  <dc:creator>acer</dc:creator>
  <cp:lastModifiedBy>acer</cp:lastModifiedBy>
  <cp:revision>81</cp:revision>
  <dcterms:created xsi:type="dcterms:W3CDTF">2017-03-09T16:47:34Z</dcterms:created>
  <dcterms:modified xsi:type="dcterms:W3CDTF">2017-03-29T03:26:39Z</dcterms:modified>
</cp:coreProperties>
</file>