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8E515FF-37B9-432B-AD27-BC6BDFDA4A44}">
  <a:tblStyle styleId="{98E515FF-37B9-432B-AD27-BC6BDFDA4A44}"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e2ed99079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e2ed9907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3e2ed99079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e2ed9907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631186"/>
            <a:ext cx="9144000" cy="1285986"/>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4500"/>
              <a:buFont typeface="Calibri"/>
              <a:buNone/>
            </a:pPr>
            <a:r>
              <a:rPr b="1" i="0" lang="en-US" sz="4500" u="none" cap="none" strike="noStrike">
                <a:solidFill>
                  <a:schemeClr val="dk1"/>
                </a:solidFill>
                <a:latin typeface="Calibri"/>
                <a:ea typeface="Calibri"/>
                <a:cs typeface="Calibri"/>
                <a:sym typeface="Calibri"/>
              </a:rPr>
              <a:t>Smart Investing Decision Making 			</a:t>
            </a:r>
            <a:endParaRPr b="1" i="0" sz="4500" u="none" cap="none" strike="noStrike">
              <a:solidFill>
                <a:schemeClr val="dk1"/>
              </a:solidFill>
              <a:latin typeface="Calibri"/>
              <a:ea typeface="Calibri"/>
              <a:cs typeface="Calibri"/>
              <a:sym typeface="Calibri"/>
            </a:endParaRPr>
          </a:p>
        </p:txBody>
      </p:sp>
      <p:sp>
        <p:nvSpPr>
          <p:cNvPr id="85" name="Google Shape;85;p13"/>
          <p:cNvSpPr txBox="1"/>
          <p:nvPr>
            <p:ph idx="1" type="subTitle"/>
          </p:nvPr>
        </p:nvSpPr>
        <p:spPr>
          <a:xfrm>
            <a:off x="1987640" y="1245203"/>
            <a:ext cx="9144000" cy="165576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using ANN, Machine Learning, Indicators and Oscillators</a:t>
            </a:r>
            <a:br>
              <a:rPr b="1" i="0" lang="en-US" sz="2400" u="none" cap="none" strike="noStrike">
                <a:solidFill>
                  <a:schemeClr val="dk1"/>
                </a:solidFill>
                <a:latin typeface="Calibri"/>
                <a:ea typeface="Calibri"/>
                <a:cs typeface="Calibri"/>
                <a:sym typeface="Calibri"/>
              </a:rPr>
            </a:br>
            <a:endParaRPr b="0" i="0" sz="2400" u="none" cap="none" strike="noStrike">
              <a:solidFill>
                <a:schemeClr val="dk1"/>
              </a:solidFill>
              <a:latin typeface="Calibri"/>
              <a:ea typeface="Calibri"/>
              <a:cs typeface="Calibri"/>
              <a:sym typeface="Calibri"/>
            </a:endParaRPr>
          </a:p>
        </p:txBody>
      </p:sp>
      <p:sp>
        <p:nvSpPr>
          <p:cNvPr id="86" name="Google Shape;86;p13"/>
          <p:cNvSpPr txBox="1"/>
          <p:nvPr/>
        </p:nvSpPr>
        <p:spPr>
          <a:xfrm>
            <a:off x="6877319" y="4237149"/>
            <a:ext cx="467503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Mentor : Dr.Duraimurugan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Presented</a:t>
            </a:r>
            <a:r>
              <a:rPr lang="en-US" sz="1800">
                <a:solidFill>
                  <a:schemeClr val="dk1"/>
                </a:solidFill>
                <a:latin typeface="Calibri"/>
                <a:ea typeface="Calibri"/>
                <a:cs typeface="Calibri"/>
                <a:sym typeface="Calibri"/>
              </a:rPr>
              <a:t> by : Ramanathan R    (312315205125)</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Ranjith Kumar S (312315205130)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Proposed Method:</a:t>
            </a:r>
            <a:endParaRPr b="1" i="0" sz="4400" u="none" cap="none" strike="noStrike">
              <a:solidFill>
                <a:schemeClr val="dk1"/>
              </a:solidFill>
              <a:latin typeface="Calibri"/>
              <a:ea typeface="Calibri"/>
              <a:cs typeface="Calibri"/>
              <a:sym typeface="Calibri"/>
            </a:endParaRPr>
          </a:p>
        </p:txBody>
      </p:sp>
      <p:sp>
        <p:nvSpPr>
          <p:cNvPr id="140" name="Google Shape;140;p22"/>
          <p:cNvSpPr txBox="1"/>
          <p:nvPr/>
        </p:nvSpPr>
        <p:spPr>
          <a:xfrm>
            <a:off x="1409262" y="1754699"/>
            <a:ext cx="10542332" cy="156196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Calculation of n-period-EMA(Exponential Moving Average):</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                 SMA: n-period-sum/n</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                 Multiplier: 2/(n+1)</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                 EMA: {close – EMA(previous day)}*multiplier + EMA(previous day)</a:t>
            </a:r>
            <a:endParaRPr/>
          </a:p>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141" name="Google Shape;141;p2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12-Apr-17</a:t>
            </a:r>
            <a:endParaRPr sz="1200">
              <a:solidFill>
                <a:srgbClr val="888888"/>
              </a:solidFill>
              <a:latin typeface="Calibri"/>
              <a:ea typeface="Calibri"/>
              <a:cs typeface="Calibri"/>
              <a:sym typeface="Calibri"/>
            </a:endParaRPr>
          </a:p>
        </p:txBody>
      </p:sp>
      <p:sp>
        <p:nvSpPr>
          <p:cNvPr id="142" name="Google Shape;142;p2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143" name="Google Shape;143;p22"/>
          <p:cNvSpPr txBox="1"/>
          <p:nvPr/>
        </p:nvSpPr>
        <p:spPr>
          <a:xfrm>
            <a:off x="1409262" y="3005238"/>
            <a:ext cx="10452180" cy="135421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Calculation of MACD(Moving Average Divergence Convergence)</a:t>
            </a:r>
            <a:r>
              <a:rPr lang="en-US" sz="2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                 MACD : 12 day EMA -  26 day EMA</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                 Signal Line: EMA-9</a:t>
            </a:r>
            <a:endParaRPr/>
          </a:p>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144" name="Google Shape;144;p22"/>
          <p:cNvSpPr txBox="1"/>
          <p:nvPr/>
        </p:nvSpPr>
        <p:spPr>
          <a:xfrm>
            <a:off x="1409262" y="3969091"/>
            <a:ext cx="10052935" cy="199285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Calculation of RSI(Relative Strength Index):</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                 RSI: (100 – (100/(1+RS)))</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                 RS : 14-day-EMA of up-day closing gains/14-day-EMA of down-day closing losses</a:t>
            </a:r>
            <a:endParaRPr/>
          </a:p>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Determination of overbought and oversold:</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                  if RSI is 70 then overbought and oversold when below 30.</a:t>
            </a:r>
            <a:endParaRPr/>
          </a:p>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Proposed Method:</a:t>
            </a:r>
            <a:endParaRPr b="1" i="0" sz="4400" u="none" cap="none" strike="noStrike">
              <a:solidFill>
                <a:schemeClr val="dk1"/>
              </a:solidFill>
              <a:latin typeface="Calibri"/>
              <a:ea typeface="Calibri"/>
              <a:cs typeface="Calibri"/>
              <a:sym typeface="Calibri"/>
            </a:endParaRPr>
          </a:p>
        </p:txBody>
      </p:sp>
      <p:sp>
        <p:nvSpPr>
          <p:cNvPr id="150" name="Google Shape;150;p23"/>
          <p:cNvSpPr txBox="1"/>
          <p:nvPr/>
        </p:nvSpPr>
        <p:spPr>
          <a:xfrm>
            <a:off x="1394521" y="1804546"/>
            <a:ext cx="7280031" cy="293157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Calculation of Statistical Regression</a:t>
            </a:r>
            <a:r>
              <a:rPr lang="en-US" sz="2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               </a:t>
            </a:r>
            <a:r>
              <a:rPr lang="en-US" sz="1400">
                <a:solidFill>
                  <a:schemeClr val="dk1"/>
                </a:solidFill>
                <a:latin typeface="Calibri"/>
                <a:ea typeface="Calibri"/>
                <a:cs typeface="Calibri"/>
                <a:sym typeface="Calibri"/>
              </a:rPr>
              <a:t>y = mx + c</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where y = closing price ,</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x = nth number</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m = (sum(x*y)-sum(y)*sum(x))/sum((x-mean(x))^2)</a:t>
            </a:r>
            <a:endParaRPr/>
          </a:p>
          <a:p>
            <a:pPr indent="0" lvl="0" marL="0" marR="0" rtl="0" algn="l">
              <a:spcBef>
                <a:spcPts val="0"/>
              </a:spcBef>
              <a:spcAft>
                <a:spcPts val="0"/>
              </a:spcAft>
              <a:buNone/>
            </a:pPr>
            <a:r>
              <a:rPr b="1" lang="en-US" sz="1400">
                <a:solidFill>
                  <a:schemeClr val="dk1"/>
                </a:solidFill>
                <a:latin typeface="Calibri"/>
                <a:ea typeface="Calibri"/>
                <a:cs typeface="Calibri"/>
                <a:sym typeface="Calibri"/>
              </a:rPr>
              <a:t>                                 </a:t>
            </a:r>
            <a:r>
              <a:rPr lang="en-US" sz="1400">
                <a:solidFill>
                  <a:schemeClr val="dk1"/>
                </a:solidFill>
                <a:latin typeface="Calibri"/>
                <a:ea typeface="Calibri"/>
                <a:cs typeface="Calibri"/>
                <a:sym typeface="Calibri"/>
              </a:rPr>
              <a:t>c  = y – mx</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Determination of Trend</a:t>
            </a:r>
            <a:r>
              <a:rPr lang="en-US" sz="2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               i</a:t>
            </a:r>
            <a:r>
              <a:rPr lang="en-US" sz="1400">
                <a:solidFill>
                  <a:schemeClr val="dk1"/>
                </a:solidFill>
                <a:latin typeface="Calibri"/>
                <a:ea typeface="Calibri"/>
                <a:cs typeface="Calibri"/>
                <a:sym typeface="Calibri"/>
              </a:rPr>
              <a:t>f m &gt; 0 then trend is uptrend</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if m &lt; 0 then trend is downtrend</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151" name="Google Shape;151;p23"/>
          <p:cNvSpPr txBox="1"/>
          <p:nvPr/>
        </p:nvSpPr>
        <p:spPr>
          <a:xfrm>
            <a:off x="1394521" y="4736118"/>
            <a:ext cx="7280031" cy="15773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Calculation of Bollinger Band</a:t>
            </a:r>
            <a:r>
              <a:rPr lang="en-US" sz="2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              </a:t>
            </a:r>
            <a:r>
              <a:rPr lang="en-US" sz="1400">
                <a:solidFill>
                  <a:schemeClr val="dk1"/>
                </a:solidFill>
                <a:latin typeface="Calibri"/>
                <a:ea typeface="Calibri"/>
                <a:cs typeface="Calibri"/>
                <a:sym typeface="Calibri"/>
              </a:rPr>
              <a:t> Upper-Band: SMA-20 + 2 * standard deviation of 20 day closing</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Lower-Band: SMA-20 + 2 * standard deviation of 20 day closing</a:t>
            </a:r>
            <a:endParaRPr/>
          </a:p>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35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Conclusion:</a:t>
            </a:r>
            <a:endParaRPr b="1" i="0" sz="4400" u="none" cap="none" strike="noStrike">
              <a:solidFill>
                <a:schemeClr val="dk1"/>
              </a:solidFill>
              <a:latin typeface="Calibri"/>
              <a:ea typeface="Calibri"/>
              <a:cs typeface="Calibri"/>
              <a:sym typeface="Calibri"/>
            </a:endParaRPr>
          </a:p>
        </p:txBody>
      </p:sp>
      <p:sp>
        <p:nvSpPr>
          <p:cNvPr id="157" name="Google Shape;157;p24"/>
          <p:cNvSpPr txBox="1"/>
          <p:nvPr/>
        </p:nvSpPr>
        <p:spPr>
          <a:xfrm>
            <a:off x="838200" y="1594186"/>
            <a:ext cx="10926405"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Technical Analysis of stock market is a method of evaluating securities by analyzing statistics generated by market activity. Chartist uses these data to determine whether they are going to invest in that stock. They look for the buy and sell signals. This project has also performed technical analysis over stock prices by using some of the mostly used indicators and oscillators. We have also tried to predict stock price for the next day.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Stock price is influenced by many factors including –internal information, news, speeches of ministers etc. So this does not give accurate results all the time. But it is better than blindly investing.</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Hence, it can be concluded that a smart investing decision can be made if one uses technical indicators and oscillators and other sorts of information like news etc. before making an investment.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Reference:</a:t>
            </a:r>
            <a:endParaRPr b="1" i="0" sz="4400" u="none" cap="none" strike="noStrike">
              <a:solidFill>
                <a:schemeClr val="dk1"/>
              </a:solidFill>
              <a:latin typeface="Calibri"/>
              <a:ea typeface="Calibri"/>
              <a:cs typeface="Calibri"/>
              <a:sym typeface="Calibri"/>
            </a:endParaRPr>
          </a:p>
        </p:txBody>
      </p:sp>
      <p:sp>
        <p:nvSpPr>
          <p:cNvPr id="163" name="Google Shape;163;p25"/>
          <p:cNvSpPr/>
          <p:nvPr/>
        </p:nvSpPr>
        <p:spPr>
          <a:xfrm>
            <a:off x="1604533" y="1556898"/>
            <a:ext cx="10063725" cy="4832092"/>
          </a:xfrm>
          <a:prstGeom prst="rect">
            <a:avLst/>
          </a:prstGeom>
          <a:noFill/>
          <a:ln>
            <a:noFill/>
          </a:ln>
        </p:spPr>
        <p:txBody>
          <a:bodyPr anchorCtr="0" anchor="t" bIns="45700" lIns="91425" spcFirstLastPara="1" rIns="91425" wrap="square" tIns="45700">
            <a:noAutofit/>
          </a:bodyPr>
          <a:lstStyle/>
          <a:p>
            <a:pPr indent="-257175" lvl="0" marL="257175" marR="0" rtl="0" algn="l">
              <a:spcBef>
                <a:spcPts val="0"/>
              </a:spcBef>
              <a:spcAft>
                <a:spcPts val="0"/>
              </a:spcAft>
              <a:buClr>
                <a:schemeClr val="dk1"/>
              </a:buClr>
              <a:buSzPts val="1400"/>
              <a:buFont typeface="Calibri"/>
              <a:buAutoNum type="arabicPeriod"/>
            </a:pPr>
            <a:r>
              <a:rPr lang="en-US" sz="1400">
                <a:solidFill>
                  <a:schemeClr val="dk1"/>
                </a:solidFill>
                <a:latin typeface="Calibri"/>
                <a:ea typeface="Calibri"/>
                <a:cs typeface="Calibri"/>
                <a:sym typeface="Calibri"/>
              </a:rPr>
              <a:t>Appel, Gerald (2005). </a:t>
            </a:r>
            <a:r>
              <a:rPr i="1" lang="en-US" sz="1400">
                <a:solidFill>
                  <a:schemeClr val="dk1"/>
                </a:solidFill>
                <a:latin typeface="Calibri"/>
                <a:ea typeface="Calibri"/>
                <a:cs typeface="Calibri"/>
                <a:sym typeface="Calibri"/>
              </a:rPr>
              <a:t>Technical Analysis Power Tools for Active Investors</a:t>
            </a:r>
            <a:r>
              <a:rPr lang="en-US" sz="1400">
                <a:solidFill>
                  <a:schemeClr val="dk1"/>
                </a:solidFill>
                <a:latin typeface="Calibri"/>
                <a:ea typeface="Calibri"/>
                <a:cs typeface="Calibri"/>
                <a:sym typeface="Calibri"/>
              </a:rPr>
              <a:t>. Financial Times  Prentice Hall. p. 166. ISBN 0-13-147902-4.</a:t>
            </a:r>
            <a:endParaRPr/>
          </a:p>
          <a:p>
            <a:pPr indent="-168275" lvl="0" marL="257175" marR="0" rtl="0" algn="l">
              <a:spcBef>
                <a:spcPts val="0"/>
              </a:spcBef>
              <a:spcAft>
                <a:spcPts val="0"/>
              </a:spcAft>
              <a:buClr>
                <a:schemeClr val="dk1"/>
              </a:buClr>
              <a:buSzPts val="1400"/>
              <a:buFont typeface="Calibri"/>
              <a:buNone/>
            </a:pPr>
            <a:r>
              <a:t/>
            </a:r>
            <a:endParaRPr sz="1400">
              <a:solidFill>
                <a:schemeClr val="dk1"/>
              </a:solidFill>
              <a:latin typeface="Calibri"/>
              <a:ea typeface="Calibri"/>
              <a:cs typeface="Calibri"/>
              <a:sym typeface="Calibri"/>
            </a:endParaRPr>
          </a:p>
          <a:p>
            <a:pPr indent="-257175" lvl="0" marL="257175" marR="0" rtl="0" algn="l">
              <a:spcBef>
                <a:spcPts val="0"/>
              </a:spcBef>
              <a:spcAft>
                <a:spcPts val="0"/>
              </a:spcAft>
              <a:buClr>
                <a:schemeClr val="dk1"/>
              </a:buClr>
              <a:buSzPts val="1400"/>
              <a:buFont typeface="Calibri"/>
              <a:buAutoNum type="arabicPeriod"/>
            </a:pPr>
            <a:r>
              <a:rPr lang="en-US" sz="1400">
                <a:solidFill>
                  <a:schemeClr val="dk1"/>
                </a:solidFill>
                <a:latin typeface="Calibri"/>
                <a:ea typeface="Calibri"/>
                <a:cs typeface="Calibri"/>
                <a:sym typeface="Calibri"/>
              </a:rPr>
              <a:t>J. Welles Wilder, </a:t>
            </a:r>
            <a:r>
              <a:rPr i="1" lang="en-US" sz="1400">
                <a:solidFill>
                  <a:schemeClr val="dk1"/>
                </a:solidFill>
                <a:latin typeface="Calibri"/>
                <a:ea typeface="Calibri"/>
                <a:cs typeface="Calibri"/>
                <a:sym typeface="Calibri"/>
              </a:rPr>
              <a:t>New Concepts in Technical Trading Systems</a:t>
            </a:r>
            <a:r>
              <a:rPr lang="en-US" sz="1400">
                <a:solidFill>
                  <a:schemeClr val="dk1"/>
                </a:solidFill>
                <a:latin typeface="Calibri"/>
                <a:ea typeface="Calibri"/>
                <a:cs typeface="Calibri"/>
                <a:sym typeface="Calibri"/>
              </a:rPr>
              <a:t>, ISBN 0-89459-027-8</a:t>
            </a:r>
            <a:endParaRPr/>
          </a:p>
          <a:p>
            <a:pPr indent="-168275" lvl="0" marL="257175" marR="0" rtl="0" algn="l">
              <a:spcBef>
                <a:spcPts val="0"/>
              </a:spcBef>
              <a:spcAft>
                <a:spcPts val="0"/>
              </a:spcAft>
              <a:buClr>
                <a:schemeClr val="dk1"/>
              </a:buClr>
              <a:buSzPts val="1400"/>
              <a:buFont typeface="Calibri"/>
              <a:buNone/>
            </a:pPr>
            <a:r>
              <a:t/>
            </a:r>
            <a:endParaRPr sz="1400">
              <a:solidFill>
                <a:schemeClr val="dk1"/>
              </a:solidFill>
              <a:latin typeface="Calibri"/>
              <a:ea typeface="Calibri"/>
              <a:cs typeface="Calibri"/>
              <a:sym typeface="Calibri"/>
            </a:endParaRPr>
          </a:p>
          <a:p>
            <a:pPr indent="-257175" lvl="0" marL="257175" marR="0" rtl="0" algn="l">
              <a:spcBef>
                <a:spcPts val="0"/>
              </a:spcBef>
              <a:spcAft>
                <a:spcPts val="0"/>
              </a:spcAft>
              <a:buClr>
                <a:schemeClr val="dk1"/>
              </a:buClr>
              <a:buSzPts val="1400"/>
              <a:buFont typeface="Calibri"/>
              <a:buAutoNum type="arabicPeriod"/>
            </a:pPr>
            <a:r>
              <a:rPr lang="en-US" sz="1400">
                <a:solidFill>
                  <a:schemeClr val="dk1"/>
                </a:solidFill>
                <a:latin typeface="Calibri"/>
                <a:ea typeface="Calibri"/>
                <a:cs typeface="Calibri"/>
                <a:sym typeface="Calibri"/>
              </a:rPr>
              <a:t>Bollinger, John. Bollinger on Bollinger Bands. McGraw Hill, 2002. ISBN 978-0-07-137368-5</a:t>
            </a:r>
            <a:endParaRPr/>
          </a:p>
          <a:p>
            <a:pPr indent="-168275" lvl="0" marL="257175" marR="0" rtl="0" algn="l">
              <a:spcBef>
                <a:spcPts val="0"/>
              </a:spcBef>
              <a:spcAft>
                <a:spcPts val="0"/>
              </a:spcAft>
              <a:buClr>
                <a:schemeClr val="dk1"/>
              </a:buClr>
              <a:buSzPts val="1400"/>
              <a:buFont typeface="Calibri"/>
              <a:buNone/>
            </a:pPr>
            <a:r>
              <a:t/>
            </a:r>
            <a:endParaRPr sz="1400">
              <a:solidFill>
                <a:schemeClr val="dk1"/>
              </a:solidFill>
              <a:latin typeface="Calibri"/>
              <a:ea typeface="Calibri"/>
              <a:cs typeface="Calibri"/>
              <a:sym typeface="Calibri"/>
            </a:endParaRPr>
          </a:p>
          <a:p>
            <a:pPr indent="-257175" lvl="0" marL="257175" marR="0" rtl="0" algn="l">
              <a:spcBef>
                <a:spcPts val="0"/>
              </a:spcBef>
              <a:spcAft>
                <a:spcPts val="0"/>
              </a:spcAft>
              <a:buClr>
                <a:schemeClr val="dk1"/>
              </a:buClr>
              <a:buSzPts val="1400"/>
              <a:buFont typeface="Calibri"/>
              <a:buAutoNum type="arabicPeriod"/>
            </a:pPr>
            <a:r>
              <a:rPr lang="en-US" sz="1400">
                <a:solidFill>
                  <a:schemeClr val="dk1"/>
                </a:solidFill>
                <a:latin typeface="Calibri"/>
                <a:ea typeface="Calibri"/>
                <a:cs typeface="Calibri"/>
                <a:sym typeface="Calibri"/>
              </a:rPr>
              <a:t>NIST/SEMATECH e-Handbook of Statistical Methods: Single Exponential Smoothing at the National Institute of Standards and Technology</a:t>
            </a:r>
            <a:endParaRPr/>
          </a:p>
          <a:p>
            <a:pPr indent="-168275" lvl="0" marL="257175" marR="0" rtl="0" algn="l">
              <a:spcBef>
                <a:spcPts val="0"/>
              </a:spcBef>
              <a:spcAft>
                <a:spcPts val="0"/>
              </a:spcAft>
              <a:buClr>
                <a:schemeClr val="dk1"/>
              </a:buClr>
              <a:buSzPts val="1400"/>
              <a:buFont typeface="Calibri"/>
              <a:buNone/>
            </a:pPr>
            <a:r>
              <a:t/>
            </a:r>
            <a:endParaRPr sz="1400">
              <a:solidFill>
                <a:schemeClr val="dk1"/>
              </a:solidFill>
              <a:latin typeface="Calibri"/>
              <a:ea typeface="Calibri"/>
              <a:cs typeface="Calibri"/>
              <a:sym typeface="Calibri"/>
            </a:endParaRPr>
          </a:p>
          <a:p>
            <a:pPr indent="-257175" lvl="0" marL="257175" marR="0" rtl="0" algn="l">
              <a:spcBef>
                <a:spcPts val="0"/>
              </a:spcBef>
              <a:spcAft>
                <a:spcPts val="0"/>
              </a:spcAft>
              <a:buClr>
                <a:schemeClr val="dk1"/>
              </a:buClr>
              <a:buSzPts val="1400"/>
              <a:buFont typeface="Calibri"/>
              <a:buAutoNum type="arabicPeriod"/>
            </a:pPr>
            <a:r>
              <a:rPr i="1" lang="en-US" sz="1400">
                <a:solidFill>
                  <a:schemeClr val="dk1"/>
                </a:solidFill>
                <a:latin typeface="Calibri"/>
                <a:ea typeface="Calibri"/>
                <a:cs typeface="Calibri"/>
                <a:sym typeface="Calibri"/>
              </a:rPr>
              <a:t>Jelena Stankovic, Ivana Markovic , Milos Stojanovic ,</a:t>
            </a:r>
            <a:r>
              <a:rPr lang="en-US" sz="1400">
                <a:solidFill>
                  <a:schemeClr val="dk1"/>
                </a:solidFill>
                <a:latin typeface="Calibri"/>
                <a:ea typeface="Calibri"/>
                <a:cs typeface="Calibri"/>
                <a:sym typeface="Calibri"/>
              </a:rPr>
              <a:t>”Investment Strategy Optimization Using Technical Analysis and Predictive Modeling in Emerging Markets”, The Economies of Balkan and Eastern Europe Countries in the changed world, EBEEC 2014 ,Nis, Serbia</a:t>
            </a:r>
            <a:endParaRPr/>
          </a:p>
          <a:p>
            <a:pPr indent="-168275" lvl="0" marL="257175" marR="0" rtl="0" algn="l">
              <a:spcBef>
                <a:spcPts val="0"/>
              </a:spcBef>
              <a:spcAft>
                <a:spcPts val="0"/>
              </a:spcAft>
              <a:buClr>
                <a:schemeClr val="dk1"/>
              </a:buClr>
              <a:buSzPts val="1400"/>
              <a:buFont typeface="Calibri"/>
              <a:buNone/>
            </a:pPr>
            <a:r>
              <a:t/>
            </a:r>
            <a:endParaRPr i="1" sz="1400">
              <a:solidFill>
                <a:schemeClr val="dk1"/>
              </a:solidFill>
              <a:latin typeface="Calibri"/>
              <a:ea typeface="Calibri"/>
              <a:cs typeface="Calibri"/>
              <a:sym typeface="Calibri"/>
            </a:endParaRPr>
          </a:p>
          <a:p>
            <a:pPr indent="-257175" lvl="0" marL="257175" marR="0" rtl="0" algn="l">
              <a:spcBef>
                <a:spcPts val="0"/>
              </a:spcBef>
              <a:spcAft>
                <a:spcPts val="0"/>
              </a:spcAft>
              <a:buClr>
                <a:schemeClr val="dk1"/>
              </a:buClr>
              <a:buSzPts val="1400"/>
              <a:buFont typeface="Calibri"/>
              <a:buAutoNum type="arabicPeriod"/>
            </a:pPr>
            <a:r>
              <a:rPr i="1" lang="en-US" sz="1400">
                <a:solidFill>
                  <a:schemeClr val="dk1"/>
                </a:solidFill>
                <a:latin typeface="Calibri"/>
                <a:ea typeface="Calibri"/>
                <a:cs typeface="Calibri"/>
                <a:sym typeface="Calibri"/>
              </a:rPr>
              <a:t>Mayankkumar B Patel, Sunil R Yalamalle, “Stock Price Prediction Using Artificial Neural Network”, International Journal of Innovative Research in Science, Engineering and Technology 2014, (volume :3), 6-June-2014</a:t>
            </a:r>
            <a:endParaRPr/>
          </a:p>
          <a:p>
            <a:pPr indent="-168275" lvl="0" marL="257175" marR="0" rtl="0" algn="l">
              <a:spcBef>
                <a:spcPts val="0"/>
              </a:spcBef>
              <a:spcAft>
                <a:spcPts val="0"/>
              </a:spcAft>
              <a:buClr>
                <a:schemeClr val="dk1"/>
              </a:buClr>
              <a:buSzPts val="1400"/>
              <a:buFont typeface="Calibri"/>
              <a:buNone/>
            </a:pPr>
            <a:r>
              <a:t/>
            </a:r>
            <a:endParaRPr i="1" sz="1400">
              <a:solidFill>
                <a:schemeClr val="dk1"/>
              </a:solidFill>
              <a:latin typeface="Calibri"/>
              <a:ea typeface="Calibri"/>
              <a:cs typeface="Calibri"/>
              <a:sym typeface="Calibri"/>
            </a:endParaRPr>
          </a:p>
          <a:p>
            <a:pPr indent="-257175" lvl="0" marL="257175" marR="0" rtl="0" algn="l">
              <a:spcBef>
                <a:spcPts val="0"/>
              </a:spcBef>
              <a:spcAft>
                <a:spcPts val="0"/>
              </a:spcAft>
              <a:buClr>
                <a:schemeClr val="dk1"/>
              </a:buClr>
              <a:buSzPts val="1400"/>
              <a:buFont typeface="Calibri"/>
              <a:buAutoNum type="arabicPeriod"/>
            </a:pPr>
            <a:r>
              <a:rPr i="1" lang="en-US" sz="1400">
                <a:solidFill>
                  <a:schemeClr val="dk1"/>
                </a:solidFill>
                <a:latin typeface="Calibri"/>
                <a:ea typeface="Calibri"/>
                <a:cs typeface="Calibri"/>
                <a:sym typeface="Calibri"/>
              </a:rPr>
              <a:t>Gang LI, Jin Zhu</a:t>
            </a:r>
            <a:r>
              <a:rPr lang="en-US" sz="1400">
                <a:solidFill>
                  <a:schemeClr val="dk1"/>
                </a:solidFill>
                <a:latin typeface="Calibri"/>
                <a:ea typeface="Calibri"/>
                <a:cs typeface="Calibri"/>
                <a:sym typeface="Calibri"/>
              </a:rPr>
              <a:t>, ”Research on Effectiveness of Technical Indicators with the Volume”, International Conference on Education, Management and Computing Technology(ICEMCT 2014) </a:t>
            </a:r>
            <a:endParaRPr sz="1400">
              <a:solidFill>
                <a:schemeClr val="dk1"/>
              </a:solidFill>
              <a:latin typeface="Calibri"/>
              <a:ea typeface="Calibri"/>
              <a:cs typeface="Calibri"/>
              <a:sym typeface="Calibri"/>
            </a:endParaRPr>
          </a:p>
          <a:p>
            <a:pPr indent="-168275" lvl="0" marL="257175" marR="0" rtl="0" algn="l">
              <a:spcBef>
                <a:spcPts val="0"/>
              </a:spcBef>
              <a:spcAft>
                <a:spcPts val="0"/>
              </a:spcAft>
              <a:buClr>
                <a:schemeClr val="dk1"/>
              </a:buClr>
              <a:buSzPts val="1400"/>
              <a:buFont typeface="Calibri"/>
              <a:buNone/>
            </a:pPr>
            <a:r>
              <a:t/>
            </a:r>
            <a:endParaRPr sz="1400">
              <a:solidFill>
                <a:schemeClr val="dk1"/>
              </a:solidFill>
              <a:latin typeface="Calibri"/>
              <a:ea typeface="Calibri"/>
              <a:cs typeface="Calibri"/>
              <a:sym typeface="Calibri"/>
            </a:endParaRPr>
          </a:p>
          <a:p>
            <a:pPr indent="-257175" lvl="0" marL="257175" marR="0" rtl="0" algn="l">
              <a:spcBef>
                <a:spcPts val="0"/>
              </a:spcBef>
              <a:spcAft>
                <a:spcPts val="0"/>
              </a:spcAft>
              <a:buClr>
                <a:schemeClr val="dk1"/>
              </a:buClr>
              <a:buSzPts val="1400"/>
              <a:buFont typeface="Calibri"/>
              <a:buAutoNum type="arabicPeriod"/>
            </a:pPr>
            <a:r>
              <a:rPr i="1" lang="en-US" sz="1400">
                <a:solidFill>
                  <a:schemeClr val="dk1"/>
                </a:solidFill>
                <a:latin typeface="Calibri"/>
                <a:ea typeface="Calibri"/>
                <a:cs typeface="Calibri"/>
                <a:sym typeface="Calibri"/>
              </a:rPr>
              <a:t>Darmadi Komo, Chein-I Chang, Hanseok KO</a:t>
            </a:r>
            <a:r>
              <a:rPr lang="en-US" sz="1400">
                <a:solidFill>
                  <a:schemeClr val="dk1"/>
                </a:solidFill>
                <a:latin typeface="Calibri"/>
                <a:ea typeface="Calibri"/>
                <a:cs typeface="Calibri"/>
                <a:sym typeface="Calibri"/>
              </a:rPr>
              <a:t> , “Neural Network Technology for Stock Market Index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Prediction”, </a:t>
            </a:r>
            <a:r>
              <a:rPr i="1" lang="en-US" sz="1400">
                <a:solidFill>
                  <a:schemeClr val="dk1"/>
                </a:solidFill>
                <a:latin typeface="Calibri"/>
                <a:ea typeface="Calibri"/>
                <a:cs typeface="Calibri"/>
                <a:sym typeface="Calibri"/>
              </a:rPr>
              <a:t>International Symposium on Speech, Image Processing and Neural Networks</a:t>
            </a:r>
            <a:r>
              <a:rPr lang="en-US" sz="1400">
                <a:solidFill>
                  <a:schemeClr val="dk1"/>
                </a:solidFill>
                <a:latin typeface="Calibri"/>
                <a:ea typeface="Calibri"/>
                <a:cs typeface="Calibri"/>
                <a:sym typeface="Calibri"/>
              </a:rPr>
              <a:t>, 13-16 April               </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1994</a:t>
            </a:r>
            <a:endParaRPr sz="14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Introduction:</a:t>
            </a:r>
            <a:endParaRPr b="1" i="0" sz="4400" u="none" cap="none" strike="noStrike">
              <a:solidFill>
                <a:schemeClr val="dk1"/>
              </a:solidFill>
              <a:latin typeface="Calibri"/>
              <a:ea typeface="Calibri"/>
              <a:cs typeface="Calibri"/>
              <a:sym typeface="Calibri"/>
            </a:endParaRPr>
          </a:p>
        </p:txBody>
      </p:sp>
      <p:sp>
        <p:nvSpPr>
          <p:cNvPr id="92" name="Google Shape;92;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85750" lvl="0" marL="285750" marR="0" rtl="0" algn="l">
              <a:lnSpc>
                <a:spcPct val="9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Prevailing business environment is full of complexities and confusion which leads to investors in a great dilemma while making strategic decision pertaining to buying and selling of securities.</a:t>
            </a:r>
            <a:endParaRPr/>
          </a:p>
          <a:p>
            <a:pPr indent="-285750" lvl="0" marL="285750" marR="0" rtl="0" algn="l">
              <a:lnSpc>
                <a:spcPct val="90000"/>
              </a:lnSpc>
              <a:spcBef>
                <a:spcPts val="100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With this project, an attempt has been made that  facilitate investors in taking decision. </a:t>
            </a:r>
            <a:endParaRPr/>
          </a:p>
          <a:p>
            <a:pPr indent="-285750" lvl="0" marL="285750" marR="0" rtl="0" algn="l">
              <a:lnSpc>
                <a:spcPct val="90000"/>
              </a:lnSpc>
              <a:spcBef>
                <a:spcPts val="100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An attempt to predict future price is also made.</a:t>
            </a:r>
            <a:endParaRPr b="0" i="0" sz="1800" u="none" cap="none" strike="noStrike">
              <a:solidFill>
                <a:schemeClr val="dk1"/>
              </a:solidFill>
              <a:latin typeface="Arial"/>
              <a:ea typeface="Arial"/>
              <a:cs typeface="Arial"/>
              <a:sym typeface="Arial"/>
            </a:endParaRPr>
          </a:p>
          <a:p>
            <a:pPr indent="-114300" lvl="0" marL="228600" marR="0" rtl="0" algn="l">
              <a:lnSpc>
                <a:spcPct val="90000"/>
              </a:lnSpc>
              <a:spcBef>
                <a:spcPts val="100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12879" y="-141663"/>
            <a:ext cx="9980054" cy="1030306"/>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Literature Survey:</a:t>
            </a:r>
            <a:endParaRPr b="1" i="0" sz="4400" u="none" cap="none" strike="noStrike">
              <a:solidFill>
                <a:schemeClr val="dk1"/>
              </a:solidFill>
              <a:latin typeface="Calibri"/>
              <a:ea typeface="Calibri"/>
              <a:cs typeface="Calibri"/>
              <a:sym typeface="Calibri"/>
            </a:endParaRPr>
          </a:p>
        </p:txBody>
      </p:sp>
      <p:graphicFrame>
        <p:nvGraphicFramePr>
          <p:cNvPr id="98" name="Google Shape;98;p15"/>
          <p:cNvGraphicFramePr/>
          <p:nvPr/>
        </p:nvGraphicFramePr>
        <p:xfrm>
          <a:off x="0" y="732168"/>
          <a:ext cx="3000000" cy="3000000"/>
        </p:xfrm>
        <a:graphic>
          <a:graphicData uri="http://schemas.openxmlformats.org/drawingml/2006/table">
            <a:tbl>
              <a:tblPr bandRow="1" firstRow="1">
                <a:noFill/>
                <a:tableStyleId>{98E515FF-37B9-432B-AD27-BC6BDFDA4A44}</a:tableStyleId>
              </a:tblPr>
              <a:tblGrid>
                <a:gridCol w="3048000"/>
                <a:gridCol w="3048000"/>
                <a:gridCol w="3048000"/>
                <a:gridCol w="3048000"/>
              </a:tblGrid>
              <a:tr h="177800">
                <a:tc>
                  <a:txBody>
                    <a:bodyPr>
                      <a:noAutofit/>
                    </a:bodyPr>
                    <a:lstStyle/>
                    <a:p>
                      <a:pPr indent="0" lvl="0" marL="0" marR="0" rtl="0" algn="l">
                        <a:spcBef>
                          <a:spcPts val="0"/>
                        </a:spcBef>
                        <a:spcAft>
                          <a:spcPts val="0"/>
                        </a:spcAft>
                        <a:buNone/>
                      </a:pPr>
                      <a:r>
                        <a:rPr lang="en-US" sz="1400" u="none" cap="none" strike="noStrike"/>
                        <a:t>Author</a:t>
                      </a:r>
                      <a:endParaRPr sz="1400"/>
                    </a:p>
                  </a:txBody>
                  <a:tcPr marT="45725" marB="45725" marR="91450" marL="91450"/>
                </a:tc>
                <a:tc>
                  <a:txBody>
                    <a:bodyPr>
                      <a:noAutofit/>
                    </a:bodyPr>
                    <a:lstStyle/>
                    <a:p>
                      <a:pPr indent="0" lvl="0" marL="0" marR="0" rtl="0" algn="l">
                        <a:spcBef>
                          <a:spcPts val="0"/>
                        </a:spcBef>
                        <a:spcAft>
                          <a:spcPts val="0"/>
                        </a:spcAft>
                        <a:buNone/>
                      </a:pPr>
                      <a:r>
                        <a:rPr lang="en-US" sz="1400"/>
                        <a:t>Title</a:t>
                      </a:r>
                      <a:endParaRPr sz="1400"/>
                    </a:p>
                  </a:txBody>
                  <a:tcPr marT="45725" marB="45725" marR="91450" marL="91450"/>
                </a:tc>
                <a:tc>
                  <a:txBody>
                    <a:bodyPr>
                      <a:noAutofit/>
                    </a:bodyPr>
                    <a:lstStyle/>
                    <a:p>
                      <a:pPr indent="0" lvl="0" marL="0" marR="0" rtl="0" algn="l">
                        <a:spcBef>
                          <a:spcPts val="0"/>
                        </a:spcBef>
                        <a:spcAft>
                          <a:spcPts val="0"/>
                        </a:spcAft>
                        <a:buNone/>
                      </a:pPr>
                      <a:r>
                        <a:rPr lang="en-US" sz="1400"/>
                        <a:t>Objective</a:t>
                      </a:r>
                      <a:endParaRPr sz="1400"/>
                    </a:p>
                  </a:txBody>
                  <a:tcPr marT="45725" marB="45725" marR="91450" marL="91450"/>
                </a:tc>
                <a:tc>
                  <a:txBody>
                    <a:bodyPr>
                      <a:noAutofit/>
                    </a:bodyPr>
                    <a:lstStyle/>
                    <a:p>
                      <a:pPr indent="0" lvl="0" marL="0" marR="0" rtl="0" algn="l">
                        <a:spcBef>
                          <a:spcPts val="0"/>
                        </a:spcBef>
                        <a:spcAft>
                          <a:spcPts val="0"/>
                        </a:spcAft>
                        <a:buNone/>
                      </a:pPr>
                      <a:r>
                        <a:rPr lang="en-US" sz="1400"/>
                        <a:t>Demerits</a:t>
                      </a:r>
                      <a:endParaRPr sz="1400"/>
                    </a:p>
                  </a:txBody>
                  <a:tcPr marT="45725" marB="45725" marR="91450" marL="91450"/>
                </a:tc>
              </a:tr>
              <a:tr h="1860300">
                <a:tc>
                  <a:txBody>
                    <a:bodyPr>
                      <a:noAutofit/>
                    </a:bodyPr>
                    <a:lstStyle/>
                    <a:p>
                      <a:pPr indent="0" lvl="0" marL="0" marR="0" rtl="0" algn="l">
                        <a:spcBef>
                          <a:spcPts val="0"/>
                        </a:spcBef>
                        <a:spcAft>
                          <a:spcPts val="0"/>
                        </a:spcAft>
                        <a:buNone/>
                      </a:pPr>
                      <a:r>
                        <a:rPr i="1" lang="en-US" sz="1400"/>
                        <a:t>Jelena Stankovic, Ivana Markovic, Milos Stojenovic</a:t>
                      </a:r>
                      <a:endParaRPr i="1" sz="1400"/>
                    </a:p>
                  </a:txBody>
                  <a:tcPr marT="45725" marB="45725" marR="91450" marL="91450"/>
                </a:tc>
                <a:tc>
                  <a:txBody>
                    <a:bodyPr>
                      <a:noAutofit/>
                    </a:bodyPr>
                    <a:lstStyle/>
                    <a:p>
                      <a:pPr indent="0" lvl="0" marL="0" marR="0" rtl="0" algn="l">
                        <a:spcBef>
                          <a:spcPts val="0"/>
                        </a:spcBef>
                        <a:spcAft>
                          <a:spcPts val="0"/>
                        </a:spcAft>
                        <a:buNone/>
                      </a:pPr>
                      <a:r>
                        <a:rPr i="1" lang="en-US" sz="1400"/>
                        <a:t>Investment Strategy optimization Using Technical Analysis and Predictive Modeling in Emerging Markets</a:t>
                      </a:r>
                      <a:endParaRPr sz="1400"/>
                    </a:p>
                  </a:txBody>
                  <a:tcPr marT="45725" marB="45725" marR="91450" marL="91450"/>
                </a:tc>
                <a:tc>
                  <a:txBody>
                    <a:bodyPr>
                      <a:noAutofit/>
                    </a:bodyPr>
                    <a:lstStyle/>
                    <a:p>
                      <a:pPr indent="-214313" lvl="0" marL="214313" marR="0" rtl="0" algn="l">
                        <a:spcBef>
                          <a:spcPts val="0"/>
                        </a:spcBef>
                        <a:spcAft>
                          <a:spcPts val="0"/>
                        </a:spcAft>
                        <a:buClr>
                          <a:schemeClr val="dk1"/>
                        </a:buClr>
                        <a:buSzPts val="1400"/>
                        <a:buFont typeface="Arial"/>
                        <a:buChar char="•"/>
                      </a:pPr>
                      <a:r>
                        <a:rPr lang="en-US" sz="1400"/>
                        <a:t>The aim of this paper is the study of profitability of technical trading rules implemented on specific group of emerging market of South-East European Countries.</a:t>
                      </a:r>
                      <a:endParaRPr/>
                    </a:p>
                    <a:p>
                      <a:pPr indent="0" lvl="0" marL="0" marR="0" rtl="0" algn="l">
                        <a:spcBef>
                          <a:spcPts val="0"/>
                        </a:spcBef>
                        <a:spcAft>
                          <a:spcPts val="0"/>
                        </a:spcAft>
                        <a:buNone/>
                      </a:pPr>
                      <a:r>
                        <a:t/>
                      </a:r>
                      <a:endParaRPr sz="1400"/>
                    </a:p>
                    <a:p>
                      <a:pPr indent="0" lvl="0" marL="0" marR="0" rtl="0" algn="l">
                        <a:spcBef>
                          <a:spcPts val="0"/>
                        </a:spcBef>
                        <a:spcAft>
                          <a:spcPts val="0"/>
                        </a:spcAft>
                        <a:buNone/>
                      </a:pPr>
                      <a:r>
                        <a:t/>
                      </a:r>
                      <a:endParaRPr sz="1400"/>
                    </a:p>
                    <a:p>
                      <a:pPr indent="-214313" lvl="0" marL="214313" marR="0" rtl="0" algn="l">
                        <a:spcBef>
                          <a:spcPts val="0"/>
                        </a:spcBef>
                        <a:spcAft>
                          <a:spcPts val="0"/>
                        </a:spcAft>
                        <a:buClr>
                          <a:schemeClr val="dk1"/>
                        </a:buClr>
                        <a:buSzPts val="1400"/>
                        <a:buFont typeface="Arial"/>
                        <a:buChar char="•"/>
                      </a:pPr>
                      <a:r>
                        <a:rPr lang="en-US" sz="1400"/>
                        <a:t>The technical indicators which are used to form the most profitable strategies are used as input vectors for LS-SVM which is then evaluated</a:t>
                      </a:r>
                      <a:endParaRPr sz="1400"/>
                    </a:p>
                  </a:txBody>
                  <a:tcPr marT="45725" marB="45725" marR="91450" marL="91450"/>
                </a:tc>
                <a:tc>
                  <a:txBody>
                    <a:bodyPr>
                      <a:noAutofit/>
                    </a:bodyPr>
                    <a:lstStyle/>
                    <a:p>
                      <a:pPr indent="-257175" lvl="0" marL="257175" marR="0" rtl="0" algn="l">
                        <a:spcBef>
                          <a:spcPts val="0"/>
                        </a:spcBef>
                        <a:spcAft>
                          <a:spcPts val="0"/>
                        </a:spcAft>
                        <a:buClr>
                          <a:schemeClr val="dk1"/>
                        </a:buClr>
                        <a:buSzPts val="1400"/>
                        <a:buFont typeface="Arial"/>
                        <a:buChar char="•"/>
                      </a:pPr>
                      <a:r>
                        <a:rPr lang="en-US" sz="1400"/>
                        <a:t>In case of BELEX15, best performing strategies are based on EMA and MACD</a:t>
                      </a:r>
                      <a:endParaRPr/>
                    </a:p>
                    <a:p>
                      <a:pPr indent="-257175" lvl="0" marL="257175" marR="0" rtl="0" algn="l">
                        <a:spcBef>
                          <a:spcPts val="0"/>
                        </a:spcBef>
                        <a:spcAft>
                          <a:spcPts val="0"/>
                        </a:spcAft>
                        <a:buClr>
                          <a:schemeClr val="dk1"/>
                        </a:buClr>
                        <a:buSzPts val="1400"/>
                        <a:buFont typeface="Arial"/>
                        <a:buChar char="•"/>
                      </a:pPr>
                      <a:r>
                        <a:rPr lang="en-US" sz="1400"/>
                        <a:t>In case of CORBEX10, strategies show no significant consistency.</a:t>
                      </a:r>
                      <a:endParaRPr/>
                    </a:p>
                    <a:p>
                      <a:pPr indent="0" lvl="0" marL="0" marR="0" rtl="0" algn="l">
                        <a:spcBef>
                          <a:spcPts val="0"/>
                        </a:spcBef>
                        <a:spcAft>
                          <a:spcPts val="0"/>
                        </a:spcAft>
                        <a:buNone/>
                      </a:pPr>
                      <a:r>
                        <a:t/>
                      </a:r>
                      <a:endParaRPr sz="1400"/>
                    </a:p>
                  </a:txBody>
                  <a:tcPr marT="45725" marB="45725" marR="91450" marL="91450"/>
                </a:tc>
              </a:tr>
              <a:tr h="1213200">
                <a:tc>
                  <a:txBody>
                    <a:bodyPr>
                      <a:noAutofit/>
                    </a:bodyPr>
                    <a:lstStyle/>
                    <a:p>
                      <a:pPr indent="0" lvl="0" marL="0" marR="0" rtl="0" algn="l">
                        <a:lnSpc>
                          <a:spcPct val="100000"/>
                        </a:lnSpc>
                        <a:spcBef>
                          <a:spcPts val="0"/>
                        </a:spcBef>
                        <a:spcAft>
                          <a:spcPts val="0"/>
                        </a:spcAft>
                        <a:buClr>
                          <a:schemeClr val="dk1"/>
                        </a:buClr>
                        <a:buSzPts val="1400"/>
                        <a:buFont typeface="Calibri"/>
                        <a:buNone/>
                      </a:pPr>
                      <a:r>
                        <a:rPr i="1" lang="en-US" sz="1400"/>
                        <a:t>Gang LI, Jin Zhu</a:t>
                      </a:r>
                      <a:endParaRPr i="1" sz="1400"/>
                    </a:p>
                    <a:p>
                      <a:pPr indent="0" lvl="0" marL="0" marR="0" rtl="0" algn="l">
                        <a:spcBef>
                          <a:spcPts val="0"/>
                        </a:spcBef>
                        <a:spcAft>
                          <a:spcPts val="0"/>
                        </a:spcAft>
                        <a:buNone/>
                      </a:pPr>
                      <a:r>
                        <a:t/>
                      </a:r>
                      <a:endParaRPr sz="1400"/>
                    </a:p>
                  </a:txBody>
                  <a:tcPr marT="45725" marB="45725" marR="91450" marL="91450"/>
                </a:tc>
                <a:tc>
                  <a:txBody>
                    <a:bodyPr>
                      <a:noAutofit/>
                    </a:bodyPr>
                    <a:lstStyle/>
                    <a:p>
                      <a:pPr indent="0" lvl="0" marL="0" marR="0" rtl="0" algn="l">
                        <a:spcBef>
                          <a:spcPts val="0"/>
                        </a:spcBef>
                        <a:spcAft>
                          <a:spcPts val="0"/>
                        </a:spcAft>
                        <a:buNone/>
                      </a:pPr>
                      <a:r>
                        <a:rPr i="1" lang="en-US" sz="1400"/>
                        <a:t>Research on the effectiveness of technical indicators with the Volume</a:t>
                      </a:r>
                      <a:endParaRPr sz="1400"/>
                    </a:p>
                  </a:txBody>
                  <a:tcPr marT="45725" marB="45725" marR="91450" marL="91450"/>
                </a:tc>
                <a:tc>
                  <a:txBody>
                    <a:bodyPr>
                      <a:noAutofit/>
                    </a:bodyPr>
                    <a:lstStyle/>
                    <a:p>
                      <a:pPr indent="-285750" lvl="0" marL="285750" marR="0" rtl="0" algn="l">
                        <a:lnSpc>
                          <a:spcPct val="100000"/>
                        </a:lnSpc>
                        <a:spcBef>
                          <a:spcPts val="0"/>
                        </a:spcBef>
                        <a:spcAft>
                          <a:spcPts val="0"/>
                        </a:spcAft>
                        <a:buClr>
                          <a:schemeClr val="dk1"/>
                        </a:buClr>
                        <a:buSzPts val="1400"/>
                        <a:buFont typeface="Arial"/>
                        <a:buChar char="•"/>
                      </a:pPr>
                      <a:r>
                        <a:rPr lang="en-US" sz="1400"/>
                        <a:t>Effectiveness of technical indicators with the volume on the basis of conclusion about relationship between price and volume</a:t>
                      </a:r>
                      <a:endParaRPr/>
                    </a:p>
                    <a:p>
                      <a:pPr indent="0" lvl="0" marL="0" marR="0" rtl="0" algn="l">
                        <a:spcBef>
                          <a:spcPts val="0"/>
                        </a:spcBef>
                        <a:spcAft>
                          <a:spcPts val="0"/>
                        </a:spcAft>
                        <a:buNone/>
                      </a:pPr>
                      <a:r>
                        <a:t/>
                      </a:r>
                      <a:endParaRPr sz="1400"/>
                    </a:p>
                  </a:txBody>
                  <a:tcPr marT="45725" marB="45725" marR="91450" marL="91450"/>
                </a:tc>
                <a:tc>
                  <a:txBody>
                    <a:bodyPr>
                      <a:noAutofit/>
                    </a:bodyPr>
                    <a:lstStyle/>
                    <a:p>
                      <a:pPr indent="0" lvl="0" marL="0" marR="0" rtl="0" algn="l">
                        <a:spcBef>
                          <a:spcPts val="0"/>
                        </a:spcBef>
                        <a:spcAft>
                          <a:spcPts val="0"/>
                        </a:spcAft>
                        <a:buNone/>
                      </a:pPr>
                      <a:r>
                        <a:t/>
                      </a:r>
                      <a:endParaRPr sz="1400"/>
                    </a:p>
                  </a:txBody>
                  <a:tcPr marT="45725" marB="45725" marR="91450" marL="91450"/>
                </a:tc>
              </a:tr>
              <a:tr h="2111100">
                <a:tc>
                  <a:txBody>
                    <a:bodyPr>
                      <a:noAutofit/>
                    </a:bodyPr>
                    <a:lstStyle/>
                    <a:p>
                      <a:pPr indent="0" lvl="0" marL="0" marR="0" rtl="0" algn="l">
                        <a:spcBef>
                          <a:spcPts val="0"/>
                        </a:spcBef>
                        <a:spcAft>
                          <a:spcPts val="0"/>
                        </a:spcAft>
                        <a:buNone/>
                      </a:pPr>
                      <a:r>
                        <a:rPr i="1" lang="en-US" sz="1400"/>
                        <a:t>Mayankkumar  B Patel, Sunil R Yalamalle</a:t>
                      </a:r>
                      <a:endParaRPr sz="1400"/>
                    </a:p>
                  </a:txBody>
                  <a:tcPr marT="45725" marB="45725" marR="91450" marL="91450"/>
                </a:tc>
                <a:tc>
                  <a:txBody>
                    <a:bodyPr>
                      <a:noAutofit/>
                    </a:bodyPr>
                    <a:lstStyle/>
                    <a:p>
                      <a:pPr indent="0" lvl="0" marL="0" marR="0" rtl="0" algn="l">
                        <a:spcBef>
                          <a:spcPts val="0"/>
                        </a:spcBef>
                        <a:spcAft>
                          <a:spcPts val="0"/>
                        </a:spcAft>
                        <a:buNone/>
                      </a:pPr>
                      <a:r>
                        <a:rPr i="1" lang="en-US" sz="1400"/>
                        <a:t>Stock Price Prediction using Artificial Neural Network</a:t>
                      </a:r>
                      <a:endParaRPr sz="1400"/>
                    </a:p>
                  </a:txBody>
                  <a:tcPr marT="45725" marB="45725" marR="91450" marL="91450"/>
                </a:tc>
                <a:tc>
                  <a:txBody>
                    <a:bodyPr>
                      <a:noAutofit/>
                    </a:bodyPr>
                    <a:lstStyle/>
                    <a:p>
                      <a:pPr indent="-257175" lvl="0" marL="257175" marR="0" rtl="0" algn="l">
                        <a:spcBef>
                          <a:spcPts val="0"/>
                        </a:spcBef>
                        <a:spcAft>
                          <a:spcPts val="0"/>
                        </a:spcAft>
                        <a:buClr>
                          <a:schemeClr val="dk1"/>
                        </a:buClr>
                        <a:buSzPts val="1400"/>
                        <a:buFont typeface="Arial"/>
                        <a:buChar char="•"/>
                      </a:pPr>
                      <a:r>
                        <a:rPr lang="en-US" sz="1400"/>
                        <a:t>To study the current stock market trend and collect trend data.</a:t>
                      </a:r>
                      <a:endParaRPr/>
                    </a:p>
                    <a:p>
                      <a:pPr indent="-257175" lvl="0" marL="257175" marR="0" rtl="0" algn="l">
                        <a:spcBef>
                          <a:spcPts val="0"/>
                        </a:spcBef>
                        <a:spcAft>
                          <a:spcPts val="0"/>
                        </a:spcAft>
                        <a:buClr>
                          <a:schemeClr val="dk1"/>
                        </a:buClr>
                        <a:buSzPts val="1400"/>
                        <a:buFont typeface="Arial"/>
                        <a:buChar char="•"/>
                      </a:pPr>
                      <a:r>
                        <a:rPr lang="en-US" sz="1400"/>
                        <a:t>To build perceptron model for companies listed under LIX15 index of NSE using  Multi layer Perceptron Neural Network Technique.</a:t>
                      </a:r>
                      <a:endParaRPr/>
                    </a:p>
                    <a:p>
                      <a:pPr indent="-257175" lvl="0" marL="257175" marR="0" rtl="0" algn="l">
                        <a:spcBef>
                          <a:spcPts val="0"/>
                        </a:spcBef>
                        <a:spcAft>
                          <a:spcPts val="0"/>
                        </a:spcAft>
                        <a:buClr>
                          <a:schemeClr val="dk1"/>
                        </a:buClr>
                        <a:buSzPts val="1400"/>
                        <a:buFont typeface="Arial"/>
                        <a:buChar char="•"/>
                      </a:pPr>
                      <a:r>
                        <a:rPr lang="en-US" sz="1400"/>
                        <a:t>To compare model with real data  for its accuracy</a:t>
                      </a:r>
                      <a:endParaRPr/>
                    </a:p>
                    <a:p>
                      <a:pPr indent="0" lvl="0" marL="0" marR="0" rtl="0" algn="l">
                        <a:spcBef>
                          <a:spcPts val="0"/>
                        </a:spcBef>
                        <a:spcAft>
                          <a:spcPts val="0"/>
                        </a:spcAft>
                        <a:buNone/>
                      </a:pPr>
                      <a:r>
                        <a:t/>
                      </a:r>
                      <a:endParaRPr sz="1400"/>
                    </a:p>
                  </a:txBody>
                  <a:tcPr marT="45725" marB="45725" marR="91450" marL="91450"/>
                </a:tc>
                <a:tc>
                  <a:txBody>
                    <a:bodyPr>
                      <a:noAutofit/>
                    </a:bodyPr>
                    <a:lstStyle/>
                    <a:p>
                      <a:pPr indent="-257175" lvl="0" marL="257175" marR="0" rtl="0" algn="l">
                        <a:spcBef>
                          <a:spcPts val="0"/>
                        </a:spcBef>
                        <a:spcAft>
                          <a:spcPts val="0"/>
                        </a:spcAft>
                        <a:buClr>
                          <a:schemeClr val="dk1"/>
                        </a:buClr>
                        <a:buSzPts val="1400"/>
                        <a:buFont typeface="Arial"/>
                        <a:buChar char="•"/>
                      </a:pPr>
                      <a:r>
                        <a:rPr lang="en-US" sz="1400"/>
                        <a:t>It was concluded that MLP NN technique gives satisfactory output with:                       </a:t>
                      </a:r>
                      <a:endParaRPr/>
                    </a:p>
                    <a:p>
                      <a:pPr indent="0" lvl="0" marL="0" marR="0" rtl="0" algn="l">
                        <a:spcBef>
                          <a:spcPts val="0"/>
                        </a:spcBef>
                        <a:spcAft>
                          <a:spcPts val="0"/>
                        </a:spcAft>
                        <a:buNone/>
                      </a:pPr>
                      <a:r>
                        <a:rPr lang="en-US" sz="1400"/>
                        <a:t>       Median Normalized Error: 0.05995</a:t>
                      </a:r>
                      <a:endParaRPr/>
                    </a:p>
                    <a:p>
                      <a:pPr indent="0" lvl="0" marL="0" marR="0" rtl="0" algn="l">
                        <a:spcBef>
                          <a:spcPts val="0"/>
                        </a:spcBef>
                        <a:spcAft>
                          <a:spcPts val="0"/>
                        </a:spcAft>
                        <a:buNone/>
                      </a:pPr>
                      <a:r>
                        <a:rPr lang="en-US" sz="1400"/>
                        <a:t>       Median Correct Direction %: 51.06</a:t>
                      </a:r>
                      <a:endParaRPr/>
                    </a:p>
                    <a:p>
                      <a:pPr indent="0" lvl="0" marL="0" marR="0" rtl="0" algn="l">
                        <a:spcBef>
                          <a:spcPts val="0"/>
                        </a:spcBef>
                        <a:spcAft>
                          <a:spcPts val="0"/>
                        </a:spcAft>
                        <a:buNone/>
                      </a:pPr>
                      <a:r>
                        <a:rPr lang="en-US" sz="1400"/>
                        <a:t>       Median Standard Deviation: 6.39825                                              </a:t>
                      </a:r>
                      <a:endParaRPr/>
                    </a:p>
                    <a:p>
                      <a:pPr indent="0" lvl="0" marL="0" marR="0" rtl="0" algn="l">
                        <a:spcBef>
                          <a:spcPts val="0"/>
                        </a:spcBef>
                        <a:spcAft>
                          <a:spcPts val="0"/>
                        </a:spcAft>
                        <a:buNone/>
                      </a:pPr>
                      <a:r>
                        <a:t/>
                      </a:r>
                      <a:endParaRPr sz="1400"/>
                    </a:p>
                  </a:txBody>
                  <a:tcPr marT="45725" marB="45725" marR="91450" marL="9145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Existing Method:</a:t>
            </a:r>
            <a:endParaRPr b="1" i="0" sz="4400" u="none" cap="none" strike="noStrike">
              <a:solidFill>
                <a:schemeClr val="dk1"/>
              </a:solidFill>
              <a:latin typeface="Calibri"/>
              <a:ea typeface="Calibri"/>
              <a:cs typeface="Calibri"/>
              <a:sym typeface="Calibri"/>
            </a:endParaRPr>
          </a:p>
        </p:txBody>
      </p:sp>
      <p:sp>
        <p:nvSpPr>
          <p:cNvPr id="104" name="Google Shape;104;p16"/>
          <p:cNvSpPr txBox="1"/>
          <p:nvPr/>
        </p:nvSpPr>
        <p:spPr>
          <a:xfrm>
            <a:off x="990300" y="1035450"/>
            <a:ext cx="10363500" cy="4787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sz="1800">
              <a:solidFill>
                <a:schemeClr val="dk1"/>
              </a:solidFill>
            </a:endParaRPr>
          </a:p>
          <a:p>
            <a:pPr indent="0" lvl="0" marL="0" rtl="0" algn="l">
              <a:lnSpc>
                <a:spcPct val="115000"/>
              </a:lnSpc>
              <a:spcBef>
                <a:spcPts val="0"/>
              </a:spcBef>
              <a:spcAft>
                <a:spcPts val="0"/>
              </a:spcAft>
              <a:buNone/>
            </a:pPr>
            <a:r>
              <a:rPr lang="en-US" sz="1800">
                <a:solidFill>
                  <a:schemeClr val="dk1"/>
                </a:solidFill>
              </a:rPr>
              <a:t>          The fundamental analysis involves the in-depth analysis of a company’s performance and the profitability to measures it’s intrinsic value by studying the company physically in terms of its product sales, man power quality, infrastructure, profitability on investment. It uses revenues, earnings, future growth, return on equity, profit margins, and other data to determine a company's underlying value and potential for future growth. To a fundamentalist, the market price of a stock tends to move towards its “real value” or “intrinsic value”. If this value of a stock is above the current market price, the investor can decide to purchase the stock because the stock price will bound to rise and move towards its “intrinsic or real value”. If this value of a stock is below the market price, the investor may decide to sell the stock because the stock price is bound to fall and come closer to its intrinsic value. To start finding out the intrinsic value, the fundamentalist analyzer makes an examination of the current and future overall health of the economy as a whole.</a:t>
            </a:r>
            <a:endParaRPr sz="1800">
              <a:solidFill>
                <a:schemeClr val="dk1"/>
              </a:solidFill>
            </a:endParaRPr>
          </a:p>
          <a:p>
            <a:pPr indent="0" lvl="0" marL="0" rtl="0" algn="l">
              <a:lnSpc>
                <a:spcPct val="115000"/>
              </a:lnSpc>
              <a:spcBef>
                <a:spcPts val="0"/>
              </a:spcBef>
              <a:spcAft>
                <a:spcPts val="0"/>
              </a:spcAft>
              <a:buNone/>
            </a:pPr>
            <a:r>
              <a:rPr lang="en-US" sz="1800">
                <a:solidFill>
                  <a:schemeClr val="dk1"/>
                </a:solidFill>
              </a:rPr>
              <a:t>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a:t>Existing Method(</a:t>
            </a:r>
            <a:r>
              <a:rPr lang="en-US"/>
              <a:t>Cont.</a:t>
            </a:r>
            <a:r>
              <a:rPr b="1" lang="en-US"/>
              <a:t>):</a:t>
            </a:r>
            <a:endParaRPr b="1"/>
          </a:p>
        </p:txBody>
      </p:sp>
      <p:sp>
        <p:nvSpPr>
          <p:cNvPr id="110" name="Google Shape;110;p1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800">
                <a:latin typeface="Arial"/>
                <a:ea typeface="Arial"/>
                <a:cs typeface="Arial"/>
                <a:sym typeface="Arial"/>
              </a:rPr>
              <a:t>      Technical analysis is a method of evaluating stocks by analyzing statistics generated by market activity, past prices, and volume. It looks for peaks, bottoms, trends, patterns, and other factors affecting a stock's price movement.Future values of stock prices often depend on their past values and the past values of other correlated variables. Technical analysis looks for patterns and indicators on stock charts that will determine a stocks future performance .However, it is used by approximately 90% of the major stock traders. Despite its widespread use, technical analysis is criticized because it is highly subjective. Different individuals can interpret charts in different manners.Recently, neural networks have been successfully applied in time-series problems to improve multivariate prediction ability. Neural networks have good generalization capabilities by mapping input values and output values of given patterns. Neural networks are usually robust against noisy or missing data, all of which are highly desirable properties in time series prediction problems. Various neural network models have already been developed for the stock market analysis.</a:t>
            </a:r>
            <a:endParaRPr sz="1800">
              <a:latin typeface="Arial"/>
              <a:ea typeface="Arial"/>
              <a:cs typeface="Arial"/>
              <a:sym typeface="Arial"/>
            </a:endParaRPr>
          </a:p>
          <a:p>
            <a:pPr indent="0" lvl="0" marL="0" rtl="0" algn="l">
              <a:spcBef>
                <a:spcPts val="1000"/>
              </a:spcBef>
              <a:spcAft>
                <a:spcPts val="0"/>
              </a:spcAft>
              <a:buNone/>
            </a:pPr>
            <a:r>
              <a:t/>
            </a:r>
            <a:endParaRPr sz="18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a:t>Disadvantage:</a:t>
            </a:r>
            <a:endParaRPr b="1"/>
          </a:p>
        </p:txBody>
      </p:sp>
      <p:sp>
        <p:nvSpPr>
          <p:cNvPr id="116" name="Google Shape;116;p18"/>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SzPts val="1800"/>
              <a:buChar char="●"/>
            </a:pPr>
            <a:r>
              <a:rPr lang="en-US" sz="1800">
                <a:latin typeface="Arial"/>
                <a:ea typeface="Arial"/>
                <a:cs typeface="Arial"/>
                <a:sym typeface="Arial"/>
              </a:rPr>
              <a:t> It becomes harder to formalize all this knowledge for purposes of automation (with a neural network for example), and interpretation of this knowledge may be subjective.</a:t>
            </a:r>
            <a:endParaRPr sz="1800">
              <a:latin typeface="Arial"/>
              <a:ea typeface="Arial"/>
              <a:cs typeface="Arial"/>
              <a:sym typeface="Arial"/>
            </a:endParaRPr>
          </a:p>
          <a:p>
            <a:pPr indent="-342900" lvl="0" marL="457200" rtl="0" algn="l">
              <a:lnSpc>
                <a:spcPct val="115000"/>
              </a:lnSpc>
              <a:spcBef>
                <a:spcPts val="0"/>
              </a:spcBef>
              <a:spcAft>
                <a:spcPts val="0"/>
              </a:spcAft>
              <a:buSzPts val="1800"/>
              <a:buChar char="●"/>
            </a:pPr>
            <a:r>
              <a:rPr lang="en-US" sz="1800">
                <a:latin typeface="Arial"/>
                <a:ea typeface="Arial"/>
                <a:cs typeface="Arial"/>
                <a:sym typeface="Arial"/>
              </a:rPr>
              <a:t>It is hard to time the market using fundamental analysis.</a:t>
            </a:r>
            <a:endParaRPr sz="1800">
              <a:latin typeface="Arial"/>
              <a:ea typeface="Arial"/>
              <a:cs typeface="Arial"/>
              <a:sym typeface="Arial"/>
            </a:endParaRPr>
          </a:p>
          <a:p>
            <a:pPr indent="-342900" lvl="0" marL="457200" rtl="0" algn="l">
              <a:lnSpc>
                <a:spcPct val="115000"/>
              </a:lnSpc>
              <a:spcBef>
                <a:spcPts val="0"/>
              </a:spcBef>
              <a:spcAft>
                <a:spcPts val="0"/>
              </a:spcAft>
              <a:buSzPts val="1800"/>
              <a:buChar char="●"/>
            </a:pPr>
            <a:r>
              <a:rPr lang="en-US" sz="1800">
                <a:latin typeface="Arial"/>
                <a:ea typeface="Arial"/>
                <a:cs typeface="Arial"/>
                <a:sym typeface="Arial"/>
              </a:rPr>
              <a:t>Despite its widespread use, technical analysis is criticized because it is highly subjective.</a:t>
            </a:r>
            <a:endParaRPr sz="1800">
              <a:latin typeface="Arial"/>
              <a:ea typeface="Arial"/>
              <a:cs typeface="Arial"/>
              <a:sym typeface="Arial"/>
            </a:endParaRPr>
          </a:p>
          <a:p>
            <a:pPr indent="-342900" lvl="0" marL="457200" rtl="0" algn="l">
              <a:lnSpc>
                <a:spcPct val="115000"/>
              </a:lnSpc>
              <a:spcBef>
                <a:spcPts val="0"/>
              </a:spcBef>
              <a:spcAft>
                <a:spcPts val="0"/>
              </a:spcAft>
              <a:buSzPts val="1800"/>
              <a:buChar char="●"/>
            </a:pPr>
            <a:r>
              <a:rPr lang="en-US" sz="1800">
                <a:latin typeface="Arial"/>
                <a:ea typeface="Arial"/>
                <a:cs typeface="Arial"/>
                <a:sym typeface="Arial"/>
              </a:rPr>
              <a:t>Different individuals can interpret charts in different manners.</a:t>
            </a:r>
            <a:endParaRPr sz="1800">
              <a:latin typeface="Arial"/>
              <a:ea typeface="Arial"/>
              <a:cs typeface="Arial"/>
              <a:sym typeface="Arial"/>
            </a:endParaRPr>
          </a:p>
          <a:p>
            <a:pPr indent="0" lvl="0" marL="0" rtl="0" algn="l">
              <a:spcBef>
                <a:spcPts val="1000"/>
              </a:spcBef>
              <a:spcAft>
                <a:spcPts val="0"/>
              </a:spcAft>
              <a:buNone/>
            </a:pPr>
            <a:r>
              <a:t/>
            </a:r>
            <a:endParaRPr sz="18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Proposed Method:</a:t>
            </a:r>
            <a:endParaRPr b="1" i="0" sz="4400" u="none" cap="none" strike="noStrike">
              <a:solidFill>
                <a:schemeClr val="dk1"/>
              </a:solidFill>
              <a:latin typeface="Calibri"/>
              <a:ea typeface="Calibri"/>
              <a:cs typeface="Calibri"/>
              <a:sym typeface="Calibri"/>
            </a:endParaRPr>
          </a:p>
        </p:txBody>
      </p:sp>
      <p:sp>
        <p:nvSpPr>
          <p:cNvPr id="122" name="Google Shape;122;p19"/>
          <p:cNvSpPr txBox="1"/>
          <p:nvPr>
            <p:ph idx="1" type="body"/>
          </p:nvPr>
        </p:nvSpPr>
        <p:spPr>
          <a:xfrm>
            <a:off x="838200" y="1413502"/>
            <a:ext cx="10515600" cy="53544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500"/>
              <a:buFont typeface="Arial"/>
              <a:buNone/>
            </a:pPr>
            <a:r>
              <a:rPr b="1" i="0" lang="en-US" sz="2500" u="none" cap="none" strike="noStrike">
                <a:solidFill>
                  <a:schemeClr val="dk1"/>
                </a:solidFill>
                <a:latin typeface="Calibri"/>
                <a:ea typeface="Calibri"/>
                <a:cs typeface="Calibri"/>
                <a:sym typeface="Calibri"/>
              </a:rPr>
              <a:t> Step 1: Data Collection</a:t>
            </a:r>
            <a:endParaRPr b="1" i="0" sz="14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              User provides the TICKER for the stock of interest.</a:t>
            </a:r>
            <a:endParaRPr/>
          </a:p>
          <a:p>
            <a:pPr indent="-228600" lvl="0" marL="228600" marR="0" rtl="0" algn="l">
              <a:lnSpc>
                <a:spcPct val="90000"/>
              </a:lnSpc>
              <a:spcBef>
                <a:spcPts val="100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              Quandl API is used to fetch the past stock data in JSON format.</a:t>
            </a:r>
            <a:endParaRPr/>
          </a:p>
          <a:p>
            <a:pPr indent="-228600" lvl="0" marL="228600" marR="0" rtl="0" algn="l">
              <a:lnSpc>
                <a:spcPct val="90000"/>
              </a:lnSpc>
              <a:spcBef>
                <a:spcPts val="100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              It returns Closing Price, Volume, Open, High, Low etc. as a data-frame.</a:t>
            </a:r>
            <a:endParaRPr/>
          </a:p>
          <a:p>
            <a:pPr indent="-228600" lvl="0" marL="228600" marR="0" rtl="0" algn="l">
              <a:lnSpc>
                <a:spcPct val="90000"/>
              </a:lnSpc>
              <a:spcBef>
                <a:spcPts val="100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              Close Price series is formed which is used as the data for further process.</a:t>
            </a:r>
            <a:endParaRPr b="0" i="0" sz="1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500"/>
              <a:buFont typeface="Arial"/>
              <a:buNone/>
            </a:pPr>
            <a:r>
              <a:rPr b="1" i="0" lang="en-US" sz="2500" u="none" cap="none" strike="noStrike">
                <a:solidFill>
                  <a:schemeClr val="dk1"/>
                </a:solidFill>
                <a:latin typeface="Calibri"/>
                <a:ea typeface="Calibri"/>
                <a:cs typeface="Calibri"/>
                <a:sym typeface="Calibri"/>
              </a:rPr>
              <a:t> Step 2: Implementation of Indicators and oscillators</a:t>
            </a:r>
            <a:endParaRPr/>
          </a:p>
          <a:p>
            <a:pPr indent="-228600" lvl="0" marL="228600" marR="0" rtl="0" algn="l">
              <a:lnSpc>
                <a:spcPct val="90000"/>
              </a:lnSpc>
              <a:spcBef>
                <a:spcPts val="100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              SMA, EMA, MACD, RSI, Bollinger Band, Statistical Linear Regression for </a:t>
            </a:r>
            <a:endParaRPr/>
          </a:p>
          <a:p>
            <a:pPr indent="-228600" lvl="0" marL="228600" marR="0" rtl="0" algn="l">
              <a:lnSpc>
                <a:spcPct val="90000"/>
              </a:lnSpc>
              <a:spcBef>
                <a:spcPts val="100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              trend-line are implemented.</a:t>
            </a:r>
            <a:endParaRPr/>
          </a:p>
          <a:p>
            <a:pPr indent="0" lvl="0" marL="0" marR="0" rtl="0" algn="l">
              <a:lnSpc>
                <a:spcPct val="90000"/>
              </a:lnSpc>
              <a:spcBef>
                <a:spcPts val="1000"/>
              </a:spcBef>
              <a:spcAft>
                <a:spcPts val="0"/>
              </a:spcAft>
              <a:buClr>
                <a:schemeClr val="dk1"/>
              </a:buClr>
              <a:buSzPts val="2500"/>
              <a:buFont typeface="Arial"/>
              <a:buNone/>
            </a:pPr>
            <a:r>
              <a:rPr b="1" i="0" lang="en-US" sz="2500" u="none" cap="none" strike="noStrike">
                <a:solidFill>
                  <a:schemeClr val="dk1"/>
                </a:solidFill>
                <a:latin typeface="Calibri"/>
                <a:ea typeface="Calibri"/>
                <a:cs typeface="Calibri"/>
                <a:sym typeface="Calibri"/>
              </a:rPr>
              <a:t> Step 3: Determining Buy/Sell Signals</a:t>
            </a:r>
            <a:endParaRPr/>
          </a:p>
          <a:p>
            <a:pPr indent="-285750" lvl="0" marL="285750" marR="0" rtl="0" algn="l">
              <a:lnSpc>
                <a:spcPct val="90000"/>
              </a:lnSpc>
              <a:spcBef>
                <a:spcPts val="100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             If previous SMA is lower than the previous Close Price and current SMA is greater than current Close Price </a:t>
            </a:r>
            <a:endParaRPr/>
          </a:p>
          <a:p>
            <a:pPr indent="0" lvl="0" marL="0" marR="0" rtl="0" algn="l">
              <a:lnSpc>
                <a:spcPct val="90000"/>
              </a:lnSpc>
              <a:spcBef>
                <a:spcPts val="1000"/>
              </a:spcBef>
              <a:spcAft>
                <a:spcPts val="0"/>
              </a:spcAft>
              <a:buClr>
                <a:schemeClr val="dk1"/>
              </a:buClr>
              <a:buSzPts val="1400"/>
              <a:buFont typeface="Arial"/>
              <a:buNone/>
            </a:pPr>
            <a:r>
              <a:rPr b="0" i="0" lang="en-US" sz="1400" u="none" cap="none" strike="noStrike">
                <a:solidFill>
                  <a:schemeClr val="dk1"/>
                </a:solidFill>
                <a:latin typeface="Calibri"/>
                <a:ea typeface="Calibri"/>
                <a:cs typeface="Calibri"/>
                <a:sym typeface="Calibri"/>
              </a:rPr>
              <a:t>      then Buy Signal is generated.</a:t>
            </a:r>
            <a:endParaRPr/>
          </a:p>
          <a:p>
            <a:pPr indent="-285750" lvl="0" marL="285750" marR="0" rtl="0" algn="l">
              <a:lnSpc>
                <a:spcPct val="90000"/>
              </a:lnSpc>
              <a:spcBef>
                <a:spcPts val="100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             if previous SMA is greater than the previous Close Price and current SMA is lower than current Close Price</a:t>
            </a:r>
            <a:endParaRPr/>
          </a:p>
          <a:p>
            <a:pPr indent="0" lvl="0" marL="0" marR="0" rtl="0" algn="l">
              <a:lnSpc>
                <a:spcPct val="90000"/>
              </a:lnSpc>
              <a:spcBef>
                <a:spcPts val="1000"/>
              </a:spcBef>
              <a:spcAft>
                <a:spcPts val="0"/>
              </a:spcAft>
              <a:buClr>
                <a:schemeClr val="dk1"/>
              </a:buClr>
              <a:buSzPts val="1400"/>
              <a:buFont typeface="Arial"/>
              <a:buNone/>
            </a:pPr>
            <a:r>
              <a:rPr b="0" i="0" lang="en-US" sz="1400" u="none" cap="none" strike="noStrike">
                <a:solidFill>
                  <a:schemeClr val="dk1"/>
                </a:solidFill>
                <a:latin typeface="Calibri"/>
                <a:ea typeface="Calibri"/>
                <a:cs typeface="Calibri"/>
                <a:sym typeface="Calibri"/>
              </a:rPr>
              <a:t>       then Sell Signal is generated.</a:t>
            </a:r>
            <a:endParaRPr/>
          </a:p>
          <a:p>
            <a:pPr indent="-285750" lvl="0" marL="285750" marR="0" rtl="0" algn="l">
              <a:lnSpc>
                <a:spcPct val="90000"/>
              </a:lnSpc>
              <a:spcBef>
                <a:spcPts val="100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             if previous EMA-20 is greater than the previous EMA-50 and current EMA-20 is lower than current EMA-50</a:t>
            </a:r>
            <a:endParaRPr/>
          </a:p>
          <a:p>
            <a:pPr indent="0" lvl="0" marL="0" marR="0" rtl="0" algn="l">
              <a:lnSpc>
                <a:spcPct val="90000"/>
              </a:lnSpc>
              <a:spcBef>
                <a:spcPts val="1000"/>
              </a:spcBef>
              <a:spcAft>
                <a:spcPts val="0"/>
              </a:spcAft>
              <a:buClr>
                <a:schemeClr val="dk1"/>
              </a:buClr>
              <a:buSzPts val="1400"/>
              <a:buFont typeface="Arial"/>
              <a:buNone/>
            </a:pPr>
            <a:r>
              <a:rPr b="0" i="0" lang="en-US" sz="1400" u="none" cap="none" strike="noStrike">
                <a:solidFill>
                  <a:schemeClr val="dk1"/>
                </a:solidFill>
                <a:latin typeface="Calibri"/>
                <a:ea typeface="Calibri"/>
                <a:cs typeface="Calibri"/>
                <a:sym typeface="Calibri"/>
              </a:rPr>
              <a:t>       then Sell Signal is generated.</a:t>
            </a:r>
            <a:endParaRPr/>
          </a:p>
          <a:p>
            <a:pPr indent="-196850" lvl="0" marL="285750" marR="0" rtl="0" algn="l">
              <a:lnSpc>
                <a:spcPct val="90000"/>
              </a:lnSpc>
              <a:spcBef>
                <a:spcPts val="100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a:p>
            <a:pPr indent="-196850" lvl="0" marL="285750" marR="0" rtl="0" algn="l">
              <a:lnSpc>
                <a:spcPct val="90000"/>
              </a:lnSpc>
              <a:spcBef>
                <a:spcPts val="100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     </a:t>
            </a:r>
            <a:endParaRPr/>
          </a:p>
          <a:p>
            <a:pPr indent="0" lvl="0" marL="0" marR="0" rtl="0" algn="l">
              <a:lnSpc>
                <a:spcPct val="90000"/>
              </a:lnSpc>
              <a:spcBef>
                <a:spcPts val="1000"/>
              </a:spcBef>
              <a:spcAft>
                <a:spcPts val="0"/>
              </a:spcAft>
              <a:buClr>
                <a:schemeClr val="dk1"/>
              </a:buClr>
              <a:buSzPts val="2500"/>
              <a:buFont typeface="Arial"/>
              <a:buNone/>
            </a:pPr>
            <a:r>
              <a:t/>
            </a:r>
            <a:endParaRPr b="1" i="0" sz="2500" u="none" cap="none" strike="noStrike">
              <a:solidFill>
                <a:schemeClr val="dk1"/>
              </a:solidFill>
              <a:latin typeface="Calibri"/>
              <a:ea typeface="Calibri"/>
              <a:cs typeface="Calibri"/>
              <a:sym typeface="Calibri"/>
            </a:endParaRPr>
          </a:p>
          <a:p>
            <a:pPr indent="-139700" lvl="0" marL="228600" marR="0" rtl="0" algn="l">
              <a:lnSpc>
                <a:spcPct val="90000"/>
              </a:lnSpc>
              <a:spcBef>
                <a:spcPts val="100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Proposed Method:</a:t>
            </a:r>
            <a:endParaRPr b="1" i="0" sz="4400" u="none" cap="none" strike="noStrike">
              <a:solidFill>
                <a:schemeClr val="dk1"/>
              </a:solidFill>
              <a:latin typeface="Calibri"/>
              <a:ea typeface="Calibri"/>
              <a:cs typeface="Calibri"/>
              <a:sym typeface="Calibri"/>
            </a:endParaRPr>
          </a:p>
        </p:txBody>
      </p:sp>
      <p:sp>
        <p:nvSpPr>
          <p:cNvPr id="128" name="Google Shape;128;p20"/>
          <p:cNvSpPr txBox="1"/>
          <p:nvPr>
            <p:ph idx="1" type="body"/>
          </p:nvPr>
        </p:nvSpPr>
        <p:spPr>
          <a:xfrm>
            <a:off x="838200" y="1426381"/>
            <a:ext cx="10515600" cy="2863348"/>
          </a:xfrm>
          <a:prstGeom prst="rect">
            <a:avLst/>
          </a:prstGeom>
          <a:noFill/>
          <a:ln>
            <a:noFill/>
          </a:ln>
        </p:spPr>
        <p:txBody>
          <a:bodyPr anchorCtr="0" anchor="t" bIns="45700" lIns="91425" spcFirstLastPara="1" rIns="91425" wrap="square" tIns="45700">
            <a:noAutofit/>
          </a:bodyPr>
          <a:lstStyle/>
          <a:p>
            <a:pPr indent="-285750" lvl="0" marL="285750" marR="0" rtl="0" algn="l">
              <a:lnSpc>
                <a:spcPct val="90000"/>
              </a:lnSpc>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           if previous MACD value is less than previous EMA-9 and current MACD value is greater than current EMA9  </a:t>
            </a:r>
            <a:endParaRPr/>
          </a:p>
          <a:p>
            <a:pPr indent="0" lvl="0" marL="0" marR="0" rtl="0" algn="l">
              <a:lnSpc>
                <a:spcPct val="90000"/>
              </a:lnSpc>
              <a:spcBef>
                <a:spcPts val="1000"/>
              </a:spcBef>
              <a:spcAft>
                <a:spcPts val="0"/>
              </a:spcAft>
              <a:buClr>
                <a:schemeClr val="dk1"/>
              </a:buClr>
              <a:buSzPts val="1400"/>
              <a:buFont typeface="Arial"/>
              <a:buNone/>
            </a:pPr>
            <a:r>
              <a:rPr b="0" i="0" lang="en-US" sz="1400" u="none" cap="none" strike="noStrike">
                <a:solidFill>
                  <a:schemeClr val="dk1"/>
                </a:solidFill>
                <a:latin typeface="Calibri"/>
                <a:ea typeface="Calibri"/>
                <a:cs typeface="Calibri"/>
                <a:sym typeface="Calibri"/>
              </a:rPr>
              <a:t>              then Buy Signal is generated.</a:t>
            </a:r>
            <a:endParaRPr/>
          </a:p>
          <a:p>
            <a:pPr indent="-285750" lvl="0" marL="285750" marR="0" rtl="0" algn="l">
              <a:lnSpc>
                <a:spcPct val="90000"/>
              </a:lnSpc>
              <a:spcBef>
                <a:spcPts val="100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          if previous MACD value is greater than previous EMA-9 and current MACD value is lower than current   </a:t>
            </a:r>
            <a:endParaRPr/>
          </a:p>
          <a:p>
            <a:pPr indent="0" lvl="0" marL="0" marR="0" rtl="0" algn="l">
              <a:lnSpc>
                <a:spcPct val="90000"/>
              </a:lnSpc>
              <a:spcBef>
                <a:spcPts val="1000"/>
              </a:spcBef>
              <a:spcAft>
                <a:spcPts val="0"/>
              </a:spcAft>
              <a:buClr>
                <a:schemeClr val="dk1"/>
              </a:buClr>
              <a:buSzPts val="1400"/>
              <a:buFont typeface="Arial"/>
              <a:buNone/>
            </a:pPr>
            <a:r>
              <a:rPr b="0" i="0" lang="en-US" sz="1400" u="none" cap="none" strike="noStrike">
                <a:solidFill>
                  <a:schemeClr val="dk1"/>
                </a:solidFill>
                <a:latin typeface="Calibri"/>
                <a:ea typeface="Calibri"/>
                <a:cs typeface="Calibri"/>
                <a:sym typeface="Calibri"/>
              </a:rPr>
              <a:t>              EMA-9 then Sell Signal is generated.</a:t>
            </a:r>
            <a:endParaRPr/>
          </a:p>
          <a:p>
            <a:pPr indent="-285750" lvl="0" marL="285750" marR="0" rtl="0" algn="l">
              <a:lnSpc>
                <a:spcPct val="90000"/>
              </a:lnSpc>
              <a:spcBef>
                <a:spcPts val="100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          if [Close Price - lower band]&lt;[Upper Band -  Close Price] and both the differences are greater than 0 then </a:t>
            </a:r>
            <a:endParaRPr/>
          </a:p>
          <a:p>
            <a:pPr indent="0" lvl="0" marL="0" marR="0" rtl="0" algn="l">
              <a:lnSpc>
                <a:spcPct val="90000"/>
              </a:lnSpc>
              <a:spcBef>
                <a:spcPts val="1000"/>
              </a:spcBef>
              <a:spcAft>
                <a:spcPts val="0"/>
              </a:spcAft>
              <a:buClr>
                <a:schemeClr val="dk1"/>
              </a:buClr>
              <a:buSzPts val="1400"/>
              <a:buFont typeface="Arial"/>
              <a:buNone/>
            </a:pPr>
            <a:r>
              <a:rPr b="0" i="0" lang="en-US" sz="1400" u="none" cap="none" strike="noStrike">
                <a:solidFill>
                  <a:schemeClr val="dk1"/>
                </a:solidFill>
                <a:latin typeface="Calibri"/>
                <a:ea typeface="Calibri"/>
                <a:cs typeface="Calibri"/>
                <a:sym typeface="Calibri"/>
              </a:rPr>
              <a:t>              buy Signal is generated </a:t>
            </a:r>
            <a:endParaRPr/>
          </a:p>
          <a:p>
            <a:pPr indent="-285750" lvl="0" marL="285750" marR="0" rtl="0" algn="l">
              <a:lnSpc>
                <a:spcPct val="90000"/>
              </a:lnSpc>
              <a:spcBef>
                <a:spcPts val="100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          if [Upper band – Close Price]&lt;[Close Price – Lower Band] and both the differences are greater than 0 then  </a:t>
            </a:r>
            <a:endParaRPr/>
          </a:p>
          <a:p>
            <a:pPr indent="0" lvl="0" marL="0" marR="0" rtl="0" algn="l">
              <a:lnSpc>
                <a:spcPct val="90000"/>
              </a:lnSpc>
              <a:spcBef>
                <a:spcPts val="1000"/>
              </a:spcBef>
              <a:spcAft>
                <a:spcPts val="0"/>
              </a:spcAft>
              <a:buClr>
                <a:schemeClr val="dk1"/>
              </a:buClr>
              <a:buSzPts val="1400"/>
              <a:buFont typeface="Arial"/>
              <a:buNone/>
            </a:pPr>
            <a:r>
              <a:rPr b="0" i="0" lang="en-US" sz="1400" u="none" cap="none" strike="noStrike">
                <a:solidFill>
                  <a:schemeClr val="dk1"/>
                </a:solidFill>
                <a:latin typeface="Calibri"/>
                <a:ea typeface="Calibri"/>
                <a:cs typeface="Calibri"/>
                <a:sym typeface="Calibri"/>
              </a:rPr>
              <a:t>              Sell signal is generated</a:t>
            </a:r>
            <a:endParaRPr/>
          </a:p>
          <a:p>
            <a:pPr indent="0" lvl="0" marL="0" marR="0" rtl="0" algn="l">
              <a:lnSpc>
                <a:spcPct val="90000"/>
              </a:lnSpc>
              <a:spcBef>
                <a:spcPts val="1000"/>
              </a:spcBef>
              <a:spcAft>
                <a:spcPts val="0"/>
              </a:spcAft>
              <a:buClr>
                <a:schemeClr val="dk1"/>
              </a:buClr>
              <a:buSzPts val="1400"/>
              <a:buFont typeface="Arial"/>
              <a:buNone/>
            </a:pPr>
            <a:r>
              <a:rPr b="0" i="0" lang="en-US" sz="1400" u="none" cap="none" strike="noStrike">
                <a:solidFill>
                  <a:schemeClr val="dk1"/>
                </a:solidFill>
                <a:latin typeface="Calibri"/>
                <a:ea typeface="Calibri"/>
                <a:cs typeface="Calibri"/>
                <a:sym typeface="Calibri"/>
              </a:rPr>
              <a:t>             </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Proposed Method:</a:t>
            </a:r>
            <a:endParaRPr b="1" i="0" sz="4400" u="none" cap="none" strike="noStrike">
              <a:solidFill>
                <a:schemeClr val="dk1"/>
              </a:solidFill>
              <a:latin typeface="Calibri"/>
              <a:ea typeface="Calibri"/>
              <a:cs typeface="Calibri"/>
              <a:sym typeface="Calibri"/>
            </a:endParaRPr>
          </a:p>
        </p:txBody>
      </p:sp>
      <p:sp>
        <p:nvSpPr>
          <p:cNvPr id="134" name="Google Shape;134;p21"/>
          <p:cNvSpPr txBox="1"/>
          <p:nvPr>
            <p:ph idx="1" type="body"/>
          </p:nvPr>
        </p:nvSpPr>
        <p:spPr>
          <a:xfrm>
            <a:off x="1430628" y="1774109"/>
            <a:ext cx="10515600" cy="450507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1" i="0" lang="en-US" sz="2800" u="none" cap="none" strike="noStrike">
                <a:solidFill>
                  <a:schemeClr val="dk1"/>
                </a:solidFill>
                <a:latin typeface="Calibri"/>
                <a:ea typeface="Calibri"/>
                <a:cs typeface="Calibri"/>
                <a:sym typeface="Calibri"/>
              </a:rPr>
              <a:t>Calculation Of Simple Moving Average (SMA):</a:t>
            </a:r>
            <a:endParaRPr/>
          </a:p>
          <a:p>
            <a:pPr indent="0" lvl="0" marL="0" marR="0" rtl="0" algn="l">
              <a:lnSpc>
                <a:spcPct val="90000"/>
              </a:lnSpc>
              <a:spcBef>
                <a:spcPts val="1000"/>
              </a:spcBef>
              <a:spcAft>
                <a:spcPts val="0"/>
              </a:spcAft>
              <a:buClr>
                <a:schemeClr val="dk1"/>
              </a:buClr>
              <a:buSzPts val="1350"/>
              <a:buFont typeface="Arial"/>
              <a:buNone/>
            </a:pPr>
            <a:r>
              <a:rPr b="0" i="0" lang="en-US" sz="1350" u="none" cap="none" strike="noStrike">
                <a:solidFill>
                  <a:schemeClr val="dk1"/>
                </a:solidFill>
                <a:latin typeface="Calibri"/>
                <a:ea typeface="Calibri"/>
                <a:cs typeface="Calibri"/>
                <a:sym typeface="Calibri"/>
              </a:rPr>
              <a:t>                </a:t>
            </a:r>
            <a:r>
              <a:rPr b="0" i="0" lang="en-US" sz="1400" u="none" cap="none" strike="noStrike">
                <a:solidFill>
                  <a:schemeClr val="dk1"/>
                </a:solidFill>
                <a:latin typeface="Calibri"/>
                <a:ea typeface="Calibri"/>
                <a:cs typeface="Calibri"/>
                <a:sym typeface="Calibri"/>
              </a:rPr>
              <a:t>SMA(n+1)=(a+b+c+……+n)/n</a:t>
            </a:r>
            <a:endParaRPr/>
          </a:p>
          <a:p>
            <a:pPr indent="0" lvl="0" marL="0" marR="0" rtl="0" algn="l">
              <a:lnSpc>
                <a:spcPct val="90000"/>
              </a:lnSpc>
              <a:spcBef>
                <a:spcPts val="1000"/>
              </a:spcBef>
              <a:spcAft>
                <a:spcPts val="0"/>
              </a:spcAft>
              <a:buClr>
                <a:schemeClr val="dk1"/>
              </a:buClr>
              <a:buSzPts val="1400"/>
              <a:buFont typeface="Arial"/>
              <a:buNone/>
            </a:pPr>
            <a:r>
              <a:rPr b="0" i="0" lang="en-US" sz="1400" u="none" cap="none" strike="noStrike">
                <a:solidFill>
                  <a:schemeClr val="dk1"/>
                </a:solidFill>
                <a:latin typeface="Calibri"/>
                <a:ea typeface="Calibri"/>
                <a:cs typeface="Calibri"/>
                <a:sym typeface="Calibri"/>
              </a:rPr>
              <a:t>                SMA(n+2)=(b+c+…..+(n+1))/n</a:t>
            </a:r>
            <a:endParaRPr/>
          </a:p>
          <a:p>
            <a:pPr indent="0" lvl="0" marL="0" marR="0" rtl="0" algn="l">
              <a:lnSpc>
                <a:spcPct val="90000"/>
              </a:lnSpc>
              <a:spcBef>
                <a:spcPts val="1000"/>
              </a:spcBef>
              <a:spcAft>
                <a:spcPts val="0"/>
              </a:spcAft>
              <a:buClr>
                <a:schemeClr val="dk1"/>
              </a:buClr>
              <a:buSzPts val="1400"/>
              <a:buFont typeface="Arial"/>
              <a:buNone/>
            </a:pPr>
            <a:r>
              <a:rPr b="0" i="0" lang="en-US" sz="1400" u="none" cap="none" strike="noStrike">
                <a:solidFill>
                  <a:schemeClr val="dk1"/>
                </a:solidFill>
                <a:latin typeface="Calibri"/>
                <a:ea typeface="Calibri"/>
                <a:cs typeface="Calibri"/>
                <a:sym typeface="Calibri"/>
              </a:rPr>
              <a:t>                and so on.</a:t>
            </a:r>
            <a:endParaRPr/>
          </a:p>
          <a:p>
            <a:pPr indent="0" lvl="0" marL="0" marR="0" rtl="0" algn="l">
              <a:lnSpc>
                <a:spcPct val="90000"/>
              </a:lnSpc>
              <a:spcBef>
                <a:spcPts val="1000"/>
              </a:spcBef>
              <a:spcAft>
                <a:spcPts val="0"/>
              </a:spcAft>
              <a:buClr>
                <a:schemeClr val="dk1"/>
              </a:buClr>
              <a:buSzPts val="1400"/>
              <a:buFont typeface="Arial"/>
              <a:buNone/>
            </a:pPr>
            <a:r>
              <a:rPr b="0" i="0" lang="en-US" sz="1400" u="none" cap="none" strike="noStrike">
                <a:solidFill>
                  <a:schemeClr val="dk1"/>
                </a:solidFill>
                <a:latin typeface="Calibri"/>
                <a:ea typeface="Calibri"/>
                <a:cs typeface="Calibri"/>
                <a:sym typeface="Calibri"/>
              </a:rPr>
              <a:t>                where </a:t>
            </a:r>
            <a:endParaRPr b="0" i="0" sz="14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400"/>
              <a:buFont typeface="Arial"/>
              <a:buNone/>
            </a:pPr>
            <a:r>
              <a:rPr b="0" i="0" lang="en-US" sz="1400" u="none" cap="none" strike="noStrike">
                <a:solidFill>
                  <a:schemeClr val="dk1"/>
                </a:solidFill>
                <a:latin typeface="Calibri"/>
                <a:ea typeface="Calibri"/>
                <a:cs typeface="Calibri"/>
                <a:sym typeface="Calibri"/>
              </a:rPr>
              <a:t>                           a,b,c, are a</a:t>
            </a:r>
            <a:r>
              <a:rPr b="0" baseline="30000" i="0" lang="en-US" sz="1400" u="none" cap="none" strike="noStrike">
                <a:solidFill>
                  <a:schemeClr val="dk1"/>
                </a:solidFill>
                <a:latin typeface="Calibri"/>
                <a:ea typeface="Calibri"/>
                <a:cs typeface="Calibri"/>
                <a:sym typeface="Calibri"/>
              </a:rPr>
              <a:t>th</a:t>
            </a:r>
            <a:r>
              <a:rPr b="0" i="0" lang="en-US" sz="1400" u="none" cap="none" strike="noStrike">
                <a:solidFill>
                  <a:schemeClr val="dk1"/>
                </a:solidFill>
                <a:latin typeface="Calibri"/>
                <a:ea typeface="Calibri"/>
                <a:cs typeface="Calibri"/>
                <a:sym typeface="Calibri"/>
              </a:rPr>
              <a:t>,b</a:t>
            </a:r>
            <a:r>
              <a:rPr b="0" baseline="30000" i="0" lang="en-US" sz="1400" u="none" cap="none" strike="noStrike">
                <a:solidFill>
                  <a:schemeClr val="dk1"/>
                </a:solidFill>
                <a:latin typeface="Calibri"/>
                <a:ea typeface="Calibri"/>
                <a:cs typeface="Calibri"/>
                <a:sym typeface="Calibri"/>
              </a:rPr>
              <a:t>th</a:t>
            </a:r>
            <a:r>
              <a:rPr b="0" i="0" lang="en-US" sz="1400" u="none" cap="none" strike="noStrike">
                <a:solidFill>
                  <a:schemeClr val="dk1"/>
                </a:solidFill>
                <a:latin typeface="Calibri"/>
                <a:ea typeface="Calibri"/>
                <a:cs typeface="Calibri"/>
                <a:sym typeface="Calibri"/>
              </a:rPr>
              <a:t> and c</a:t>
            </a:r>
            <a:r>
              <a:rPr b="0" baseline="30000" i="0" lang="en-US" sz="1400" u="none" cap="none" strike="noStrike">
                <a:solidFill>
                  <a:schemeClr val="dk1"/>
                </a:solidFill>
                <a:latin typeface="Calibri"/>
                <a:ea typeface="Calibri"/>
                <a:cs typeface="Calibri"/>
                <a:sym typeface="Calibri"/>
              </a:rPr>
              <a:t>th</a:t>
            </a:r>
            <a:r>
              <a:rPr b="0" i="0" lang="en-US" sz="1400" u="none" cap="none" strike="noStrike">
                <a:solidFill>
                  <a:schemeClr val="dk1"/>
                </a:solidFill>
                <a:latin typeface="Calibri"/>
                <a:ea typeface="Calibri"/>
                <a:cs typeface="Calibri"/>
                <a:sym typeface="Calibri"/>
              </a:rPr>
              <a:t> stock prices and </a:t>
            </a:r>
            <a:endParaRPr b="0" i="0" sz="14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400"/>
              <a:buFont typeface="Arial"/>
              <a:buNone/>
            </a:pPr>
            <a:r>
              <a:rPr b="0" i="0" lang="en-US" sz="1400" u="none" cap="none" strike="noStrike">
                <a:solidFill>
                  <a:schemeClr val="dk1"/>
                </a:solidFill>
                <a:latin typeface="Calibri"/>
                <a:ea typeface="Calibri"/>
                <a:cs typeface="Calibri"/>
                <a:sym typeface="Calibri"/>
              </a:rPr>
              <a:t>                           n is time period, n=20 days</a:t>
            </a:r>
            <a:endParaRPr/>
          </a:p>
          <a:p>
            <a:pPr indent="-142875" lvl="0" marL="228600" marR="0" rtl="0" algn="l">
              <a:lnSpc>
                <a:spcPct val="90000"/>
              </a:lnSpc>
              <a:spcBef>
                <a:spcPts val="1000"/>
              </a:spcBef>
              <a:spcAft>
                <a:spcPts val="0"/>
              </a:spcAft>
              <a:buClr>
                <a:schemeClr val="dk1"/>
              </a:buClr>
              <a:buSzPts val="1350"/>
              <a:buFont typeface="Arial"/>
              <a:buNone/>
            </a:pPr>
            <a:r>
              <a:t/>
            </a:r>
            <a:endParaRPr b="0" i="0" sz="135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350"/>
              <a:buFont typeface="Arial"/>
              <a:buNone/>
            </a:pPr>
            <a:r>
              <a:rPr b="0" i="0" lang="en-US" sz="1350" u="none" cap="none" strike="noStrike">
                <a:solidFill>
                  <a:schemeClr val="dk1"/>
                </a:solidFill>
                <a:latin typeface="Calibri"/>
                <a:ea typeface="Calibri"/>
                <a:cs typeface="Calibri"/>
                <a:sym typeface="Calibri"/>
              </a:rPr>
              <a:t> </a:t>
            </a:r>
            <a:endParaRPr/>
          </a:p>
          <a:p>
            <a:pPr indent="0" lvl="0" marL="0" marR="0" rtl="0" algn="l">
              <a:lnSpc>
                <a:spcPct val="90000"/>
              </a:lnSpc>
              <a:spcBef>
                <a:spcPts val="1000"/>
              </a:spcBef>
              <a:spcAft>
                <a:spcPts val="0"/>
              </a:spcAft>
              <a:buClr>
                <a:schemeClr val="dk1"/>
              </a:buClr>
              <a:buSzPts val="2800"/>
              <a:buFont typeface="Arial"/>
              <a:buNone/>
            </a:pPr>
            <a:r>
              <a:rPr b="1" i="0" lang="en-US" sz="2800" u="none" cap="none" strike="noStrike">
                <a:solidFill>
                  <a:schemeClr val="dk1"/>
                </a:solidFill>
                <a:latin typeface="Calibri"/>
                <a:ea typeface="Calibri"/>
                <a:cs typeface="Calibri"/>
                <a:sym typeface="Calibri"/>
              </a:rPr>
              <a:t>Determining Trend:</a:t>
            </a:r>
            <a:endParaRPr/>
          </a:p>
          <a:p>
            <a:pPr indent="0" lvl="0" marL="0" marR="0" rtl="0" algn="l">
              <a:lnSpc>
                <a:spcPct val="90000"/>
              </a:lnSpc>
              <a:spcBef>
                <a:spcPts val="1000"/>
              </a:spcBef>
              <a:spcAft>
                <a:spcPts val="0"/>
              </a:spcAft>
              <a:buClr>
                <a:schemeClr val="dk1"/>
              </a:buClr>
              <a:buSzPts val="1350"/>
              <a:buFont typeface="Arial"/>
              <a:buNone/>
            </a:pPr>
            <a:r>
              <a:rPr b="0" i="0" lang="en-US" sz="1350" u="none" cap="none" strike="noStrike">
                <a:solidFill>
                  <a:schemeClr val="dk1"/>
                </a:solidFill>
                <a:latin typeface="Calibri"/>
                <a:ea typeface="Calibri"/>
                <a:cs typeface="Calibri"/>
                <a:sym typeface="Calibri"/>
              </a:rPr>
              <a:t>                </a:t>
            </a:r>
            <a:r>
              <a:rPr b="0" i="0" lang="en-US" sz="1400" u="none" cap="none" strike="noStrike">
                <a:solidFill>
                  <a:schemeClr val="dk1"/>
                </a:solidFill>
                <a:latin typeface="Calibri"/>
                <a:ea typeface="Calibri"/>
                <a:cs typeface="Calibri"/>
                <a:sym typeface="Calibri"/>
              </a:rPr>
              <a:t>if Closing price curve is above the SMA curve , it is uptrend</a:t>
            </a:r>
            <a:endParaRPr/>
          </a:p>
          <a:p>
            <a:pPr indent="0" lvl="0" marL="0" marR="0" rtl="0" algn="l">
              <a:lnSpc>
                <a:spcPct val="90000"/>
              </a:lnSpc>
              <a:spcBef>
                <a:spcPts val="1000"/>
              </a:spcBef>
              <a:spcAft>
                <a:spcPts val="0"/>
              </a:spcAft>
              <a:buClr>
                <a:schemeClr val="dk1"/>
              </a:buClr>
              <a:buSzPts val="1400"/>
              <a:buFont typeface="Arial"/>
              <a:buNone/>
            </a:pPr>
            <a:r>
              <a:rPr b="0" i="0" lang="en-US" sz="1400" u="none" cap="none" strike="noStrike">
                <a:solidFill>
                  <a:schemeClr val="dk1"/>
                </a:solidFill>
                <a:latin typeface="Calibri"/>
                <a:ea typeface="Calibri"/>
                <a:cs typeface="Calibri"/>
                <a:sym typeface="Calibri"/>
              </a:rPr>
              <a:t>                if Closing price curve is below the SMA curve , it is downtrend              </a:t>
            </a:r>
            <a:endParaRPr/>
          </a:p>
          <a:p>
            <a:pPr indent="-142875" lvl="0" marL="228600" marR="0" rtl="0" algn="l">
              <a:lnSpc>
                <a:spcPct val="90000"/>
              </a:lnSpc>
              <a:spcBef>
                <a:spcPts val="1000"/>
              </a:spcBef>
              <a:spcAft>
                <a:spcPts val="0"/>
              </a:spcAft>
              <a:buClr>
                <a:schemeClr val="dk1"/>
              </a:buClr>
              <a:buSzPts val="1350"/>
              <a:buFont typeface="Arial"/>
              <a:buNone/>
            </a:pPr>
            <a:r>
              <a:t/>
            </a:r>
            <a:endParaRPr b="0" i="0" sz="135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