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87335-43D3-470F-A164-55FB53C1834F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DB4F6-A42B-4529-8922-CCEF5075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48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E97FDB-EABE-4B46-93C0-6419DD8F0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1D09086-4757-454D-9561-EFDB1C169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BAA492-6C67-40E2-9435-D099ACE2D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B797DD-9C09-488D-B498-A9A7E83BF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F43809E-C33D-4FEB-A908-D606218C6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04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FCAEC2-7D34-4E86-96C1-817E83D10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12802CC-579D-4D6F-9DA7-368FD195D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AA49C75-CCC0-449F-B589-1C4BF207A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FA799EF-BC50-485D-9676-9DE4CDEE4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3DF5CDB-BA42-49E6-88CA-CD5725AE6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31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4C93992-B13A-4254-9E7C-AFB4B4529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73090CB-59F9-478E-B2B0-505E6FC47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1A43EF-964F-4DB6-A1A0-7E9E209D6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0588B54-DAA1-4589-AF8D-1237451E5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9F1E34-4730-4447-A47C-485F4638B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4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4EA631-7E90-4AB9-AAAE-95D9AF8EF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FF3B4CD-2B3E-47A8-A8BA-7397B2A67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4CE2C06-6ABC-4901-A4A0-30A8BF235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FA530D3-7644-4BC7-9DAC-5EA1898A3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B7A939D-0963-4F29-A8BC-E98B86B41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89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9EF453-2E3D-4BDE-90A0-2D8036F33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64DC36E-8EEF-41A6-948B-6556B0EFA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654647-707F-46E7-B718-7FB9965E3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482B886-E22C-4396-B7B9-1D5132DFC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324CF62-D45F-48B9-8428-E1098A0E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85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4CC5ED-FBA0-4CCA-8269-8225A95F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7120C7-B44E-48C1-AC45-025E40DE38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AAD59FB-C24A-4F48-9141-1B8B699AE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AC8090B-1FF6-4B92-BDE6-48519EC46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B4926CE-682F-40BB-8AE1-30695D39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F33BB33-67B6-4E54-ADA8-69B9F04F7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17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1748AF-FDEF-4232-82DC-4586BA7F1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272D3FD-E586-4CA3-B254-9F1049F17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AEEDFE9-C244-48EC-BB05-B520A0602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1F0AC2E-3ABF-4723-9725-5920E20BD5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B2E2E4E-F030-4393-8DC7-049DBA165E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942E13A-64DB-4F03-8FAD-672D2FE7A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2F387C4-4E90-4978-8F17-0ECEAC1A5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BFDE74B-2BD4-487A-855B-15E90D1DD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1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D24959-36EE-4851-9D6C-45B626FD4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C379F46-02FC-47F6-A412-5B0AB5B4F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CECEE87-3519-45BD-882C-988AB51BF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A8B6543-A73D-4448-86D6-E9320527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83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F73D435-E679-403A-92A9-FC8E5034E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7010EA4-92F3-4864-BC72-ED08E4ACC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51A7CEA-87F9-4481-BF97-D6BE19563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4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DCAB84-83C2-4E12-8287-CDA2375EB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3B555F4-3AE4-4FFB-BD6E-EE330C64C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5235D63-EA9D-4028-BCB9-7826E2F9A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8D89997-767F-4580-B9C9-4E3225A56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D90CF8B-2B43-42E2-86BB-E5CBF7302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134A917-0CFB-4E63-9242-EAC398B01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37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BE1AA1-08B3-43D7-A0A6-166AF40F7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5EBF9E0-BEA6-4134-B324-B2626531C2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E592121-A07C-4951-9C7A-5854F048F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CE48179-7B8B-4B4E-B5F9-E68375126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B9FE8A0-5F73-423F-B456-FF2FB578E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D9BAA32-B2BC-47FA-B6BB-BB051074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4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012DE16-3BA7-4924-950E-A9F4A2EFA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288652C-3B3D-4343-BD63-7EFAFBA15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36DA037-583F-4575-8AAC-5ED207BC9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8BA01-E0CC-42E5-A42A-789AA3232A5C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EE9E97-1CEE-409F-A205-780F84DF8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35C3EE8-B6BD-4AA0-BDBE-427862423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9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tsiaras/uk-road-safety-accidents-and-vehicles#Accident_Information.csv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B7168B-D61C-4068-A502-1DF703505B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 smtClean="0">
                <a:solidFill>
                  <a:schemeClr val="accent1"/>
                </a:solidFill>
              </a:rPr>
              <a:t/>
            </a:r>
            <a:br>
              <a:rPr lang="en-US" sz="4400" dirty="0" smtClean="0">
                <a:solidFill>
                  <a:schemeClr val="accent1"/>
                </a:solidFill>
              </a:rPr>
            </a:br>
            <a:r>
              <a:rPr lang="en-US" sz="4400" dirty="0">
                <a:solidFill>
                  <a:schemeClr val="accent1"/>
                </a:solidFill>
              </a:rPr>
              <a:t/>
            </a:r>
            <a:br>
              <a:rPr lang="en-US" sz="4400" dirty="0">
                <a:solidFill>
                  <a:schemeClr val="accent1"/>
                </a:solidFill>
              </a:rPr>
            </a:br>
            <a:r>
              <a:rPr lang="en-US" sz="4400" dirty="0" smtClean="0">
                <a:solidFill>
                  <a:schemeClr val="accent1"/>
                </a:solidFill>
              </a:rPr>
              <a:t>Prediction </a:t>
            </a:r>
            <a:r>
              <a:rPr lang="en-US" sz="4400" dirty="0">
                <a:solidFill>
                  <a:schemeClr val="accent1"/>
                </a:solidFill>
              </a:rPr>
              <a:t>of Accident Severity</a:t>
            </a:r>
          </a:p>
        </p:txBody>
      </p:sp>
    </p:spTree>
    <p:extLst>
      <p:ext uri="{BB962C8B-B14F-4D97-AF65-F5344CB8AC3E}">
        <p14:creationId xmlns:p14="http://schemas.microsoft.com/office/powerpoint/2010/main" val="1027900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0A8EEB-C658-41AC-B91E-44C148C6A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Conclusion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D121C2-DF90-4E2F-B503-149A769C9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In conclusion, most of the algorithms are biased towards most frequent class. However, efficient pre-processing and corresponding imbalanced data techniques should give optimal results.</a:t>
            </a:r>
          </a:p>
        </p:txBody>
      </p:sp>
    </p:spTree>
    <p:extLst>
      <p:ext uri="{BB962C8B-B14F-4D97-AF65-F5344CB8AC3E}">
        <p14:creationId xmlns:p14="http://schemas.microsoft.com/office/powerpoint/2010/main" val="3219439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0AB7ED-0F20-4CC7-A490-E88F33009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 Introduction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FF0000"/>
                </a:solidFill>
              </a:rPr>
              <a:t>Motivation</a:t>
            </a:r>
          </a:p>
          <a:p>
            <a:pPr lvl="1"/>
            <a:r>
              <a:rPr lang="en-IN" dirty="0" smtClean="0"/>
              <a:t>Traffic </a:t>
            </a:r>
            <a:r>
              <a:rPr lang="en-IN" dirty="0"/>
              <a:t>accidents are severe concern for most of the countries </a:t>
            </a:r>
            <a:endParaRPr lang="en-IN" dirty="0" smtClean="0"/>
          </a:p>
          <a:p>
            <a:pPr lvl="1"/>
            <a:r>
              <a:rPr lang="en-IN" dirty="0"/>
              <a:t>Approx. 1.25 million people deaths caused because of road accident injuries in a year [1</a:t>
            </a:r>
            <a:r>
              <a:rPr lang="en-IN" dirty="0" smtClean="0"/>
              <a:t>]</a:t>
            </a:r>
          </a:p>
          <a:p>
            <a:pPr marL="457200" lvl="1" indent="0">
              <a:buNone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rgbClr val="FF0000"/>
                </a:solidFill>
              </a:rPr>
              <a:t>Objective </a:t>
            </a:r>
            <a:r>
              <a:rPr lang="en-IN" dirty="0" smtClean="0"/>
              <a:t>: </a:t>
            </a:r>
          </a:p>
          <a:p>
            <a:pPr lvl="1"/>
            <a:r>
              <a:rPr lang="en-IN" dirty="0"/>
              <a:t>To help traffic control authorities predict the accident severity</a:t>
            </a:r>
          </a:p>
          <a:p>
            <a:pPr lvl="1"/>
            <a:r>
              <a:rPr lang="en-IN" dirty="0"/>
              <a:t>Effectively able to predict “Serious” accidents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491539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D85496-C5A2-4BA4-8DB1-48216C04C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Dataset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EFF8EB-FFC0-4984-873A-8351DAA4D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17775"/>
          </a:xfrm>
        </p:spPr>
        <p:txBody>
          <a:bodyPr anchor="ctr">
            <a:normAutofit/>
          </a:bodyPr>
          <a:lstStyle/>
          <a:p>
            <a:r>
              <a:rPr lang="en-US" sz="2000" dirty="0" smtClean="0"/>
              <a:t>Size </a:t>
            </a:r>
            <a:r>
              <a:rPr lang="en-US" sz="2000" dirty="0"/>
              <a:t>of Dataset: ~</a:t>
            </a:r>
            <a:r>
              <a:rPr lang="en-US" sz="2000" dirty="0" smtClean="0"/>
              <a:t>640 </a:t>
            </a:r>
            <a:r>
              <a:rPr lang="en-US" sz="2000" dirty="0"/>
              <a:t>MB</a:t>
            </a:r>
          </a:p>
          <a:p>
            <a:r>
              <a:rPr lang="en-US" sz="2000" dirty="0"/>
              <a:t>Number of records: ~2 Million rows</a:t>
            </a:r>
          </a:p>
          <a:p>
            <a:r>
              <a:rPr lang="en-US" sz="2000" dirty="0"/>
              <a:t>Number of columns: 34 Columns</a:t>
            </a:r>
          </a:p>
          <a:p>
            <a:r>
              <a:rPr lang="en-US" sz="2000" dirty="0"/>
              <a:t>Source : </a:t>
            </a:r>
            <a:r>
              <a:rPr lang="en-IN" sz="2000" u="sng" dirty="0">
                <a:hlinkClick r:id="rId2"/>
              </a:rPr>
              <a:t>https://www.kaggle.com/tsiaras/uk-road-safety-accidents-and-vehicles#Accident_Information.csv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7151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391418-AF6B-4215-AA83-038EFED0B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71CA8E-5E4D-46E2-9331-8E4AA3241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16275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dirty="0" smtClean="0"/>
              <a:t>Data </a:t>
            </a:r>
            <a:r>
              <a:rPr lang="en-US" sz="2000" dirty="0"/>
              <a:t>missing values are imputed by the most frequent value of the column</a:t>
            </a:r>
          </a:p>
          <a:p>
            <a:r>
              <a:rPr lang="en-US" sz="2000" dirty="0"/>
              <a:t>Categorical data labelled with numerical values</a:t>
            </a:r>
          </a:p>
          <a:p>
            <a:r>
              <a:rPr lang="en-US" sz="2000" dirty="0"/>
              <a:t>Merged similar categorical values</a:t>
            </a:r>
          </a:p>
          <a:p>
            <a:r>
              <a:rPr lang="en-US" sz="2000" dirty="0" err="1"/>
              <a:t>SelectKBest</a:t>
            </a:r>
            <a:r>
              <a:rPr lang="en-US" sz="2000" dirty="0"/>
              <a:t>: provides the k best features by performing various statistical tests i.e., chi squared computation between two non-negative features</a:t>
            </a:r>
          </a:p>
          <a:p>
            <a:r>
              <a:rPr lang="en-US" sz="2000" dirty="0"/>
              <a:t>RFE(Recursive Feature Elimination): Recursively eliminates the features which does not in target variable values</a:t>
            </a:r>
          </a:p>
          <a:p>
            <a:r>
              <a:rPr lang="en-US" sz="2000" dirty="0"/>
              <a:t>Merged Serious and Fatal classes as Serious class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4318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99AE2756-0FC4-4155-83E7-58AAAB63E7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247AB924-1B87-43FC-B7C7-B112D5C51A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2C5A05-6B94-4453-AF4A-0D9D658CE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Data Visualization 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818DC98F-4057-4645-B948-F604F39A9C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DAD2B705-4A9B-408D-AA80-4F41045E09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12" y="1318438"/>
            <a:ext cx="3386138" cy="22188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237" y="399021"/>
            <a:ext cx="3407839" cy="33474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5988" y="477750"/>
            <a:ext cx="3592424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389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3E690E-44ED-43E4-A2E4-C892ACA3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Algorithms Used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E17DD9-F28D-4212-834C-7C969C58F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K- Nearest Neighbor</a:t>
            </a:r>
          </a:p>
          <a:p>
            <a:pPr marL="0" indent="0">
              <a:buNone/>
            </a:pPr>
            <a:r>
              <a:rPr lang="en-US" sz="2400" dirty="0"/>
              <a:t>Decision Tree</a:t>
            </a:r>
          </a:p>
          <a:p>
            <a:pPr marL="0" indent="0">
              <a:buNone/>
            </a:pPr>
            <a:r>
              <a:rPr lang="en-US" sz="2400" dirty="0" err="1" smtClean="0"/>
              <a:t>XGBoost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Random Forest </a:t>
            </a:r>
          </a:p>
          <a:p>
            <a:pPr marL="0" indent="0">
              <a:buNone/>
            </a:pPr>
            <a:r>
              <a:rPr lang="en-US" sz="2400" dirty="0" smtClean="0"/>
              <a:t>GBM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Logistic Regression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8774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D63D29-CD15-43D9-A098-50A2B78A7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Handling Imbalanced Data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253F37-024A-4FDD-A357-59D8469FD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Over Sampling</a:t>
            </a:r>
          </a:p>
          <a:p>
            <a:r>
              <a:rPr lang="en-US" sz="2400" dirty="0"/>
              <a:t>Under Sampling</a:t>
            </a:r>
          </a:p>
          <a:p>
            <a:r>
              <a:rPr lang="en-US" sz="2400" dirty="0"/>
              <a:t>Mis-classification penalty </a:t>
            </a:r>
          </a:p>
          <a:p>
            <a:r>
              <a:rPr lang="en-US" sz="2400" dirty="0"/>
              <a:t>Ensemble methods</a:t>
            </a:r>
          </a:p>
        </p:txBody>
      </p:sp>
    </p:spTree>
    <p:extLst>
      <p:ext uri="{BB962C8B-B14F-4D97-AF65-F5344CB8AC3E}">
        <p14:creationId xmlns:p14="http://schemas.microsoft.com/office/powerpoint/2010/main" val="1995395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BA0AA1-A0E4-48A3-B13C-9AB57B76E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Challenges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7598A6-C835-487D-B387-51C61C287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Cannot run most of the algorithms on local machines</a:t>
            </a:r>
          </a:p>
          <a:p>
            <a:r>
              <a:rPr lang="en-US" sz="2400" dirty="0"/>
              <a:t>Not able to test over sampling </a:t>
            </a:r>
          </a:p>
          <a:p>
            <a:r>
              <a:rPr lang="en-US" sz="2400" dirty="0"/>
              <a:t>Highly imbalanced classes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9147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98F336-84B9-46A5-9943-C4717A0C0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What worked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/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 What not worked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93BAE1-91D4-461A-933F-181593A28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Under Sampling</a:t>
            </a:r>
          </a:p>
          <a:p>
            <a:r>
              <a:rPr lang="en-US" sz="2400" dirty="0"/>
              <a:t>Fine tuning the parameters</a:t>
            </a:r>
          </a:p>
          <a:p>
            <a:r>
              <a:rPr lang="en-US" sz="2400" dirty="0"/>
              <a:t>Data Preprocessing</a:t>
            </a:r>
          </a:p>
          <a:p>
            <a:endParaRPr lang="en-US" sz="2400" dirty="0"/>
          </a:p>
          <a:p>
            <a:r>
              <a:rPr lang="en-US" sz="2400" dirty="0"/>
              <a:t>Over Sampling</a:t>
            </a:r>
          </a:p>
          <a:p>
            <a:r>
              <a:rPr lang="en-US" sz="2400" dirty="0"/>
              <a:t>Certain popular ensemble methods did not work well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8861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240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  Prediction of Accident Severity</vt:lpstr>
      <vt:lpstr> Introduction</vt:lpstr>
      <vt:lpstr>Dataset </vt:lpstr>
      <vt:lpstr>Data Pre-processing</vt:lpstr>
      <vt:lpstr>Data Visualization </vt:lpstr>
      <vt:lpstr>Algorithms Used</vt:lpstr>
      <vt:lpstr>Handling Imbalanced Data</vt:lpstr>
      <vt:lpstr>Challenges</vt:lpstr>
      <vt:lpstr>What worked   What not worked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Accident Severity</dc:title>
  <dc:creator>desu saiteja</dc:creator>
  <cp:lastModifiedBy>lenovo</cp:lastModifiedBy>
  <cp:revision>9</cp:revision>
  <dcterms:created xsi:type="dcterms:W3CDTF">2018-12-05T08:08:40Z</dcterms:created>
  <dcterms:modified xsi:type="dcterms:W3CDTF">2020-08-25T14:50:33Z</dcterms:modified>
</cp:coreProperties>
</file>