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anjith168/Sentiment_Analysis.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RANJITH M</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75127473-B5E5-8326-3C47-A8283E704836}"/>
              </a:ext>
            </a:extLst>
          </p:cNvPr>
          <p:cNvSpPr txBox="1"/>
          <p:nvPr/>
        </p:nvSpPr>
        <p:spPr>
          <a:xfrm>
            <a:off x="6484620" y="2982241"/>
            <a:ext cx="2438400" cy="369332"/>
          </a:xfrm>
          <a:prstGeom prst="rect">
            <a:avLst/>
          </a:prstGeom>
          <a:noFill/>
        </p:spPr>
        <p:txBody>
          <a:bodyPr wrap="square" rtlCol="0">
            <a:spAutoFit/>
          </a:bodyPr>
          <a:lstStyle/>
          <a:p>
            <a:r>
              <a:rPr lang="en-IN" dirty="0"/>
              <a:t>813821104307</a:t>
            </a:r>
          </a:p>
        </p:txBody>
      </p:sp>
      <p:sp>
        <p:nvSpPr>
          <p:cNvPr id="12" name="TextBox 11">
            <a:extLst>
              <a:ext uri="{FF2B5EF4-FFF2-40B4-BE49-F238E27FC236}">
                <a16:creationId xmlns:a16="http://schemas.microsoft.com/office/drawing/2014/main" id="{9ED8AC2B-F5FA-0DAA-20E6-9ECF266A28FC}"/>
              </a:ext>
            </a:extLst>
          </p:cNvPr>
          <p:cNvSpPr txBox="1"/>
          <p:nvPr/>
        </p:nvSpPr>
        <p:spPr>
          <a:xfrm>
            <a:off x="6519256" y="3493532"/>
            <a:ext cx="2531110" cy="369332"/>
          </a:xfrm>
          <a:prstGeom prst="rect">
            <a:avLst/>
          </a:prstGeom>
          <a:noFill/>
        </p:spPr>
        <p:txBody>
          <a:bodyPr wrap="square" rtlCol="0">
            <a:spAutoFit/>
          </a:bodyPr>
          <a:lstStyle/>
          <a:p>
            <a:r>
              <a:rPr lang="en-IN" dirty="0"/>
              <a:t>CSE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US" sz="2000">
                <a:latin typeface="Trebuchet MS"/>
                <a:cs typeface="Trebuchet MS"/>
                <a:hlinkClick r:id="rId3"/>
              </a:rPr>
              <a:t>Project link</a:t>
            </a:r>
            <a:endParaRPr sz="2000" dirty="0">
              <a:latin typeface="Trebuchet MS"/>
              <a:cs typeface="Trebuchet MS"/>
            </a:endParaRPr>
          </a:p>
        </p:txBody>
      </p:sp>
      <p:pic>
        <p:nvPicPr>
          <p:cNvPr id="10" name="Picture 9">
            <a:extLst>
              <a:ext uri="{FF2B5EF4-FFF2-40B4-BE49-F238E27FC236}">
                <a16:creationId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SENTIMENT ANALYSIS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761999" y="1752600"/>
            <a:ext cx="10963275" cy="5355312"/>
          </a:xfrm>
          <a:prstGeom prst="rect">
            <a:avLst/>
          </a:prstGeom>
          <a:noFill/>
        </p:spPr>
        <p:txBody>
          <a:bodyPr wrap="square" rtlCol="0">
            <a:spAutoFit/>
          </a:bodyPr>
          <a:lstStyle/>
          <a:p>
            <a:pPr algn="just"/>
            <a:r>
              <a:rPr lang="en-US" dirty="0"/>
              <a:t>Sentiment analysis, a branch of natural language processing (NLP), involves computationally identifying and categorizing subjective information from text data. It plays a pivotal role in understanding public opinion, customer feedback, and market trends. One effective approach to sentiment analysis involves utilizing Convolutional Neural Networks (CNNs), originally designed for image recognition, to extract features from textual data and classify sentiments.</a:t>
            </a:r>
          </a:p>
          <a:p>
            <a:pPr algn="just"/>
            <a:endParaRPr lang="en-US" dirty="0"/>
          </a:p>
          <a:p>
            <a:pPr algn="just"/>
            <a:r>
              <a:rPr lang="en-US" b="1" dirty="0"/>
              <a:t>Application:</a:t>
            </a:r>
          </a:p>
          <a:p>
            <a:pPr algn="just"/>
            <a:r>
              <a:rPr lang="en-US" dirty="0"/>
              <a:t>CNN-based sentiment analysis finds wide-ranging applications across industries:</a:t>
            </a:r>
          </a:p>
          <a:p>
            <a:pPr algn="just"/>
            <a:endParaRPr lang="en-US" dirty="0"/>
          </a:p>
          <a:p>
            <a:pPr algn="just"/>
            <a:r>
              <a:rPr lang="en-US" b="1" dirty="0"/>
              <a:t>1. Social Media Monitoring: </a:t>
            </a:r>
            <a:r>
              <a:rPr lang="en-US" dirty="0"/>
              <a:t>Businesses use CNN-based sentiment analysis to monitor social media platforms for brand mentions, customer feedback, and sentiment trends. By analyzing social media conversations in real-time, companies can gauge public opinion, identify emerging issues, and respond promptly to customer concerns.</a:t>
            </a:r>
          </a:p>
          <a:p>
            <a:pPr algn="just"/>
            <a:endParaRPr lang="en-US" dirty="0"/>
          </a:p>
          <a:p>
            <a:pPr algn="just"/>
            <a:r>
              <a:rPr lang="en-US" b="1" dirty="0"/>
              <a:t>2. Customer Feedback Analysis: </a:t>
            </a:r>
            <a:r>
              <a:rPr lang="en-US" dirty="0"/>
              <a:t>CNNs enable organizations to analyze large volumes of customer reviews, survey responses, and feedback forms efficiently. By categorizing sentiments expressed in textual data as positive, negative, or neutral, businesses gain valuable insights into customer satisfaction levels, product strengths, and areas for improvement.</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a:t>
            </a:r>
          </a:p>
          <a:p>
            <a:pPr algn="just"/>
            <a:r>
              <a:rPr lang="en-US" dirty="0"/>
              <a:t>2. Objectives</a:t>
            </a:r>
          </a:p>
          <a:p>
            <a:pPr algn="just"/>
            <a:r>
              <a:rPr lang="en-US" dirty="0"/>
              <a:t>3. Data Collection</a:t>
            </a:r>
          </a:p>
          <a:p>
            <a:pPr algn="just"/>
            <a:r>
              <a:rPr lang="en-US" dirty="0"/>
              <a:t>4. Data Preprocessing</a:t>
            </a:r>
          </a:p>
          <a:p>
            <a:pPr algn="just"/>
            <a:r>
              <a:rPr lang="en-US" dirty="0"/>
              <a:t>5. Feature Engineering</a:t>
            </a:r>
          </a:p>
          <a:p>
            <a:pPr algn="just"/>
            <a:r>
              <a:rPr lang="en-US" dirty="0"/>
              <a:t>6. Model Development</a:t>
            </a:r>
          </a:p>
          <a:p>
            <a:pPr algn="just"/>
            <a:r>
              <a:rPr lang="en-US" dirty="0"/>
              <a:t>7. Model Evaluation</a:t>
            </a:r>
          </a:p>
          <a:p>
            <a:pPr algn="just"/>
            <a:r>
              <a:rPr lang="en-US" dirty="0"/>
              <a:t>8. 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952501" y="1981200"/>
            <a:ext cx="7010400" cy="3046988"/>
          </a:xfrm>
          <a:prstGeom prst="rect">
            <a:avLst/>
          </a:prstGeom>
          <a:noFill/>
        </p:spPr>
        <p:txBody>
          <a:bodyPr wrap="square" rtlCol="0">
            <a:spAutoFit/>
          </a:bodyPr>
          <a:lstStyle/>
          <a:p>
            <a:pPr algn="just"/>
            <a:r>
              <a:rPr lang="en-US" sz="2400" dirty="0"/>
              <a:t>Develop a sentiment analysis model to analyze customer feedback on social media platforms and customer review websites, aiming to classify sentiments as positive, negative, or neutral. The objective is to provide businesses with actionable insights to understand customer satisfaction levels, identify areas for improvement, and enhance overall customer experience.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838200" y="2362200"/>
            <a:ext cx="8153400" cy="3970318"/>
          </a:xfrm>
          <a:prstGeom prst="rect">
            <a:avLst/>
          </a:prstGeom>
          <a:noFill/>
        </p:spPr>
        <p:txBody>
          <a:bodyPr wrap="square" rtlCol="0">
            <a:spAutoFit/>
          </a:bodyPr>
          <a:lstStyle/>
          <a:p>
            <a:endParaRPr lang="en-US" dirty="0"/>
          </a:p>
          <a:p>
            <a:r>
              <a:rPr lang="en-US" b="1" dirty="0"/>
              <a:t>1. Objective: </a:t>
            </a:r>
            <a:r>
              <a:rPr lang="en-US" dirty="0"/>
              <a:t>Develop a sentiment analysis model to classify customer feedback into positive, negative, or neutral sentiments.</a:t>
            </a:r>
          </a:p>
          <a:p>
            <a:endParaRPr lang="en-US" dirty="0"/>
          </a:p>
          <a:p>
            <a:r>
              <a:rPr lang="en-US" b="1" dirty="0"/>
              <a:t>2. Key Steps:</a:t>
            </a:r>
          </a:p>
          <a:p>
            <a:r>
              <a:rPr lang="en-US" dirty="0"/>
              <a:t>   - Data Collection: Gather diverse textual data from social media platforms and customer review websites.</a:t>
            </a:r>
          </a:p>
          <a:p>
            <a:r>
              <a:rPr lang="en-US" dirty="0"/>
              <a:t>   - Model Development: Build and train sentiment analysis model using machine learning or deep learning techniques.</a:t>
            </a:r>
          </a:p>
          <a:p>
            <a:r>
              <a:rPr lang="en-US" dirty="0"/>
              <a:t>   - Deployment and Integration: Deploy the model into a production environment and integrate with existing systems.</a:t>
            </a:r>
          </a:p>
          <a:p>
            <a:endParaRPr lang="en-US" dirty="0"/>
          </a:p>
          <a:p>
            <a:r>
              <a:rPr lang="en-US" b="1" dirty="0"/>
              <a:t>3. Impact: </a:t>
            </a:r>
            <a:r>
              <a:rPr lang="en-US" dirty="0"/>
              <a:t>Provide actionable insights for businesses to enhance customer satisfaction and improve overall customer experience.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914400" y="2590800"/>
            <a:ext cx="7315200" cy="2308324"/>
          </a:xfrm>
          <a:prstGeom prst="rect">
            <a:avLst/>
          </a:prstGeom>
          <a:noFill/>
        </p:spPr>
        <p:txBody>
          <a:bodyPr wrap="square" rtlCol="0">
            <a:spAutoFit/>
          </a:bodyPr>
          <a:lstStyle/>
          <a:p>
            <a:r>
              <a:rPr lang="en-US" b="1" dirty="0"/>
              <a:t>1. Business Stakeholders: </a:t>
            </a:r>
            <a:r>
              <a:rPr lang="en-US" dirty="0"/>
              <a:t>Including marketing managers, product managers, and customer service representatives who require insights into customer sentiment to make informed decisions, refine marketing strategies, and improve products or services.</a:t>
            </a:r>
          </a:p>
          <a:p>
            <a:r>
              <a:rPr lang="en-US" b="1" dirty="0"/>
              <a:t>2. Data Analysts and Researchers: </a:t>
            </a:r>
            <a:r>
              <a:rPr lang="en-US" dirty="0"/>
              <a:t>Who utilize sentiment analysis results to conduct market research, track trends, and understand consumer behavior, enabling them to generate reports and recommendations for organizational growth and development.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895600" y="2133600"/>
            <a:ext cx="8915400" cy="4524315"/>
          </a:xfrm>
          <a:prstGeom prst="rect">
            <a:avLst/>
          </a:prstGeom>
          <a:noFill/>
        </p:spPr>
        <p:txBody>
          <a:bodyPr wrap="square" rtlCol="0">
            <a:spAutoFit/>
          </a:bodyPr>
          <a:lstStyle/>
          <a:p>
            <a:r>
              <a:rPr lang="en-US" dirty="0"/>
              <a:t>Our solution offers a sophisticated sentiment analysis model tailored to meet the needs of businesses seeking to understand customer sentiment. Key aspects include:</a:t>
            </a:r>
          </a:p>
          <a:p>
            <a:endParaRPr lang="en-US" dirty="0"/>
          </a:p>
          <a:p>
            <a:r>
              <a:rPr lang="en-US" b="1" dirty="0"/>
              <a:t>1. Accurate Sentiment Classification: </a:t>
            </a:r>
            <a:r>
              <a:rPr lang="en-US" dirty="0"/>
              <a:t>Our model utilizes state-of-the-art machine learning and natural language processing techniques to accurately classify customer feedback into positive, negative, or neutral sentiments. This ensures businesses receive reliable insights into customer sentiment.</a:t>
            </a:r>
          </a:p>
          <a:p>
            <a:r>
              <a:rPr lang="en-US" b="1" dirty="0"/>
              <a:t>2. Actionable Insights: </a:t>
            </a:r>
            <a:r>
              <a:rPr lang="en-US" dirty="0"/>
              <a:t>By leveraging our sentiment analysis solution, businesses gain actionable insights that enable informed decision-making. Whether it's refining marketing strategies, improving products or services, or enhancing customer experiences, our solution provides valuable guidance for driving business growth.</a:t>
            </a:r>
          </a:p>
          <a:p>
            <a:r>
              <a:rPr lang="en-US" b="1" dirty="0"/>
              <a:t>3. Efficiency and Scalability: </a:t>
            </a:r>
            <a:r>
              <a:rPr lang="en-US" dirty="0"/>
              <a:t>Our solution is designed for efficiency and scalability, capable of handling large volumes of textual data from diverse sources such as social media platforms and customer review websites. This allows businesses to analyze customer sentiment at scale, empowering them to stay ahead in today's competitive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526030" y="1981200"/>
            <a:ext cx="9284970" cy="4247317"/>
          </a:xfrm>
          <a:prstGeom prst="rect">
            <a:avLst/>
          </a:prstGeom>
          <a:noFill/>
        </p:spPr>
        <p:txBody>
          <a:bodyPr wrap="square" rtlCol="0">
            <a:spAutoFit/>
          </a:bodyPr>
          <a:lstStyle/>
          <a:p>
            <a:r>
              <a:rPr lang="en-US" b="1" dirty="0"/>
              <a:t>1. Real-time Insights: </a:t>
            </a:r>
            <a:r>
              <a:rPr lang="en-US" dirty="0"/>
              <a:t>Our solution provides real-time sentiment analysis, enabling businesses to stay agile and respond promptly to emerging trends and customer sentiments. This rapid feedback loop empowers businesses to adapt their strategies in near real-time, leading to more effective decision-making and competitive advantage.</a:t>
            </a:r>
          </a:p>
          <a:p>
            <a:endParaRPr lang="en-US" dirty="0"/>
          </a:p>
          <a:p>
            <a:r>
              <a:rPr lang="en-US" b="1" dirty="0"/>
              <a:t>2. Customization and Adaptability: </a:t>
            </a:r>
            <a:r>
              <a:rPr lang="en-US" dirty="0"/>
              <a:t>We offer a highly customizable sentiment analysis model that can be tailored to specific industry verticals, target demographics, or unique business needs. This level of customization ensures that businesses receive insights that are directly relevant and actionable, maximizing the impact of sentiment analysis efforts.</a:t>
            </a:r>
          </a:p>
          <a:p>
            <a:endParaRPr lang="en-US" dirty="0"/>
          </a:p>
          <a:p>
            <a:r>
              <a:rPr lang="en-US" b="1" dirty="0"/>
              <a:t>3. Predictive Analytics: </a:t>
            </a:r>
            <a:r>
              <a:rPr lang="en-US" dirty="0"/>
              <a:t>Beyond analyzing historical data, our solution incorporates predictive analytics capabilities to forecast future trends in customer sentiment. By leveraging advanced machine learning algorithms, businesses can proactively anticipate shifts in customer preferences and market dynamics, enabling them to stay ahead of the curve and drive innovation.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7108825" cy="3413755"/>
          </a:xfrm>
          <a:prstGeom prst="rect">
            <a:avLst/>
          </a:prstGeom>
        </p:spPr>
        <p:txBody>
          <a:bodyPr vert="horz" wrap="square" lIns="0" tIns="12700" rIns="0" bIns="0" rtlCol="0">
            <a:spAutoFit/>
          </a:bodyPr>
          <a:lstStyle/>
          <a:p>
            <a:pPr marL="355600" indent="-342900" algn="just">
              <a:lnSpc>
                <a:spcPct val="100000"/>
              </a:lnSpc>
              <a:spcBef>
                <a:spcPts val="100"/>
              </a:spcBef>
              <a:buAutoNum type="arabicPeriod"/>
            </a:pPr>
            <a:endParaRPr lang="en-US" sz="1800" dirty="0">
              <a:latin typeface="Trebuchet MS"/>
              <a:cs typeface="Trebuchet MS"/>
            </a:endParaRPr>
          </a:p>
          <a:p>
            <a:pPr marL="355600" indent="-342900" algn="just">
              <a:lnSpc>
                <a:spcPct val="100000"/>
              </a:lnSpc>
              <a:spcBef>
                <a:spcPts val="100"/>
              </a:spcBef>
              <a:buAutoNum type="arabicPeriod"/>
            </a:pPr>
            <a:r>
              <a:rPr lang="en-US" sz="1800" b="1" dirty="0">
                <a:latin typeface="Trebuchet MS"/>
                <a:cs typeface="Trebuchet MS"/>
              </a:rPr>
              <a:t>Data Preprocessing: </a:t>
            </a:r>
            <a:r>
              <a:rPr lang="en-US" sz="1800" dirty="0">
                <a:latin typeface="Trebuchet MS"/>
                <a:cs typeface="Trebuchet MS"/>
              </a:rPr>
              <a:t>Tokenization, padding, and word embeddings.</a:t>
            </a:r>
          </a:p>
          <a:p>
            <a:pPr marL="355600" indent="-342900" algn="just">
              <a:lnSpc>
                <a:spcPct val="100000"/>
              </a:lnSpc>
              <a:spcBef>
                <a:spcPts val="100"/>
              </a:spcBef>
              <a:buAutoNum type="arabicPeriod"/>
            </a:pPr>
            <a:r>
              <a:rPr lang="en-US" sz="1800" b="1" dirty="0">
                <a:latin typeface="Trebuchet MS"/>
                <a:cs typeface="Trebuchet MS"/>
              </a:rPr>
              <a:t>Model Architecture: </a:t>
            </a:r>
            <a:r>
              <a:rPr lang="en-US" sz="1800" dirty="0">
                <a:latin typeface="Trebuchet MS"/>
                <a:cs typeface="Trebuchet MS"/>
              </a:rPr>
              <a:t>CNN with layers for convolution, max pooling, and dense connections.</a:t>
            </a:r>
          </a:p>
          <a:p>
            <a:pPr marL="355600" indent="-342900" algn="just">
              <a:lnSpc>
                <a:spcPct val="100000"/>
              </a:lnSpc>
              <a:spcBef>
                <a:spcPts val="100"/>
              </a:spcBef>
              <a:buAutoNum type="arabicPeriod"/>
            </a:pPr>
            <a:r>
              <a:rPr lang="en-US" sz="1800" b="1" dirty="0">
                <a:latin typeface="Trebuchet MS"/>
                <a:cs typeface="Trebuchet MS"/>
              </a:rPr>
              <a:t>Model Compilation: </a:t>
            </a:r>
            <a:r>
              <a:rPr lang="en-US" sz="1800" dirty="0">
                <a:latin typeface="Trebuchet MS"/>
                <a:cs typeface="Trebuchet MS"/>
              </a:rPr>
              <a:t>Choose loss function, optimizer, and evaluation metrics.</a:t>
            </a:r>
          </a:p>
          <a:p>
            <a:pPr marL="355600" indent="-342900" algn="just">
              <a:lnSpc>
                <a:spcPct val="100000"/>
              </a:lnSpc>
              <a:spcBef>
                <a:spcPts val="100"/>
              </a:spcBef>
              <a:buAutoNum type="arabicPeriod"/>
            </a:pPr>
            <a:r>
              <a:rPr lang="en-US" sz="1800" b="1" dirty="0">
                <a:latin typeface="Trebuchet MS"/>
                <a:cs typeface="Trebuchet MS"/>
              </a:rPr>
              <a:t>Model Training: </a:t>
            </a:r>
            <a:r>
              <a:rPr lang="en-US" sz="1800" dirty="0">
                <a:latin typeface="Trebuchet MS"/>
                <a:cs typeface="Trebuchet MS"/>
              </a:rPr>
              <a:t>Train the CNN model on training data, validate, and adjust hyperparameters.</a:t>
            </a:r>
          </a:p>
          <a:p>
            <a:pPr marL="355600" indent="-342900" algn="just">
              <a:lnSpc>
                <a:spcPct val="100000"/>
              </a:lnSpc>
              <a:spcBef>
                <a:spcPts val="100"/>
              </a:spcBef>
              <a:buAutoNum type="arabicPeriod"/>
            </a:pPr>
            <a:r>
              <a:rPr lang="en-US" sz="1800" b="1" dirty="0">
                <a:latin typeface="Trebuchet MS"/>
                <a:cs typeface="Trebuchet MS"/>
              </a:rPr>
              <a:t>Model Evaluation: </a:t>
            </a:r>
            <a:r>
              <a:rPr lang="en-US" sz="1800" dirty="0">
                <a:latin typeface="Trebuchet MS"/>
                <a:cs typeface="Trebuchet MS"/>
              </a:rPr>
              <a:t>Assess performance on test data using metrics like accuracy.</a:t>
            </a:r>
          </a:p>
          <a:p>
            <a:pPr marL="355600" indent="-342900" algn="just">
              <a:lnSpc>
                <a:spcPct val="100000"/>
              </a:lnSpc>
              <a:spcBef>
                <a:spcPts val="100"/>
              </a:spcBef>
              <a:buAutoNum type="arabicPeriod"/>
            </a:pPr>
            <a:r>
              <a:rPr lang="en-US" sz="1800" b="1" dirty="0">
                <a:latin typeface="Trebuchet MS"/>
                <a:cs typeface="Trebuchet MS"/>
              </a:rPr>
              <a:t>Deployment: </a:t>
            </a:r>
            <a:r>
              <a:rPr lang="en-US" sz="1800" dirty="0">
                <a:latin typeface="Trebuchet MS"/>
                <a:cs typeface="Trebuchet MS"/>
              </a:rPr>
              <a:t>Deploy the model for real-time sentiment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915</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SENTIMENT ANALYSIS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Ranjith M</cp:lastModifiedBy>
  <cp:revision>3</cp:revision>
  <dcterms:created xsi:type="dcterms:W3CDTF">2024-04-04T13:13:49Z</dcterms:created>
  <dcterms:modified xsi:type="dcterms:W3CDTF">2024-04-05T10:18:43Z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