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77" r:id="rId16"/>
    <p:sldId id="278" r:id="rId17"/>
    <p:sldId id="265" r:id="rId18"/>
    <p:sldId id="266" r:id="rId19"/>
    <p:sldId id="267" r:id="rId20"/>
    <p:sldId id="268" r:id="rId21"/>
    <p:sldId id="269"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86" d="100"/>
          <a:sy n="86" d="100"/>
        </p:scale>
        <p:origin x="9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92060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1747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153439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71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46135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4269585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809374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701098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62519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00398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14244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415438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D14BE-BF63-4571-8FAD-2F78CE3AA53D}"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47396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7890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75988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217827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D14BE-BF63-4571-8FAD-2F78CE3AA5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39C2B-703E-4DDD-9E8E-FB4D87EBDDA1}" type="slidenum">
              <a:rPr lang="en-IN" smtClean="0"/>
              <a:t>‹#›</a:t>
            </a:fld>
            <a:endParaRPr lang="en-IN"/>
          </a:p>
        </p:txBody>
      </p:sp>
    </p:spTree>
    <p:extLst>
      <p:ext uri="{BB962C8B-B14F-4D97-AF65-F5344CB8AC3E}">
        <p14:creationId xmlns:p14="http://schemas.microsoft.com/office/powerpoint/2010/main" val="379912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9D14BE-BF63-4571-8FAD-2F78CE3AA53D}" type="datetimeFigureOut">
              <a:rPr lang="en-IN" smtClean="0"/>
              <a:t>29-09-2022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339C2B-703E-4DDD-9E8E-FB4D87EBDDA1}" type="slidenum">
              <a:rPr lang="en-IN" smtClean="0"/>
              <a:t>‹#›</a:t>
            </a:fld>
            <a:endParaRPr lang="en-IN"/>
          </a:p>
        </p:txBody>
      </p:sp>
    </p:spTree>
    <p:extLst>
      <p:ext uri="{BB962C8B-B14F-4D97-AF65-F5344CB8AC3E}">
        <p14:creationId xmlns:p14="http://schemas.microsoft.com/office/powerpoint/2010/main" val="575881470"/>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7300-9B54-755C-CE21-874A65D3F30D}"/>
              </a:ext>
            </a:extLst>
          </p:cNvPr>
          <p:cNvSpPr>
            <a:spLocks noGrp="1"/>
          </p:cNvSpPr>
          <p:nvPr>
            <p:ph type="ctrTitle"/>
          </p:nvPr>
        </p:nvSpPr>
        <p:spPr>
          <a:xfrm>
            <a:off x="1399713" y="2489524"/>
            <a:ext cx="9144000" cy="2180130"/>
          </a:xfrm>
        </p:spPr>
        <p:txBody>
          <a:bodyPr>
            <a:normAutofit fontScale="90000"/>
          </a:bodyPr>
          <a:lstStyle/>
          <a:p>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TITTLE:FINANCIAL MANAGEMENT</a:t>
            </a:r>
            <a:br>
              <a:rPr lang="en-IN" sz="4800" dirty="0">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192111307</a:t>
            </a:r>
            <a:br>
              <a:rPr lang="en-IN" sz="4800" dirty="0">
                <a:effectLst>
                  <a:outerShdw blurRad="38100" dist="38100" dir="2700000" algn="tl">
                    <a:srgbClr val="000000">
                      <a:alpha val="43137"/>
                    </a:srgbClr>
                  </a:outerShdw>
                </a:effectLst>
              </a:rPr>
            </a:br>
            <a:r>
              <a:rPr lang="en-IN" sz="4800" dirty="0" err="1">
                <a:effectLst>
                  <a:outerShdw blurRad="38100" dist="38100" dir="2700000" algn="tl">
                    <a:srgbClr val="000000">
                      <a:alpha val="43137"/>
                    </a:srgbClr>
                  </a:outerShdw>
                </a:effectLst>
              </a:rPr>
              <a:t>k.HARSHA</a:t>
            </a:r>
            <a:r>
              <a:rPr lang="en-IN" sz="4800" dirty="0">
                <a:effectLst>
                  <a:outerShdw blurRad="38100" dist="38100" dir="2700000" algn="tl">
                    <a:srgbClr val="000000">
                      <a:alpha val="43137"/>
                    </a:srgbClr>
                  </a:outerShdw>
                </a:effectLst>
              </a:rPr>
              <a:t> VARDHAN REDDY</a:t>
            </a:r>
            <a:br>
              <a:rPr lang="en-IN" sz="4800" dirty="0">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192110040</a:t>
            </a:r>
            <a:br>
              <a:rPr lang="en-IN" sz="4800" dirty="0">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S.RANJITH KUMAR REDDY</a:t>
            </a:r>
            <a:br>
              <a:rPr lang="en-IN" sz="4800" dirty="0">
                <a:effectLst>
                  <a:outerShdw blurRad="38100" dist="38100" dir="2700000" algn="tl">
                    <a:srgbClr val="000000">
                      <a:alpha val="43137"/>
                    </a:srgbClr>
                  </a:outerShdw>
                </a:effectLst>
              </a:rPr>
            </a:br>
            <a:endParaRPr lang="en-I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823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C41E-8D56-6B30-7176-82C9BE1007DD}"/>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47175D7A-BDB6-B0B4-77A3-15952B63B4C9}"/>
              </a:ext>
            </a:extLst>
          </p:cNvPr>
          <p:cNvSpPr>
            <a:spLocks noGrp="1"/>
          </p:cNvSpPr>
          <p:nvPr>
            <p:ph idx="1"/>
          </p:nvPr>
        </p:nvSpPr>
        <p:spPr>
          <a:xfrm>
            <a:off x="1271988" y="1720083"/>
            <a:ext cx="8946541" cy="4195481"/>
          </a:xfrm>
        </p:spPr>
        <p:txBody>
          <a:bodyPr>
            <a:normAutofit/>
          </a:bodyPr>
          <a:lstStyle/>
          <a:p>
            <a:pPr marL="0" indent="0" algn="l" fontAlgn="base">
              <a:buNone/>
            </a:pPr>
            <a:r>
              <a:rPr lang="en-US" b="1" dirty="0">
                <a:solidFill>
                  <a:srgbClr val="000000"/>
                </a:solidFill>
                <a:effectLst/>
                <a:latin typeface="Georgia" panose="02040502050405020303" pitchFamily="18" charset="0"/>
              </a:rPr>
              <a:t>1. Lack of proper planning:</a:t>
            </a:r>
          </a:p>
          <a:p>
            <a:pPr algn="l" fontAlgn="base"/>
            <a:r>
              <a:rPr lang="en-US" b="0" dirty="0">
                <a:solidFill>
                  <a:srgbClr val="424142"/>
                </a:solidFill>
                <a:effectLst/>
                <a:latin typeface="Georgia" panose="02040502050405020303" pitchFamily="18" charset="0"/>
              </a:rPr>
              <a:t>Public sector undertakings spend too heavily on construction as well as designing. It is primarily because there is a lack of proper planning</a:t>
            </a:r>
          </a:p>
          <a:p>
            <a:pPr algn="l" fontAlgn="base"/>
            <a:r>
              <a:rPr lang="en-US" b="0" dirty="0">
                <a:solidFill>
                  <a:srgbClr val="424142"/>
                </a:solidFill>
                <a:effectLst/>
                <a:latin typeface="Georgia" panose="02040502050405020303" pitchFamily="18" charset="0"/>
              </a:rPr>
              <a:t>This lack of proper planning results in heavy drainage of funds and thus there is serious financial problem in the wake.</a:t>
            </a:r>
          </a:p>
          <a:p>
            <a:pPr marL="0" indent="0" algn="l" fontAlgn="base">
              <a:buNone/>
            </a:pPr>
            <a:r>
              <a:rPr lang="en-US" b="1" dirty="0">
                <a:solidFill>
                  <a:srgbClr val="000000"/>
                </a:solidFill>
                <a:effectLst/>
                <a:latin typeface="Georgia" panose="02040502050405020303" pitchFamily="18" charset="0"/>
              </a:rPr>
              <a:t>2. Unfavorable input-output ratio:</a:t>
            </a:r>
          </a:p>
          <a:p>
            <a:pPr algn="l" fontAlgn="base"/>
            <a:r>
              <a:rPr lang="en-US" b="0" dirty="0">
                <a:solidFill>
                  <a:srgbClr val="424142"/>
                </a:solidFill>
                <a:effectLst/>
                <a:latin typeface="Georgia" panose="02040502050405020303" pitchFamily="18" charset="0"/>
              </a:rPr>
              <a:t>Public sector undertakings are heavily over-</a:t>
            </a:r>
            <a:r>
              <a:rPr lang="en-US" b="0" dirty="0" err="1">
                <a:solidFill>
                  <a:srgbClr val="424142"/>
                </a:solidFill>
                <a:effectLst/>
                <a:latin typeface="Georgia" panose="02040502050405020303" pitchFamily="18" charset="0"/>
              </a:rPr>
              <a:t>capitalised</a:t>
            </a:r>
            <a:r>
              <a:rPr lang="en-US" b="0" dirty="0">
                <a:solidFill>
                  <a:srgbClr val="424142"/>
                </a:solidFill>
                <a:effectLst/>
                <a:latin typeface="Georgia" panose="02040502050405020303" pitchFamily="18" charset="0"/>
              </a:rPr>
              <a:t> with the result that there is </a:t>
            </a:r>
            <a:r>
              <a:rPr lang="en-US" b="0" dirty="0" err="1">
                <a:solidFill>
                  <a:srgbClr val="424142"/>
                </a:solidFill>
                <a:effectLst/>
                <a:latin typeface="Georgia" panose="02040502050405020303" pitchFamily="18" charset="0"/>
              </a:rPr>
              <a:t>unfavourable</a:t>
            </a:r>
            <a:r>
              <a:rPr lang="en-US" b="0" dirty="0">
                <a:solidFill>
                  <a:srgbClr val="424142"/>
                </a:solidFill>
                <a:effectLst/>
                <a:latin typeface="Georgia" panose="02040502050405020303" pitchFamily="18" charset="0"/>
              </a:rPr>
              <a:t> input-output ratio. Inadequate planning, inordinate delays in construction etc., are the causes for over-</a:t>
            </a:r>
            <a:r>
              <a:rPr lang="en-US" b="0" dirty="0" err="1">
                <a:solidFill>
                  <a:srgbClr val="424142"/>
                </a:solidFill>
                <a:effectLst/>
                <a:latin typeface="Georgia" panose="02040502050405020303" pitchFamily="18" charset="0"/>
              </a:rPr>
              <a:t>capitalisation</a:t>
            </a:r>
            <a:endParaRPr lang="en-US" b="0" dirty="0">
              <a:solidFill>
                <a:srgbClr val="424142"/>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3618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51B63-0EAD-64F0-D6A0-C748A466D19C}"/>
              </a:ext>
            </a:extLst>
          </p:cNvPr>
          <p:cNvSpPr>
            <a:spLocks noGrp="1"/>
          </p:cNvSpPr>
          <p:nvPr>
            <p:ph idx="1"/>
          </p:nvPr>
        </p:nvSpPr>
        <p:spPr>
          <a:xfrm>
            <a:off x="1218721" y="1138518"/>
            <a:ext cx="8946541" cy="4195481"/>
          </a:xfrm>
        </p:spPr>
        <p:txBody>
          <a:bodyPr>
            <a:normAutofit lnSpcReduction="10000"/>
          </a:bodyPr>
          <a:lstStyle/>
          <a:p>
            <a:pPr marL="0" indent="0" algn="l" fontAlgn="base">
              <a:buNone/>
            </a:pPr>
            <a:r>
              <a:rPr lang="en-US" b="1" dirty="0">
                <a:solidFill>
                  <a:srgbClr val="000000"/>
                </a:solidFill>
                <a:effectLst/>
                <a:latin typeface="Georgia" panose="02040502050405020303" pitchFamily="18" charset="0"/>
              </a:rPr>
              <a:t>3. Cost of capital:</a:t>
            </a:r>
          </a:p>
          <a:p>
            <a:pPr algn="l" fontAlgn="base"/>
            <a:r>
              <a:rPr lang="en-US" b="0" dirty="0">
                <a:solidFill>
                  <a:srgbClr val="424142"/>
                </a:solidFill>
                <a:effectLst/>
                <a:latin typeface="Georgia" panose="02040502050405020303" pitchFamily="18" charset="0"/>
              </a:rPr>
              <a:t>At present in public sector undertakings cost of capital does not include cost of raising capital of different types and this cost is not reckoned at market price. This results in underestimating the cost of the capital. Consequently, it leads to non-realistic fixing of prices and the underestimating market trends. Even it becomes difficult to estimate the extent of profits and losses as well.</a:t>
            </a:r>
          </a:p>
          <a:p>
            <a:pPr marL="0" indent="0" algn="l" fontAlgn="base">
              <a:buNone/>
            </a:pPr>
            <a:r>
              <a:rPr lang="en-US" b="1" dirty="0">
                <a:solidFill>
                  <a:srgbClr val="000000"/>
                </a:solidFill>
                <a:effectLst/>
                <a:latin typeface="Georgia" panose="02040502050405020303" pitchFamily="18" charset="0"/>
              </a:rPr>
              <a:t>4. Problem of pricing:</a:t>
            </a:r>
          </a:p>
          <a:p>
            <a:pPr algn="l" fontAlgn="base"/>
            <a:r>
              <a:rPr lang="en-US" b="0" dirty="0">
                <a:solidFill>
                  <a:srgbClr val="424142"/>
                </a:solidFill>
                <a:effectLst/>
                <a:latin typeface="Georgia" panose="02040502050405020303" pitchFamily="18" charset="0"/>
              </a:rPr>
              <a:t>Another problem of a public sector undertaking is that of fixing the prices of the goods produced. As we know that unless pricing policy is sound even good concerns can run into losses. The public sector undertakings in India are facing serious financial problems as they are not following uniform pricing policy.</a:t>
            </a:r>
          </a:p>
          <a:p>
            <a:endParaRPr lang="en-IN" dirty="0"/>
          </a:p>
        </p:txBody>
      </p:sp>
    </p:spTree>
    <p:extLst>
      <p:ext uri="{BB962C8B-B14F-4D97-AF65-F5344CB8AC3E}">
        <p14:creationId xmlns:p14="http://schemas.microsoft.com/office/powerpoint/2010/main" val="286562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DB44D-3E49-CAD4-E331-F9F05C94635D}"/>
              </a:ext>
            </a:extLst>
          </p:cNvPr>
          <p:cNvSpPr>
            <a:spLocks noGrp="1"/>
          </p:cNvSpPr>
          <p:nvPr>
            <p:ph idx="1"/>
          </p:nvPr>
        </p:nvSpPr>
        <p:spPr>
          <a:xfrm>
            <a:off x="1121067" y="1253927"/>
            <a:ext cx="8946541" cy="4195481"/>
          </a:xfrm>
        </p:spPr>
        <p:txBody>
          <a:bodyPr/>
          <a:lstStyle/>
          <a:p>
            <a:pPr marL="0" indent="0">
              <a:buNone/>
            </a:pPr>
            <a:r>
              <a:rPr lang="en-IN" b="1" dirty="0">
                <a:solidFill>
                  <a:srgbClr val="000000"/>
                </a:solidFill>
                <a:effectLst/>
                <a:latin typeface="Georgia" panose="02040502050405020303" pitchFamily="18" charset="0"/>
              </a:rPr>
              <a:t>5. Problem of surpluses</a:t>
            </a:r>
            <a:endParaRPr lang="en-US" b="0" i="0" dirty="0">
              <a:solidFill>
                <a:srgbClr val="424142"/>
              </a:solidFill>
              <a:effectLst/>
              <a:latin typeface="Georgia" panose="02040502050405020303" pitchFamily="18" charset="0"/>
            </a:endParaRPr>
          </a:p>
          <a:p>
            <a:r>
              <a:rPr lang="en-US" b="0" i="0" dirty="0">
                <a:solidFill>
                  <a:srgbClr val="424142"/>
                </a:solidFill>
                <a:effectLst/>
                <a:latin typeface="Georgia" panose="02040502050405020303" pitchFamily="18" charset="0"/>
              </a:rPr>
              <a:t>In the financial field another problem is that of declaring surpluses. From surplus we mean the resources available as surplus, after deducting working expenses, normal replacements, interest payments and dividends. But again in the public sector undertakings it has not been found possible to device a policy of declaring surpluses. No clear cut principles in this regard have been laid down by the Government for the guidance of public sector undertakings.</a:t>
            </a:r>
            <a:endParaRPr lang="en-IN" dirty="0"/>
          </a:p>
        </p:txBody>
      </p:sp>
    </p:spTree>
    <p:extLst>
      <p:ext uri="{BB962C8B-B14F-4D97-AF65-F5344CB8AC3E}">
        <p14:creationId xmlns:p14="http://schemas.microsoft.com/office/powerpoint/2010/main" val="57853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1F334-923E-6F32-9FED-9D6C2B38278E}"/>
              </a:ext>
            </a:extLst>
          </p:cNvPr>
          <p:cNvSpPr>
            <a:spLocks noGrp="1"/>
          </p:cNvSpPr>
          <p:nvPr>
            <p:ph idx="1"/>
          </p:nvPr>
        </p:nvSpPr>
        <p:spPr>
          <a:xfrm>
            <a:off x="952391" y="1129641"/>
            <a:ext cx="8946541" cy="4195481"/>
          </a:xfrm>
        </p:spPr>
        <p:txBody>
          <a:bodyPr>
            <a:normAutofit fontScale="92500" lnSpcReduction="20000"/>
          </a:bodyPr>
          <a:lstStyle/>
          <a:p>
            <a:pPr marL="0" indent="0" algn="l" fontAlgn="base">
              <a:buNone/>
            </a:pPr>
            <a:r>
              <a:rPr lang="en-US" b="1" dirty="0">
                <a:solidFill>
                  <a:srgbClr val="000000"/>
                </a:solidFill>
                <a:effectLst/>
                <a:latin typeface="Georgia" panose="02040502050405020303" pitchFamily="18" charset="0"/>
              </a:rPr>
              <a:t>6. Problem of raising loans:</a:t>
            </a:r>
          </a:p>
          <a:p>
            <a:pPr algn="l" fontAlgn="base"/>
            <a:r>
              <a:rPr lang="en-US" b="0" dirty="0">
                <a:solidFill>
                  <a:srgbClr val="424142"/>
                </a:solidFill>
                <a:effectLst/>
                <a:latin typeface="Georgia" panose="02040502050405020303" pitchFamily="18" charset="0"/>
              </a:rPr>
              <a:t>All public sector undertakings are run with the finance of the Government. Now this has in turn raised many problems. Sometimes Government may feel it difficult to finance public sector undertakings such cases, if these undertakings depend on capital market, they bound to disturb financial structure of the market.</a:t>
            </a:r>
          </a:p>
          <a:p>
            <a:pPr marL="0" indent="0" algn="l" fontAlgn="base">
              <a:buNone/>
            </a:pPr>
            <a:r>
              <a:rPr lang="en-US" b="1" dirty="0">
                <a:solidFill>
                  <a:srgbClr val="000000"/>
                </a:solidFill>
                <a:effectLst/>
                <a:latin typeface="Georgia" panose="02040502050405020303" pitchFamily="18" charset="0"/>
              </a:rPr>
              <a:t>7. Problem of budgeting:</a:t>
            </a:r>
          </a:p>
          <a:p>
            <a:pPr algn="l" fontAlgn="base"/>
            <a:r>
              <a:rPr lang="en-US" b="0" dirty="0">
                <a:solidFill>
                  <a:srgbClr val="424142"/>
                </a:solidFill>
                <a:effectLst/>
                <a:latin typeface="Georgia" panose="02040502050405020303" pitchFamily="18" charset="0"/>
              </a:rPr>
              <a:t>Still another problem is that of budgeting. It is seen that most of the public sector undertakings have no serious budgeting system. The budgets are of course prepared, but these are primarily with a view to obtaining funds from the Government.</a:t>
            </a:r>
          </a:p>
          <a:p>
            <a:pPr algn="l" fontAlgn="base"/>
            <a:r>
              <a:rPr lang="en-US" b="0" dirty="0">
                <a:solidFill>
                  <a:srgbClr val="424142"/>
                </a:solidFill>
                <a:effectLst/>
                <a:latin typeface="Georgia" panose="02040502050405020303" pitchFamily="18" charset="0"/>
              </a:rPr>
              <a:t>The budget estimates are kept very high providing for a margin for cuts and when cuts are not made to the extent to which these have been incorporated the estimated budgets the whole exercise becomes unrealistic.</a:t>
            </a:r>
          </a:p>
          <a:p>
            <a:endParaRPr lang="en-IN" dirty="0"/>
          </a:p>
        </p:txBody>
      </p:sp>
    </p:spTree>
    <p:extLst>
      <p:ext uri="{BB962C8B-B14F-4D97-AF65-F5344CB8AC3E}">
        <p14:creationId xmlns:p14="http://schemas.microsoft.com/office/powerpoint/2010/main" val="111783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30AFA-4EAC-A3AB-A638-BCB893157396}"/>
              </a:ext>
            </a:extLst>
          </p:cNvPr>
          <p:cNvSpPr>
            <a:spLocks noGrp="1"/>
          </p:cNvSpPr>
          <p:nvPr>
            <p:ph idx="1"/>
          </p:nvPr>
        </p:nvSpPr>
        <p:spPr>
          <a:xfrm>
            <a:off x="1067801" y="854433"/>
            <a:ext cx="8946541" cy="4560946"/>
          </a:xfrm>
        </p:spPr>
        <p:txBody>
          <a:bodyPr>
            <a:normAutofit fontScale="92500" lnSpcReduction="10000"/>
          </a:bodyPr>
          <a:lstStyle/>
          <a:p>
            <a:pPr marL="0" indent="0" algn="l" fontAlgn="base">
              <a:buNone/>
            </a:pPr>
            <a:r>
              <a:rPr lang="en-US" b="1" dirty="0">
                <a:solidFill>
                  <a:srgbClr val="000000"/>
                </a:solidFill>
                <a:effectLst/>
                <a:latin typeface="Georgia" panose="02040502050405020303" pitchFamily="18" charset="0"/>
              </a:rPr>
              <a:t>8. Problem of delegation of authority:</a:t>
            </a:r>
          </a:p>
          <a:p>
            <a:pPr algn="l" fontAlgn="base"/>
            <a:r>
              <a:rPr lang="en-US" b="0" dirty="0">
                <a:solidFill>
                  <a:srgbClr val="424142"/>
                </a:solidFill>
                <a:effectLst/>
                <a:latin typeface="Georgia" panose="02040502050405020303" pitchFamily="18" charset="0"/>
              </a:rPr>
              <a:t>It is seen that usually there is no delegation of authority in a public sector undertaking with the result that prior concurrence of the competent authority is to be obtained for incurring some expenditure. This results in overloading a person with work and in the wake he can commit many mistakes as well.</a:t>
            </a:r>
          </a:p>
          <a:p>
            <a:pPr marL="0" indent="0" algn="l" fontAlgn="base">
              <a:buNone/>
            </a:pPr>
            <a:r>
              <a:rPr lang="en-US" b="1" dirty="0">
                <a:solidFill>
                  <a:srgbClr val="000000"/>
                </a:solidFill>
                <a:effectLst/>
                <a:latin typeface="Georgia" panose="02040502050405020303" pitchFamily="18" charset="0"/>
              </a:rPr>
              <a:t>9. Internal audit:</a:t>
            </a:r>
          </a:p>
          <a:p>
            <a:pPr algn="l" fontAlgn="base"/>
            <a:r>
              <a:rPr lang="en-US" b="0" dirty="0">
                <a:solidFill>
                  <a:srgbClr val="424142"/>
                </a:solidFill>
                <a:effectLst/>
                <a:latin typeface="Georgia" panose="02040502050405020303" pitchFamily="18" charset="0"/>
              </a:rPr>
              <a:t>Accounts of every public sector undertaking are regularly audited. The main purpose of such an audit is that main financial irregularities are brought to light so that these are not committed again and again. But in the field of finances, internal auditors create many problems.</a:t>
            </a:r>
          </a:p>
          <a:p>
            <a:pPr algn="l" fontAlgn="base"/>
            <a:r>
              <a:rPr lang="en-US" b="0" dirty="0">
                <a:solidFill>
                  <a:srgbClr val="424142"/>
                </a:solidFill>
                <a:effectLst/>
                <a:latin typeface="Georgia" panose="02040502050405020303" pitchFamily="18" charset="0"/>
              </a:rPr>
              <a:t>Instead of smoothening everything, they try to create complications and bundles and in many cases internal audit proves more difficult a nut to crack than the external or outside audit to crack than the external or outside audit which is done by statutory authorities.</a:t>
            </a:r>
          </a:p>
          <a:p>
            <a:endParaRPr lang="en-IN" dirty="0"/>
          </a:p>
        </p:txBody>
      </p:sp>
    </p:spTree>
    <p:extLst>
      <p:ext uri="{BB962C8B-B14F-4D97-AF65-F5344CB8AC3E}">
        <p14:creationId xmlns:p14="http://schemas.microsoft.com/office/powerpoint/2010/main" val="41528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472DA-6246-3AD4-D5B1-49E9D2EDDF37}"/>
              </a:ext>
            </a:extLst>
          </p:cNvPr>
          <p:cNvSpPr>
            <a:spLocks noGrp="1"/>
          </p:cNvSpPr>
          <p:nvPr>
            <p:ph idx="1"/>
          </p:nvPr>
        </p:nvSpPr>
        <p:spPr>
          <a:xfrm>
            <a:off x="1067801" y="1138518"/>
            <a:ext cx="8946541" cy="4195481"/>
          </a:xfrm>
        </p:spPr>
        <p:txBody>
          <a:bodyPr>
            <a:normAutofit fontScale="85000" lnSpcReduction="10000"/>
          </a:bodyPr>
          <a:lstStyle/>
          <a:p>
            <a:r>
              <a:rPr lang="en-US" b="1" dirty="0">
                <a:solidFill>
                  <a:srgbClr val="000000"/>
                </a:solidFill>
                <a:effectLst/>
                <a:latin typeface="Georgia" panose="02040502050405020303" pitchFamily="18" charset="0"/>
              </a:rPr>
              <a:t>10. Role and responsibilities of financial advisor:</a:t>
            </a:r>
          </a:p>
          <a:p>
            <a:pPr algn="l" fontAlgn="base"/>
            <a:r>
              <a:rPr lang="en-US" b="0" dirty="0">
                <a:solidFill>
                  <a:srgbClr val="424142"/>
                </a:solidFill>
                <a:effectLst/>
                <a:latin typeface="Georgia" panose="02040502050405020303" pitchFamily="18" charset="0"/>
              </a:rPr>
              <a:t>Whether it is public or private sector undertaking it is most desirable that the finances should be properly checked and controlled. In public sector undertaking such an officer is said to be responsible for creating many problems.</a:t>
            </a:r>
          </a:p>
          <a:p>
            <a:pPr algn="l" fontAlgn="base"/>
            <a:r>
              <a:rPr lang="en-US" b="0" dirty="0">
                <a:solidFill>
                  <a:srgbClr val="424142"/>
                </a:solidFill>
                <a:effectLst/>
                <a:latin typeface="Georgia" panose="02040502050405020303" pitchFamily="18" charset="0"/>
              </a:rPr>
              <a:t>He does not consider himself part of the whole management system. He feels that his sole responsibility is to observe financial rules without caring for the difficulties which their observance will create. He does not feel himself part of whole system but thinks himself outside the system, which is bound to result in many serious problems and complications.</a:t>
            </a:r>
          </a:p>
          <a:p>
            <a:pPr algn="l" fontAlgn="base"/>
            <a:r>
              <a:rPr lang="en-US" b="1" dirty="0">
                <a:solidFill>
                  <a:srgbClr val="000000"/>
                </a:solidFill>
                <a:effectLst/>
                <a:latin typeface="Georgia" panose="02040502050405020303" pitchFamily="18" charset="0"/>
              </a:rPr>
              <a:t>11. Problem of inventory holdings:</a:t>
            </a:r>
          </a:p>
          <a:p>
            <a:pPr algn="l" fontAlgn="base"/>
            <a:r>
              <a:rPr lang="en-US" b="0" dirty="0">
                <a:solidFill>
                  <a:srgbClr val="424142"/>
                </a:solidFill>
                <a:effectLst/>
                <a:latin typeface="Georgia" panose="02040502050405020303" pitchFamily="18" charset="0"/>
              </a:rPr>
              <a:t>In all public sector undertakings inventory holding is very high; it has been estimated than on the whole in public sector undertaking inventory holdings is far higher than even the working capital. In some undertakings inventory is more than 2 years production with the result that cores of rupees are held up for nothing sake. Such an inventory obviously influences adversely capital output ratio.</a:t>
            </a:r>
          </a:p>
          <a:p>
            <a:endParaRPr lang="en-IN" dirty="0"/>
          </a:p>
        </p:txBody>
      </p:sp>
    </p:spTree>
    <p:extLst>
      <p:ext uri="{BB962C8B-B14F-4D97-AF65-F5344CB8AC3E}">
        <p14:creationId xmlns:p14="http://schemas.microsoft.com/office/powerpoint/2010/main" val="304468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EF40-FA9C-5BB0-686A-3E9BDBE6FC9E}"/>
              </a:ext>
            </a:extLst>
          </p:cNvPr>
          <p:cNvSpPr>
            <a:spLocks noGrp="1"/>
          </p:cNvSpPr>
          <p:nvPr>
            <p:ph type="title"/>
          </p:nvPr>
        </p:nvSpPr>
        <p:spPr/>
        <p:txBody>
          <a:bodyPr/>
          <a:lstStyle/>
          <a:p>
            <a:r>
              <a:rPr lang="en-IN" dirty="0"/>
              <a:t>GRAPH:</a:t>
            </a:r>
          </a:p>
        </p:txBody>
      </p:sp>
      <p:pic>
        <p:nvPicPr>
          <p:cNvPr id="1026" name="Picture 2">
            <a:extLst>
              <a:ext uri="{FF2B5EF4-FFF2-40B4-BE49-F238E27FC236}">
                <a16:creationId xmlns:a16="http://schemas.microsoft.com/office/drawing/2014/main" id="{EA1B91BC-40A0-2CB9-7E97-B0AAC78E3A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8082" y="1715806"/>
            <a:ext cx="9046345" cy="468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7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6238-8565-A3A8-155B-0813D623A694}"/>
              </a:ext>
            </a:extLst>
          </p:cNvPr>
          <p:cNvSpPr>
            <a:spLocks noGrp="1"/>
          </p:cNvSpPr>
          <p:nvPr>
            <p:ph type="title"/>
          </p:nvPr>
        </p:nvSpPr>
        <p:spPr/>
        <p:txBody>
          <a:bodyPr>
            <a:normAutofit/>
          </a:bodyPr>
          <a:lstStyle/>
          <a:p>
            <a:r>
              <a:rPr lang="en-IN" dirty="0"/>
              <a:t>ADVANTAGES OF FINANCIAL MANAGEMENT</a:t>
            </a:r>
          </a:p>
        </p:txBody>
      </p:sp>
      <p:sp>
        <p:nvSpPr>
          <p:cNvPr id="3" name="Content Placeholder 2">
            <a:extLst>
              <a:ext uri="{FF2B5EF4-FFF2-40B4-BE49-F238E27FC236}">
                <a16:creationId xmlns:a16="http://schemas.microsoft.com/office/drawing/2014/main" id="{982A8EC9-48DD-A7AC-3F0D-3C69A017713F}"/>
              </a:ext>
            </a:extLst>
          </p:cNvPr>
          <p:cNvSpPr>
            <a:spLocks noGrp="1"/>
          </p:cNvSpPr>
          <p:nvPr>
            <p:ph idx="1"/>
          </p:nvPr>
        </p:nvSpPr>
        <p:spPr>
          <a:xfrm>
            <a:off x="1265872" y="2581238"/>
            <a:ext cx="8946541" cy="4195481"/>
          </a:xfrm>
        </p:spPr>
        <p:txBody>
          <a:bodyPr>
            <a:normAutofit/>
          </a:bodyPr>
          <a:lstStyle/>
          <a:p>
            <a:pPr marL="342900" lvl="0" indent="-342900" algn="just">
              <a:lnSpc>
                <a:spcPct val="107000"/>
              </a:lnSpc>
              <a:spcAft>
                <a:spcPts val="800"/>
              </a:spcAft>
              <a:buFont typeface="Wingdings 3" panose="05040102010807070707" pitchFamily="18" charset="2"/>
              <a:buChar char=""/>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Wastage management ensures that all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resources are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efciently</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utlised</a:t>
            </a:r>
            <a:r>
              <a:rPr lang="en-IN" sz="2800" dirty="0">
                <a:effectLst/>
                <a:latin typeface="Calibri" panose="020F0502020204030204" pitchFamily="34" charset="0"/>
                <a:ea typeface="Calibri" panose="020F0502020204030204" pitchFamily="34" charset="0"/>
                <a:cs typeface="Times New Roman" panose="02020603050405020304" pitchFamily="18" charset="0"/>
              </a:rPr>
              <a:t> and there is no</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aims at raising the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proft</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the concern and wealth of the shareholders</a:t>
            </a:r>
            <a:endParaRPr lang="en-IN" sz="2800" dirty="0"/>
          </a:p>
        </p:txBody>
      </p:sp>
    </p:spTree>
    <p:extLst>
      <p:ext uri="{BB962C8B-B14F-4D97-AF65-F5344CB8AC3E}">
        <p14:creationId xmlns:p14="http://schemas.microsoft.com/office/powerpoint/2010/main" val="251225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5987-802F-82FA-CB33-9345857D6566}"/>
              </a:ext>
            </a:extLst>
          </p:cNvPr>
          <p:cNvSpPr>
            <a:spLocks noGrp="1"/>
          </p:cNvSpPr>
          <p:nvPr>
            <p:ph type="title"/>
          </p:nvPr>
        </p:nvSpPr>
        <p:spPr/>
        <p:txBody>
          <a:bodyPr>
            <a:normAutofit/>
          </a:bodyPr>
          <a:lstStyle/>
          <a:p>
            <a:r>
              <a:rPr lang="en-IN" dirty="0"/>
              <a:t>DIADVANTAGES OF FINANCIAL MANAGEMENT</a:t>
            </a:r>
          </a:p>
        </p:txBody>
      </p:sp>
      <p:sp>
        <p:nvSpPr>
          <p:cNvPr id="3" name="Content Placeholder 2">
            <a:extLst>
              <a:ext uri="{FF2B5EF4-FFF2-40B4-BE49-F238E27FC236}">
                <a16:creationId xmlns:a16="http://schemas.microsoft.com/office/drawing/2014/main" id="{2969BC20-2A3D-C57A-E2DC-8C4C2DE9C5ED}"/>
              </a:ext>
            </a:extLst>
          </p:cNvPr>
          <p:cNvSpPr>
            <a:spLocks noGrp="1"/>
          </p:cNvSpPr>
          <p:nvPr>
            <p:ph idx="1"/>
          </p:nvPr>
        </p:nvSpPr>
        <p:spPr>
          <a:xfrm>
            <a:off x="1378614" y="2270760"/>
            <a:ext cx="8946541" cy="4236122"/>
          </a:xfrm>
        </p:spPr>
        <p:txBody>
          <a:bodyPr>
            <a:normAutofit/>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These tools are costly to use and are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tme</a:t>
            </a:r>
            <a:r>
              <a:rPr lang="en-IN" sz="2800" dirty="0">
                <a:effectLst/>
                <a:latin typeface="Calibri" panose="020F0502020204030204" pitchFamily="34" charset="0"/>
                <a:ea typeface="Calibri" panose="020F0502020204030204" pitchFamily="34" charset="0"/>
                <a:cs typeface="Times New Roman" panose="02020603050405020304" pitchFamily="18" charset="0"/>
              </a:rPr>
              <a:t> consuming controlling and measuring the cost,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management implies various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control tools.</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leads to rigidity by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setng</a:t>
            </a:r>
            <a:r>
              <a:rPr lang="en-IN" sz="2800" dirty="0">
                <a:effectLst/>
                <a:latin typeface="Calibri" panose="020F0502020204030204" pitchFamily="34" charset="0"/>
                <a:ea typeface="Calibri" panose="020F0502020204030204" pitchFamily="34" charset="0"/>
                <a:cs typeface="Times New Roman" panose="02020603050405020304" pitchFamily="18" charset="0"/>
              </a:rPr>
              <a:t> certain standards for measure performance. </a:t>
            </a:r>
          </a:p>
        </p:txBody>
      </p:sp>
    </p:spTree>
    <p:extLst>
      <p:ext uri="{BB962C8B-B14F-4D97-AF65-F5344CB8AC3E}">
        <p14:creationId xmlns:p14="http://schemas.microsoft.com/office/powerpoint/2010/main" val="427124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D4C07-8F41-EB7B-F1D6-2B5D48DB1927}"/>
              </a:ext>
            </a:extLst>
          </p:cNvPr>
          <p:cNvSpPr>
            <a:spLocks noGrp="1"/>
          </p:cNvSpPr>
          <p:nvPr>
            <p:ph idx="1"/>
          </p:nvPr>
        </p:nvSpPr>
        <p:spPr>
          <a:xfrm>
            <a:off x="1489392" y="1514438"/>
            <a:ext cx="8946541" cy="4195481"/>
          </a:xfrm>
        </p:spPr>
        <p:txBody>
          <a:bodyPr>
            <a:normAutofit/>
          </a:bodyPr>
          <a:lstStyle/>
          <a:p>
            <a:pPr algn="just">
              <a:lnSpc>
                <a:spcPct val="107000"/>
              </a:lnSpc>
              <a:spcAft>
                <a:spcPts val="800"/>
              </a:spcAft>
            </a:pPr>
            <a:r>
              <a:rPr lang="en-IN" sz="2800" dirty="0">
                <a:latin typeface="Calibri" panose="020F0502020204030204" pitchFamily="34" charset="0"/>
                <a:ea typeface="Calibri" panose="020F0502020204030204" pitchFamily="34" charset="0"/>
                <a:cs typeface="Times New Roman" panose="02020603050405020304" pitchFamily="18" charset="0"/>
              </a:rPr>
              <a:t> V</a:t>
            </a:r>
            <a:r>
              <a:rPr lang="en-IN" sz="2800" dirty="0">
                <a:effectLst/>
                <a:latin typeface="Calibri" panose="020F0502020204030204" pitchFamily="34" charset="0"/>
                <a:ea typeface="Calibri" panose="020F0502020204030204" pitchFamily="34" charset="0"/>
                <a:cs typeface="Times New Roman" panose="02020603050405020304" pitchFamily="18" charset="0"/>
              </a:rPr>
              <a:t>ery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difcult</a:t>
            </a:r>
            <a:r>
              <a:rPr lang="en-IN" sz="2800" dirty="0">
                <a:effectLst/>
                <a:latin typeface="Calibri" panose="020F0502020204030204" pitchFamily="34" charset="0"/>
                <a:ea typeface="Calibri" panose="020F0502020204030204" pitchFamily="34" charset="0"/>
                <a:cs typeface="Times New Roman" panose="02020603050405020304" pitchFamily="18" charset="0"/>
              </a:rPr>
              <a:t> task. Financial management requires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determinaton</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standards for measuring actual performance </a:t>
            </a:r>
          </a:p>
          <a:p>
            <a:r>
              <a:rPr lang="en-IN" sz="2800" dirty="0" err="1">
                <a:latin typeface="Calibri" panose="020F0502020204030204" pitchFamily="34" charset="0"/>
                <a:ea typeface="Calibri" panose="020F0502020204030204" pitchFamily="34" charset="0"/>
                <a:cs typeface="Times New Roman" panose="02020603050405020304" pitchFamily="18" charset="0"/>
              </a:rPr>
              <a:t>S</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tartng</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process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but,its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implementaton</a:t>
            </a:r>
            <a:r>
              <a:rPr lang="en-IN" sz="2800" dirty="0">
                <a:effectLst/>
                <a:latin typeface="Calibri" panose="020F0502020204030204" pitchFamily="34" charset="0"/>
                <a:ea typeface="Calibri" panose="020F0502020204030204" pitchFamily="34" charset="0"/>
                <a:cs typeface="Times New Roman" panose="02020603050405020304" pitchFamily="18" charset="0"/>
              </a:rPr>
              <a:t> become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difcult</a:t>
            </a:r>
            <a:r>
              <a:rPr lang="en-IN" sz="2800" dirty="0">
                <a:effectLst/>
                <a:latin typeface="Calibri" panose="020F0502020204030204" pitchFamily="34" charset="0"/>
                <a:ea typeface="Calibri" panose="020F0502020204030204" pitchFamily="34" charset="0"/>
                <a:cs typeface="Times New Roman" panose="02020603050405020304" pitchFamily="18" charset="0"/>
              </a:rPr>
              <a:t> during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operThe</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control measures put forward by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800" dirty="0">
                <a:effectLst/>
                <a:latin typeface="Calibri" panose="020F0502020204030204" pitchFamily="34" charset="0"/>
                <a:ea typeface="Calibri" panose="020F0502020204030204" pitchFamily="34" charset="0"/>
                <a:cs typeface="Times New Roman" panose="02020603050405020304" pitchFamily="18" charset="0"/>
              </a:rPr>
              <a:t> management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caton</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the process </a:t>
            </a:r>
            <a:endParaRPr lang="en-IN" sz="2800" dirty="0"/>
          </a:p>
        </p:txBody>
      </p:sp>
    </p:spTree>
    <p:extLst>
      <p:ext uri="{BB962C8B-B14F-4D97-AF65-F5344CB8AC3E}">
        <p14:creationId xmlns:p14="http://schemas.microsoft.com/office/powerpoint/2010/main" val="385152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51F2-2958-6C15-36A4-F6B4653A7381}"/>
              </a:ext>
            </a:extLst>
          </p:cNvPr>
          <p:cNvSpPr>
            <a:spLocks noGrp="1"/>
          </p:cNvSpPr>
          <p:nvPr>
            <p:ph type="title"/>
          </p:nvPr>
        </p:nvSpPr>
        <p:spPr/>
        <p:txBody>
          <a:bodyPr>
            <a:normAutofit/>
          </a:bodyPr>
          <a:lstStyle/>
          <a:p>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B2A98C07-E61D-D860-8569-0D4D8BF74F18}"/>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Sees the objective of teaching financial management to be to help managers and potential managers to make sensible investment and financing decisions.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Acknowledges that financial theory teaches that investment and financing decisions should be based on cash flow and risk.</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Financial management refers to the efficient and effective management of money (funds) in such a manner as to accomplish the objectives of the organization.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It is the specialized function directly associated with the top management.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significance of this function is not seen in the 'Line' but also in the capacity of 'Staff' in overall of a company</a:t>
            </a:r>
            <a:endParaRPr lang="en-IN" dirty="0"/>
          </a:p>
        </p:txBody>
      </p:sp>
    </p:spTree>
    <p:extLst>
      <p:ext uri="{BB962C8B-B14F-4D97-AF65-F5344CB8AC3E}">
        <p14:creationId xmlns:p14="http://schemas.microsoft.com/office/powerpoint/2010/main" val="398187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396B-DB25-103B-281C-5FA53D15D745}"/>
              </a:ext>
            </a:extLst>
          </p:cNvPr>
          <p:cNvSpPr>
            <a:spLocks noGrp="1"/>
          </p:cNvSpPr>
          <p:nvPr>
            <p:ph type="title"/>
          </p:nvPr>
        </p:nvSpPr>
        <p:spPr>
          <a:xfrm>
            <a:off x="432751" y="290158"/>
            <a:ext cx="9404723" cy="1400530"/>
          </a:xfrm>
        </p:spPr>
        <p:txBody>
          <a:bodyPr/>
          <a:lstStyle/>
          <a:p>
            <a:r>
              <a:rPr lang="en-IN" dirty="0"/>
              <a:t>CONCLUSION :</a:t>
            </a:r>
          </a:p>
        </p:txBody>
      </p:sp>
      <p:sp>
        <p:nvSpPr>
          <p:cNvPr id="3" name="Content Placeholder 2">
            <a:extLst>
              <a:ext uri="{FF2B5EF4-FFF2-40B4-BE49-F238E27FC236}">
                <a16:creationId xmlns:a16="http://schemas.microsoft.com/office/drawing/2014/main" id="{703D7419-D1F0-8C83-89A9-2C6668645462}"/>
              </a:ext>
            </a:extLst>
          </p:cNvPr>
          <p:cNvSpPr>
            <a:spLocks noGrp="1"/>
          </p:cNvSpPr>
          <p:nvPr>
            <p:ph idx="1"/>
          </p:nvPr>
        </p:nvSpPr>
        <p:spPr>
          <a:xfrm>
            <a:off x="1104293" y="1853248"/>
            <a:ext cx="8946541" cy="4195481"/>
          </a:xfrm>
        </p:spPr>
        <p:txBody>
          <a:bodyPr>
            <a:norm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Rising of fund and utilization of fund is very important aspect of organization. </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Every organization should have planned to utilize fund in efficient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manner.“Management</a:t>
            </a:r>
            <a:r>
              <a:rPr lang="en-IN" sz="2800" dirty="0">
                <a:effectLst/>
                <a:latin typeface="Calibri" panose="020F0502020204030204" pitchFamily="34" charset="0"/>
                <a:ea typeface="Calibri" panose="020F0502020204030204" pitchFamily="34" charset="0"/>
                <a:cs typeface="Times New Roman" panose="02020603050405020304" pitchFamily="18" charset="0"/>
              </a:rPr>
              <a:t> accountants focus on forecasting.</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 They have an exciting and forward-looking strategic role in many different types of organizations.</a:t>
            </a:r>
          </a:p>
        </p:txBody>
      </p:sp>
    </p:spTree>
    <p:extLst>
      <p:ext uri="{BB962C8B-B14F-4D97-AF65-F5344CB8AC3E}">
        <p14:creationId xmlns:p14="http://schemas.microsoft.com/office/powerpoint/2010/main" val="89339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C3C51-3AFF-8DA4-F33C-96AF931BE0DF}"/>
              </a:ext>
            </a:extLst>
          </p:cNvPr>
          <p:cNvSpPr>
            <a:spLocks noGrp="1"/>
          </p:cNvSpPr>
          <p:nvPr>
            <p:ph idx="1"/>
          </p:nvPr>
        </p:nvSpPr>
        <p:spPr>
          <a:xfrm>
            <a:off x="1336992" y="1219200"/>
            <a:ext cx="8946541" cy="4592319"/>
          </a:xfrm>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They use various tools, such as ratio analysis and investment appraisal, to identify measure and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financial performance of a company.</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Many CIMA-trained management accountants are at the heart of top businesses in a wide variety of roles, including financial analyst or finance director</a:t>
            </a:r>
            <a:endParaRPr lang="en-IN" sz="2800" dirty="0"/>
          </a:p>
        </p:txBody>
      </p:sp>
    </p:spTree>
    <p:extLst>
      <p:ext uri="{BB962C8B-B14F-4D97-AF65-F5344CB8AC3E}">
        <p14:creationId xmlns:p14="http://schemas.microsoft.com/office/powerpoint/2010/main" val="1633390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E850-C9CB-8CA0-28DF-36D16E1E8468}"/>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B2D08FEC-0590-6086-5A66-69B0B043BB7C}"/>
              </a:ext>
            </a:extLst>
          </p:cNvPr>
          <p:cNvSpPr>
            <a:spLocks noGrp="1"/>
          </p:cNvSpPr>
          <p:nvPr>
            <p:ph idx="1"/>
          </p:nvPr>
        </p:nvSpPr>
        <p:spPr/>
        <p:txBody>
          <a:bodyPr>
            <a:normAutofit fontScale="62500" lnSpcReduction="20000"/>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 URL: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https://www.bdc.ca/en/articlestools/money-finance/managefinances/pages/6-steps-to-createyour-companys-financial-plan.aspx</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URL: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http://ccs.infospace.com/ClickHandl</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er.ashx?</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Chartered Institute of Management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Accountants | Financial information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decision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making, URL: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http://businesscasestudies.co.uk/cim</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a/financial-information-in-</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decisionmaking</a:t>
            </a:r>
            <a:r>
              <a:rPr lang="en-IN" sz="1800" dirty="0">
                <a:effectLst/>
                <a:latin typeface="Calibri" panose="020F0502020204030204" pitchFamily="34" charset="0"/>
                <a:ea typeface="Calibri" panose="020F0502020204030204" pitchFamily="34" charset="0"/>
                <a:cs typeface="Times New Roman" panose="02020603050405020304" pitchFamily="18" charset="0"/>
              </a:rPr>
              <a:t>/conclusion.htm</a:t>
            </a:r>
          </a:p>
          <a:p>
            <a:endParaRPr lang="en-IN" dirty="0"/>
          </a:p>
        </p:txBody>
      </p:sp>
    </p:spTree>
    <p:extLst>
      <p:ext uri="{BB962C8B-B14F-4D97-AF65-F5344CB8AC3E}">
        <p14:creationId xmlns:p14="http://schemas.microsoft.com/office/powerpoint/2010/main" val="11281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3AD3-C9E4-6CDD-CB8C-05163A73852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55C1BD6-E873-47A7-4FEF-F4582D61ABE3}"/>
              </a:ext>
            </a:extLst>
          </p:cNvPr>
          <p:cNvSpPr>
            <a:spLocks noGrp="1"/>
          </p:cNvSpPr>
          <p:nvPr>
            <p:ph idx="1"/>
          </p:nvPr>
        </p:nvSpPr>
        <p:spPr/>
        <p:txBody>
          <a:bodyPr>
            <a:normAutofit fontScale="92500"/>
          </a:bodyPr>
          <a:lstStyle/>
          <a:p>
            <a:pPr algn="just">
              <a:lnSpc>
                <a:spcPct val="107000"/>
              </a:lnSpc>
              <a:spcAft>
                <a:spcPts val="800"/>
              </a:spcAft>
            </a:pPr>
            <a:r>
              <a:rPr lang="en-IN" sz="3100" dirty="0">
                <a:effectLst/>
                <a:latin typeface="Calibri" panose="020F0502020204030204" pitchFamily="34" charset="0"/>
                <a:ea typeface="Calibri" panose="020F0502020204030204" pitchFamily="34" charset="0"/>
                <a:cs typeface="Times New Roman" panose="02020603050405020304" pitchFamily="18" charset="0"/>
              </a:rPr>
              <a:t>Let’s define financial management as the first part of the introduction to financial management.</a:t>
            </a:r>
          </a:p>
          <a:p>
            <a:pPr algn="just">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 For any business, it is important that the finance it procures is invested in a manner that the returns from the investment are higher than the cost of finance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In a nutshell, financial management </a:t>
            </a:r>
            <a:r>
              <a:rPr lang="en-IN" dirty="0" err="1">
                <a:effectLst/>
                <a:latin typeface="Calibri" panose="020F0502020204030204" pitchFamily="34" charset="0"/>
                <a:ea typeface="Calibri" panose="020F0502020204030204" pitchFamily="34" charset="0"/>
                <a:cs typeface="Times New Roman" panose="02020603050405020304" pitchFamily="18" charset="0"/>
              </a:rPr>
              <a:t>Endeavors</a:t>
            </a:r>
            <a:r>
              <a:rPr lang="en-IN" dirty="0">
                <a:effectLst/>
                <a:latin typeface="Calibri" panose="020F0502020204030204" pitchFamily="34" charset="0"/>
                <a:ea typeface="Calibri" panose="020F0502020204030204" pitchFamily="34" charset="0"/>
                <a:cs typeface="Times New Roman" panose="02020603050405020304" pitchFamily="18" charset="0"/>
              </a:rPr>
              <a:t> to reduce the cost of </a:t>
            </a:r>
            <a:r>
              <a:rPr lang="en-IN" dirty="0" err="1">
                <a:effectLst/>
                <a:latin typeface="Calibri" panose="020F0502020204030204" pitchFamily="34" charset="0"/>
                <a:ea typeface="Calibri" panose="020F0502020204030204" pitchFamily="34" charset="0"/>
                <a:cs typeface="Times New Roman" panose="02020603050405020304" pitchFamily="18" charset="0"/>
              </a:rPr>
              <a:t>financeEnsures</a:t>
            </a:r>
            <a:r>
              <a:rPr lang="en-IN" dirty="0">
                <a:effectLst/>
                <a:latin typeface="Calibri" panose="020F0502020204030204" pitchFamily="34" charset="0"/>
                <a:ea typeface="Calibri" panose="020F0502020204030204" pitchFamily="34" charset="0"/>
                <a:cs typeface="Times New Roman" panose="02020603050405020304" pitchFamily="18" charset="0"/>
              </a:rPr>
              <a:t> sufficient availability of </a:t>
            </a:r>
            <a:r>
              <a:rPr lang="en-IN" dirty="0" err="1">
                <a:effectLst/>
                <a:latin typeface="Calibri" panose="020F0502020204030204" pitchFamily="34" charset="0"/>
                <a:ea typeface="Calibri" panose="020F0502020204030204" pitchFamily="34" charset="0"/>
                <a:cs typeface="Times New Roman" panose="02020603050405020304" pitchFamily="18" charset="0"/>
              </a:rPr>
              <a:t>fundsDeals</a:t>
            </a:r>
            <a:r>
              <a:rPr lang="en-IN" dirty="0">
                <a:effectLst/>
                <a:latin typeface="Calibri" panose="020F0502020204030204" pitchFamily="34" charset="0"/>
                <a:ea typeface="Calibri" panose="020F0502020204030204" pitchFamily="34" charset="0"/>
                <a:cs typeface="Times New Roman" panose="02020603050405020304" pitchFamily="18" charset="0"/>
              </a:rPr>
              <a:t> with the planning, organizing, and controlling of financial activities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8859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07D7B-C07D-950B-0311-B701E94389B9}"/>
              </a:ext>
            </a:extLst>
          </p:cNvPr>
          <p:cNvSpPr>
            <a:spLocks noGrp="1"/>
          </p:cNvSpPr>
          <p:nvPr>
            <p:ph idx="1"/>
          </p:nvPr>
        </p:nvSpPr>
        <p:spPr/>
        <p:txBody>
          <a:bodyPr>
            <a:normAutofit fontScale="92500" lnSpcReduction="10000"/>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procurement and utilization of funds</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is that area of business management devoted to a judicious use of capital and a careful selection of the source of capital in order to enable a spending unit to move in the direction of reaching the goals.</a:t>
            </a:r>
          </a:p>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"is the operational activity of a business that is responsible for obtaining and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effectivelyutilising</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funds necessary for efficient operations". </a:t>
            </a:r>
          </a:p>
          <a:p>
            <a:endParaRPr lang="en-IN" dirty="0"/>
          </a:p>
        </p:txBody>
      </p:sp>
    </p:spTree>
    <p:extLst>
      <p:ext uri="{BB962C8B-B14F-4D97-AF65-F5344CB8AC3E}">
        <p14:creationId xmlns:p14="http://schemas.microsoft.com/office/powerpoint/2010/main" val="156347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E163C-2A7F-8263-A2EE-568FE90DDB70}"/>
              </a:ext>
            </a:extLst>
          </p:cNvPr>
          <p:cNvSpPr>
            <a:spLocks noGrp="1"/>
          </p:cNvSpPr>
          <p:nvPr>
            <p:ph idx="1"/>
          </p:nvPr>
        </p:nvSpPr>
        <p:spPr>
          <a:xfrm>
            <a:off x="259934" y="366161"/>
            <a:ext cx="8946541" cy="4195481"/>
          </a:xfrm>
        </p:spPr>
        <p:txBody>
          <a:bodyPr/>
          <a:lstStyle/>
          <a:p>
            <a:pPr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Financial management is concerned with three key activities namely: </a:t>
            </a:r>
          </a:p>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•Anticipating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financialneeds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•Acquiring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financialresources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•Allocating funds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inbusiness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2050" name="Picture 2">
            <a:extLst>
              <a:ext uri="{FF2B5EF4-FFF2-40B4-BE49-F238E27FC236}">
                <a16:creationId xmlns:a16="http://schemas.microsoft.com/office/drawing/2014/main" id="{AD46DD22-4BA4-5475-2625-CC05D62C0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97476"/>
            <a:ext cx="4514850" cy="364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28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020-F274-AC6F-7164-36C28AAFB6CA}"/>
              </a:ext>
            </a:extLst>
          </p:cNvPr>
          <p:cNvSpPr>
            <a:spLocks noGrp="1"/>
          </p:cNvSpPr>
          <p:nvPr>
            <p:ph type="title"/>
          </p:nvPr>
        </p:nvSpPr>
        <p:spPr/>
        <p:txBody>
          <a:bodyPr>
            <a:normAutofit/>
          </a:bodyPr>
          <a:lstStyle/>
          <a:p>
            <a:r>
              <a:rPr lang="en-IN" dirty="0"/>
              <a:t>LITERATURE SURVEY:</a:t>
            </a:r>
            <a:br>
              <a:rPr lang="en-IN" dirty="0"/>
            </a:br>
            <a:endParaRPr lang="en-IN" dirty="0"/>
          </a:p>
        </p:txBody>
      </p:sp>
      <p:sp>
        <p:nvSpPr>
          <p:cNvPr id="3" name="Content Placeholder 2">
            <a:extLst>
              <a:ext uri="{FF2B5EF4-FFF2-40B4-BE49-F238E27FC236}">
                <a16:creationId xmlns:a16="http://schemas.microsoft.com/office/drawing/2014/main" id="{5E4F7687-0DF7-C9FE-F841-BAD1985CCB5B}"/>
              </a:ext>
            </a:extLst>
          </p:cNvPr>
          <p:cNvSpPr>
            <a:spLocks noGrp="1"/>
          </p:cNvSpPr>
          <p:nvPr>
            <p:ph idx="1"/>
          </p:nvPr>
        </p:nvSpPr>
        <p:spPr>
          <a:xfrm>
            <a:off x="589626" y="1714146"/>
            <a:ext cx="10515600" cy="4351338"/>
          </a:xfrm>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review of literature on experience with Public Financial Management Reform was commissioned by DFID </a:t>
            </a:r>
          </a:p>
          <a:p>
            <a:pPr algn="just">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B</a:t>
            </a:r>
            <a:r>
              <a:rPr lang="en-IN" sz="2000" dirty="0">
                <a:effectLst/>
                <a:latin typeface="Calibri" panose="020F0502020204030204" pitchFamily="34" charset="0"/>
                <a:ea typeface="Calibri" panose="020F0502020204030204" pitchFamily="34" charset="0"/>
                <a:cs typeface="Times New Roman" panose="02020603050405020304" pitchFamily="18" charset="0"/>
              </a:rPr>
              <a:t>ehalf of the Dutch Ministry of Foreign Affairs, the Swedish International Development Cooperation Agency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Sida</a:t>
            </a:r>
            <a:r>
              <a:rPr lang="en-IN" sz="2000" dirty="0">
                <a:effectLst/>
                <a:latin typeface="Calibri" panose="020F0502020204030204" pitchFamily="34" charset="0"/>
                <a:ea typeface="Calibri" panose="020F0502020204030204" pitchFamily="34" charset="0"/>
                <a:cs typeface="Times New Roman" panose="02020603050405020304" pitchFamily="18" charset="0"/>
              </a:rPr>
              <a:t>), the Canadian International Development Agency (CIDA) </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nd the African Development Bank (AfDB). It was envisaged as the preliminary stage of a joint evaluation, and was overseen by </a:t>
            </a:r>
            <a:r>
              <a:rPr lang="en-IN" sz="1800" dirty="0">
                <a:effectLst/>
                <a:latin typeface="Calibri" panose="020F0502020204030204" pitchFamily="34" charset="0"/>
                <a:ea typeface="Calibri" panose="020F0502020204030204" pitchFamily="34" charset="0"/>
                <a:cs typeface="Times New Roman" panose="02020603050405020304" pitchFamily="18" charset="0"/>
              </a:rPr>
              <a:t>a Steering Group of experts from the contributing agencies. </a:t>
            </a:r>
          </a:p>
          <a:p>
            <a:endParaRPr lang="en-IN" dirty="0"/>
          </a:p>
        </p:txBody>
      </p:sp>
    </p:spTree>
    <p:extLst>
      <p:ext uri="{BB962C8B-B14F-4D97-AF65-F5344CB8AC3E}">
        <p14:creationId xmlns:p14="http://schemas.microsoft.com/office/powerpoint/2010/main" val="408994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4D648-5519-400C-BFE1-113ED4725D4D}"/>
              </a:ext>
            </a:extLst>
          </p:cNvPr>
          <p:cNvSpPr>
            <a:spLocks noGrp="1"/>
          </p:cNvSpPr>
          <p:nvPr>
            <p:ph idx="1"/>
          </p:nvPr>
        </p:nvSpPr>
        <p:spPr>
          <a:xfrm>
            <a:off x="0" y="330650"/>
            <a:ext cx="8946541" cy="4195481"/>
          </a:xfrm>
        </p:spPr>
        <p:txBody>
          <a:bodyPr/>
          <a:lstStyle/>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Strong Public Financial Management (PFM) systems are essential to improved service delivery, poverty reduction and to achievement of</a:t>
            </a:r>
          </a:p>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MDGs. Effective PFM systems maximise financial efficiency, improve transparency and accountability, and – in theory </a:t>
            </a:r>
          </a:p>
          <a:p>
            <a:pPr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will contribute to long-term economic success. </a:t>
            </a:r>
          </a:p>
          <a:p>
            <a:endParaRPr lang="en-IN" dirty="0"/>
          </a:p>
        </p:txBody>
      </p:sp>
      <p:pic>
        <p:nvPicPr>
          <p:cNvPr id="1026" name="Picture 2">
            <a:extLst>
              <a:ext uri="{FF2B5EF4-FFF2-40B4-BE49-F238E27FC236}">
                <a16:creationId xmlns:a16="http://schemas.microsoft.com/office/drawing/2014/main" id="{40FE2CFE-1709-7A0C-C2E0-00927E207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116" y="2007325"/>
            <a:ext cx="451485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30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8D2F5-BC31-1DD2-02B8-FCD211B51B6E}"/>
              </a:ext>
            </a:extLst>
          </p:cNvPr>
          <p:cNvSpPr>
            <a:spLocks noGrp="1"/>
          </p:cNvSpPr>
          <p:nvPr>
            <p:ph idx="1"/>
          </p:nvPr>
        </p:nvSpPr>
        <p:spPr/>
        <p:txBody>
          <a:bodyPr>
            <a:normAutofit/>
          </a:bodyPr>
          <a:lstStyle/>
          <a:p>
            <a:pPr algn="just">
              <a:lnSpc>
                <a:spcPct val="107000"/>
              </a:lnSpc>
              <a:spcAft>
                <a:spcPts val="800"/>
              </a:spcAft>
            </a:pPr>
            <a:r>
              <a:rPr lang="en-IN" sz="1800" dirty="0" err="1">
                <a:latin typeface="Calibri" panose="020F0502020204030204" pitchFamily="34" charset="0"/>
                <a:ea typeface="Calibri" panose="020F0502020204030204" pitchFamily="34" charset="0"/>
                <a:cs typeface="Times New Roman" panose="02020603050405020304" pitchFamily="18" charset="0"/>
              </a:rPr>
              <a:t>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rganisaton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management facilitates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decision making by providing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informaton</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regarding </a:t>
            </a:r>
          </a:p>
          <a:p>
            <a:pPr algn="just">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vailable to all business users. It is called transparency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informatIn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management concept</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informaton’s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collected are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helps to develop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ecorded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systematcally</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made it understanding.</a:t>
            </a: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6496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31D5E-D162-F9A4-93FA-50910B271DCF}"/>
              </a:ext>
            </a:extLst>
          </p:cNvPr>
          <p:cNvSpPr>
            <a:spLocks noGrp="1"/>
          </p:cNvSpPr>
          <p:nvPr>
            <p:ph idx="1"/>
          </p:nvPr>
        </p:nvSpPr>
        <p:spPr>
          <a:xfrm>
            <a:off x="1347152" y="1331259"/>
            <a:ext cx="8946541" cy="4195481"/>
          </a:xfrm>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And should not go above the pre-set standards. This facilitates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fnaThe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fnance</a:t>
            </a:r>
            <a:r>
              <a:rPr lang="en-IN" sz="2000" dirty="0">
                <a:effectLst/>
                <a:latin typeface="Calibri" panose="020F0502020204030204" pitchFamily="34" charset="0"/>
                <a:ea typeface="Calibri" panose="020F0502020204030204" pitchFamily="34" charset="0"/>
                <a:cs typeface="Times New Roman" panose="02020603050405020304" pitchFamily="18" charset="0"/>
              </a:rPr>
              <a:t> manager ensure that all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actvites</a:t>
            </a:r>
            <a:r>
              <a:rPr lang="en-IN" sz="2000" dirty="0">
                <a:effectLst/>
                <a:latin typeface="Calibri" panose="020F0502020204030204" pitchFamily="34" charset="0"/>
                <a:ea typeface="Calibri" panose="020F0502020204030204" pitchFamily="34" charset="0"/>
                <a:cs typeface="Times New Roman" panose="02020603050405020304" pitchFamily="18" charset="0"/>
              </a:rPr>
              <a:t> of business are in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accornce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controldance</a:t>
            </a:r>
            <a:r>
              <a:rPr lang="en-IN" sz="2000" dirty="0">
                <a:effectLst/>
                <a:latin typeface="Calibri" panose="020F0502020204030204" pitchFamily="34" charset="0"/>
                <a:ea typeface="Calibri" panose="020F0502020204030204" pitchFamily="34" charset="0"/>
                <a:cs typeface="Times New Roman" panose="02020603050405020304" pitchFamily="18" charset="0"/>
              </a:rPr>
              <a:t> with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estmated</a:t>
            </a:r>
            <a:r>
              <a:rPr lang="en-IN" sz="2000" dirty="0">
                <a:effectLst/>
                <a:latin typeface="Calibri" panose="020F0502020204030204" pitchFamily="34" charset="0"/>
                <a:ea typeface="Calibri" panose="020F0502020204030204" pitchFamily="34" charset="0"/>
                <a:cs typeface="Times New Roman" panose="02020603050405020304" pitchFamily="18" charset="0"/>
              </a:rPr>
              <a:t> costs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Wastage management ensures that all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fnancial</a:t>
            </a:r>
            <a:r>
              <a:rPr lang="en-IN" sz="2000" dirty="0">
                <a:effectLst/>
                <a:latin typeface="Calibri" panose="020F0502020204030204" pitchFamily="34" charset="0"/>
                <a:ea typeface="Calibri" panose="020F0502020204030204" pitchFamily="34" charset="0"/>
                <a:cs typeface="Times New Roman" panose="02020603050405020304" pitchFamily="18" charset="0"/>
              </a:rPr>
              <a:t> resources are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efciently</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utlised</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there is no</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inancial management aims at raising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proft</a:t>
            </a:r>
            <a:r>
              <a:rPr lang="en-IN" sz="2000" dirty="0">
                <a:effectLst/>
                <a:latin typeface="Calibri" panose="020F0502020204030204" pitchFamily="34" charset="0"/>
                <a:ea typeface="Calibri" panose="020F0502020204030204" pitchFamily="34" charset="0"/>
                <a:cs typeface="Times New Roman" panose="02020603050405020304" pitchFamily="18" charset="0"/>
              </a:rPr>
              <a:t> of the concern and wealth of the shareholders. </a:t>
            </a:r>
          </a:p>
          <a:p>
            <a:pPr marL="0" indent="0">
              <a:buNone/>
            </a:pPr>
            <a:endParaRPr lang="en-IN" dirty="0"/>
          </a:p>
        </p:txBody>
      </p:sp>
    </p:spTree>
    <p:extLst>
      <p:ext uri="{BB962C8B-B14F-4D97-AF65-F5344CB8AC3E}">
        <p14:creationId xmlns:p14="http://schemas.microsoft.com/office/powerpoint/2010/main" val="235673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925</TotalTime>
  <Words>1634</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Georgia</vt:lpstr>
      <vt:lpstr>Wingdings 3</vt:lpstr>
      <vt:lpstr>Ion</vt:lpstr>
      <vt:lpstr>    TITTLE:FINANCIAL MANAGEMENT  192111307 k.HARSHA VARDHAN REDDY 192110040 S.RANJITH KUMAR REDDY </vt:lpstr>
      <vt:lpstr>ABSTRACT: </vt:lpstr>
      <vt:lpstr>INTRODUCTION</vt:lpstr>
      <vt:lpstr>PowerPoint Presentation</vt:lpstr>
      <vt:lpstr>PowerPoint Presentation</vt:lpstr>
      <vt:lpstr>LITERATURE SURVEY: </vt:lpstr>
      <vt:lpstr>PowerPoint Presentation</vt:lpstr>
      <vt:lpstr>PowerPoint Presentation</vt:lpstr>
      <vt:lpstr>PowerPoint Presentation</vt:lpstr>
      <vt:lpstr>PROBLEMS:</vt:lpstr>
      <vt:lpstr>PowerPoint Presentation</vt:lpstr>
      <vt:lpstr>PowerPoint Presentation</vt:lpstr>
      <vt:lpstr>PowerPoint Presentation</vt:lpstr>
      <vt:lpstr>PowerPoint Presentation</vt:lpstr>
      <vt:lpstr>PowerPoint Presentation</vt:lpstr>
      <vt:lpstr>GRAPH:</vt:lpstr>
      <vt:lpstr>ADVANTAGES OF FINANCIAL MANAGEMENT</vt:lpstr>
      <vt:lpstr>DIADVANTAGES OF FINANCIAL MANAGEMENT</vt:lpstr>
      <vt:lpstr>PowerPoint Presentation</vt:lpstr>
      <vt:lpstr>CONCLUSION :</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TITLE:FINANCIAL MANAGEMENT</dc:title>
  <dc:creator>harshareddy63050@outlook.com</dc:creator>
  <cp:lastModifiedBy>harshareddy63050@outlook.com</cp:lastModifiedBy>
  <cp:revision>9</cp:revision>
  <dcterms:created xsi:type="dcterms:W3CDTF">2022-09-28T08:38:36Z</dcterms:created>
  <dcterms:modified xsi:type="dcterms:W3CDTF">2022-09-29T07:48:13Z</dcterms:modified>
</cp:coreProperties>
</file>