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73" r:id="rId1"/>
  </p:sldMasterIdLst>
  <p:notesMasterIdLst>
    <p:notesMasterId r:id="rId19"/>
  </p:notesMasterIdLst>
  <p:sldIdLst>
    <p:sldId id="303" r:id="rId2"/>
    <p:sldId id="307" r:id="rId3"/>
    <p:sldId id="321" r:id="rId4"/>
    <p:sldId id="322" r:id="rId5"/>
    <p:sldId id="329" r:id="rId6"/>
    <p:sldId id="302" r:id="rId7"/>
    <p:sldId id="337" r:id="rId8"/>
    <p:sldId id="304" r:id="rId9"/>
    <p:sldId id="328" r:id="rId10"/>
    <p:sldId id="338" r:id="rId11"/>
    <p:sldId id="306" r:id="rId12"/>
    <p:sldId id="332" r:id="rId13"/>
    <p:sldId id="334" r:id="rId14"/>
    <p:sldId id="335" r:id="rId15"/>
    <p:sldId id="336" r:id="rId16"/>
    <p:sldId id="333" r:id="rId17"/>
    <p:sldId id="296"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196" autoAdjust="0"/>
  </p:normalViewPr>
  <p:slideViewPr>
    <p:cSldViewPr snapToGrid="0">
      <p:cViewPr varScale="1">
        <p:scale>
          <a:sx n="81" d="100"/>
          <a:sy n="81" d="100"/>
        </p:scale>
        <p:origin x="1498"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1" name="PlaceHolder 1"/>
          <p:cNvSpPr>
            <a:spLocks noGrp="1"/>
          </p:cNvSpPr>
          <p:nvPr>
            <p:ph type="body"/>
          </p:nvPr>
        </p:nvSpPr>
        <p:spPr>
          <a:xfrm>
            <a:off x="777240" y="4777560"/>
            <a:ext cx="6217560" cy="4525920"/>
          </a:xfrm>
          <a:prstGeom prst="rect">
            <a:avLst/>
          </a:prstGeom>
        </p:spPr>
        <p:txBody>
          <a:bodyPr wrap="none" lIns="0" tIns="0" rIns="0" bIns="0"/>
          <a:lstStyle/>
          <a:p>
            <a:r>
              <a:rPr lang="en-US"/>
              <a:t>Click to edit the notes format</a:t>
            </a:r>
            <a:endParaRPr/>
          </a:p>
        </p:txBody>
      </p:sp>
      <p:sp>
        <p:nvSpPr>
          <p:cNvPr id="152" name="PlaceHolder 2"/>
          <p:cNvSpPr>
            <a:spLocks noGrp="1"/>
          </p:cNvSpPr>
          <p:nvPr>
            <p:ph type="hdr"/>
          </p:nvPr>
        </p:nvSpPr>
        <p:spPr>
          <a:xfrm>
            <a:off x="0" y="0"/>
            <a:ext cx="3372840" cy="502560"/>
          </a:xfrm>
          <a:prstGeom prst="rect">
            <a:avLst/>
          </a:prstGeom>
        </p:spPr>
        <p:txBody>
          <a:bodyPr wrap="none" lIns="0" tIns="0" rIns="0" bIns="0"/>
          <a:lstStyle/>
          <a:p>
            <a:r>
              <a:rPr lang="en-US"/>
              <a:t>&lt;header&gt;</a:t>
            </a:r>
            <a:endParaRPr/>
          </a:p>
        </p:txBody>
      </p:sp>
      <p:sp>
        <p:nvSpPr>
          <p:cNvPr id="153" name="PlaceHolder 3"/>
          <p:cNvSpPr>
            <a:spLocks noGrp="1"/>
          </p:cNvSpPr>
          <p:nvPr>
            <p:ph type="dt"/>
          </p:nvPr>
        </p:nvSpPr>
        <p:spPr>
          <a:xfrm>
            <a:off x="4399200" y="0"/>
            <a:ext cx="3372840" cy="502560"/>
          </a:xfrm>
          <a:prstGeom prst="rect">
            <a:avLst/>
          </a:prstGeom>
        </p:spPr>
        <p:txBody>
          <a:bodyPr wrap="none" lIns="0" tIns="0" rIns="0" bIns="0"/>
          <a:lstStyle/>
          <a:p>
            <a:pPr algn="r"/>
            <a:r>
              <a:rPr lang="en-US"/>
              <a:t>&lt;date/time&gt;</a:t>
            </a:r>
            <a:endParaRPr/>
          </a:p>
        </p:txBody>
      </p:sp>
      <p:sp>
        <p:nvSpPr>
          <p:cNvPr id="154" name="PlaceHolder 4"/>
          <p:cNvSpPr>
            <a:spLocks noGrp="1"/>
          </p:cNvSpPr>
          <p:nvPr>
            <p:ph type="ftr"/>
          </p:nvPr>
        </p:nvSpPr>
        <p:spPr>
          <a:xfrm>
            <a:off x="0" y="9555480"/>
            <a:ext cx="3372840" cy="502560"/>
          </a:xfrm>
          <a:prstGeom prst="rect">
            <a:avLst/>
          </a:prstGeom>
        </p:spPr>
        <p:txBody>
          <a:bodyPr wrap="none" lIns="0" tIns="0" rIns="0" bIns="0" anchor="b"/>
          <a:lstStyle/>
          <a:p>
            <a:r>
              <a:rPr lang="en-US"/>
              <a:t>&lt;footer&gt;</a:t>
            </a:r>
            <a:endParaRPr/>
          </a:p>
        </p:txBody>
      </p:sp>
      <p:sp>
        <p:nvSpPr>
          <p:cNvPr id="155" name="PlaceHolder 5"/>
          <p:cNvSpPr>
            <a:spLocks noGrp="1"/>
          </p:cNvSpPr>
          <p:nvPr>
            <p:ph type="sldNum"/>
          </p:nvPr>
        </p:nvSpPr>
        <p:spPr>
          <a:xfrm>
            <a:off x="4399200" y="9555480"/>
            <a:ext cx="3372840" cy="502560"/>
          </a:xfrm>
          <a:prstGeom prst="rect">
            <a:avLst/>
          </a:prstGeom>
        </p:spPr>
        <p:txBody>
          <a:bodyPr wrap="none" lIns="0" tIns="0" rIns="0" bIns="0" anchor="b"/>
          <a:lstStyle/>
          <a:p>
            <a:pPr algn="r"/>
            <a:fld id="{6D9886D3-9653-4176-B975-DE5EA7C1A7D5}" type="slidenum">
              <a:rPr lang="en-US"/>
              <a:t>‹#›</a:t>
            </a:fld>
            <a:endParaRPr/>
          </a:p>
        </p:txBody>
      </p:sp>
    </p:spTree>
    <p:extLst>
      <p:ext uri="{BB962C8B-B14F-4D97-AF65-F5344CB8AC3E}">
        <p14:creationId xmlns:p14="http://schemas.microsoft.com/office/powerpoint/2010/main" val="4209836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p:nvPr>
        </p:nvSpPr>
        <p:spPr/>
        <p:txBody>
          <a:bodyPr/>
          <a:lstStyle/>
          <a:p>
            <a:pPr algn="r"/>
            <a:fld id="{6D9886D3-9653-4176-B975-DE5EA7C1A7D5}" type="slidenum">
              <a:rPr lang="en-US" smtClean="0"/>
              <a:t>1</a:t>
            </a:fld>
            <a:endParaRPr lang="en-US"/>
          </a:p>
        </p:txBody>
      </p:sp>
    </p:spTree>
    <p:extLst>
      <p:ext uri="{BB962C8B-B14F-4D97-AF65-F5344CB8AC3E}">
        <p14:creationId xmlns:p14="http://schemas.microsoft.com/office/powerpoint/2010/main" val="1655358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p:nvPr>
        </p:nvSpPr>
        <p:spPr/>
        <p:txBody>
          <a:bodyPr/>
          <a:lstStyle/>
          <a:p>
            <a:pPr algn="r"/>
            <a:fld id="{6D9886D3-9653-4176-B975-DE5EA7C1A7D5}" type="slidenum">
              <a:rPr lang="en-US" smtClean="0"/>
              <a:t>5</a:t>
            </a:fld>
            <a:endParaRPr lang="en-US"/>
          </a:p>
        </p:txBody>
      </p:sp>
    </p:spTree>
    <p:extLst>
      <p:ext uri="{BB962C8B-B14F-4D97-AF65-F5344CB8AC3E}">
        <p14:creationId xmlns:p14="http://schemas.microsoft.com/office/powerpoint/2010/main" val="2125999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p:nvPr>
        </p:nvSpPr>
        <p:spPr/>
        <p:txBody>
          <a:bodyPr/>
          <a:lstStyle/>
          <a:p>
            <a:pPr algn="r"/>
            <a:fld id="{6D9886D3-9653-4176-B975-DE5EA7C1A7D5}" type="slidenum">
              <a:rPr lang="en-US" smtClean="0"/>
              <a:t>9</a:t>
            </a:fld>
            <a:endParaRPr lang="en-US"/>
          </a:p>
        </p:txBody>
      </p:sp>
    </p:spTree>
    <p:extLst>
      <p:ext uri="{BB962C8B-B14F-4D97-AF65-F5344CB8AC3E}">
        <p14:creationId xmlns:p14="http://schemas.microsoft.com/office/powerpoint/2010/main" val="3459514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p:nvPr>
        </p:nvSpPr>
        <p:spPr/>
        <p:txBody>
          <a:bodyPr/>
          <a:lstStyle/>
          <a:p>
            <a:pPr algn="r"/>
            <a:fld id="{6D9886D3-9653-4176-B975-DE5EA7C1A7D5}" type="slidenum">
              <a:rPr lang="en-US" smtClean="0"/>
              <a:t>10</a:t>
            </a:fld>
            <a:endParaRPr lang="en-US"/>
          </a:p>
        </p:txBody>
      </p:sp>
    </p:spTree>
    <p:extLst>
      <p:ext uri="{BB962C8B-B14F-4D97-AF65-F5344CB8AC3E}">
        <p14:creationId xmlns:p14="http://schemas.microsoft.com/office/powerpoint/2010/main" val="1554881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B61BEF0D-F0BB-DE4B-95CE-6DB70DBA9567}" type="datetimeFigureOut">
              <a:rPr lang="en-US" smtClean="0"/>
              <a:pPr/>
              <a:t>4/18/2024</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D57F1E4F-1CFF-5643-939E-217C01CDF565}" type="slidenum">
              <a:rPr lang="en-US" smtClean="0"/>
              <a:pPr/>
              <a:t>‹#›</a:t>
            </a:fld>
            <a:endParaRPr lang="en-US" dirty="0"/>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nSpc>
                <a:spcPct val="100000"/>
              </a:lnSpc>
            </a:pPr>
            <a:fld id="{1F7CE398-D6D9-4996-82E7-6761A67F9D6B}" type="slidenum">
              <a:rPr lang="en-US" sz="1400" smtClean="0">
                <a:solidFill>
                  <a:srgbClr val="000000"/>
                </a:solidFill>
                <a:latin typeface="Arial"/>
              </a:r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pPr>
              <a:lnSpc>
                <a:spcPct val="100000"/>
              </a:lnSpc>
            </a:pPr>
            <a:fld id="{1F7CE398-D6D9-4996-82E7-6761A67F9D6B}" type="slidenum">
              <a:rPr lang="en-US" sz="1400" smtClean="0">
                <a:solidFill>
                  <a:srgbClr val="000000"/>
                </a:solidFill>
                <a:latin typeface="Arial"/>
              </a:r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pPr>
              <a:lnSpc>
                <a:spcPct val="100000"/>
              </a:lnSpc>
            </a:pPr>
            <a:fld id="{1F7CE398-D6D9-4996-82E7-6761A67F9D6B}" type="slidenum">
              <a:rPr lang="en-US" sz="1400" smtClean="0">
                <a:solidFill>
                  <a:srgbClr val="000000"/>
                </a:solidFill>
                <a:latin typeface="Arial"/>
              </a:r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pPr>
              <a:lnSpc>
                <a:spcPct val="100000"/>
              </a:lnSpc>
            </a:pPr>
            <a:fld id="{1F7CE398-D6D9-4996-82E7-6761A67F9D6B}" type="slidenum">
              <a:rPr lang="en-US" sz="1400" smtClean="0">
                <a:solidFill>
                  <a:srgbClr val="000000"/>
                </a:solidFill>
                <a:latin typeface="Arial"/>
              </a:r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lnSpc>
                <a:spcPct val="100000"/>
              </a:lnSpc>
            </a:pPr>
            <a:fld id="{1F7CE398-D6D9-4996-82E7-6761A67F9D6B}" type="slidenum">
              <a:rPr lang="en-US" sz="1400" smtClean="0">
                <a:solidFill>
                  <a:srgbClr val="000000"/>
                </a:solidFill>
                <a:latin typeface="Arial"/>
              </a:r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pPr>
              <a:lnSpc>
                <a:spcPct val="100000"/>
              </a:lnSpc>
            </a:pPr>
            <a:fld id="{1F7CE398-D6D9-4996-82E7-6761A67F9D6B}" type="slidenum">
              <a:rPr lang="en-US" sz="1400" smtClean="0">
                <a:solidFill>
                  <a:srgbClr val="000000"/>
                </a:solidFill>
                <a:latin typeface="Arial"/>
              </a:rPr>
              <a:t>‹#›</a:t>
            </a:fld>
            <a:endParaRPr lang="en-US"/>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smtClean="0"/>
              <a:pPr/>
              <a:t>4/18/2024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4343400" y="1036020"/>
            <a:ext cx="457200" cy="441325"/>
          </a:xfrm>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pPr>
              <a:lnSpc>
                <a:spcPct val="100000"/>
              </a:lnSpc>
            </a:pPr>
            <a:fld id="{1F7CE398-D6D9-4996-82E7-6761A67F9D6B}" type="slidenum">
              <a:rPr lang="en-US" sz="1400" smtClean="0">
                <a:solidFill>
                  <a:srgbClr val="000000"/>
                </a:solidFill>
                <a:latin typeface="Arial"/>
              </a:r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pPr>
              <a:lnSpc>
                <a:spcPct val="100000"/>
              </a:lnSpc>
            </a:pPr>
            <a:fld id="{1F7CE398-D6D9-4996-82E7-6761A67F9D6B}" type="slidenum">
              <a:rPr lang="en-US" sz="1400" smtClean="0">
                <a:solidFill>
                  <a:srgbClr val="000000"/>
                </a:solidFill>
                <a:latin typeface="Arial"/>
              </a:r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pPr>
              <a:lnSpc>
                <a:spcPct val="100000"/>
              </a:lnSpc>
            </a:pPr>
            <a:fld id="{1F7CE398-D6D9-4996-82E7-6761A67F9D6B}" type="slidenum">
              <a:rPr lang="en-US" sz="1400" smtClean="0">
                <a:solidFill>
                  <a:srgbClr val="000000"/>
                </a:solidFill>
                <a:latin typeface="Arial"/>
              </a:r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lnSpc>
                <a:spcPct val="100000"/>
              </a:lnSpc>
            </a:pPr>
            <a:fld id="{1F7CE398-D6D9-4996-82E7-6761A67F9D6B}" type="slidenum">
              <a:rPr lang="en-US" sz="1400" smtClean="0">
                <a:solidFill>
                  <a:srgbClr val="000000"/>
                </a:solidFill>
                <a:latin typeface="Arial"/>
              </a:r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9495" y="488243"/>
            <a:ext cx="7772400" cy="1752600"/>
          </a:xfrm>
        </p:spPr>
        <p:txBody>
          <a:bodyPr>
            <a:noAutofit/>
          </a:bodyPr>
          <a:lstStyle/>
          <a:p>
            <a:r>
              <a:rPr lang="en-US" sz="4400" dirty="0"/>
              <a:t>Intelligent Traffic Management System using YOLOv8</a:t>
            </a:r>
          </a:p>
        </p:txBody>
      </p:sp>
      <p:sp>
        <p:nvSpPr>
          <p:cNvPr id="3" name="TextBox 2">
            <a:extLst>
              <a:ext uri="{FF2B5EF4-FFF2-40B4-BE49-F238E27FC236}">
                <a16:creationId xmlns:a16="http://schemas.microsoft.com/office/drawing/2014/main" id="{B7E79BA9-6FF3-FB8D-E38B-FAF8CADF47FA}"/>
              </a:ext>
            </a:extLst>
          </p:cNvPr>
          <p:cNvSpPr txBox="1"/>
          <p:nvPr/>
        </p:nvSpPr>
        <p:spPr>
          <a:xfrm>
            <a:off x="374715" y="2692290"/>
            <a:ext cx="4892511" cy="2031325"/>
          </a:xfrm>
          <a:prstGeom prst="rect">
            <a:avLst/>
          </a:prstGeom>
          <a:noFill/>
        </p:spPr>
        <p:txBody>
          <a:bodyPr wrap="square" rtlCol="0">
            <a:spAutoFit/>
          </a:bodyPr>
          <a:lstStyle/>
          <a:p>
            <a:r>
              <a:rPr lang="en-IN" b="1" u="sng" dirty="0">
                <a:latin typeface="Aptos Display" panose="020B0004020202020204" pitchFamily="34" charset="0"/>
              </a:rPr>
              <a:t>BATCH-A10</a:t>
            </a:r>
            <a:r>
              <a:rPr lang="en-IN" b="1" u="sng" dirty="0"/>
              <a:t>:</a:t>
            </a:r>
          </a:p>
          <a:p>
            <a:endParaRPr lang="en-IN" b="1" u="sng" dirty="0"/>
          </a:p>
          <a:p>
            <a:r>
              <a:rPr lang="en-IN" dirty="0">
                <a:latin typeface="Aptos Display" panose="020B0004020202020204" pitchFamily="34" charset="0"/>
              </a:rPr>
              <a:t>A. RANJITH KRISHNA  (Y20ACS402)</a:t>
            </a:r>
          </a:p>
          <a:p>
            <a:r>
              <a:rPr lang="en-IN" dirty="0">
                <a:latin typeface="Aptos Display" panose="020B0004020202020204" pitchFamily="34" charset="0"/>
              </a:rPr>
              <a:t>B. BALA SUBRAMANYAM  (Y20ACS418)</a:t>
            </a:r>
          </a:p>
          <a:p>
            <a:r>
              <a:rPr lang="en-IN" dirty="0">
                <a:latin typeface="Aptos Display" panose="020B0004020202020204" pitchFamily="34" charset="0"/>
              </a:rPr>
              <a:t>CH. GOPI   (Y20ACS426)</a:t>
            </a:r>
          </a:p>
          <a:p>
            <a:r>
              <a:rPr lang="en-IN" dirty="0">
                <a:latin typeface="Aptos Display" panose="020B0004020202020204" pitchFamily="34" charset="0"/>
              </a:rPr>
              <a:t>B. VENKATA NAGA GANESH   (Y20ACS417)</a:t>
            </a:r>
          </a:p>
          <a:p>
            <a:endParaRPr lang="en-IN" dirty="0"/>
          </a:p>
        </p:txBody>
      </p:sp>
      <p:sp>
        <p:nvSpPr>
          <p:cNvPr id="4" name="TextBox 3">
            <a:extLst>
              <a:ext uri="{FF2B5EF4-FFF2-40B4-BE49-F238E27FC236}">
                <a16:creationId xmlns:a16="http://schemas.microsoft.com/office/drawing/2014/main" id="{1382A5DD-9945-BD0F-CAC1-4B869602A42B}"/>
              </a:ext>
            </a:extLst>
          </p:cNvPr>
          <p:cNvSpPr txBox="1"/>
          <p:nvPr/>
        </p:nvSpPr>
        <p:spPr>
          <a:xfrm>
            <a:off x="6306532" y="4569995"/>
            <a:ext cx="2912883" cy="1477328"/>
          </a:xfrm>
          <a:prstGeom prst="rect">
            <a:avLst/>
          </a:prstGeom>
          <a:noFill/>
        </p:spPr>
        <p:txBody>
          <a:bodyPr wrap="square" rtlCol="0">
            <a:spAutoFit/>
          </a:bodyPr>
          <a:lstStyle/>
          <a:p>
            <a:r>
              <a:rPr lang="en-IN" b="1" u="sng" dirty="0"/>
              <a:t>PROJECT GUIDE:</a:t>
            </a:r>
          </a:p>
          <a:p>
            <a:endParaRPr lang="en-IN" b="1" u="sng" dirty="0"/>
          </a:p>
          <a:p>
            <a:r>
              <a:rPr lang="en-IN" dirty="0">
                <a:latin typeface="Aptos Display" panose="020B0004020202020204" pitchFamily="34" charset="0"/>
              </a:rPr>
              <a:t>THOKALA SRIVALLI </a:t>
            </a:r>
            <a:r>
              <a:rPr lang="en-IN" b="0" i="0" dirty="0">
                <a:solidFill>
                  <a:srgbClr val="000000"/>
                </a:solidFill>
                <a:effectLst/>
                <a:latin typeface="Aptos Display" panose="020B0004020202020204" pitchFamily="34" charset="0"/>
              </a:rPr>
              <a:t>(Assistant Professor),</a:t>
            </a:r>
          </a:p>
          <a:p>
            <a:r>
              <a:rPr lang="en-IN" dirty="0">
                <a:solidFill>
                  <a:srgbClr val="000000"/>
                </a:solidFill>
                <a:latin typeface="Aptos Display" panose="020B0004020202020204" pitchFamily="34" charset="0"/>
              </a:rPr>
              <a:t>Dept. of CSE, BEC</a:t>
            </a:r>
            <a:r>
              <a:rPr lang="en-IN" dirty="0">
                <a:latin typeface="Aptos Display" panose="020B0004020202020204" pitchFamily="34" charset="0"/>
              </a:rPr>
              <a:t> </a:t>
            </a:r>
          </a:p>
        </p:txBody>
      </p:sp>
    </p:spTree>
    <p:extLst>
      <p:ext uri="{BB962C8B-B14F-4D97-AF65-F5344CB8AC3E}">
        <p14:creationId xmlns:p14="http://schemas.microsoft.com/office/powerpoint/2010/main" val="1443252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B0D5100-0986-E8E3-596A-411F1F77815E}"/>
              </a:ext>
            </a:extLst>
          </p:cNvPr>
          <p:cNvSpPr txBox="1"/>
          <p:nvPr/>
        </p:nvSpPr>
        <p:spPr>
          <a:xfrm>
            <a:off x="-1055802" y="2187019"/>
            <a:ext cx="184731" cy="369332"/>
          </a:xfrm>
          <a:prstGeom prst="rect">
            <a:avLst/>
          </a:prstGeom>
          <a:noFill/>
        </p:spPr>
        <p:txBody>
          <a:bodyPr wrap="none" rtlCol="0">
            <a:spAutoFit/>
          </a:bodyPr>
          <a:lstStyle/>
          <a:p>
            <a:endParaRPr lang="en-IN" dirty="0"/>
          </a:p>
        </p:txBody>
      </p:sp>
      <p:sp>
        <p:nvSpPr>
          <p:cNvPr id="10" name="TextBox 9">
            <a:extLst>
              <a:ext uri="{FF2B5EF4-FFF2-40B4-BE49-F238E27FC236}">
                <a16:creationId xmlns:a16="http://schemas.microsoft.com/office/drawing/2014/main" id="{EFD3AD91-26F0-8976-5A55-08A1704A2E58}"/>
              </a:ext>
            </a:extLst>
          </p:cNvPr>
          <p:cNvSpPr txBox="1"/>
          <p:nvPr/>
        </p:nvSpPr>
        <p:spPr>
          <a:xfrm>
            <a:off x="1234911" y="377072"/>
            <a:ext cx="4703976" cy="593889"/>
          </a:xfrm>
          <a:prstGeom prst="rect">
            <a:avLst/>
          </a:prstGeom>
          <a:noFill/>
        </p:spPr>
        <p:txBody>
          <a:bodyPr wrap="square" rtlCol="0">
            <a:spAutoFit/>
          </a:bodyPr>
          <a:lstStyle/>
          <a:p>
            <a:endParaRPr lang="en-IN" dirty="0"/>
          </a:p>
        </p:txBody>
      </p:sp>
      <p:sp>
        <p:nvSpPr>
          <p:cNvPr id="11" name="Title 1">
            <a:extLst>
              <a:ext uri="{FF2B5EF4-FFF2-40B4-BE49-F238E27FC236}">
                <a16:creationId xmlns:a16="http://schemas.microsoft.com/office/drawing/2014/main" id="{B2586DEC-2A64-B31B-00C7-FA409D8AA2DA}"/>
              </a:ext>
            </a:extLst>
          </p:cNvPr>
          <p:cNvSpPr>
            <a:spLocks noGrp="1"/>
          </p:cNvSpPr>
          <p:nvPr>
            <p:ph type="title"/>
          </p:nvPr>
        </p:nvSpPr>
        <p:spPr>
          <a:xfrm>
            <a:off x="301752" y="228600"/>
            <a:ext cx="8534400" cy="758952"/>
          </a:xfrm>
        </p:spPr>
        <p:txBody>
          <a:bodyPr/>
          <a:lstStyle/>
          <a:p>
            <a:r>
              <a:rPr lang="en-US" dirty="0"/>
              <a:t>IMPLEMENTATION</a:t>
            </a:r>
          </a:p>
        </p:txBody>
      </p:sp>
      <p:sp>
        <p:nvSpPr>
          <p:cNvPr id="2" name="TextBox 1">
            <a:extLst>
              <a:ext uri="{FF2B5EF4-FFF2-40B4-BE49-F238E27FC236}">
                <a16:creationId xmlns:a16="http://schemas.microsoft.com/office/drawing/2014/main" id="{8EC79F64-C2C3-7AA1-86F4-14A46746F44F}"/>
              </a:ext>
            </a:extLst>
          </p:cNvPr>
          <p:cNvSpPr txBox="1"/>
          <p:nvPr/>
        </p:nvSpPr>
        <p:spPr>
          <a:xfrm>
            <a:off x="301752" y="1348033"/>
            <a:ext cx="8333295" cy="5078313"/>
          </a:xfrm>
          <a:prstGeom prst="rect">
            <a:avLst/>
          </a:prstGeom>
          <a:noFill/>
        </p:spPr>
        <p:txBody>
          <a:bodyPr wrap="square" rtlCol="0">
            <a:spAutoFit/>
          </a:bodyPr>
          <a:lstStyle/>
          <a:p>
            <a:pPr marL="285750" indent="-285750" algn="just">
              <a:buFont typeface="Courier New" panose="02070309020205020404" pitchFamily="49" charset="0"/>
              <a:buChar char="o"/>
            </a:pPr>
            <a:r>
              <a:rPr lang="en-IN" noProof="1"/>
              <a:t>!</a:t>
            </a:r>
            <a:r>
              <a:rPr lang="en-IN" noProof="1">
                <a:latin typeface="Times New Roman" panose="02020603050405020304" pitchFamily="18" charset="0"/>
                <a:cs typeface="Times New Roman" panose="02020603050405020304" pitchFamily="18" charset="0"/>
              </a:rPr>
              <a:t>pip install ultralytics      # Install Ultralytics library</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model = YOLO('yolov8n.pt’)       </a:t>
            </a:r>
            <a:r>
              <a:rPr lang="en-US" dirty="0">
                <a:latin typeface="Times New Roman" panose="02020603050405020304" pitchFamily="18" charset="0"/>
                <a:cs typeface="Times New Roman" panose="02020603050405020304" pitchFamily="18" charset="0"/>
              </a:rPr>
              <a:t># Load a pretrained YOLOv8n model from </a:t>
            </a:r>
            <a:r>
              <a:rPr lang="en-US" noProof="1">
                <a:latin typeface="Times New Roman" panose="02020603050405020304" pitchFamily="18" charset="0"/>
                <a:cs typeface="Times New Roman" panose="02020603050405020304" pitchFamily="18" charset="0"/>
              </a:rPr>
              <a:t>Ultralytics</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Courier New" panose="02070309020205020404" pitchFamily="49" charset="0"/>
              <a:buChar char="o"/>
            </a:pPr>
            <a:r>
              <a:rPr lang="en-US" noProof="1">
                <a:latin typeface="Times New Roman" panose="02020603050405020304" pitchFamily="18" charset="0"/>
                <a:cs typeface="Times New Roman" panose="02020603050405020304" pitchFamily="18" charset="0"/>
              </a:rPr>
              <a:t>dataset_path = '/kaggle/input/Vehicle_Detection_Image_Dataset’   </a:t>
            </a:r>
          </a:p>
          <a:p>
            <a:pPr algn="just"/>
            <a:r>
              <a:rPr lang="en-US" noProof="1">
                <a:latin typeface="Times New Roman" panose="02020603050405020304" pitchFamily="18" charset="0"/>
                <a:cs typeface="Times New Roman" panose="02020603050405020304" pitchFamily="18" charset="0"/>
              </a:rPr>
              <a:t>     os.path.join(dataset_path, 'data.yaml’)      </a:t>
            </a:r>
            <a:r>
              <a:rPr lang="en-US" dirty="0">
                <a:latin typeface="Times New Roman" panose="02020603050405020304" pitchFamily="18" charset="0"/>
                <a:cs typeface="Times New Roman" panose="02020603050405020304" pitchFamily="18" charset="0"/>
              </a:rPr>
              <a:t># Set the path to the YAML file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!yolo task=detect mode=train model=yolov8n.pt </a:t>
            </a:r>
            <a:r>
              <a:rPr lang="en-IN" dirty="0" err="1">
                <a:latin typeface="Times New Roman" panose="02020603050405020304" pitchFamily="18" charset="0"/>
                <a:cs typeface="Times New Roman" panose="02020603050405020304" pitchFamily="18" charset="0"/>
              </a:rPr>
              <a:t>imgsz</a:t>
            </a:r>
            <a:r>
              <a:rPr lang="en-IN" dirty="0">
                <a:latin typeface="Times New Roman" panose="02020603050405020304" pitchFamily="18" charset="0"/>
                <a:cs typeface="Times New Roman" panose="02020603050405020304" pitchFamily="18" charset="0"/>
              </a:rPr>
              <a:t>=640 </a:t>
            </a:r>
          </a:p>
          <a:p>
            <a:pPr algn="just"/>
            <a:r>
              <a:rPr lang="en-IN" dirty="0">
                <a:latin typeface="Times New Roman" panose="02020603050405020304" pitchFamily="18" charset="0"/>
                <a:cs typeface="Times New Roman" panose="02020603050405020304" pitchFamily="18" charset="0"/>
              </a:rPr>
              <a:t>da</a:t>
            </a:r>
            <a:r>
              <a:rPr lang="en-IN" noProof="1">
                <a:latin typeface="Times New Roman" panose="02020603050405020304" pitchFamily="18" charset="0"/>
                <a:cs typeface="Times New Roman" panose="02020603050405020304" pitchFamily="18" charset="0"/>
              </a:rPr>
              <a:t>ta='/kaggle/input/trafficcongestiondataset/vehicledatasetyolov8/data.yaml' </a:t>
            </a:r>
          </a:p>
          <a:p>
            <a:pPr algn="just"/>
            <a:r>
              <a:rPr lang="en-IN" dirty="0">
                <a:latin typeface="Times New Roman" panose="02020603050405020304" pitchFamily="18" charset="0"/>
                <a:cs typeface="Times New Roman" panose="02020603050405020304" pitchFamily="18" charset="0"/>
              </a:rPr>
              <a:t>epochs=100    batch=32    name=yolov8n    optimizer='auto' patience=50     dropout=0.1    seed=0     device=0,1     </a:t>
            </a:r>
            <a:r>
              <a:rPr lang="en-US" dirty="0">
                <a:latin typeface="Times New Roman" panose="02020603050405020304" pitchFamily="18" charset="0"/>
                <a:cs typeface="Times New Roman" panose="02020603050405020304" pitchFamily="18" charset="0"/>
              </a:rPr>
              <a:t># Train the model on our custom dataset</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Courier New" panose="02070309020205020404" pitchFamily="49" charset="0"/>
              <a:buChar char="o"/>
            </a:pPr>
            <a:r>
              <a:rPr lang="en-US" noProof="1">
                <a:latin typeface="Times New Roman" panose="02020603050405020304" pitchFamily="18" charset="0"/>
                <a:cs typeface="Times New Roman" panose="02020603050405020304" pitchFamily="18" charset="0"/>
              </a:rPr>
              <a:t>best_model.predict(source=image_path, imgsz=640, conf=0.5)</a:t>
            </a:r>
          </a:p>
          <a:p>
            <a:pPr algn="just"/>
            <a:r>
              <a:rPr lang="en-US" dirty="0">
                <a:latin typeface="Times New Roman" panose="02020603050405020304" pitchFamily="18" charset="0"/>
                <a:cs typeface="Times New Roman" panose="02020603050405020304" pitchFamily="18" charset="0"/>
              </a:rPr>
              <a:t># Perform inference on each selected image and display it</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Courier New" panose="02070309020205020404" pitchFamily="49" charset="0"/>
              <a:buChar char="o"/>
            </a:pPr>
            <a:r>
              <a:rPr lang="en-US" noProof="1">
                <a:latin typeface="Times New Roman" panose="02020603050405020304" pitchFamily="18" charset="0"/>
                <a:cs typeface="Times New Roman" panose="02020603050405020304" pitchFamily="18" charset="0"/>
              </a:rPr>
              <a:t>best_model.predict(source=video_path, save=True)</a:t>
            </a:r>
          </a:p>
          <a:p>
            <a:pPr algn="just"/>
            <a:r>
              <a:rPr lang="en-US" dirty="0">
                <a:latin typeface="Times New Roman" panose="02020603050405020304" pitchFamily="18" charset="0"/>
                <a:cs typeface="Times New Roman" panose="02020603050405020304" pitchFamily="18" charset="0"/>
              </a:rPr>
              <a:t># Initiate vehicle detection on the sample video using the best performing model</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5355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SOFTWARE &amp; HARDWARE REQUIREMENTS</a:t>
            </a:r>
          </a:p>
        </p:txBody>
      </p:sp>
      <p:sp>
        <p:nvSpPr>
          <p:cNvPr id="4" name="TextBox 3">
            <a:extLst>
              <a:ext uri="{FF2B5EF4-FFF2-40B4-BE49-F238E27FC236}">
                <a16:creationId xmlns:a16="http://schemas.microsoft.com/office/drawing/2014/main" id="{B244694D-151A-EC23-286D-A1D227E57869}"/>
              </a:ext>
            </a:extLst>
          </p:cNvPr>
          <p:cNvSpPr txBox="1"/>
          <p:nvPr/>
        </p:nvSpPr>
        <p:spPr>
          <a:xfrm>
            <a:off x="543706" y="1809946"/>
            <a:ext cx="8050491" cy="3477875"/>
          </a:xfrm>
          <a:prstGeom prst="rect">
            <a:avLst/>
          </a:prstGeom>
          <a:noFill/>
        </p:spPr>
        <p:txBody>
          <a:bodyPr wrap="square" rtlCol="0">
            <a:spAutoFit/>
          </a:bodyPr>
          <a:lstStyle/>
          <a:p>
            <a:pPr marL="285750" indent="-28575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SOFTWARE COMPONENTS</a:t>
            </a:r>
          </a:p>
          <a:p>
            <a:r>
              <a:rPr lang="en-IN" sz="2000" dirty="0">
                <a:latin typeface="Times New Roman" panose="02020603050405020304" pitchFamily="18" charset="0"/>
                <a:cs typeface="Times New Roman" panose="02020603050405020304" pitchFamily="18" charset="0"/>
              </a:rPr>
              <a:t>         Operating system : Windows ,</a:t>
            </a:r>
            <a:r>
              <a:rPr lang="en-IN" sz="2000" dirty="0" err="1">
                <a:latin typeface="Times New Roman" panose="02020603050405020304" pitchFamily="18" charset="0"/>
                <a:cs typeface="Times New Roman" panose="02020603050405020304" pitchFamily="18" charset="0"/>
              </a:rPr>
              <a:t>macbook</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Coding Language  : Python 3.10.9, HTML,CSS,JS</a:t>
            </a:r>
          </a:p>
          <a:p>
            <a:r>
              <a:rPr lang="en-IN" sz="2000" dirty="0">
                <a:latin typeface="Times New Roman" panose="02020603050405020304" pitchFamily="18" charset="0"/>
                <a:cs typeface="Times New Roman" panose="02020603050405020304" pitchFamily="18" charset="0"/>
              </a:rPr>
              <a:t>         Web Framework  : Flask</a:t>
            </a: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HARDWARE COMPONENTS</a:t>
            </a:r>
          </a:p>
          <a:p>
            <a:r>
              <a:rPr lang="en-IN" sz="2000" dirty="0">
                <a:latin typeface="Times New Roman" panose="02020603050405020304" pitchFamily="18" charset="0"/>
                <a:cs typeface="Times New Roman" panose="02020603050405020304" pitchFamily="18" charset="0"/>
              </a:rPr>
              <a:t>         System : Pentium i3 </a:t>
            </a:r>
            <a:r>
              <a:rPr lang="en-IN" sz="2000" dirty="0" err="1">
                <a:latin typeface="Times New Roman" panose="02020603050405020304" pitchFamily="18" charset="0"/>
                <a:cs typeface="Times New Roman" panose="02020603050405020304" pitchFamily="18" charset="0"/>
              </a:rPr>
              <a:t>Processor,AMD</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ryzen</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         Hard Disk : 500 GB.</a:t>
            </a:r>
          </a:p>
          <a:p>
            <a:r>
              <a:rPr lang="en-IN" sz="2000" dirty="0">
                <a:latin typeface="Times New Roman" panose="02020603050405020304" pitchFamily="18" charset="0"/>
                <a:cs typeface="Times New Roman" panose="02020603050405020304" pitchFamily="18" charset="0"/>
              </a:rPr>
              <a:t>         Ram : 4 GB</a:t>
            </a:r>
          </a:p>
          <a:p>
            <a:endParaRPr lang="en-IN" sz="2000" dirty="0"/>
          </a:p>
        </p:txBody>
      </p:sp>
    </p:spTree>
    <p:extLst>
      <p:ext uri="{BB962C8B-B14F-4D97-AF65-F5344CB8AC3E}">
        <p14:creationId xmlns:p14="http://schemas.microsoft.com/office/powerpoint/2010/main" val="1478208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RESULTS</a:t>
            </a:r>
          </a:p>
        </p:txBody>
      </p:sp>
      <p:sp>
        <p:nvSpPr>
          <p:cNvPr id="6" name="TextBox 5">
            <a:extLst>
              <a:ext uri="{FF2B5EF4-FFF2-40B4-BE49-F238E27FC236}">
                <a16:creationId xmlns:a16="http://schemas.microsoft.com/office/drawing/2014/main" id="{7E5D425B-7EDC-FEDD-5BE2-F70D2E500124}"/>
              </a:ext>
            </a:extLst>
          </p:cNvPr>
          <p:cNvSpPr txBox="1"/>
          <p:nvPr/>
        </p:nvSpPr>
        <p:spPr>
          <a:xfrm>
            <a:off x="301752" y="1611984"/>
            <a:ext cx="5392038" cy="4185761"/>
          </a:xfrm>
          <a:prstGeom prst="rect">
            <a:avLst/>
          </a:prstGeom>
          <a:noFill/>
        </p:spPr>
        <p:txBody>
          <a:bodyPr wrap="square" rtlCol="0">
            <a:spAutoFit/>
          </a:bodyPr>
          <a:lstStyle/>
          <a:p>
            <a:pPr marL="285750" indent="-285750" algn="just">
              <a:buFont typeface="Courier New" panose="02070309020205020404" pitchFamily="49" charset="0"/>
              <a:buChar char="o"/>
            </a:pPr>
            <a:r>
              <a:rPr lang="en-US" sz="1900" dirty="0">
                <a:latin typeface="Times New Roman" panose="02020603050405020304" pitchFamily="18" charset="0"/>
                <a:cs typeface="Times New Roman" panose="02020603050405020304" pitchFamily="18" charset="0"/>
              </a:rPr>
              <a:t>The YOLOv8 model achieves an impressive precision of 91.3% on the validation set, indicating a high percentage of correct predictions.</a:t>
            </a:r>
          </a:p>
          <a:p>
            <a:pPr marL="285750" indent="-285750" algn="just">
              <a:buFont typeface="Courier New" panose="02070309020205020404" pitchFamily="49" charset="0"/>
              <a:buChar char="o"/>
            </a:pPr>
            <a:r>
              <a:rPr lang="en-US" sz="1900" dirty="0">
                <a:latin typeface="Times New Roman" panose="02020603050405020304" pitchFamily="18" charset="0"/>
                <a:cs typeface="Times New Roman" panose="02020603050405020304" pitchFamily="18" charset="0"/>
              </a:rPr>
              <a:t>It demonstrates a recall score of 93.2%, showcasing its ability to identify most relevant cases in the dataset.</a:t>
            </a:r>
          </a:p>
          <a:p>
            <a:pPr marL="285750" indent="-285750" algn="just">
              <a:buFont typeface="Courier New" panose="02070309020205020404" pitchFamily="49" charset="0"/>
              <a:buChar char="o"/>
            </a:pPr>
            <a:r>
              <a:rPr lang="en-US" sz="1900" dirty="0">
                <a:latin typeface="Times New Roman" panose="02020603050405020304" pitchFamily="18" charset="0"/>
                <a:cs typeface="Times New Roman" panose="02020603050405020304" pitchFamily="18" charset="0"/>
              </a:rPr>
              <a:t>With a mean Average Precision (</a:t>
            </a:r>
            <a:r>
              <a:rPr lang="en-US" sz="1900" dirty="0" err="1">
                <a:latin typeface="Times New Roman" panose="02020603050405020304" pitchFamily="18" charset="0"/>
                <a:cs typeface="Times New Roman" panose="02020603050405020304" pitchFamily="18" charset="0"/>
              </a:rPr>
              <a:t>mAP</a:t>
            </a:r>
            <a:r>
              <a:rPr lang="en-US" sz="1900" dirty="0">
                <a:latin typeface="Times New Roman" panose="02020603050405020304" pitchFamily="18" charset="0"/>
                <a:cs typeface="Times New Roman" panose="02020603050405020304" pitchFamily="18" charset="0"/>
              </a:rPr>
              <a:t>) of 97.0% at 50% Intersection over Union (</a:t>
            </a:r>
            <a:r>
              <a:rPr lang="en-US" sz="1900" dirty="0" err="1">
                <a:latin typeface="Times New Roman" panose="02020603050405020304" pitchFamily="18" charset="0"/>
                <a:cs typeface="Times New Roman" panose="02020603050405020304" pitchFamily="18" charset="0"/>
              </a:rPr>
              <a:t>IoU</a:t>
            </a:r>
            <a:r>
              <a:rPr lang="en-US" sz="1900" dirty="0">
                <a:latin typeface="Times New Roman" panose="02020603050405020304" pitchFamily="18" charset="0"/>
                <a:cs typeface="Times New Roman" panose="02020603050405020304" pitchFamily="18" charset="0"/>
              </a:rPr>
              <a:t>), the model shows high accuracy in detecting objects with significant overlap with the ground truth.</a:t>
            </a:r>
          </a:p>
          <a:p>
            <a:pPr marL="285750" indent="-285750" algn="just">
              <a:buFont typeface="Courier New" panose="02070309020205020404" pitchFamily="49" charset="0"/>
              <a:buChar char="o"/>
            </a:pPr>
            <a:r>
              <a:rPr lang="en-US" sz="1900" dirty="0">
                <a:latin typeface="Times New Roman" panose="02020603050405020304" pitchFamily="18" charset="0"/>
                <a:cs typeface="Times New Roman" panose="02020603050405020304" pitchFamily="18" charset="0"/>
              </a:rPr>
              <a:t>The fitness score of 75.9% highlights a good balance between precision, recall, and </a:t>
            </a:r>
            <a:r>
              <a:rPr lang="en-US" sz="1900" dirty="0" err="1">
                <a:latin typeface="Times New Roman" panose="02020603050405020304" pitchFamily="18" charset="0"/>
                <a:cs typeface="Times New Roman" panose="02020603050405020304" pitchFamily="18" charset="0"/>
              </a:rPr>
              <a:t>IoU</a:t>
            </a:r>
            <a:r>
              <a:rPr lang="en-US" sz="1900" dirty="0">
                <a:latin typeface="Times New Roman" panose="02020603050405020304" pitchFamily="18" charset="0"/>
                <a:cs typeface="Times New Roman" panose="02020603050405020304" pitchFamily="18" charset="0"/>
              </a:rPr>
              <a:t>, affirming the model's effectiveness in object detection tasks.</a:t>
            </a:r>
            <a:endParaRPr lang="en-IN" sz="1900" dirty="0">
              <a:latin typeface="Times New Roman" panose="02020603050405020304" pitchFamily="18" charset="0"/>
              <a:cs typeface="Times New Roman" panose="02020603050405020304" pitchFamily="18" charset="0"/>
            </a:endParaRPr>
          </a:p>
        </p:txBody>
      </p:sp>
      <p:pic>
        <p:nvPicPr>
          <p:cNvPr id="7" name="Image 30">
            <a:extLst>
              <a:ext uri="{FF2B5EF4-FFF2-40B4-BE49-F238E27FC236}">
                <a16:creationId xmlns:a16="http://schemas.microsoft.com/office/drawing/2014/main" id="{206E7327-C088-0CD5-596E-9BEA865DA34C}"/>
              </a:ext>
            </a:extLst>
          </p:cNvPr>
          <p:cNvPicPr>
            <a:picLocks/>
          </p:cNvPicPr>
          <p:nvPr/>
        </p:nvPicPr>
        <p:blipFill>
          <a:blip r:embed="rId2" cstate="print"/>
          <a:stretch>
            <a:fillRect/>
          </a:stretch>
        </p:blipFill>
        <p:spPr>
          <a:xfrm>
            <a:off x="5835193" y="1348033"/>
            <a:ext cx="3148552" cy="4091233"/>
          </a:xfrm>
          <a:prstGeom prst="rect">
            <a:avLst/>
          </a:prstGeom>
        </p:spPr>
      </p:pic>
    </p:spTree>
    <p:extLst>
      <p:ext uri="{BB962C8B-B14F-4D97-AF65-F5344CB8AC3E}">
        <p14:creationId xmlns:p14="http://schemas.microsoft.com/office/powerpoint/2010/main" val="1514958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271EE74-C33C-B7CC-8997-31A57285283E}"/>
              </a:ext>
            </a:extLst>
          </p:cNvPr>
          <p:cNvSpPr txBox="1"/>
          <p:nvPr/>
        </p:nvSpPr>
        <p:spPr>
          <a:xfrm>
            <a:off x="179108" y="385655"/>
            <a:ext cx="3054284"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After Opening the Website</a:t>
            </a:r>
            <a:r>
              <a:rPr lang="en-IN" dirty="0"/>
              <a:t>:</a:t>
            </a:r>
          </a:p>
        </p:txBody>
      </p:sp>
      <p:pic>
        <p:nvPicPr>
          <p:cNvPr id="6" name="Image 31">
            <a:extLst>
              <a:ext uri="{FF2B5EF4-FFF2-40B4-BE49-F238E27FC236}">
                <a16:creationId xmlns:a16="http://schemas.microsoft.com/office/drawing/2014/main" id="{B965B1DC-E019-9F34-2FF4-4EED55EB97B7}"/>
              </a:ext>
            </a:extLst>
          </p:cNvPr>
          <p:cNvPicPr>
            <a:picLocks/>
          </p:cNvPicPr>
          <p:nvPr/>
        </p:nvPicPr>
        <p:blipFill>
          <a:blip r:embed="rId2" cstate="print"/>
          <a:stretch>
            <a:fillRect/>
          </a:stretch>
        </p:blipFill>
        <p:spPr>
          <a:xfrm>
            <a:off x="179108" y="952107"/>
            <a:ext cx="8795209" cy="5410985"/>
          </a:xfrm>
          <a:prstGeom prst="rect">
            <a:avLst/>
          </a:prstGeom>
        </p:spPr>
      </p:pic>
    </p:spTree>
    <p:extLst>
      <p:ext uri="{BB962C8B-B14F-4D97-AF65-F5344CB8AC3E}">
        <p14:creationId xmlns:p14="http://schemas.microsoft.com/office/powerpoint/2010/main" val="1757115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271EE74-C33C-B7CC-8997-31A57285283E}"/>
              </a:ext>
            </a:extLst>
          </p:cNvPr>
          <p:cNvSpPr txBox="1"/>
          <p:nvPr/>
        </p:nvSpPr>
        <p:spPr>
          <a:xfrm>
            <a:off x="197963" y="404510"/>
            <a:ext cx="4260915"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Vehicle Object Detection Page</a:t>
            </a:r>
            <a:r>
              <a:rPr lang="en-IN" dirty="0"/>
              <a:t>:</a:t>
            </a:r>
          </a:p>
        </p:txBody>
      </p:sp>
      <p:pic>
        <p:nvPicPr>
          <p:cNvPr id="2" name="Image 32">
            <a:extLst>
              <a:ext uri="{FF2B5EF4-FFF2-40B4-BE49-F238E27FC236}">
                <a16:creationId xmlns:a16="http://schemas.microsoft.com/office/drawing/2014/main" id="{F7EA6562-CF46-FD79-4302-00CD5057804C}"/>
              </a:ext>
            </a:extLst>
          </p:cNvPr>
          <p:cNvPicPr>
            <a:picLocks/>
          </p:cNvPicPr>
          <p:nvPr/>
        </p:nvPicPr>
        <p:blipFill>
          <a:blip r:embed="rId2" cstate="print"/>
          <a:stretch>
            <a:fillRect/>
          </a:stretch>
        </p:blipFill>
        <p:spPr>
          <a:xfrm>
            <a:off x="197963" y="989814"/>
            <a:ext cx="8766928" cy="5382706"/>
          </a:xfrm>
          <a:prstGeom prst="rect">
            <a:avLst/>
          </a:prstGeom>
        </p:spPr>
      </p:pic>
    </p:spTree>
    <p:extLst>
      <p:ext uri="{BB962C8B-B14F-4D97-AF65-F5344CB8AC3E}">
        <p14:creationId xmlns:p14="http://schemas.microsoft.com/office/powerpoint/2010/main" val="1962271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271EE74-C33C-B7CC-8997-31A57285283E}"/>
              </a:ext>
            </a:extLst>
          </p:cNvPr>
          <p:cNvSpPr txBox="1"/>
          <p:nvPr/>
        </p:nvSpPr>
        <p:spPr>
          <a:xfrm>
            <a:off x="197963" y="404510"/>
            <a:ext cx="4260915"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Results</a:t>
            </a:r>
            <a:r>
              <a:rPr lang="en-IN" dirty="0"/>
              <a:t>:</a:t>
            </a:r>
          </a:p>
        </p:txBody>
      </p:sp>
      <p:grpSp>
        <p:nvGrpSpPr>
          <p:cNvPr id="3" name="Group 2">
            <a:extLst>
              <a:ext uri="{FF2B5EF4-FFF2-40B4-BE49-F238E27FC236}">
                <a16:creationId xmlns:a16="http://schemas.microsoft.com/office/drawing/2014/main" id="{D5FB8751-E2DC-BCAA-1FCA-039E7CB0AF9C}"/>
              </a:ext>
            </a:extLst>
          </p:cNvPr>
          <p:cNvGrpSpPr>
            <a:grpSpLocks/>
          </p:cNvGrpSpPr>
          <p:nvPr/>
        </p:nvGrpSpPr>
        <p:grpSpPr>
          <a:xfrm>
            <a:off x="165350" y="923827"/>
            <a:ext cx="8799541" cy="5458120"/>
            <a:chOff x="0" y="0"/>
            <a:chExt cx="5277484" cy="4065268"/>
          </a:xfrm>
        </p:grpSpPr>
        <p:pic>
          <p:nvPicPr>
            <p:cNvPr id="4" name="Image 34">
              <a:extLst>
                <a:ext uri="{FF2B5EF4-FFF2-40B4-BE49-F238E27FC236}">
                  <a16:creationId xmlns:a16="http://schemas.microsoft.com/office/drawing/2014/main" id="{5FBAE897-B604-4522-0F8D-FC5823F807E0}"/>
                </a:ext>
              </a:extLst>
            </p:cNvPr>
            <p:cNvPicPr/>
            <p:nvPr/>
          </p:nvPicPr>
          <p:blipFill>
            <a:blip r:embed="rId2" cstate="print"/>
            <a:stretch>
              <a:fillRect/>
            </a:stretch>
          </p:blipFill>
          <p:spPr>
            <a:xfrm>
              <a:off x="0" y="0"/>
              <a:ext cx="5277484" cy="2127250"/>
            </a:xfrm>
            <a:prstGeom prst="rect">
              <a:avLst/>
            </a:prstGeom>
          </p:spPr>
        </p:pic>
        <p:pic>
          <p:nvPicPr>
            <p:cNvPr id="6" name="Image 35">
              <a:extLst>
                <a:ext uri="{FF2B5EF4-FFF2-40B4-BE49-F238E27FC236}">
                  <a16:creationId xmlns:a16="http://schemas.microsoft.com/office/drawing/2014/main" id="{674E4023-DF61-26C9-9165-6D52FA58C312}"/>
                </a:ext>
              </a:extLst>
            </p:cNvPr>
            <p:cNvPicPr/>
            <p:nvPr/>
          </p:nvPicPr>
          <p:blipFill>
            <a:blip r:embed="rId3" cstate="print"/>
            <a:stretch>
              <a:fillRect/>
            </a:stretch>
          </p:blipFill>
          <p:spPr>
            <a:xfrm>
              <a:off x="0" y="2151379"/>
              <a:ext cx="5277484" cy="1913889"/>
            </a:xfrm>
            <a:prstGeom prst="rect">
              <a:avLst/>
            </a:prstGeom>
          </p:spPr>
        </p:pic>
      </p:grpSp>
    </p:spTree>
    <p:extLst>
      <p:ext uri="{BB962C8B-B14F-4D97-AF65-F5344CB8AC3E}">
        <p14:creationId xmlns:p14="http://schemas.microsoft.com/office/powerpoint/2010/main" val="861259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CONCLUSION</a:t>
            </a:r>
          </a:p>
        </p:txBody>
      </p:sp>
      <p:sp>
        <p:nvSpPr>
          <p:cNvPr id="6" name="TextBox 5">
            <a:extLst>
              <a:ext uri="{FF2B5EF4-FFF2-40B4-BE49-F238E27FC236}">
                <a16:creationId xmlns:a16="http://schemas.microsoft.com/office/drawing/2014/main" id="{BDCA81E7-64C2-89FA-F734-93F4F726F75F}"/>
              </a:ext>
            </a:extLst>
          </p:cNvPr>
          <p:cNvSpPr txBox="1"/>
          <p:nvPr/>
        </p:nvSpPr>
        <p:spPr>
          <a:xfrm>
            <a:off x="397591" y="1791093"/>
            <a:ext cx="8342722" cy="4431983"/>
          </a:xfrm>
          <a:prstGeom prst="rect">
            <a:avLst/>
          </a:prstGeom>
          <a:noFill/>
        </p:spPr>
        <p:txBody>
          <a:bodyPr wrap="square" rtlCol="0">
            <a:spAutoFit/>
          </a:bodyPr>
          <a:lstStyle/>
          <a:p>
            <a:pPr marL="342900" indent="-342900" algn="just">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In conclusion, the proposed system sets the green signal time adaptively according to the traffic density at the signal and ensures that the direction with more traffic is allotted a green signal for a longer duration of time as compared to the direction with lesser traffic. This will lower the unwanted delays and reduce congestion and waiting time, which in turn will reduce fuel consumption and pollution. </a:t>
            </a:r>
          </a:p>
          <a:p>
            <a:pPr marL="342900" indent="-342900" algn="just">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YOLOv8 is a state-of-the-art deep learning model renowned for ITMS speed and accuracy(97%) in real-time object detection tasks, making it well-suited for the dynamic nature of traffic monitoring and management.</a:t>
            </a:r>
          </a:p>
          <a:p>
            <a:pPr marL="285750" indent="-285750" algn="just">
              <a:buFont typeface="Courier New" panose="02070309020205020404" pitchFamily="49" charset="0"/>
              <a:buChar char="o"/>
            </a:pPr>
            <a:endParaRPr lang="en-IN" dirty="0"/>
          </a:p>
        </p:txBody>
      </p:sp>
    </p:spTree>
    <p:extLst>
      <p:ext uri="{BB962C8B-B14F-4D97-AF65-F5344CB8AC3E}">
        <p14:creationId xmlns:p14="http://schemas.microsoft.com/office/powerpoint/2010/main" val="1576337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CustomShape 1"/>
          <p:cNvSpPr/>
          <p:nvPr/>
        </p:nvSpPr>
        <p:spPr>
          <a:xfrm>
            <a:off x="1593000" y="2555680"/>
            <a:ext cx="5958000" cy="1310400"/>
          </a:xfrm>
          <a:prstGeom prst="rect">
            <a:avLst/>
          </a:prstGeom>
        </p:spPr>
        <p:txBody>
          <a:bodyPr wrap="none" lIns="90000" tIns="45000" rIns="90000" bIns="45000"/>
          <a:lstStyle/>
          <a:p>
            <a:pPr algn="ctr">
              <a:lnSpc>
                <a:spcPct val="100000"/>
              </a:lnSpc>
            </a:pPr>
            <a:r>
              <a:rPr lang="en-US" sz="9600" b="1" dirty="0">
                <a:solidFill>
                  <a:srgbClr val="000000"/>
                </a:solidFill>
                <a:latin typeface="Arial"/>
              </a:rPr>
              <a:t>Thank You!!</a:t>
            </a:r>
            <a:endParaRPr sz="9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19" name="TextBox 18">
            <a:extLst>
              <a:ext uri="{FF2B5EF4-FFF2-40B4-BE49-F238E27FC236}">
                <a16:creationId xmlns:a16="http://schemas.microsoft.com/office/drawing/2014/main" id="{4A5BD8D1-E03C-02A4-4744-61884B91B78A}"/>
              </a:ext>
            </a:extLst>
          </p:cNvPr>
          <p:cNvSpPr txBox="1"/>
          <p:nvPr/>
        </p:nvSpPr>
        <p:spPr>
          <a:xfrm>
            <a:off x="509047" y="1812192"/>
            <a:ext cx="5948313" cy="400110"/>
          </a:xfrm>
          <a:prstGeom prst="rect">
            <a:avLst/>
          </a:prstGeom>
          <a:noFill/>
        </p:spPr>
        <p:txBody>
          <a:bodyPr wrap="square" rtlCol="0">
            <a:spAutoFit/>
          </a:bodyPr>
          <a:lstStyle/>
          <a:p>
            <a:pPr marL="342900" indent="-342900">
              <a:buFont typeface="Courier New" panose="02070309020205020404" pitchFamily="49" charset="0"/>
              <a:buChar char="o"/>
            </a:pPr>
            <a:r>
              <a:rPr lang="en-IN" sz="2000" dirty="0"/>
              <a:t>Abstract</a:t>
            </a:r>
          </a:p>
        </p:txBody>
      </p:sp>
      <p:sp>
        <p:nvSpPr>
          <p:cNvPr id="21" name="TextBox 20">
            <a:extLst>
              <a:ext uri="{FF2B5EF4-FFF2-40B4-BE49-F238E27FC236}">
                <a16:creationId xmlns:a16="http://schemas.microsoft.com/office/drawing/2014/main" id="{E7AFE16A-021E-FC29-885F-812453E082A2}"/>
              </a:ext>
            </a:extLst>
          </p:cNvPr>
          <p:cNvSpPr txBox="1"/>
          <p:nvPr/>
        </p:nvSpPr>
        <p:spPr>
          <a:xfrm>
            <a:off x="518475" y="2333547"/>
            <a:ext cx="3902695" cy="369332"/>
          </a:xfrm>
          <a:prstGeom prst="rect">
            <a:avLst/>
          </a:prstGeom>
          <a:noFill/>
        </p:spPr>
        <p:txBody>
          <a:bodyPr wrap="square" rtlCol="0">
            <a:spAutoFit/>
          </a:bodyPr>
          <a:lstStyle/>
          <a:p>
            <a:pPr marL="285750" indent="-285750">
              <a:buFont typeface="Courier New" panose="02070309020205020404" pitchFamily="49" charset="0"/>
              <a:buChar char="o"/>
            </a:pPr>
            <a:r>
              <a:rPr lang="en-IN" dirty="0"/>
              <a:t> Objective</a:t>
            </a:r>
          </a:p>
        </p:txBody>
      </p:sp>
      <p:sp>
        <p:nvSpPr>
          <p:cNvPr id="23" name="TextBox 22">
            <a:extLst>
              <a:ext uri="{FF2B5EF4-FFF2-40B4-BE49-F238E27FC236}">
                <a16:creationId xmlns:a16="http://schemas.microsoft.com/office/drawing/2014/main" id="{E4209E52-FB61-431D-9E02-A8827F3CDCB3}"/>
              </a:ext>
            </a:extLst>
          </p:cNvPr>
          <p:cNvSpPr txBox="1"/>
          <p:nvPr/>
        </p:nvSpPr>
        <p:spPr>
          <a:xfrm>
            <a:off x="523188" y="2782499"/>
            <a:ext cx="4218494" cy="369332"/>
          </a:xfrm>
          <a:prstGeom prst="rect">
            <a:avLst/>
          </a:prstGeom>
          <a:noFill/>
        </p:spPr>
        <p:txBody>
          <a:bodyPr wrap="square" rtlCol="0">
            <a:spAutoFit/>
          </a:bodyPr>
          <a:lstStyle/>
          <a:p>
            <a:pPr marL="285750" indent="-285750">
              <a:buFont typeface="Courier New" panose="02070309020205020404" pitchFamily="49" charset="0"/>
              <a:buChar char="o"/>
            </a:pPr>
            <a:r>
              <a:rPr lang="en-IN" dirty="0"/>
              <a:t> Existing System</a:t>
            </a:r>
          </a:p>
        </p:txBody>
      </p:sp>
      <p:sp>
        <p:nvSpPr>
          <p:cNvPr id="25" name="TextBox 24">
            <a:extLst>
              <a:ext uri="{FF2B5EF4-FFF2-40B4-BE49-F238E27FC236}">
                <a16:creationId xmlns:a16="http://schemas.microsoft.com/office/drawing/2014/main" id="{97393DDD-543A-C536-A195-1EA740DA25F2}"/>
              </a:ext>
            </a:extLst>
          </p:cNvPr>
          <p:cNvSpPr txBox="1"/>
          <p:nvPr/>
        </p:nvSpPr>
        <p:spPr>
          <a:xfrm>
            <a:off x="509047" y="3303218"/>
            <a:ext cx="3148554" cy="369332"/>
          </a:xfrm>
          <a:prstGeom prst="rect">
            <a:avLst/>
          </a:prstGeom>
          <a:noFill/>
        </p:spPr>
        <p:txBody>
          <a:bodyPr wrap="square" rtlCol="0">
            <a:spAutoFit/>
          </a:bodyPr>
          <a:lstStyle/>
          <a:p>
            <a:pPr marL="285750" indent="-285750">
              <a:buFont typeface="Courier New" panose="02070309020205020404" pitchFamily="49" charset="0"/>
              <a:buChar char="o"/>
            </a:pPr>
            <a:r>
              <a:rPr lang="en-IN" dirty="0"/>
              <a:t> Proposed System</a:t>
            </a:r>
          </a:p>
        </p:txBody>
      </p:sp>
      <p:sp>
        <p:nvSpPr>
          <p:cNvPr id="29" name="TextBox 28">
            <a:extLst>
              <a:ext uri="{FF2B5EF4-FFF2-40B4-BE49-F238E27FC236}">
                <a16:creationId xmlns:a16="http://schemas.microsoft.com/office/drawing/2014/main" id="{E839EC14-A90C-5F32-10EA-871C8EBC217A}"/>
              </a:ext>
            </a:extLst>
          </p:cNvPr>
          <p:cNvSpPr txBox="1"/>
          <p:nvPr/>
        </p:nvSpPr>
        <p:spPr>
          <a:xfrm>
            <a:off x="509047" y="3782313"/>
            <a:ext cx="4543720" cy="369332"/>
          </a:xfrm>
          <a:prstGeom prst="rect">
            <a:avLst/>
          </a:prstGeom>
          <a:noFill/>
        </p:spPr>
        <p:txBody>
          <a:bodyPr wrap="square" rtlCol="0">
            <a:spAutoFit/>
          </a:bodyPr>
          <a:lstStyle/>
          <a:p>
            <a:pPr marL="285750" indent="-285750">
              <a:buFont typeface="Courier New" panose="02070309020205020404" pitchFamily="49" charset="0"/>
              <a:buChar char="o"/>
            </a:pPr>
            <a:r>
              <a:rPr lang="en-IN" dirty="0"/>
              <a:t> Design Methodology</a:t>
            </a:r>
          </a:p>
        </p:txBody>
      </p:sp>
      <p:sp>
        <p:nvSpPr>
          <p:cNvPr id="3" name="TextBox 2">
            <a:extLst>
              <a:ext uri="{FF2B5EF4-FFF2-40B4-BE49-F238E27FC236}">
                <a16:creationId xmlns:a16="http://schemas.microsoft.com/office/drawing/2014/main" id="{40AED9B6-3389-37BB-B4BF-87368EF6ABE2}"/>
              </a:ext>
            </a:extLst>
          </p:cNvPr>
          <p:cNvSpPr txBox="1"/>
          <p:nvPr/>
        </p:nvSpPr>
        <p:spPr>
          <a:xfrm>
            <a:off x="509047" y="4272889"/>
            <a:ext cx="4543720" cy="369332"/>
          </a:xfrm>
          <a:prstGeom prst="rect">
            <a:avLst/>
          </a:prstGeom>
          <a:noFill/>
        </p:spPr>
        <p:txBody>
          <a:bodyPr wrap="square" rtlCol="0">
            <a:spAutoFit/>
          </a:bodyPr>
          <a:lstStyle/>
          <a:p>
            <a:pPr marL="285750" indent="-285750">
              <a:buFont typeface="Courier New" panose="02070309020205020404" pitchFamily="49" charset="0"/>
              <a:buChar char="o"/>
            </a:pPr>
            <a:r>
              <a:rPr lang="en-IN" dirty="0"/>
              <a:t> Hardware and Software Requirements</a:t>
            </a:r>
          </a:p>
        </p:txBody>
      </p:sp>
      <p:sp>
        <p:nvSpPr>
          <p:cNvPr id="4" name="TextBox 3">
            <a:extLst>
              <a:ext uri="{FF2B5EF4-FFF2-40B4-BE49-F238E27FC236}">
                <a16:creationId xmlns:a16="http://schemas.microsoft.com/office/drawing/2014/main" id="{D4DE598E-5C5D-4F0D-2FEE-7C909F6ABB6D}"/>
              </a:ext>
            </a:extLst>
          </p:cNvPr>
          <p:cNvSpPr txBox="1"/>
          <p:nvPr/>
        </p:nvSpPr>
        <p:spPr>
          <a:xfrm>
            <a:off x="509047" y="4751984"/>
            <a:ext cx="3063712" cy="369332"/>
          </a:xfrm>
          <a:prstGeom prst="rect">
            <a:avLst/>
          </a:prstGeom>
          <a:noFill/>
        </p:spPr>
        <p:txBody>
          <a:bodyPr wrap="square" rtlCol="0">
            <a:spAutoFit/>
          </a:bodyPr>
          <a:lstStyle/>
          <a:p>
            <a:pPr marL="285750" indent="-285750">
              <a:buFont typeface="Courier New" panose="02070309020205020404" pitchFamily="49" charset="0"/>
              <a:buChar char="o"/>
            </a:pPr>
            <a:r>
              <a:rPr lang="en-IN" dirty="0"/>
              <a:t> Result</a:t>
            </a:r>
          </a:p>
        </p:txBody>
      </p:sp>
      <p:sp>
        <p:nvSpPr>
          <p:cNvPr id="5" name="TextBox 4">
            <a:extLst>
              <a:ext uri="{FF2B5EF4-FFF2-40B4-BE49-F238E27FC236}">
                <a16:creationId xmlns:a16="http://schemas.microsoft.com/office/drawing/2014/main" id="{B29E9640-362A-74C4-3075-8057332FEC69}"/>
              </a:ext>
            </a:extLst>
          </p:cNvPr>
          <p:cNvSpPr txBox="1"/>
          <p:nvPr/>
        </p:nvSpPr>
        <p:spPr>
          <a:xfrm>
            <a:off x="518475" y="5186890"/>
            <a:ext cx="3827283" cy="369332"/>
          </a:xfrm>
          <a:prstGeom prst="rect">
            <a:avLst/>
          </a:prstGeom>
          <a:noFill/>
        </p:spPr>
        <p:txBody>
          <a:bodyPr wrap="square" rtlCol="0">
            <a:spAutoFit/>
          </a:bodyPr>
          <a:lstStyle/>
          <a:p>
            <a:pPr marL="285750" indent="-285750">
              <a:buFont typeface="Courier New" panose="02070309020205020404" pitchFamily="49" charset="0"/>
              <a:buChar char="o"/>
            </a:pPr>
            <a:r>
              <a:rPr lang="en-IN" dirty="0"/>
              <a:t> Conclusion</a:t>
            </a:r>
          </a:p>
        </p:txBody>
      </p:sp>
    </p:spTree>
    <p:extLst>
      <p:ext uri="{BB962C8B-B14F-4D97-AF65-F5344CB8AC3E}">
        <p14:creationId xmlns:p14="http://schemas.microsoft.com/office/powerpoint/2010/main" val="2101686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9FE7AE-B5E6-ABBD-DF23-640FCE793C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F6E5CC-9363-4393-F31D-88EFAE4F64E4}"/>
              </a:ext>
            </a:extLst>
          </p:cNvPr>
          <p:cNvSpPr>
            <a:spLocks noGrp="1"/>
          </p:cNvSpPr>
          <p:nvPr>
            <p:ph type="title"/>
          </p:nvPr>
        </p:nvSpPr>
        <p:spPr/>
        <p:txBody>
          <a:bodyPr/>
          <a:lstStyle/>
          <a:p>
            <a:r>
              <a:rPr lang="en-US" dirty="0"/>
              <a:t>ABSTRACT</a:t>
            </a:r>
          </a:p>
        </p:txBody>
      </p:sp>
      <p:sp>
        <p:nvSpPr>
          <p:cNvPr id="4" name="TextBox 3">
            <a:extLst>
              <a:ext uri="{FF2B5EF4-FFF2-40B4-BE49-F238E27FC236}">
                <a16:creationId xmlns:a16="http://schemas.microsoft.com/office/drawing/2014/main" id="{ADA698C5-B73F-6DE4-F2B5-C0C4990F2A1E}"/>
              </a:ext>
            </a:extLst>
          </p:cNvPr>
          <p:cNvSpPr txBox="1"/>
          <p:nvPr/>
        </p:nvSpPr>
        <p:spPr>
          <a:xfrm>
            <a:off x="216911" y="1913640"/>
            <a:ext cx="8534400" cy="3985706"/>
          </a:xfrm>
          <a:prstGeom prst="rect">
            <a:avLst/>
          </a:prstGeom>
          <a:noFill/>
        </p:spPr>
        <p:txBody>
          <a:bodyPr wrap="square" rtlCol="0">
            <a:spAutoFit/>
          </a:bodyPr>
          <a:lstStyle/>
          <a:p>
            <a:pPr marL="285750" indent="-285750" algn="just">
              <a:buFont typeface="Wingdings" panose="05000000000000000000" pitchFamily="2" charset="2"/>
              <a:buChar char="Ø"/>
            </a:pPr>
            <a:r>
              <a:rPr lang="en-US" sz="2300" dirty="0">
                <a:latin typeface="Times New Roman" panose="02020603050405020304" pitchFamily="18" charset="0"/>
                <a:cs typeface="Times New Roman" panose="02020603050405020304" pitchFamily="18" charset="0"/>
              </a:rPr>
              <a:t>Traffic congestion is becoming one of the critical issues with increasing population and automobiles in cities.</a:t>
            </a:r>
          </a:p>
          <a:p>
            <a:pPr marL="285750" indent="-285750" algn="just">
              <a:buFont typeface="Wingdings" panose="05000000000000000000" pitchFamily="2" charset="2"/>
              <a:buChar char="Ø"/>
            </a:pPr>
            <a:r>
              <a:rPr lang="en-US" sz="2300" dirty="0">
                <a:latin typeface="Times New Roman" panose="02020603050405020304" pitchFamily="18" charset="0"/>
                <a:cs typeface="Times New Roman" panose="02020603050405020304" pitchFamily="18" charset="0"/>
              </a:rPr>
              <a:t>The current traffic control methods, such as manual controlling by traffic police, fixed-timer traffic lights and electronic sensors, have their limitations.</a:t>
            </a:r>
          </a:p>
          <a:p>
            <a:pPr marL="285750" indent="-285750" algn="just">
              <a:buFont typeface="Wingdings" panose="05000000000000000000" pitchFamily="2" charset="2"/>
              <a:buChar char="Ø"/>
            </a:pPr>
            <a:r>
              <a:rPr lang="en-US" sz="2300" dirty="0">
                <a:latin typeface="Times New Roman" panose="02020603050405020304" pitchFamily="18" charset="0"/>
                <a:cs typeface="Times New Roman" panose="02020603050405020304" pitchFamily="18" charset="0"/>
              </a:rPr>
              <a:t>The system uses a deep learning technique called Yolov8, a trained model, to accurately detect vehicle objects, count vehicles, and allocate timer to communicate this data to the traffic signals.</a:t>
            </a:r>
          </a:p>
          <a:p>
            <a:pPr marL="285750" indent="-285750" algn="just">
              <a:buFont typeface="Wingdings" panose="05000000000000000000" pitchFamily="2" charset="2"/>
              <a:buChar char="Ø"/>
            </a:pPr>
            <a:r>
              <a:rPr lang="en-US" sz="2300" dirty="0">
                <a:latin typeface="Times New Roman" panose="02020603050405020304" pitchFamily="18" charset="0"/>
                <a:cs typeface="Times New Roman" panose="02020603050405020304" pitchFamily="18" charset="0"/>
              </a:rPr>
              <a:t>By adjusting the traffic lights based on traffic density, we can control the flow of vehicles on the road smoothly, thus avoiding any further traffic jams.</a:t>
            </a:r>
          </a:p>
        </p:txBody>
      </p:sp>
    </p:spTree>
    <p:extLst>
      <p:ext uri="{BB962C8B-B14F-4D97-AF65-F5344CB8AC3E}">
        <p14:creationId xmlns:p14="http://schemas.microsoft.com/office/powerpoint/2010/main" val="3049413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8F7D03-1D8D-2CD4-258F-BCA0FBE5EA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2B4DF6-081B-7F82-D9CE-21F8BF986F74}"/>
              </a:ext>
            </a:extLst>
          </p:cNvPr>
          <p:cNvSpPr>
            <a:spLocks noGrp="1"/>
          </p:cNvSpPr>
          <p:nvPr>
            <p:ph type="title"/>
          </p:nvPr>
        </p:nvSpPr>
        <p:spPr/>
        <p:txBody>
          <a:bodyPr/>
          <a:lstStyle/>
          <a:p>
            <a:r>
              <a:rPr lang="en-US" dirty="0"/>
              <a:t>OBJECTIVE</a:t>
            </a:r>
          </a:p>
        </p:txBody>
      </p:sp>
      <p:sp>
        <p:nvSpPr>
          <p:cNvPr id="4" name="TextBox 3">
            <a:extLst>
              <a:ext uri="{FF2B5EF4-FFF2-40B4-BE49-F238E27FC236}">
                <a16:creationId xmlns:a16="http://schemas.microsoft.com/office/drawing/2014/main" id="{BE12D44E-05C5-E81C-7D07-887E6DB5E587}"/>
              </a:ext>
            </a:extLst>
          </p:cNvPr>
          <p:cNvSpPr txBox="1"/>
          <p:nvPr/>
        </p:nvSpPr>
        <p:spPr>
          <a:xfrm>
            <a:off x="301846" y="1913642"/>
            <a:ext cx="8534306" cy="4293483"/>
          </a:xfrm>
          <a:prstGeom prst="rect">
            <a:avLst/>
          </a:prstGeom>
          <a:noFill/>
        </p:spPr>
        <p:txBody>
          <a:bodyPr wrap="square" rtlCol="0">
            <a:spAutoFit/>
          </a:bodyPr>
          <a:lstStyle/>
          <a:p>
            <a:pPr marL="285750" indent="-285750" algn="just">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To develop a more efficient and adaptive system for managing traffic flow at junctions in urban areas.</a:t>
            </a:r>
          </a:p>
          <a:p>
            <a:pPr algn="just"/>
            <a:endParaRPr lang="en-US" sz="21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Using CCTV camera images and an object detection algorithm, we can identify the number of vehicles present in an image.</a:t>
            </a:r>
          </a:p>
          <a:p>
            <a:pPr algn="just"/>
            <a:endParaRPr lang="en-US" sz="21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To accurately measure real-time traffic density, the system will adjust traffic signal timings as necessary, ensuring each lane receives a fair allocation of green light time based on traffic demand.</a:t>
            </a:r>
          </a:p>
          <a:p>
            <a:pPr marL="285750" indent="-285750" algn="just">
              <a:buFont typeface="Wingdings" panose="05000000000000000000" pitchFamily="2" charset="2"/>
              <a:buChar char="Ø"/>
            </a:pPr>
            <a:endParaRPr lang="en-US" sz="21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This will help in reducing congestion, minimizing delays for drivers, and improving overall traffic flow efficiency.</a:t>
            </a:r>
          </a:p>
          <a:p>
            <a:pPr algn="just"/>
            <a:endParaRPr lang="en-US" sz="2100" dirty="0"/>
          </a:p>
        </p:txBody>
      </p:sp>
    </p:spTree>
    <p:extLst>
      <p:ext uri="{BB962C8B-B14F-4D97-AF65-F5344CB8AC3E}">
        <p14:creationId xmlns:p14="http://schemas.microsoft.com/office/powerpoint/2010/main" val="3755337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B0D5100-0986-E8E3-596A-411F1F77815E}"/>
              </a:ext>
            </a:extLst>
          </p:cNvPr>
          <p:cNvSpPr txBox="1"/>
          <p:nvPr/>
        </p:nvSpPr>
        <p:spPr>
          <a:xfrm>
            <a:off x="-1055802" y="2187019"/>
            <a:ext cx="184731" cy="369332"/>
          </a:xfrm>
          <a:prstGeom prst="rect">
            <a:avLst/>
          </a:prstGeom>
          <a:noFill/>
        </p:spPr>
        <p:txBody>
          <a:bodyPr wrap="none" rtlCol="0">
            <a:spAutoFit/>
          </a:bodyPr>
          <a:lstStyle/>
          <a:p>
            <a:endParaRPr lang="en-IN" dirty="0"/>
          </a:p>
        </p:txBody>
      </p:sp>
      <p:sp>
        <p:nvSpPr>
          <p:cNvPr id="10" name="TextBox 9">
            <a:extLst>
              <a:ext uri="{FF2B5EF4-FFF2-40B4-BE49-F238E27FC236}">
                <a16:creationId xmlns:a16="http://schemas.microsoft.com/office/drawing/2014/main" id="{EFD3AD91-26F0-8976-5A55-08A1704A2E58}"/>
              </a:ext>
            </a:extLst>
          </p:cNvPr>
          <p:cNvSpPr txBox="1"/>
          <p:nvPr/>
        </p:nvSpPr>
        <p:spPr>
          <a:xfrm>
            <a:off x="1234911" y="377072"/>
            <a:ext cx="4703976" cy="593889"/>
          </a:xfrm>
          <a:prstGeom prst="rect">
            <a:avLst/>
          </a:prstGeom>
          <a:noFill/>
        </p:spPr>
        <p:txBody>
          <a:bodyPr wrap="square" rtlCol="0">
            <a:spAutoFit/>
          </a:bodyPr>
          <a:lstStyle/>
          <a:p>
            <a:endParaRPr lang="en-IN" dirty="0"/>
          </a:p>
        </p:txBody>
      </p:sp>
      <p:sp>
        <p:nvSpPr>
          <p:cNvPr id="11" name="Title 1">
            <a:extLst>
              <a:ext uri="{FF2B5EF4-FFF2-40B4-BE49-F238E27FC236}">
                <a16:creationId xmlns:a16="http://schemas.microsoft.com/office/drawing/2014/main" id="{B2586DEC-2A64-B31B-00C7-FA409D8AA2DA}"/>
              </a:ext>
            </a:extLst>
          </p:cNvPr>
          <p:cNvSpPr>
            <a:spLocks noGrp="1"/>
          </p:cNvSpPr>
          <p:nvPr>
            <p:ph type="title"/>
          </p:nvPr>
        </p:nvSpPr>
        <p:spPr>
          <a:xfrm>
            <a:off x="301752" y="228600"/>
            <a:ext cx="8534400" cy="758952"/>
          </a:xfrm>
        </p:spPr>
        <p:txBody>
          <a:bodyPr/>
          <a:lstStyle/>
          <a:p>
            <a:r>
              <a:rPr lang="en-US" dirty="0"/>
              <a:t>EXISTING SYSTEM</a:t>
            </a:r>
          </a:p>
        </p:txBody>
      </p:sp>
      <p:sp>
        <p:nvSpPr>
          <p:cNvPr id="3" name="TextBox 2">
            <a:extLst>
              <a:ext uri="{FF2B5EF4-FFF2-40B4-BE49-F238E27FC236}">
                <a16:creationId xmlns:a16="http://schemas.microsoft.com/office/drawing/2014/main" id="{5FEEBB7E-95BF-1954-3709-C54867835F90}"/>
              </a:ext>
            </a:extLst>
          </p:cNvPr>
          <p:cNvSpPr txBox="1"/>
          <p:nvPr/>
        </p:nvSpPr>
        <p:spPr>
          <a:xfrm>
            <a:off x="414874" y="1734533"/>
            <a:ext cx="8534400" cy="646331"/>
          </a:xfrm>
          <a:prstGeom prst="rect">
            <a:avLst/>
          </a:prstGeom>
          <a:noFill/>
        </p:spPr>
        <p:txBody>
          <a:bodyPr wrap="square" rtlCol="0">
            <a:spAutoFit/>
          </a:bodyPr>
          <a:lstStyle/>
          <a:p>
            <a:endParaRPr lang="en-US" dirty="0"/>
          </a:p>
          <a:p>
            <a:pPr marL="285750" indent="-285750">
              <a:buFont typeface="Wingdings" panose="05000000000000000000" pitchFamily="2" charset="2"/>
              <a:buChar char="Ø"/>
            </a:pPr>
            <a:endParaRPr lang="en-US" dirty="0"/>
          </a:p>
        </p:txBody>
      </p:sp>
      <p:sp>
        <p:nvSpPr>
          <p:cNvPr id="4" name="TextBox 3">
            <a:extLst>
              <a:ext uri="{FF2B5EF4-FFF2-40B4-BE49-F238E27FC236}">
                <a16:creationId xmlns:a16="http://schemas.microsoft.com/office/drawing/2014/main" id="{A6CDD180-4D66-47DB-DDE8-5A384ACF58AF}"/>
              </a:ext>
            </a:extLst>
          </p:cNvPr>
          <p:cNvSpPr txBox="1"/>
          <p:nvPr/>
        </p:nvSpPr>
        <p:spPr>
          <a:xfrm>
            <a:off x="414874" y="1526784"/>
            <a:ext cx="3996965" cy="415498"/>
          </a:xfrm>
          <a:prstGeom prst="rect">
            <a:avLst/>
          </a:prstGeom>
          <a:noFill/>
        </p:spPr>
        <p:txBody>
          <a:bodyPr wrap="square" rtlCol="0">
            <a:spAutoFit/>
          </a:bodyPr>
          <a:lstStyle/>
          <a:p>
            <a:r>
              <a:rPr lang="en-IN" sz="2000" b="1" u="sng" dirty="0"/>
              <a:t>Existing </a:t>
            </a:r>
            <a:r>
              <a:rPr lang="en-IN" sz="2100" b="1" u="sng" dirty="0"/>
              <a:t>Methodologies</a:t>
            </a:r>
            <a:r>
              <a:rPr lang="en-IN" sz="2000" b="1" u="sng" dirty="0"/>
              <a:t>:</a:t>
            </a:r>
          </a:p>
        </p:txBody>
      </p:sp>
      <p:sp>
        <p:nvSpPr>
          <p:cNvPr id="5" name="TextBox 4">
            <a:extLst>
              <a:ext uri="{FF2B5EF4-FFF2-40B4-BE49-F238E27FC236}">
                <a16:creationId xmlns:a16="http://schemas.microsoft.com/office/drawing/2014/main" id="{36C23F4A-5E46-84A4-778C-825576775999}"/>
              </a:ext>
            </a:extLst>
          </p:cNvPr>
          <p:cNvSpPr txBox="1"/>
          <p:nvPr/>
        </p:nvSpPr>
        <p:spPr>
          <a:xfrm>
            <a:off x="414874" y="2150031"/>
            <a:ext cx="8459080" cy="3970318"/>
          </a:xfrm>
          <a:prstGeom prst="rect">
            <a:avLst/>
          </a:prstGeom>
          <a:noFill/>
        </p:spPr>
        <p:txBody>
          <a:bodyPr wrap="square" rtlCol="0">
            <a:spAutoFit/>
          </a:bodyPr>
          <a:lstStyle/>
          <a:p>
            <a:pPr algn="just"/>
            <a:r>
              <a:rPr lang="en-US" sz="2100" b="1" dirty="0">
                <a:latin typeface="Times New Roman" panose="02020603050405020304" pitchFamily="18" charset="0"/>
                <a:cs typeface="Times New Roman" panose="02020603050405020304" pitchFamily="18" charset="0"/>
              </a:rPr>
              <a:t>Drawbacks of conventional systems:</a:t>
            </a:r>
          </a:p>
          <a:p>
            <a:pPr algn="just"/>
            <a:endParaRPr lang="en-US" sz="2100" dirty="0">
              <a:latin typeface="Times New Roman" panose="02020603050405020304" pitchFamily="18" charset="0"/>
              <a:cs typeface="Times New Roman" panose="02020603050405020304" pitchFamily="18" charset="0"/>
            </a:endParaRPr>
          </a:p>
          <a:p>
            <a:pPr algn="just"/>
            <a:r>
              <a:rPr lang="en-US" sz="2100" b="1" u="sng" dirty="0">
                <a:latin typeface="Times New Roman" panose="02020603050405020304" pitchFamily="18" charset="0"/>
                <a:cs typeface="Times New Roman" panose="02020603050405020304" pitchFamily="18" charset="0"/>
              </a:rPr>
              <a:t>Fixed Signal Timers: </a:t>
            </a:r>
            <a:r>
              <a:rPr lang="en-US" sz="2100" dirty="0">
                <a:latin typeface="Times New Roman" panose="02020603050405020304" pitchFamily="18" charset="0"/>
                <a:cs typeface="Times New Roman" panose="02020603050405020304" pitchFamily="18" charset="0"/>
              </a:rPr>
              <a:t>Conventional traffic lights uses a timer for every phase, which is fixed and does not adapt according to the real-time traffic on that road.</a:t>
            </a:r>
          </a:p>
          <a:p>
            <a:pPr algn="just"/>
            <a:endParaRPr lang="en-US" sz="2100" dirty="0">
              <a:latin typeface="Times New Roman" panose="02020603050405020304" pitchFamily="18" charset="0"/>
              <a:cs typeface="Times New Roman" panose="02020603050405020304" pitchFamily="18" charset="0"/>
            </a:endParaRPr>
          </a:p>
          <a:p>
            <a:pPr algn="just"/>
            <a:r>
              <a:rPr lang="en-US" sz="2100" b="1" u="sng" dirty="0">
                <a:latin typeface="Times New Roman" panose="02020603050405020304" pitchFamily="18" charset="0"/>
                <a:cs typeface="Times New Roman" panose="02020603050405020304" pitchFamily="18" charset="0"/>
              </a:rPr>
              <a:t>Sensor-Based Systems: </a:t>
            </a:r>
            <a:r>
              <a:rPr lang="en-US" sz="2100" dirty="0">
                <a:latin typeface="Times New Roman" panose="02020603050405020304" pitchFamily="18" charset="0"/>
                <a:cs typeface="Times New Roman" panose="02020603050405020304" pitchFamily="18" charset="0"/>
              </a:rPr>
              <a:t>Electronic sensors can only detect things within a short distance, you need to use many of them to effectively cover all the places you want to monitor.</a:t>
            </a:r>
          </a:p>
          <a:p>
            <a:pPr algn="just"/>
            <a:endParaRPr lang="en-US" sz="2100" dirty="0">
              <a:latin typeface="Times New Roman" panose="02020603050405020304" pitchFamily="18" charset="0"/>
              <a:cs typeface="Times New Roman" panose="02020603050405020304" pitchFamily="18" charset="0"/>
            </a:endParaRPr>
          </a:p>
          <a:p>
            <a:pPr algn="just"/>
            <a:r>
              <a:rPr lang="en-US" sz="2100" b="1" u="sng" dirty="0">
                <a:latin typeface="Times New Roman" panose="02020603050405020304" pitchFamily="18" charset="0"/>
                <a:cs typeface="Times New Roman" panose="02020603050405020304" pitchFamily="18" charset="0"/>
              </a:rPr>
              <a:t>Intelligent Traffic Systems:</a:t>
            </a:r>
            <a:r>
              <a:rPr lang="en-US" sz="2100" dirty="0">
                <a:latin typeface="Times New Roman" panose="02020603050405020304" pitchFamily="18" charset="0"/>
                <a:cs typeface="Times New Roman" panose="02020603050405020304" pitchFamily="18" charset="0"/>
              </a:rPr>
              <a:t>YOLOv4 and </a:t>
            </a:r>
            <a:r>
              <a:rPr lang="en-US" sz="2100" dirty="0" err="1">
                <a:latin typeface="Times New Roman" panose="02020603050405020304" pitchFamily="18" charset="0"/>
                <a:cs typeface="Times New Roman" panose="02020603050405020304" pitchFamily="18" charset="0"/>
              </a:rPr>
              <a:t>MobileNet</a:t>
            </a:r>
            <a:r>
              <a:rPr lang="en-US" sz="2100" dirty="0">
                <a:latin typeface="Times New Roman" panose="02020603050405020304" pitchFamily="18" charset="0"/>
                <a:cs typeface="Times New Roman" panose="02020603050405020304" pitchFamily="18" charset="0"/>
              </a:rPr>
              <a:t> V2 </a:t>
            </a:r>
            <a:r>
              <a:rPr lang="en-IN" sz="2100" dirty="0">
                <a:latin typeface="Times New Roman" panose="02020603050405020304" pitchFamily="18" charset="0"/>
                <a:cs typeface="Times New Roman" panose="02020603050405020304" pitchFamily="18" charset="0"/>
              </a:rPr>
              <a:t>pre-trained model</a:t>
            </a:r>
            <a:r>
              <a:rPr lang="en-US" sz="2100" dirty="0">
                <a:latin typeface="Times New Roman" panose="02020603050405020304" pitchFamily="18" charset="0"/>
                <a:cs typeface="Times New Roman" panose="02020603050405020304" pitchFamily="18" charset="0"/>
              </a:rPr>
              <a:t> which is trained over 10 epochs with final validation accuracy of 95.49%</a:t>
            </a:r>
            <a:endParaRPr lang="en-IN"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6592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p>
        </p:txBody>
      </p:sp>
      <p:sp>
        <p:nvSpPr>
          <p:cNvPr id="5" name="TextBox 4">
            <a:extLst>
              <a:ext uri="{FF2B5EF4-FFF2-40B4-BE49-F238E27FC236}">
                <a16:creationId xmlns:a16="http://schemas.microsoft.com/office/drawing/2014/main" id="{EAF54CCF-1401-FACD-25A9-87A3727CB2FE}"/>
              </a:ext>
            </a:extLst>
          </p:cNvPr>
          <p:cNvSpPr txBox="1"/>
          <p:nvPr/>
        </p:nvSpPr>
        <p:spPr>
          <a:xfrm>
            <a:off x="301846" y="1923067"/>
            <a:ext cx="8418042" cy="4262705"/>
          </a:xfrm>
          <a:prstGeom prst="rect">
            <a:avLst/>
          </a:prstGeom>
          <a:noFill/>
        </p:spPr>
        <p:txBody>
          <a:bodyPr wrap="square" rtlCol="0">
            <a:spAutoFit/>
          </a:bodyPr>
          <a:lstStyle/>
          <a:p>
            <a:pPr marL="285750" indent="-285750" algn="just">
              <a:buFont typeface="Wingdings" panose="05000000000000000000" pitchFamily="2" charset="2"/>
              <a:buChar char="Ø"/>
            </a:pPr>
            <a:r>
              <a:rPr lang="en-US" sz="2300" dirty="0">
                <a:latin typeface="Times New Roman" panose="02020603050405020304" pitchFamily="18" charset="0"/>
                <a:cs typeface="Times New Roman" panose="02020603050405020304" pitchFamily="18" charset="0"/>
              </a:rPr>
              <a:t>Our proposed system takes an image from the CCTV cameras at traffic junctions as input for real-time traffic density calculation using image processing and object detection.</a:t>
            </a:r>
          </a:p>
          <a:p>
            <a:pPr marL="285750" indent="-285750" algn="just">
              <a:buFont typeface="Wingdings" panose="05000000000000000000" pitchFamily="2" charset="2"/>
              <a:buChar char="Ø"/>
            </a:pPr>
            <a:r>
              <a:rPr lang="en-US" sz="2300" dirty="0">
                <a:latin typeface="Times New Roman" panose="02020603050405020304" pitchFamily="18" charset="0"/>
                <a:cs typeface="Times New Roman" panose="02020603050405020304" pitchFamily="18" charset="0"/>
              </a:rPr>
              <a:t>A image is passed on to the vehicle detection algorithm, which uses YOLOv8. The number of vehicles of each class, such as car, bike, bus, and truck, is detected, which is to calculate the density of traffic.</a:t>
            </a:r>
          </a:p>
          <a:p>
            <a:pPr marL="285750" indent="-285750" algn="just">
              <a:buFont typeface="Wingdings" panose="05000000000000000000" pitchFamily="2" charset="2"/>
              <a:buChar char="Ø"/>
            </a:pPr>
            <a:r>
              <a:rPr lang="en-US" sz="2300" dirty="0">
                <a:latin typeface="Times New Roman" panose="02020603050405020304" pitchFamily="18" charset="0"/>
                <a:cs typeface="Times New Roman" panose="02020603050405020304" pitchFamily="18" charset="0"/>
              </a:rPr>
              <a:t>The signal switching algorithm uses this density, among some other factors, to set the green signal timer for each lane. </a:t>
            </a:r>
          </a:p>
          <a:p>
            <a:pPr marL="285750" indent="-285750" algn="just">
              <a:buFont typeface="Wingdings" panose="05000000000000000000" pitchFamily="2" charset="2"/>
              <a:buChar char="Ø"/>
            </a:pPr>
            <a:r>
              <a:rPr lang="en-US" sz="2300" dirty="0">
                <a:latin typeface="Times New Roman" panose="02020603050405020304" pitchFamily="18" charset="0"/>
                <a:cs typeface="Times New Roman" panose="02020603050405020304" pitchFamily="18" charset="0"/>
              </a:rPr>
              <a:t>The green signal time is restricted to a maximum and minimum value in order to avoid starvation of a particular lane.</a:t>
            </a:r>
          </a:p>
          <a:p>
            <a:endParaRPr lang="en-IN" dirty="0"/>
          </a:p>
        </p:txBody>
      </p:sp>
    </p:spTree>
    <p:extLst>
      <p:ext uri="{BB962C8B-B14F-4D97-AF65-F5344CB8AC3E}">
        <p14:creationId xmlns:p14="http://schemas.microsoft.com/office/powerpoint/2010/main" val="2761043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p>
        </p:txBody>
      </p:sp>
      <p:sp>
        <p:nvSpPr>
          <p:cNvPr id="5" name="TextBox 4">
            <a:extLst>
              <a:ext uri="{FF2B5EF4-FFF2-40B4-BE49-F238E27FC236}">
                <a16:creationId xmlns:a16="http://schemas.microsoft.com/office/drawing/2014/main" id="{EAF54CCF-1401-FACD-25A9-87A3727CB2FE}"/>
              </a:ext>
            </a:extLst>
          </p:cNvPr>
          <p:cNvSpPr txBox="1"/>
          <p:nvPr/>
        </p:nvSpPr>
        <p:spPr>
          <a:xfrm>
            <a:off x="301752" y="1583703"/>
            <a:ext cx="8418042" cy="4616648"/>
          </a:xfrm>
          <a:prstGeom prst="rect">
            <a:avLst/>
          </a:prstGeom>
          <a:noFill/>
        </p:spPr>
        <p:txBody>
          <a:bodyPr wrap="square" rtlCol="0">
            <a:spAutoFit/>
          </a:bodyPr>
          <a:lstStyle/>
          <a:p>
            <a:pPr algn="just"/>
            <a:r>
              <a:rPr lang="en-US" sz="2300" b="1" u="sng" dirty="0">
                <a:latin typeface="Times New Roman" panose="02020603050405020304" pitchFamily="18" charset="0"/>
                <a:cs typeface="Times New Roman" panose="02020603050405020304" pitchFamily="18" charset="0"/>
              </a:rPr>
              <a:t>Vehicle Detection Module:</a:t>
            </a:r>
          </a:p>
          <a:p>
            <a:pPr algn="just"/>
            <a:r>
              <a:rPr lang="en-US" sz="2300" dirty="0">
                <a:latin typeface="Times New Roman" panose="02020603050405020304" pitchFamily="18" charset="0"/>
                <a:cs typeface="Times New Roman" panose="02020603050405020304" pitchFamily="18" charset="0"/>
              </a:rPr>
              <a:t> The proposed system uses YOLOv8 (You only look once) for vehicle detection, which provides the desired accuracy and processing time. A custom YOLOv8 model was trained for vehicle detection, which can detect vehicles of different classes like cars, bikes, heavy vehicles (buses and trucks), and rickshaws.</a:t>
            </a:r>
          </a:p>
          <a:p>
            <a:pPr algn="just"/>
            <a:endParaRPr lang="en-US" sz="2300" dirty="0">
              <a:latin typeface="Times New Roman" panose="02020603050405020304" pitchFamily="18" charset="0"/>
              <a:cs typeface="Times New Roman" panose="02020603050405020304" pitchFamily="18" charset="0"/>
            </a:endParaRPr>
          </a:p>
          <a:p>
            <a:pPr algn="just"/>
            <a:r>
              <a:rPr lang="en-US" sz="2300" b="1" u="sng" dirty="0">
                <a:latin typeface="Times New Roman" panose="02020603050405020304" pitchFamily="18" charset="0"/>
                <a:cs typeface="Times New Roman" panose="02020603050405020304" pitchFamily="18" charset="0"/>
              </a:rPr>
              <a:t>Signal Switching Module:</a:t>
            </a:r>
          </a:p>
          <a:p>
            <a:pPr algn="just"/>
            <a:r>
              <a:rPr lang="en-US" sz="2300" dirty="0">
                <a:latin typeface="Times New Roman" panose="02020603050405020304" pitchFamily="18" charset="0"/>
                <a:cs typeface="Times New Roman" panose="02020603050405020304" pitchFamily="18" charset="0"/>
              </a:rPr>
              <a:t> The Signal Switching Algorithm sets the green signal timer according to traffic density returned by the vehicle detection module, and updates the red signal timers of other signals accordingly. It also switches between the signals cyclically according to the timers.</a:t>
            </a:r>
          </a:p>
          <a:p>
            <a:endParaRPr lang="en-IN" dirty="0"/>
          </a:p>
        </p:txBody>
      </p:sp>
    </p:spTree>
    <p:extLst>
      <p:ext uri="{BB962C8B-B14F-4D97-AF65-F5344CB8AC3E}">
        <p14:creationId xmlns:p14="http://schemas.microsoft.com/office/powerpoint/2010/main" val="1002222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2ED2DC2-59FD-3A57-CE3B-312851D7B800}"/>
              </a:ext>
            </a:extLst>
          </p:cNvPr>
          <p:cNvSpPr>
            <a:spLocks noGrp="1"/>
          </p:cNvSpPr>
          <p:nvPr>
            <p:ph type="title"/>
          </p:nvPr>
        </p:nvSpPr>
        <p:spPr>
          <a:xfrm>
            <a:off x="301752" y="228600"/>
            <a:ext cx="8534400" cy="758952"/>
          </a:xfrm>
        </p:spPr>
        <p:txBody>
          <a:bodyPr/>
          <a:lstStyle/>
          <a:p>
            <a:r>
              <a:rPr lang="en-US" dirty="0"/>
              <a:t>DESIGN METHODOLOGY</a:t>
            </a:r>
          </a:p>
        </p:txBody>
      </p:sp>
      <p:pic>
        <p:nvPicPr>
          <p:cNvPr id="9" name="Picture 8">
            <a:extLst>
              <a:ext uri="{FF2B5EF4-FFF2-40B4-BE49-F238E27FC236}">
                <a16:creationId xmlns:a16="http://schemas.microsoft.com/office/drawing/2014/main" id="{6BE9C6D9-7788-AA99-CAF1-2F4DA843F1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8780" y="1348033"/>
            <a:ext cx="5059437" cy="4949071"/>
          </a:xfrm>
          <a:prstGeom prst="rect">
            <a:avLst/>
          </a:prstGeom>
        </p:spPr>
      </p:pic>
    </p:spTree>
    <p:extLst>
      <p:ext uri="{BB962C8B-B14F-4D97-AF65-F5344CB8AC3E}">
        <p14:creationId xmlns:p14="http://schemas.microsoft.com/office/powerpoint/2010/main" val="2315837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C0F76D9-7878-95CB-C17A-0ABCCCE11168}"/>
              </a:ext>
            </a:extLst>
          </p:cNvPr>
          <p:cNvSpPr txBox="1"/>
          <p:nvPr/>
        </p:nvSpPr>
        <p:spPr>
          <a:xfrm>
            <a:off x="301752" y="1621411"/>
            <a:ext cx="8342722" cy="4792081"/>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Step 1: Capturing Traffic Images:</a:t>
            </a:r>
          </a:p>
          <a:p>
            <a:pPr algn="just"/>
            <a:r>
              <a:rPr lang="en-US" dirty="0">
                <a:latin typeface="Times New Roman" panose="02020603050405020304" pitchFamily="18" charset="0"/>
                <a:cs typeface="Times New Roman" panose="02020603050405020304" pitchFamily="18" charset="0"/>
              </a:rPr>
              <a:t>Traffic images are taken using CCTV cameras installed at traffic signals.</a:t>
            </a:r>
          </a:p>
          <a:p>
            <a:pPr algn="just"/>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Step 2: Vehicle Detection and Traffic Density Calculation:</a:t>
            </a:r>
          </a:p>
          <a:p>
            <a:pPr algn="just"/>
            <a:r>
              <a:rPr lang="en-US" dirty="0">
                <a:latin typeface="Times New Roman" panose="02020603050405020304" pitchFamily="18" charset="0"/>
                <a:cs typeface="Times New Roman" panose="02020603050405020304" pitchFamily="18" charset="0"/>
              </a:rPr>
              <a:t>We use the YOLOv8 algorithm to detect the vehicles present in the images. We need to calculate the traffic density by determining the number of vehicles in an image.</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Step 3: Sending Traffic Density Data to Server:</a:t>
            </a:r>
          </a:p>
          <a:p>
            <a:pPr algn="just"/>
            <a:r>
              <a:rPr lang="en-US" dirty="0">
                <a:latin typeface="Times New Roman" panose="02020603050405020304" pitchFamily="18" charset="0"/>
                <a:cs typeface="Times New Roman" panose="02020603050405020304" pitchFamily="18" charset="0"/>
              </a:rPr>
              <a:t>The calculated traffic density information is sent to a central server.</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Step 4: Calculating Green Signal Time:</a:t>
            </a:r>
          </a:p>
          <a:p>
            <a:pPr algn="just"/>
            <a:r>
              <a:rPr lang="en-US" dirty="0">
                <a:latin typeface="Times New Roman" panose="02020603050405020304" pitchFamily="18" charset="0"/>
                <a:cs typeface="Times New Roman" panose="02020603050405020304" pitchFamily="18" charset="0"/>
              </a:rPr>
              <a:t>The server processes the traffic density data to calculate the timing for green signals.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Step 5: Updating Traffic Signal Timers :</a:t>
            </a:r>
          </a:p>
          <a:p>
            <a:pPr algn="just"/>
            <a:r>
              <a:rPr lang="en-US" dirty="0">
                <a:latin typeface="Times New Roman" panose="02020603050405020304" pitchFamily="18" charset="0"/>
                <a:cs typeface="Times New Roman" panose="02020603050405020304" pitchFamily="18" charset="0"/>
              </a:rPr>
              <a:t>The green signal time is set for the traffic signal and updating signal to other lanes of road .</a:t>
            </a:r>
          </a:p>
          <a:p>
            <a:pPr algn="just"/>
            <a:endParaRPr lang="en-US" sz="1740" dirty="0"/>
          </a:p>
        </p:txBody>
      </p:sp>
      <p:sp>
        <p:nvSpPr>
          <p:cNvPr id="6" name="TextBox 5">
            <a:extLst>
              <a:ext uri="{FF2B5EF4-FFF2-40B4-BE49-F238E27FC236}">
                <a16:creationId xmlns:a16="http://schemas.microsoft.com/office/drawing/2014/main" id="{AB0D5100-0986-E8E3-596A-411F1F77815E}"/>
              </a:ext>
            </a:extLst>
          </p:cNvPr>
          <p:cNvSpPr txBox="1"/>
          <p:nvPr/>
        </p:nvSpPr>
        <p:spPr>
          <a:xfrm>
            <a:off x="-1055802" y="2187019"/>
            <a:ext cx="184731" cy="369332"/>
          </a:xfrm>
          <a:prstGeom prst="rect">
            <a:avLst/>
          </a:prstGeom>
          <a:noFill/>
        </p:spPr>
        <p:txBody>
          <a:bodyPr wrap="none" rtlCol="0">
            <a:spAutoFit/>
          </a:bodyPr>
          <a:lstStyle/>
          <a:p>
            <a:endParaRPr lang="en-IN" dirty="0"/>
          </a:p>
        </p:txBody>
      </p:sp>
      <p:sp>
        <p:nvSpPr>
          <p:cNvPr id="10" name="TextBox 9">
            <a:extLst>
              <a:ext uri="{FF2B5EF4-FFF2-40B4-BE49-F238E27FC236}">
                <a16:creationId xmlns:a16="http://schemas.microsoft.com/office/drawing/2014/main" id="{EFD3AD91-26F0-8976-5A55-08A1704A2E58}"/>
              </a:ext>
            </a:extLst>
          </p:cNvPr>
          <p:cNvSpPr txBox="1"/>
          <p:nvPr/>
        </p:nvSpPr>
        <p:spPr>
          <a:xfrm>
            <a:off x="1234911" y="377072"/>
            <a:ext cx="4703976" cy="593889"/>
          </a:xfrm>
          <a:prstGeom prst="rect">
            <a:avLst/>
          </a:prstGeom>
          <a:noFill/>
        </p:spPr>
        <p:txBody>
          <a:bodyPr wrap="square" rtlCol="0">
            <a:spAutoFit/>
          </a:bodyPr>
          <a:lstStyle/>
          <a:p>
            <a:endParaRPr lang="en-IN" dirty="0"/>
          </a:p>
        </p:txBody>
      </p:sp>
      <p:sp>
        <p:nvSpPr>
          <p:cNvPr id="11" name="Title 1">
            <a:extLst>
              <a:ext uri="{FF2B5EF4-FFF2-40B4-BE49-F238E27FC236}">
                <a16:creationId xmlns:a16="http://schemas.microsoft.com/office/drawing/2014/main" id="{B2586DEC-2A64-B31B-00C7-FA409D8AA2DA}"/>
              </a:ext>
            </a:extLst>
          </p:cNvPr>
          <p:cNvSpPr>
            <a:spLocks noGrp="1"/>
          </p:cNvSpPr>
          <p:nvPr>
            <p:ph type="title"/>
          </p:nvPr>
        </p:nvSpPr>
        <p:spPr>
          <a:xfrm>
            <a:off x="301752" y="228600"/>
            <a:ext cx="8534400" cy="758952"/>
          </a:xfrm>
        </p:spPr>
        <p:txBody>
          <a:bodyPr/>
          <a:lstStyle/>
          <a:p>
            <a:r>
              <a:rPr lang="en-US" dirty="0"/>
              <a:t>STEPS …</a:t>
            </a:r>
          </a:p>
        </p:txBody>
      </p:sp>
    </p:spTree>
    <p:extLst>
      <p:ext uri="{BB962C8B-B14F-4D97-AF65-F5344CB8AC3E}">
        <p14:creationId xmlns:p14="http://schemas.microsoft.com/office/powerpoint/2010/main" val="270384173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9238</TotalTime>
  <Words>1209</Words>
  <Application>Microsoft Office PowerPoint</Application>
  <PresentationFormat>On-screen Show (4:3)</PresentationFormat>
  <Paragraphs>113</Paragraphs>
  <Slides>17</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Aptos Display</vt:lpstr>
      <vt:lpstr>Arial</vt:lpstr>
      <vt:lpstr>Courier New</vt:lpstr>
      <vt:lpstr>Georgia</vt:lpstr>
      <vt:lpstr>Times New Roman</vt:lpstr>
      <vt:lpstr>Wingdings</vt:lpstr>
      <vt:lpstr>Wingdings 2</vt:lpstr>
      <vt:lpstr>Civic</vt:lpstr>
      <vt:lpstr>Intelligent Traffic Management System using YOLOv8</vt:lpstr>
      <vt:lpstr>CONTENTS</vt:lpstr>
      <vt:lpstr>ABSTRACT</vt:lpstr>
      <vt:lpstr>OBJECTIVE</vt:lpstr>
      <vt:lpstr>EXISTING SYSTEM</vt:lpstr>
      <vt:lpstr>PROPOSED SYSTEM</vt:lpstr>
      <vt:lpstr>PROPOSED SYSTEM</vt:lpstr>
      <vt:lpstr>DESIGN METHODOLOGY</vt:lpstr>
      <vt:lpstr>STEPS …</vt:lpstr>
      <vt:lpstr>IMPLEMENTATION</vt:lpstr>
      <vt:lpstr>SOFTWARE &amp; HARDWARE REQUIREMENTS</vt:lpstr>
      <vt:lpstr>RESULTS</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Madhan</dc:creator>
  <cp:lastModifiedBy>AKURATHI RANJITH KRISHNA</cp:lastModifiedBy>
  <cp:revision>190</cp:revision>
  <dcterms:modified xsi:type="dcterms:W3CDTF">2024-04-18T08:19:25Z</dcterms:modified>
</cp:coreProperties>
</file>