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3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hyperlink" Target="https://www.semanticscholar.org/paper/Analysis-of-Keylogger-Attacks-and-Countermeasures-Liu-Du/54c7255bace229c82e4a5fd812ba8dd8829180c1" TargetMode="Externa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IN" sz="2400" b="1" dirty="0" err="1">
                <a:solidFill>
                  <a:schemeClr val="accent1">
                    <a:lumMod val="75000"/>
                  </a:schemeClr>
                </a:solidFill>
                <a:latin typeface="Arial"/>
                <a:cs typeface="Arial"/>
              </a:rPr>
              <a:t>Ranjith</a:t>
            </a:r>
            <a:r>
              <a:rPr lang="en-IN" sz="2400" b="1" dirty="0">
                <a:solidFill>
                  <a:schemeClr val="accent1">
                    <a:lumMod val="75000"/>
                  </a:schemeClr>
                </a:solidFill>
                <a:latin typeface="Arial"/>
                <a:cs typeface="Arial"/>
              </a:rPr>
              <a:t> S</a:t>
            </a:r>
            <a:r>
              <a:rPr lang="en-US" sz="2400" b="1" dirty="0">
                <a:solidFill>
                  <a:schemeClr val="accent1">
                    <a:lumMod val="75000"/>
                  </a:schemeClr>
                </a:solidFill>
                <a:latin typeface="Arial"/>
                <a:cs typeface="Arial"/>
              </a:rPr>
              <a:t>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normAutofit/>
          </a:bodyPr>
          <a:lstStyle/>
          <a:p>
            <a:pPr>
              <a:buFont typeface="Wingdings" pitchFamily="2" charset="2"/>
              <a:buChar char="q"/>
            </a:pPr>
            <a:r>
              <a:rPr lang="en-US" sz="2400" b="0" i="0" dirty="0">
                <a:solidFill>
                  <a:schemeClr val="tx1"/>
                </a:solidFill>
                <a:effectLst/>
                <a:latin typeface="Times New Roman" pitchFamily="18" charset="0"/>
                <a:cs typeface="Times New Roman" pitchFamily="18" charset="0"/>
              </a:rPr>
              <a:t>Enhancing Security Measures: Implement encryption techniques to secure logged data.</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User Authentication: Integrate user authentication mechanisms to prevent unauthorized access.</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latin typeface="Times New Roman" pitchFamily="18" charset="0"/>
                <a:cs typeface="Times New Roman" pitchFamily="18" charset="0"/>
              </a:rPr>
              <a:t>A Survey on Keylogger and its Detection Techniques by Vishal Bharti, Aditya Kumar Gupta, and </a:t>
            </a:r>
            <a:r>
              <a:rPr lang="en-IN" sz="2000" dirty="0" err="1">
                <a:solidFill>
                  <a:schemeClr val="tx1"/>
                </a:solidFill>
                <a:latin typeface="Times New Roman" pitchFamily="18" charset="0"/>
                <a:cs typeface="Times New Roman" pitchFamily="18" charset="0"/>
              </a:rPr>
              <a:t>Shailendra</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Mishra</a:t>
            </a:r>
            <a:r>
              <a:rPr lang="en-IN" sz="2000" dirty="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latin typeface="Times New Roman" pitchFamily="18" charset="0"/>
                <a:cs typeface="Times New Roman" pitchFamily="18" charset="0"/>
              </a:rPr>
              <a:t> Analysis of Keylogger Attacks and Countermeasures by </a:t>
            </a:r>
            <a:r>
              <a:rPr lang="en-IN" sz="2000" dirty="0" err="1">
                <a:solidFill>
                  <a:schemeClr val="tx1"/>
                </a:solidFill>
                <a:latin typeface="Times New Roman" pitchFamily="18" charset="0"/>
                <a:cs typeface="Times New Roman" pitchFamily="18" charset="0"/>
              </a:rPr>
              <a:t>Hongliang</a:t>
            </a:r>
            <a:r>
              <a:rPr lang="en-IN" sz="2000" dirty="0">
                <a:solidFill>
                  <a:schemeClr val="tx1"/>
                </a:solidFill>
                <a:latin typeface="Times New Roman" pitchFamily="18" charset="0"/>
                <a:cs typeface="Times New Roman" pitchFamily="18" charset="0"/>
              </a:rPr>
              <a:t> Liu, </a:t>
            </a:r>
            <a:r>
              <a:rPr lang="en-IN" sz="2000" dirty="0" err="1">
                <a:solidFill>
                  <a:schemeClr val="tx1"/>
                </a:solidFill>
                <a:latin typeface="Times New Roman" pitchFamily="18" charset="0"/>
                <a:cs typeface="Times New Roman" pitchFamily="18" charset="0"/>
              </a:rPr>
              <a:t>Ruiying</a:t>
            </a:r>
            <a:r>
              <a:rPr lang="en-IN" sz="2000" dirty="0">
                <a:solidFill>
                  <a:schemeClr val="tx1"/>
                </a:solidFill>
                <a:latin typeface="Times New Roman" pitchFamily="18" charset="0"/>
                <a:cs typeface="Times New Roman" pitchFamily="18" charset="0"/>
              </a:rPr>
              <a:t> Du, and </a:t>
            </a:r>
            <a:r>
              <a:rPr lang="en-IN" sz="2000" dirty="0" err="1">
                <a:solidFill>
                  <a:schemeClr val="tx1"/>
                </a:solidFill>
                <a:latin typeface="Times New Roman" pitchFamily="18" charset="0"/>
                <a:cs typeface="Times New Roman" pitchFamily="18" charset="0"/>
              </a:rPr>
              <a:t>Quansheng</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Zhuan</a:t>
            </a:r>
            <a:r>
              <a:rPr lang="en-IN" sz="2000" dirty="0">
                <a:solidFill>
                  <a:schemeClr val="tx1"/>
                </a:solidFill>
                <a:latin typeface="Times New Roman" pitchFamily="18" charset="0"/>
                <a:cs typeface="Times New Roman" pitchFamily="18" charset="0"/>
              </a:rPr>
              <a:t> </a:t>
            </a:r>
            <a:r>
              <a:rPr lang="en-IN" sz="2000" dirty="0">
                <a:solidFill>
                  <a:schemeClr val="tx1"/>
                </a:solidFill>
              </a:rPr>
              <a:t> </a:t>
            </a:r>
            <a:r>
              <a:rPr lang="en-IN" sz="2000" b="0" i="0" strike="noStrike" dirty="0">
                <a:solidFill>
                  <a:schemeClr val="tx1"/>
                </a:solidFill>
                <a:effectLst/>
                <a:latin typeface="Söhne"/>
                <a:hlinkClick r:id="rId2"/>
              </a:rPr>
              <a:t>https://www.semanticscholar.org/paper/Analysis-of-Keylogger-Attacks-and-Countermeasures- 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latin typeface="Times New Roman" pitchFamily="18" charset="0"/>
                <a:cs typeface="Times New Roman" pitchFamily="18" charset="0"/>
              </a:rPr>
              <a:t>Detection of Keyloggers:  A Review by </a:t>
            </a:r>
            <a:r>
              <a:rPr lang="en-IN" sz="2000" dirty="0" err="1">
                <a:solidFill>
                  <a:schemeClr val="tx1"/>
                </a:solidFill>
                <a:latin typeface="Times New Roman" pitchFamily="18" charset="0"/>
                <a:cs typeface="Times New Roman" pitchFamily="18" charset="0"/>
              </a:rPr>
              <a:t>Shukor</a:t>
            </a:r>
            <a:r>
              <a:rPr lang="en-IN" sz="2000" dirty="0">
                <a:solidFill>
                  <a:schemeClr val="tx1"/>
                </a:solidFill>
                <a:latin typeface="Times New Roman" pitchFamily="18" charset="0"/>
                <a:cs typeface="Times New Roman" pitchFamily="18" charset="0"/>
              </a:rPr>
              <a:t> Abd Razak, Ku </a:t>
            </a:r>
            <a:r>
              <a:rPr lang="en-IN" sz="2000" dirty="0" err="1">
                <a:solidFill>
                  <a:schemeClr val="tx1"/>
                </a:solidFill>
                <a:latin typeface="Times New Roman" pitchFamily="18" charset="0"/>
                <a:cs typeface="Times New Roman" pitchFamily="18" charset="0"/>
              </a:rPr>
              <a:t>Ruhana</a:t>
            </a:r>
            <a:r>
              <a:rPr lang="en-IN" sz="2000" dirty="0">
                <a:solidFill>
                  <a:schemeClr val="tx1"/>
                </a:solidFill>
                <a:latin typeface="Times New Roman" pitchFamily="18" charset="0"/>
                <a:cs typeface="Times New Roman" pitchFamily="18" charset="0"/>
              </a:rPr>
              <a:t> Ku-</a:t>
            </a:r>
            <a:r>
              <a:rPr lang="en-IN" sz="2000" dirty="0" err="1">
                <a:solidFill>
                  <a:schemeClr val="tx1"/>
                </a:solidFill>
                <a:latin typeface="Times New Roman" pitchFamily="18" charset="0"/>
                <a:cs typeface="Times New Roman" pitchFamily="18" charset="0"/>
              </a:rPr>
              <a:t>Mahamud</a:t>
            </a:r>
            <a:r>
              <a:rPr lang="en-IN" sz="2000" dirty="0">
                <a:solidFill>
                  <a:schemeClr val="tx1"/>
                </a:solidFill>
                <a:latin typeface="Times New Roman" pitchFamily="18" charset="0"/>
                <a:cs typeface="Times New Roman" pitchFamily="18" charset="0"/>
              </a:rPr>
              <a:t>, and </a:t>
            </a:r>
            <a:r>
              <a:rPr lang="en-IN" sz="2000" dirty="0" err="1">
                <a:solidFill>
                  <a:schemeClr val="tx1"/>
                </a:solidFill>
                <a:latin typeface="Times New Roman" pitchFamily="18" charset="0"/>
                <a:cs typeface="Times New Roman" pitchFamily="18" charset="0"/>
              </a:rPr>
              <a:t>Ramlan</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Mahmod</a:t>
            </a:r>
            <a:r>
              <a:rPr lang="en-IN" sz="2000" dirty="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AutoNum type="arabicPeriod" startAt="4"/>
            </a:pPr>
            <a:r>
              <a:rPr lang="en-IN" sz="2000" dirty="0">
                <a:solidFill>
                  <a:schemeClr val="tx1"/>
                </a:solidFill>
                <a:latin typeface="Times New Roman" pitchFamily="18" charset="0"/>
                <a:cs typeface="Times New Roman" pitchFamily="18" charset="0"/>
              </a:rPr>
              <a:t>A Comprehensive Study on Keylogger Attack and </a:t>
            </a:r>
            <a:r>
              <a:rPr lang="en-IN" sz="2000" dirty="0" err="1">
                <a:solidFill>
                  <a:schemeClr val="tx1"/>
                </a:solidFill>
                <a:latin typeface="Times New Roman" pitchFamily="18" charset="0"/>
                <a:cs typeface="Times New Roman" pitchFamily="18" charset="0"/>
              </a:rPr>
              <a:t>Defense</a:t>
            </a:r>
            <a:r>
              <a:rPr lang="en-IN" sz="2000" dirty="0">
                <a:solidFill>
                  <a:schemeClr val="tx1"/>
                </a:solidFill>
                <a:latin typeface="Times New Roman" pitchFamily="18" charset="0"/>
                <a:cs typeface="Times New Roman" pitchFamily="18" charset="0"/>
              </a:rPr>
              <a:t> by </a:t>
            </a:r>
            <a:r>
              <a:rPr lang="en-IN" sz="2000" dirty="0" err="1">
                <a:solidFill>
                  <a:schemeClr val="tx1"/>
                </a:solidFill>
                <a:latin typeface="Times New Roman" pitchFamily="18" charset="0"/>
                <a:cs typeface="Times New Roman" pitchFamily="18" charset="0"/>
              </a:rPr>
              <a:t>Shuo</a:t>
            </a:r>
            <a:r>
              <a:rPr lang="en-IN" sz="2000" dirty="0">
                <a:solidFill>
                  <a:schemeClr val="tx1"/>
                </a:solidFill>
                <a:latin typeface="Times New Roman" pitchFamily="18" charset="0"/>
                <a:cs typeface="Times New Roman" pitchFamily="18" charset="0"/>
              </a:rPr>
              <a:t> Chen, Rui Wang, </a:t>
            </a:r>
            <a:r>
              <a:rPr lang="en-IN" sz="2000" dirty="0" err="1">
                <a:solidFill>
                  <a:schemeClr val="tx1"/>
                </a:solidFill>
                <a:latin typeface="Times New Roman" pitchFamily="18" charset="0"/>
                <a:cs typeface="Times New Roman" pitchFamily="18" charset="0"/>
              </a:rPr>
              <a:t>XiaoFeng</a:t>
            </a:r>
            <a:r>
              <a:rPr lang="en-IN" sz="2000" dirty="0">
                <a:solidFill>
                  <a:schemeClr val="tx1"/>
                </a:solidFill>
                <a:latin typeface="Times New Roman" pitchFamily="18" charset="0"/>
                <a:cs typeface="Times New Roman" pitchFamily="18" charset="0"/>
              </a:rPr>
              <a:t> Wang, and </a:t>
            </a:r>
            <a:r>
              <a:rPr lang="en-IN" sz="2000" dirty="0" err="1">
                <a:solidFill>
                  <a:schemeClr val="tx1"/>
                </a:solidFill>
                <a:latin typeface="Times New Roman" pitchFamily="18" charset="0"/>
                <a:cs typeface="Times New Roman" pitchFamily="18" charset="0"/>
              </a:rPr>
              <a:t>Kehuan</a:t>
            </a:r>
            <a:r>
              <a:rPr lang="en-IN" sz="2000" dirty="0">
                <a:solidFill>
                  <a:schemeClr val="tx1"/>
                </a:solidFill>
                <a:latin typeface="Times New Roman" pitchFamily="18" charset="0"/>
                <a:cs typeface="Times New Roman" pitchFamily="18" charset="0"/>
              </a:rPr>
              <a:t> Zhang</a:t>
            </a:r>
            <a:r>
              <a:rPr lang="en-IN" sz="2000" dirty="0">
                <a:solidFill>
                  <a:schemeClr val="tx1"/>
                </a:solidFill>
              </a:rPr>
              <a:t>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u="sng"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Problem Statement </a:t>
            </a:r>
          </a:p>
          <a:p>
            <a:pPr marL="305435" indent="-305435">
              <a:buFont typeface="Wingdings" pitchFamily="2" charset="2"/>
              <a:buChar char="q"/>
            </a:pPr>
            <a:r>
              <a:rPr lang="en-US" sz="2000" b="1" dirty="0">
                <a:latin typeface="Arial"/>
                <a:ea typeface="+mn-lt"/>
                <a:cs typeface="Arial"/>
              </a:rPr>
              <a:t>Proposed System/Solution</a:t>
            </a:r>
            <a:endParaRPr lang="en-US" dirty="0">
              <a:latin typeface="Arial"/>
              <a:cs typeface="Arial"/>
            </a:endParaRPr>
          </a:p>
          <a:p>
            <a:pPr marL="305435" indent="-305435">
              <a:buFont typeface="Wingdings" pitchFamily="2" charset="2"/>
              <a:buChar char="q"/>
            </a:pPr>
            <a:r>
              <a:rPr lang="en-US" sz="2000" b="1" dirty="0">
                <a:latin typeface="Arial"/>
                <a:ea typeface="+mn-lt"/>
                <a:cs typeface="Calibri"/>
              </a:rPr>
              <a:t>System </a:t>
            </a:r>
            <a:r>
              <a:rPr lang="en-US" sz="2000" b="1" dirty="0">
                <a:latin typeface="Arial"/>
                <a:ea typeface="+mn-lt"/>
                <a:cs typeface="+mn-lt"/>
              </a:rPr>
              <a:t>Development Approach </a:t>
            </a:r>
          </a:p>
          <a:p>
            <a:pPr marL="305435" indent="-305435">
              <a:buFont typeface="Wingdings" pitchFamily="2" charset="2"/>
              <a:buChar char="q"/>
            </a:pPr>
            <a:r>
              <a:rPr lang="en-US" sz="2000" b="1" dirty="0">
                <a:latin typeface="Arial"/>
                <a:ea typeface="+mn-lt"/>
                <a:cs typeface="+mn-lt"/>
              </a:rPr>
              <a:t>Algorithm &amp; Deployment  </a:t>
            </a:r>
            <a:endParaRPr lang="en-US" dirty="0">
              <a:latin typeface="Arial"/>
              <a:cs typeface="Calibri"/>
            </a:endParaRPr>
          </a:p>
          <a:p>
            <a:pPr marL="305435" indent="-305435">
              <a:buFont typeface="Wingdings" pitchFamily="2" charset="2"/>
              <a:buChar char="q"/>
            </a:pPr>
            <a:r>
              <a:rPr lang="en-US" sz="2000" b="1" dirty="0">
                <a:latin typeface="Arial"/>
                <a:ea typeface="+mn-lt"/>
                <a:cs typeface="Arial"/>
              </a:rPr>
              <a:t>Result </a:t>
            </a:r>
          </a:p>
          <a:p>
            <a:pPr marL="305435" indent="-305435">
              <a:buFont typeface="Wingdings" pitchFamily="2" charset="2"/>
              <a:buChar char="q"/>
            </a:pPr>
            <a:r>
              <a:rPr lang="en-US" sz="2000" b="1" dirty="0">
                <a:latin typeface="Arial"/>
                <a:ea typeface="+mn-lt"/>
                <a:cs typeface="Arial"/>
              </a:rPr>
              <a:t>Conclusion</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Future Scope</a:t>
            </a:r>
          </a:p>
          <a:p>
            <a:pPr marL="305435" indent="-305435">
              <a:buFont typeface="Wingdings" pitchFamily="2" charset="2"/>
              <a:buChar char="q"/>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pPr>
              <a:buFont typeface="Wingdings" pitchFamily="2" charset="2"/>
              <a:buChar char="q"/>
            </a:pPr>
            <a:r>
              <a:rPr lang="en-US" sz="2400" dirty="0">
                <a:solidFill>
                  <a:schemeClr val="tx1"/>
                </a:solidFill>
                <a:latin typeface="Times New Roman" pitchFamily="18" charset="0"/>
                <a:cs typeface="Times New Roman" pitchFamily="18"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490024"/>
            <a:ext cx="9604317" cy="187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itchFamily="2" charset="2"/>
              <a:buChar char="q"/>
              <a:tabLst/>
            </a:pP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Our proposed system entails the development of a keylogger using Python's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Tkinter</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the GUI, alongside the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pynput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capturing keyboard inputs. The keylogger records keystrokes and saves them in both text and JSON formats for comprehensive analysis</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normAutofit fontScale="85000" lnSpcReduction="20000"/>
          </a:bodyPr>
          <a:lstStyle/>
          <a:p>
            <a:pPr marL="0" indent="0">
              <a:lnSpc>
                <a:spcPct val="100000"/>
              </a:lnSpc>
              <a:spcAft>
                <a:spcPts val="800"/>
              </a:spcAft>
              <a:buNone/>
            </a:pP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a:t>
            </a: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Used</a:t>
            </a: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Python: For programming the keylogger functionality.</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Tkinter</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building the graphical user interface (GUI).</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pynput</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capturing keyboard inputs.</a:t>
            </a:r>
          </a:p>
          <a:p>
            <a:pPr>
              <a:lnSpc>
                <a:spcPct val="17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JSON: For storing keystroke data in a structured format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a:buFont typeface="Wingdings" pitchFamily="2" charset="2"/>
              <a:buChar char="q"/>
            </a:pPr>
            <a:r>
              <a:rPr lang="en-IN" sz="2600" b="1" i="0" dirty="0">
                <a:solidFill>
                  <a:schemeClr val="tx1"/>
                </a:solidFill>
                <a:effectLst/>
                <a:latin typeface="Times New Roman" pitchFamily="18" charset="0"/>
                <a:cs typeface="Times New Roman" pitchFamily="18" charset="0"/>
              </a:rPr>
              <a:t>Initialization:</a:t>
            </a:r>
            <a:r>
              <a:rPr lang="en-IN" sz="2400" b="0" i="0" dirty="0">
                <a:solidFill>
                  <a:schemeClr val="tx1"/>
                </a:solidFill>
                <a:effectLst/>
                <a:latin typeface="Times New Roman" pitchFamily="18" charset="0"/>
                <a:cs typeface="Times New Roman" pitchFamily="18" charset="0"/>
              </a:rPr>
              <a:t> </a:t>
            </a:r>
            <a:endParaRPr lang="en-IN" sz="2400" dirty="0">
              <a:solidFill>
                <a:schemeClr val="tx1"/>
              </a:solidFill>
              <a:latin typeface="Times New Roman" pitchFamily="18" charset="0"/>
              <a:cs typeface="Times New Roman" pitchFamily="18" charset="0"/>
            </a:endParaRPr>
          </a:p>
          <a:p>
            <a:pPr>
              <a:buNone/>
            </a:pPr>
            <a:r>
              <a:rPr lang="en-IN" sz="2400" b="0" i="0" dirty="0">
                <a:solidFill>
                  <a:schemeClr val="tx1"/>
                </a:solidFill>
                <a:effectLst/>
                <a:latin typeface="Times New Roman" pitchFamily="18" charset="0"/>
                <a:cs typeface="Times New Roman" pitchFamily="18" charset="0"/>
              </a:rPr>
              <a:t>          </a:t>
            </a:r>
            <a:r>
              <a:rPr lang="en-IN" sz="2200" b="0" i="0" dirty="0">
                <a:solidFill>
                  <a:schemeClr val="tx1"/>
                </a:solidFill>
                <a:effectLst/>
                <a:latin typeface="Times New Roman" pitchFamily="18" charset="0"/>
                <a:cs typeface="Times New Roman" pitchFamily="18" charset="0"/>
              </a:rPr>
              <a:t>Initialize necessary variables and flags.</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Event Handling: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on_press</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pressed and held keys.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on_release</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released keys and manages flag state.</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Logging: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generate_text_log</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Saves keystrokes in a text file.</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generate_json_file</a:t>
            </a:r>
            <a:r>
              <a:rPr lang="en-IN" sz="2200" b="0" i="1" dirty="0">
                <a:solidFill>
                  <a:schemeClr val="tx1"/>
                </a:solidFill>
                <a:effectLst/>
                <a:latin typeface="Times New Roman" pitchFamily="18" charset="0"/>
                <a:cs typeface="Times New Roman" pitchFamily="18" charset="0"/>
              </a:rPr>
              <a:t>(</a:t>
            </a:r>
            <a:r>
              <a:rPr lang="en-IN" sz="2200" b="0" i="1" dirty="0" err="1">
                <a:solidFill>
                  <a:schemeClr val="tx1"/>
                </a:solidFill>
                <a:effectLst/>
                <a:latin typeface="Times New Roman" pitchFamily="18" charset="0"/>
                <a:cs typeface="Times New Roman" pitchFamily="18" charset="0"/>
              </a:rPr>
              <a:t>keys_used</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Saves keystrokes in a JSON file.</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Keylogger Control:</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start_keylogger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Initiates keylogging process.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stop_keylogger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pPr>
              <a:buFont typeface="Wingdings" pitchFamily="2" charset="2"/>
              <a:buChar char="q"/>
            </a:pPr>
            <a:r>
              <a:rPr lang="en-US" sz="2000" b="0" i="0" dirty="0">
                <a:solidFill>
                  <a:schemeClr val="tx1"/>
                </a:solidFill>
                <a:effectLst/>
                <a:latin typeface="Times New Roman" pitchFamily="18" charset="0"/>
                <a:cs typeface="Times New Roman" pitchFamily="18"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buFont typeface="Wingdings" pitchFamily="2" charset="2"/>
              <a:buChar char="q"/>
            </a:pPr>
            <a:r>
              <a:rPr lang="en-US" sz="2400" b="0" i="0" dirty="0">
                <a:solidFill>
                  <a:schemeClr val="tx1"/>
                </a:solidFill>
                <a:effectLst/>
                <a:latin typeface="Times New Roman" pitchFamily="18" charset="0"/>
                <a:cs typeface="Times New Roman" pitchFamily="18"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184</TotalTime>
  <Words>438</Words>
  <Application>Microsoft Office PowerPoint</Application>
  <PresentationFormat>Widescreen</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Jeff rey</cp:lastModifiedBy>
  <cp:revision>29</cp:revision>
  <dcterms:created xsi:type="dcterms:W3CDTF">2021-05-26T16:50:10Z</dcterms:created>
  <dcterms:modified xsi:type="dcterms:W3CDTF">2024-04-01T03:27:20Z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