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4" r:id="rId3"/>
    <p:sldId id="265" r:id="rId4"/>
    <p:sldId id="272" r:id="rId5"/>
    <p:sldId id="274" r:id="rId6"/>
    <p:sldId id="267" r:id="rId7"/>
    <p:sldId id="271" r:id="rId8"/>
    <p:sldId id="27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624"/>
    <a:srgbClr val="5CFA54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3F3C-F71B-43A3-A083-D89CD1561240}" type="datetimeFigureOut">
              <a:rPr lang="de-DE" smtClean="0"/>
              <a:pPr/>
              <a:t>12.03.2016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dirty="0" smtClean="0"/>
              <a:t>© NTT DATA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33D9-9668-411F-B72E-E0644CC82AA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92696" y="8460432"/>
            <a:ext cx="309562" cy="217487"/>
          </a:xfrm>
          <a:prstGeom prst="rightArrow">
            <a:avLst>
              <a:gd name="adj1" fmla="val 50000"/>
              <a:gd name="adj2" fmla="val 35584"/>
            </a:avLst>
          </a:prstGeom>
          <a:solidFill>
            <a:srgbClr val="5981CF"/>
          </a:solidFill>
          <a:ln w="63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 dirty="0">
              <a:solidFill>
                <a:srgbClr val="5981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3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76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82" y="4742"/>
            <a:ext cx="6614121" cy="2950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21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Deutschland GmbH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1" y="217097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6" y="1402640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AutoNum type="arabicPlain"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endParaRPr lang="de-DE" noProof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‹Nr.›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de-DE" noProof="0" smtClean="0"/>
              <a:t>Index</a:t>
            </a:r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TT_Section_Div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527048" cy="1527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6731877"/>
            <a:ext cx="9144001" cy="128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extBox 13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pPr/>
              <a:t>‹Nr.›</a:t>
            </a:fld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029" y="1753346"/>
            <a:ext cx="7622973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1798" y="2518522"/>
            <a:ext cx="7622201" cy="7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51001" y="1770413"/>
            <a:ext cx="7219818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sz="2200" noProof="0" smtClean="0"/>
              <a:t>Click to edit Master title style</a:t>
            </a:r>
            <a:endParaRPr lang="de-DE" sz="2200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‹Nr.›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de-DE" noProof="0" dirty="0" smtClean="0"/>
              <a:t>Blank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‹Nr.›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21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39970" y="1412875"/>
            <a:ext cx="7735766" cy="44640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6485C1"/>
              </a:buClr>
              <a:buFont typeface="Arial" pitchFamily="34" charset="0"/>
              <a:buChar char="►"/>
              <a:defRPr sz="1800"/>
            </a:lvl1pPr>
            <a:lvl2pPr marL="682625" indent="-225425">
              <a:buClr>
                <a:srgbClr val="6485C1"/>
              </a:buClr>
              <a:buSzPct val="80000"/>
              <a:buFont typeface="Arial" pitchFamily="34" charset="0"/>
              <a:buChar char="►"/>
              <a:defRPr sz="1800"/>
            </a:lvl2pPr>
            <a:lvl3pPr marL="1090613" indent="-176213">
              <a:buClr>
                <a:srgbClr val="6485C1"/>
              </a:buClr>
              <a:buSzPct val="60000"/>
              <a:buFont typeface="Arial" pitchFamily="34" charset="0"/>
              <a:buChar char="►"/>
              <a:defRPr sz="1800"/>
            </a:lvl3pPr>
            <a:lvl4pPr marL="1544638" indent="-173038">
              <a:buClr>
                <a:srgbClr val="6485C1"/>
              </a:buClr>
              <a:buSzPct val="60000"/>
              <a:buFont typeface="Arial" pitchFamily="34" charset="0"/>
              <a:buChar char="►"/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‹Nr.›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7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4499992" y="5373216"/>
            <a:ext cx="4618608" cy="133930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(Please omit notations when unnecessary) </a:t>
            </a:r>
            <a:endParaRPr lang="de-DE" noProof="0"/>
          </a:p>
        </p:txBody>
      </p:sp>
      <p:sp>
        <p:nvSpPr>
          <p:cNvPr id="13" name="TextBox 12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pic>
        <p:nvPicPr>
          <p:cNvPr id="10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0425" y="2795921"/>
            <a:ext cx="4873752" cy="1266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8" r:id="rId4"/>
    <p:sldLayoutId id="2147483665" r:id="rId5"/>
    <p:sldLayoutId id="2147483669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2699792" y="4293096"/>
            <a:ext cx="6127221" cy="1041845"/>
          </a:xfrm>
        </p:spPr>
        <p:txBody>
          <a:bodyPr/>
          <a:lstStyle/>
          <a:p>
            <a:r>
              <a:rPr lang="de-DE" dirty="0" smtClean="0"/>
              <a:t>Ranjitha Kuntimaddi, Tobias Staller, Lukas Friedlmeier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NTT Data Deutschland – </a:t>
            </a:r>
            <a:r>
              <a:rPr lang="de-DE" dirty="0" err="1" smtClean="0"/>
              <a:t>Munich</a:t>
            </a:r>
            <a:r>
              <a:rPr lang="de-DE" dirty="0" smtClean="0"/>
              <a:t>, Germany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Office – Find </a:t>
            </a:r>
            <a:r>
              <a:rPr lang="de-DE" dirty="0" err="1" smtClean="0"/>
              <a:t>my</a:t>
            </a:r>
            <a:r>
              <a:rPr lang="de-DE" dirty="0" smtClean="0"/>
              <a:t> Colleges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7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Jack‘s</a:t>
            </a:r>
            <a:r>
              <a:rPr lang="de-DE" dirty="0" smtClean="0"/>
              <a:t> </a:t>
            </a:r>
            <a:r>
              <a:rPr lang="de-DE" dirty="0" err="1" smtClean="0"/>
              <a:t>Everday</a:t>
            </a:r>
            <a:r>
              <a:rPr lang="de-DE" dirty="0" smtClean="0"/>
              <a:t> Problem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429000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Meet Jack the Consultant. He is hard working but usually he is a little bit late in the </a:t>
            </a:r>
            <a:r>
              <a:rPr lang="en-US" dirty="0" smtClean="0"/>
              <a:t>office. Of </a:t>
            </a:r>
            <a:r>
              <a:rPr lang="en-US" dirty="0"/>
              <a:t>course all desks are occupied. He always spends a lot of time finding a desk and wastes his precious </a:t>
            </a:r>
            <a:r>
              <a:rPr lang="en-US" dirty="0" smtClean="0"/>
              <a:t>time. That </a:t>
            </a:r>
            <a:r>
              <a:rPr lang="en-US" dirty="0"/>
              <a:t>puts him in a bad mood. He never knows where is team members are located and only interacts with them over chat.</a:t>
            </a:r>
            <a:endParaRPr lang="de-DE" dirty="0" smtClean="0"/>
          </a:p>
        </p:txBody>
      </p:sp>
      <p:pic>
        <p:nvPicPr>
          <p:cNvPr id="1031" name="Picture 7" descr="C:\Users\KUNTIR\Desktop\offic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18682"/>
          <a:stretch/>
        </p:blipFill>
        <p:spPr bwMode="auto">
          <a:xfrm>
            <a:off x="611560" y="1052736"/>
            <a:ext cx="2776840" cy="18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mail.google.com/mail/u/0/?ui=2&amp;ik=73d5c9f982&amp;view=fimg&amp;th=1536b5d3fcf41186&amp;attid=0.1.1&amp;disp=emb&amp;attbid=ANGjdJ9gCVIsWqIaLik1C-7RVDBSzWhl2UxW4FUcQqNFyFxYTbn_a3zRHxFVH5QRNyQPNCQXdxS5PeQO9N0uUzhmMGgqHfdBg_AijlL6HECGIOu7TAKkDC07kPrCueY&amp;sz=s0-l75-ft&amp;ats=1457795220473&amp;rm=1536b5d3fcf41186&amp;zw&amp;atsh=1"/>
          <p:cNvSpPr>
            <a:spLocks noChangeAspect="1" noChangeArrowheads="1"/>
          </p:cNvSpPr>
          <p:nvPr/>
        </p:nvSpPr>
        <p:spPr bwMode="auto">
          <a:xfrm>
            <a:off x="155574" y="-144463"/>
            <a:ext cx="6792689" cy="679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852936"/>
            <a:ext cx="2769438" cy="35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Jack‘s</a:t>
            </a:r>
            <a:r>
              <a:rPr lang="de-DE" dirty="0" smtClean="0"/>
              <a:t> </a:t>
            </a:r>
            <a:r>
              <a:rPr lang="de-DE" dirty="0"/>
              <a:t>P</a:t>
            </a:r>
            <a:r>
              <a:rPr lang="de-DE" dirty="0" smtClean="0"/>
              <a:t>roblem 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655676" y="3142709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b="1" dirty="0" smtClean="0">
                <a:solidFill>
                  <a:srgbClr val="2286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OFFICE!!</a:t>
            </a:r>
            <a:endParaRPr lang="de-DE" sz="3600" dirty="0">
              <a:solidFill>
                <a:srgbClr val="2286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smtClean="0"/>
              <a:t>A soucre:</a:t>
            </a:r>
          </a:p>
          <a:p>
            <a:pPr algn="just"/>
            <a:endParaRPr lang="de-DE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sitting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 err="1" smtClean="0"/>
              <a:t>to</a:t>
            </a:r>
            <a:r>
              <a:rPr lang="de-DE" dirty="0" smtClean="0"/>
              <a:t> find out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desk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?!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desk</a:t>
            </a:r>
            <a:endParaRPr lang="de-D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4012029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smtClean="0"/>
              <a:t>A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effective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:</a:t>
            </a:r>
          </a:p>
          <a:p>
            <a:pPr algn="just"/>
            <a:endParaRPr lang="de-DE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smtClean="0"/>
              <a:t> find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smtClean="0"/>
              <a:t>Find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desks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err="1"/>
              <a:t>e</a:t>
            </a:r>
            <a:r>
              <a:rPr lang="de-DE" dirty="0" err="1" smtClean="0"/>
              <a:t>asily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algn="just"/>
            <a:endParaRPr lang="de-DE" dirty="0"/>
          </a:p>
          <a:p>
            <a:pPr algn="just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3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SmartOffice</a:t>
            </a:r>
            <a:endParaRPr lang="de-DE" dirty="0"/>
          </a:p>
        </p:txBody>
      </p:sp>
      <p:sp>
        <p:nvSpPr>
          <p:cNvPr id="5" name="AutoShape 2" descr="Image result for han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Image result for hand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4416"/>
            <a:ext cx="1071716" cy="7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1587243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 Phone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1640" y="3311757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Smart </a:t>
            </a:r>
            <a:r>
              <a:rPr lang="de-DE" b="1" dirty="0" smtClean="0"/>
              <a:t>Office</a:t>
            </a:r>
            <a:br>
              <a:rPr lang="de-DE" b="1" dirty="0" smtClean="0"/>
            </a:br>
            <a:r>
              <a:rPr lang="de-DE" b="1" dirty="0" smtClean="0"/>
              <a:t>App </a:t>
            </a:r>
            <a:endParaRPr lang="de-DE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60032" y="1583558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1277" y="3311757"/>
            <a:ext cx="1837709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iBeacons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Low </a:t>
            </a:r>
            <a:r>
              <a:rPr lang="de-DE" dirty="0" err="1"/>
              <a:t>E</a:t>
            </a:r>
            <a:r>
              <a:rPr lang="de-DE" dirty="0" err="1" smtClean="0"/>
              <a:t>nergy</a:t>
            </a:r>
            <a:r>
              <a:rPr lang="de-DE" dirty="0" smtClean="0"/>
              <a:t> Bluetooth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1880" y="4941168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2231740" y="2379331"/>
            <a:ext cx="0" cy="932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31840" y="3707801"/>
            <a:ext cx="17094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1"/>
          </p:cNvCxnSpPr>
          <p:nvPr/>
        </p:nvCxnSpPr>
        <p:spPr>
          <a:xfrm>
            <a:off x="2231740" y="4103845"/>
            <a:ext cx="1260140" cy="12333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V="1">
            <a:off x="5760132" y="2375646"/>
            <a:ext cx="0" cy="93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0" b="19248"/>
          <a:stretch/>
        </p:blipFill>
        <p:spPr bwMode="auto">
          <a:xfrm>
            <a:off x="5364089" y="5082746"/>
            <a:ext cx="1150622" cy="120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441604"/>
            <a:ext cx="379924" cy="53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0" y="4211347"/>
            <a:ext cx="1341686" cy="59956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3" y="4907263"/>
            <a:ext cx="1823864" cy="45596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64" y="773006"/>
            <a:ext cx="810552" cy="81055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89" y="836712"/>
            <a:ext cx="1258812" cy="69451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88740"/>
            <a:ext cx="2232248" cy="1674186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" y="3081486"/>
            <a:ext cx="980728" cy="98072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96" y="4959431"/>
            <a:ext cx="1466968" cy="14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Features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60243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934013"/>
            <a:ext cx="7056784" cy="366254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SmartOffice</a:t>
            </a:r>
            <a:endParaRPr lang="de-DE" sz="2400" b="1" dirty="0" smtClean="0"/>
          </a:p>
          <a:p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smtClean="0"/>
              <a:t>mobile/web </a:t>
            </a:r>
            <a:r>
              <a:rPr lang="de-DE" sz="2400" dirty="0" err="1" smtClean="0"/>
              <a:t>application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err="1" smtClean="0"/>
              <a:t>pla</a:t>
            </a:r>
            <a:r>
              <a:rPr lang="en-US" sz="2400" dirty="0" smtClean="0"/>
              <a:t>t</a:t>
            </a:r>
            <a:r>
              <a:rPr lang="de-DE" sz="2400" dirty="0" smtClean="0"/>
              <a:t>form independent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err="1" smtClean="0"/>
              <a:t>has</a:t>
            </a:r>
            <a:r>
              <a:rPr lang="de-DE" sz="2400" dirty="0" smtClean="0"/>
              <a:t> </a:t>
            </a:r>
            <a:r>
              <a:rPr lang="de-DE" sz="2400" dirty="0" err="1" smtClean="0"/>
              <a:t>indoor</a:t>
            </a:r>
            <a:r>
              <a:rPr lang="de-DE" sz="2400" dirty="0" smtClean="0"/>
              <a:t> </a:t>
            </a:r>
            <a:r>
              <a:rPr lang="de-DE" sz="2400" dirty="0" err="1" smtClean="0"/>
              <a:t>location</a:t>
            </a:r>
            <a:r>
              <a:rPr lang="de-DE" sz="2400" dirty="0" smtClean="0"/>
              <a:t> </a:t>
            </a:r>
            <a:r>
              <a:rPr lang="de-DE" sz="2400" dirty="0" err="1" smtClean="0"/>
              <a:t>tracking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err="1" smtClean="0"/>
              <a:t>requires</a:t>
            </a:r>
            <a:r>
              <a:rPr lang="de-DE" sz="2400" dirty="0" smtClean="0"/>
              <a:t> </a:t>
            </a: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cost</a:t>
            </a:r>
            <a:r>
              <a:rPr lang="de-DE" sz="2400" dirty="0" smtClean="0"/>
              <a:t> </a:t>
            </a:r>
            <a:r>
              <a:rPr lang="de-DE" sz="2400" dirty="0" err="1" smtClean="0"/>
              <a:t>effective</a:t>
            </a:r>
            <a:r>
              <a:rPr lang="de-DE" sz="2400" dirty="0" smtClean="0"/>
              <a:t> </a:t>
            </a:r>
            <a:r>
              <a:rPr lang="de-DE" sz="2400" dirty="0" err="1" smtClean="0"/>
              <a:t>solution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smtClean="0"/>
              <a:t>time </a:t>
            </a:r>
            <a:r>
              <a:rPr lang="de-DE" sz="2400" dirty="0" err="1" smtClean="0"/>
              <a:t>saver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err="1" smtClean="0"/>
              <a:t>supports</a:t>
            </a:r>
            <a:r>
              <a:rPr lang="de-DE" sz="2400" dirty="0" smtClean="0"/>
              <a:t> </a:t>
            </a:r>
            <a:r>
              <a:rPr lang="de-DE" sz="2400" dirty="0" err="1" smtClean="0"/>
              <a:t>social</a:t>
            </a:r>
            <a:r>
              <a:rPr lang="de-DE" sz="2400" dirty="0" smtClean="0"/>
              <a:t> </a:t>
            </a:r>
            <a:r>
              <a:rPr lang="de-DE" sz="2400" dirty="0" err="1" smtClean="0"/>
              <a:t>interaction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3241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5576" y="0"/>
            <a:ext cx="6765925" cy="731838"/>
          </a:xfrm>
        </p:spPr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25"/>
          <a:stretch/>
        </p:blipFill>
        <p:spPr>
          <a:xfrm>
            <a:off x="684251" y="1124738"/>
            <a:ext cx="6911559" cy="44645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865236" y="3573016"/>
            <a:ext cx="859575" cy="3913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8535" y="3224569"/>
            <a:ext cx="108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Occupied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13" name="Straight Arrow Connector 12"/>
          <p:cNvCxnSpPr>
            <a:stCxn id="37" idx="2"/>
          </p:cNvCxnSpPr>
          <p:nvPr/>
        </p:nvCxnSpPr>
        <p:spPr>
          <a:xfrm flipH="1">
            <a:off x="1973614" y="3104965"/>
            <a:ext cx="156847" cy="9919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8507" y="4096875"/>
            <a:ext cx="1023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Available</a:t>
            </a:r>
            <a:endParaRPr lang="en-US" sz="1200" b="1" dirty="0">
              <a:solidFill>
                <a:srgbClr val="FFC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54430" y="2708920"/>
            <a:ext cx="576064" cy="3960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89033" y="2632471"/>
            <a:ext cx="172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Navigate through office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31714" y="1802083"/>
            <a:ext cx="864096" cy="9068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5" idx="2"/>
            <a:endCxn id="24" idx="1"/>
          </p:cNvCxnSpPr>
          <p:nvPr/>
        </p:nvCxnSpPr>
        <p:spPr>
          <a:xfrm>
            <a:off x="4104631" y="2204864"/>
            <a:ext cx="443669" cy="3239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48300" y="220564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Reserved for 70 min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0595" y="1611341"/>
            <a:ext cx="648072" cy="5935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4251" y="1612297"/>
            <a:ext cx="648072" cy="5935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62417" y="2204864"/>
            <a:ext cx="240639" cy="4123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36768" y="305380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Office 80% filled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44008" y="3798090"/>
            <a:ext cx="221228" cy="2987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7704" y="2842183"/>
            <a:ext cx="445513" cy="2627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Prototype : Menu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79" b="1771"/>
          <a:stretch/>
        </p:blipFill>
        <p:spPr>
          <a:xfrm>
            <a:off x="467544" y="1052736"/>
            <a:ext cx="7974053" cy="50405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1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6" r="11091"/>
          <a:stretch/>
        </p:blipFill>
        <p:spPr>
          <a:xfrm>
            <a:off x="-468559" y="692696"/>
            <a:ext cx="9612560" cy="60486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Sucess</a:t>
            </a:r>
            <a:r>
              <a:rPr lang="de-DE" dirty="0" smtClean="0"/>
              <a:t> Story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692696"/>
            <a:ext cx="4139952" cy="604867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323528" y="836712"/>
            <a:ext cx="36724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</a:t>
            </a:r>
            <a:r>
              <a:rPr lang="en-US" dirty="0" smtClean="0"/>
              <a:t>Monday </a:t>
            </a:r>
            <a:r>
              <a:rPr lang="en-US" dirty="0"/>
              <a:t>morning. </a:t>
            </a:r>
            <a:r>
              <a:rPr lang="en-US" b="1" dirty="0"/>
              <a:t>Jack</a:t>
            </a:r>
            <a:r>
              <a:rPr lang="en-US" dirty="0"/>
              <a:t> was stuck in a traffic jam and is running late again. Also he spilled his </a:t>
            </a:r>
            <a:r>
              <a:rPr lang="en-US" dirty="0" smtClean="0"/>
              <a:t>coffee on the way. </a:t>
            </a:r>
            <a:r>
              <a:rPr lang="en-US" dirty="0"/>
              <a:t>In the elevator he checks the </a:t>
            </a:r>
            <a:r>
              <a:rPr lang="en-US" b="1" dirty="0" err="1" smtClean="0"/>
              <a:t>SmartOffice</a:t>
            </a:r>
            <a:r>
              <a:rPr lang="en-US" dirty="0" smtClean="0"/>
              <a:t> App </a:t>
            </a:r>
            <a:r>
              <a:rPr lang="en-US" dirty="0"/>
              <a:t>for an available desk. He finds a desk in proximity to his team. On the map he can easily find the desk. The app is registering Jack on the map.</a:t>
            </a:r>
          </a:p>
          <a:p>
            <a:endParaRPr lang="en-US" dirty="0"/>
          </a:p>
          <a:p>
            <a:r>
              <a:rPr lang="en-US" dirty="0"/>
              <a:t>Jill, who also uses the </a:t>
            </a:r>
            <a:r>
              <a:rPr lang="en-US" b="1" dirty="0" err="1"/>
              <a:t>SmartOffice</a:t>
            </a:r>
            <a:r>
              <a:rPr lang="en-US" dirty="0"/>
              <a:t> App, notices that Jack has entered the office. She hasn't talked to Jack personally in a while. Using </a:t>
            </a:r>
            <a:r>
              <a:rPr lang="en-US" dirty="0" err="1"/>
              <a:t>SmartOffice</a:t>
            </a:r>
            <a:r>
              <a:rPr lang="en-US" dirty="0"/>
              <a:t> she </a:t>
            </a:r>
            <a:r>
              <a:rPr lang="en-US" dirty="0" smtClean="0"/>
              <a:t>can quickly </a:t>
            </a:r>
            <a:r>
              <a:rPr lang="en-US" dirty="0"/>
              <a:t>locate Jack and invites him for a cup of coffee. What a great morning! :)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86" b="90086" l="17512" r="83871">
                        <a14:foregroundMark x1="79724" y1="26724" x2="79724" y2="26724"/>
                        <a14:foregroundMark x1="22581" y1="26724" x2="22581" y2="26724"/>
                        <a14:foregroundMark x1="23502" y1="22845" x2="23502" y2="22845"/>
                        <a14:foregroundMark x1="49309" y1="6034" x2="49309" y2="6034"/>
                        <a14:foregroundMark x1="55760" y1="3879" x2="55760" y2="3879"/>
                        <a14:foregroundMark x1="83871" y1="22414" x2="83871" y2="22414"/>
                        <a14:foregroundMark x1="47005" y1="86207" x2="47005" y2="86207"/>
                        <a14:foregroundMark x1="46083" y1="90086" x2="46083" y2="90086"/>
                        <a14:foregroundMark x1="55300" y1="88362" x2="55300" y2="88362"/>
                      </a14:backgroundRemoval>
                    </a14:imgEffect>
                  </a14:imgLayer>
                </a14:imgProps>
              </a:ext>
            </a:extLst>
          </a:blip>
          <a:srcRect l="10452" r="9420" b="7446"/>
          <a:stretch/>
        </p:blipFill>
        <p:spPr>
          <a:xfrm>
            <a:off x="4321284" y="332656"/>
            <a:ext cx="2209989" cy="277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350</Words>
  <Application>Microsoft Office PowerPoint</Application>
  <PresentationFormat>Bildschirmpräsentation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Blank</vt:lpstr>
      <vt:lpstr>Smart Office – Find my Colleges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Cirquent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 – Find My Colleges</dc:title>
  <dc:creator>Kuntimaddi Ranjitha</dc:creator>
  <cp:lastModifiedBy>Straller Tobias</cp:lastModifiedBy>
  <cp:revision>29</cp:revision>
  <dcterms:created xsi:type="dcterms:W3CDTF">2016-03-04T15:02:24Z</dcterms:created>
  <dcterms:modified xsi:type="dcterms:W3CDTF">2016-03-12T15:36:59Z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Vitality">
    <vt:lpwstr/>
  </property>
  <property fmtid="{D5CDD505-2E9C-101B-9397-08002B2CF9AE}" pid="3" name="CqDisclosureRange">
    <vt:lpwstr/>
  </property>
  <property fmtid="{D5CDD505-2E9C-101B-9397-08002B2CF9AE}" pid="4" name="CqDisclosureRangeStamp">
    <vt:lpwstr/>
  </property>
  <property fmtid="{D5CDD505-2E9C-101B-9397-08002B2CF9AE}" pid="5" name="CqDisclosureRangeLimitation">
    <vt:lpwstr/>
  </property>
  <property fmtid="{D5CDD505-2E9C-101B-9397-08002B2CF9AE}" pid="6" name="CqOwner">
    <vt:lpwstr>NEA</vt:lpwstr>
  </property>
  <property fmtid="{D5CDD505-2E9C-101B-9397-08002B2CF9AE}" pid="7" name="CqDepartment">
    <vt:lpwstr/>
  </property>
  <property fmtid="{D5CDD505-2E9C-101B-9397-08002B2CF9AE}" pid="8" name="CqCompanyOwner">
    <vt:lpwstr>NTT DATA</vt:lpwstr>
  </property>
  <property fmtid="{D5CDD505-2E9C-101B-9397-08002B2CF9AE}" pid="9" name="CqInformationType">
    <vt:lpwstr>Working Standard</vt:lpwstr>
  </property>
  <property fmtid="{D5CDD505-2E9C-101B-9397-08002B2CF9AE}" pid="10" name="CqChecksum">
    <vt:lpwstr>EF9ABF1F2BBE7199648D6C000B74FAA3</vt:lpwstr>
  </property>
</Properties>
</file>