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9" r:id="rId2"/>
    <p:sldId id="264" r:id="rId3"/>
    <p:sldId id="265" r:id="rId4"/>
    <p:sldId id="266" r:id="rId5"/>
    <p:sldId id="270" r:id="rId6"/>
    <p:sldId id="267" r:id="rId7"/>
    <p:sldId id="268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1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A3F3C-F71B-43A3-A083-D89CD1561240}" type="datetimeFigureOut">
              <a:rPr lang="de-DE" smtClean="0"/>
              <a:pPr/>
              <a:t>12.03.2016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ja-JP" dirty="0" smtClean="0"/>
              <a:t>© NTT DATA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F33D9-9668-411F-B72E-E0644CC82AA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92696" y="8460432"/>
            <a:ext cx="309562" cy="217487"/>
          </a:xfrm>
          <a:prstGeom prst="rightArrow">
            <a:avLst>
              <a:gd name="adj1" fmla="val 50000"/>
              <a:gd name="adj2" fmla="val 35584"/>
            </a:avLst>
          </a:prstGeom>
          <a:solidFill>
            <a:srgbClr val="5981CF"/>
          </a:solidFill>
          <a:ln w="63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endParaRPr lang="de-DE" dirty="0">
              <a:solidFill>
                <a:srgbClr val="5981C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034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F33D9-9668-411F-B72E-E0644CC82AA0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764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NTT_logo_RG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00875" y="6119812"/>
            <a:ext cx="1691640" cy="248022"/>
          </a:xfrm>
          <a:prstGeom prst="rect">
            <a:avLst/>
          </a:prstGeom>
        </p:spPr>
      </p:pic>
      <p:pic>
        <p:nvPicPr>
          <p:cNvPr id="20" name="Picture 19" descr="NTT_Title_Slide_w_Ima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919350"/>
            <a:ext cx="2542032" cy="254203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528891" y="4182098"/>
            <a:ext cx="6615110" cy="1280493"/>
          </a:xfrm>
          <a:prstGeom prst="rect">
            <a:avLst/>
          </a:prstGeom>
          <a:solidFill>
            <a:srgbClr val="C2CE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29882" y="4742"/>
            <a:ext cx="6614121" cy="29503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743597" y="4379521"/>
            <a:ext cx="6127221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 smtClean="0"/>
              <a:t>NTT DATA Deutschland GmbH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de-DE" noProof="0" dirty="0" smtClean="0"/>
              <a:t>DD.MM.YYYY, Ort</a:t>
            </a:r>
          </a:p>
          <a:p>
            <a:pPr lvl="0"/>
            <a:r>
              <a:rPr lang="de-DE" noProof="0" dirty="0" smtClean="0"/>
              <a:t>XXXXXXXXXXXX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241701" y="217097"/>
            <a:ext cx="2120248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 smtClean="0"/>
              <a:t>Kunden Name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 hasCustomPrompt="1"/>
          </p:nvPr>
        </p:nvSpPr>
        <p:spPr>
          <a:xfrm>
            <a:off x="7379800" y="88731"/>
            <a:ext cx="16764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de-DE" noProof="0" smtClean="0"/>
              <a:t>Information type: XXXXXXX</a:t>
            </a:r>
          </a:p>
          <a:p>
            <a:pPr lvl="0"/>
            <a:r>
              <a:rPr lang="de-DE" noProof="0" smtClean="0"/>
              <a:t>Company: XXXXXXXXXXX</a:t>
            </a:r>
          </a:p>
          <a:p>
            <a:pPr lvl="0"/>
            <a:r>
              <a:rPr lang="de-DE" noProof="0" smtClean="0"/>
              <a:t>Information owner: XXXXXX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 hasCustomPrompt="1"/>
          </p:nvPr>
        </p:nvSpPr>
        <p:spPr>
          <a:xfrm>
            <a:off x="5824050" y="652232"/>
            <a:ext cx="3232150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noProof="0" smtClean="0"/>
              <a:t>(Delete the information classification label for external use.</a:t>
            </a:r>
          </a:p>
          <a:p>
            <a:pPr lvl="0"/>
            <a:r>
              <a:rPr lang="de-DE" noProof="0" smtClean="0"/>
              <a:t>Display notations such as “</a:t>
            </a:r>
            <a:r>
              <a:rPr lang="de-DE" sz="900" noProof="0" smtClean="0">
                <a:solidFill>
                  <a:srgbClr val="FF0000"/>
                </a:solidFill>
              </a:rPr>
              <a:t>Confidential”,</a:t>
            </a:r>
            <a:r>
              <a:rPr lang="de-DE" sz="900" baseline="0" noProof="0" smtClean="0">
                <a:solidFill>
                  <a:srgbClr val="FF0000"/>
                </a:solidFill>
              </a:rPr>
              <a:t> if necessary.)</a:t>
            </a:r>
            <a:endParaRPr lang="de-DE" noProof="0"/>
          </a:p>
        </p:txBody>
      </p:sp>
      <p:sp>
        <p:nvSpPr>
          <p:cNvPr id="17" name="TextBox 16"/>
          <p:cNvSpPr txBox="1"/>
          <p:nvPr/>
        </p:nvSpPr>
        <p:spPr>
          <a:xfrm>
            <a:off x="-254" y="6751093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de-DE" sz="600" noProof="0" dirty="0" smtClean="0">
                <a:solidFill>
                  <a:schemeClr val="tx1"/>
                </a:solidFill>
                <a:latin typeface="Arial"/>
                <a:cs typeface="Arial"/>
              </a:rPr>
              <a:t>Copyright © </a:t>
            </a:r>
            <a:r>
              <a:rPr lang="de-DE" sz="600" baseline="0" dirty="0" smtClean="0">
                <a:solidFill>
                  <a:schemeClr val="tx1"/>
                </a:solidFill>
                <a:latin typeface="+mn-lt"/>
                <a:cs typeface="Arial"/>
              </a:rPr>
              <a:t>2016 NTT DATA Deutschland GmbH </a:t>
            </a:r>
            <a:endParaRPr lang="de-DE" sz="600" noProof="0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28890" y="2914651"/>
            <a:ext cx="6615112" cy="12739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743597" y="3161530"/>
            <a:ext cx="6127221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DE" noProof="0" dirty="0" smtClean="0"/>
              <a:t>Titel in 1 oder 2 Zeilen</a:t>
            </a:r>
            <a:br>
              <a:rPr lang="de-DE" noProof="0" dirty="0" smtClean="0"/>
            </a:br>
            <a:r>
              <a:rPr lang="de-DE" noProof="0" dirty="0" smtClean="0"/>
              <a:t>(Font für lange Titel verkleinern)</a:t>
            </a:r>
            <a:endParaRPr lang="de-DE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98079" y="0"/>
            <a:ext cx="1645920" cy="73152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pic>
        <p:nvPicPr>
          <p:cNvPr id="30" name="Picture 29" descr="NTT_logo_RG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309562"/>
            <a:ext cx="1252728" cy="1836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0"/>
            <a:ext cx="7498078" cy="731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de-DE" noProof="0"/>
          </a:p>
        </p:txBody>
      </p:sp>
      <p:pic>
        <p:nvPicPr>
          <p:cNvPr id="20" name="Picture 19" descr="NTT_Title_Slide_w_Ima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731520" cy="731520"/>
          </a:xfrm>
          <a:prstGeom prst="rect">
            <a:avLst/>
          </a:prstGeom>
        </p:spPr>
      </p:pic>
      <p:grpSp>
        <p:nvGrpSpPr>
          <p:cNvPr id="2" name="Group 13"/>
          <p:cNvGrpSpPr/>
          <p:nvPr/>
        </p:nvGrpSpPr>
        <p:grpSpPr>
          <a:xfrm>
            <a:off x="3" y="6731877"/>
            <a:ext cx="9144001" cy="132052"/>
            <a:chOff x="0" y="6731877"/>
            <a:chExt cx="9144001" cy="13205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03"/>
            <p:cNvGrpSpPr/>
            <p:nvPr userDrawn="1"/>
          </p:nvGrpSpPr>
          <p:grpSpPr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22" name="Rectangle 21"/>
              <p:cNvSpPr/>
              <p:nvPr userDrawn="1"/>
            </p:nvSpPr>
            <p:spPr>
              <a:xfrm>
                <a:off x="612511" y="6296155"/>
                <a:ext cx="12250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490009" y="6296155"/>
                <a:ext cx="122502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367507" y="6296155"/>
                <a:ext cx="12250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 userDrawn="1"/>
            </p:nvSpPr>
            <p:spPr>
              <a:xfrm>
                <a:off x="245004" y="6296155"/>
                <a:ext cx="12250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22502" y="6296155"/>
                <a:ext cx="122502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 userDrawn="1"/>
            </p:nvSpPr>
            <p:spPr>
              <a:xfrm>
                <a:off x="0" y="6296155"/>
                <a:ext cx="12250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731596" y="1402640"/>
            <a:ext cx="8073565" cy="4525963"/>
          </a:xfrm>
          <a:prstGeom prst="rect">
            <a:avLst/>
          </a:prstGeom>
        </p:spPr>
        <p:txBody>
          <a:bodyPr lIns="182880">
            <a:normAutofit/>
          </a:bodyPr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charset="2"/>
              <a:buAutoNum type="arabicPlain"/>
              <a:tabLst/>
              <a:defRPr sz="2000"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de-DE" noProof="0" dirty="0" smtClean="0"/>
              <a:t>XXXXXXXXXX</a:t>
            </a:r>
          </a:p>
          <a:p>
            <a:pPr lvl="0"/>
            <a:r>
              <a:rPr lang="de-DE" noProof="0" dirty="0" smtClean="0"/>
              <a:t>XXXXXXXXXX</a:t>
            </a:r>
          </a:p>
          <a:p>
            <a:pPr lvl="0"/>
            <a:r>
              <a:rPr lang="de-DE" noProof="0" dirty="0" smtClean="0"/>
              <a:t>XXXXXXXXXX</a:t>
            </a:r>
          </a:p>
          <a:p>
            <a:pPr lvl="0"/>
            <a:r>
              <a:rPr lang="de-DE" noProof="0" dirty="0" smtClean="0"/>
              <a:t>XXXXXXXXXX</a:t>
            </a:r>
          </a:p>
          <a:p>
            <a:pPr lvl="0"/>
            <a:r>
              <a:rPr lang="de-DE" noProof="0" dirty="0" smtClean="0"/>
              <a:t>XXXXXXXXXX</a:t>
            </a:r>
          </a:p>
          <a:p>
            <a:pPr lvl="0"/>
            <a:r>
              <a:rPr lang="de-DE" noProof="0" dirty="0" smtClean="0"/>
              <a:t>XXXXXXXXXX</a:t>
            </a:r>
          </a:p>
          <a:p>
            <a:pPr lvl="0"/>
            <a:r>
              <a:rPr lang="de-DE" noProof="0" dirty="0" smtClean="0"/>
              <a:t>XXXXXXXXXX</a:t>
            </a:r>
          </a:p>
          <a:p>
            <a:pPr lvl="0"/>
            <a:r>
              <a:rPr lang="de-DE" noProof="0" dirty="0" smtClean="0"/>
              <a:t>XXXXXXXXXX</a:t>
            </a:r>
          </a:p>
          <a:p>
            <a:pPr lvl="0"/>
            <a:r>
              <a:rPr lang="de-DE" noProof="0" dirty="0" smtClean="0"/>
              <a:t>XXXXXXXXXX</a:t>
            </a:r>
          </a:p>
          <a:p>
            <a:pPr lvl="0"/>
            <a:r>
              <a:rPr lang="de-DE" noProof="0" dirty="0" smtClean="0"/>
              <a:t>XXXXXXXXXX</a:t>
            </a:r>
          </a:p>
          <a:p>
            <a:pPr lvl="0"/>
            <a:endParaRPr lang="de-DE" noProof="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68173" y="6751093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Copyright © </a:t>
            </a:r>
            <a:r>
              <a:rPr lang="de-DE" sz="600" baseline="0" dirty="0" smtClean="0">
                <a:solidFill>
                  <a:schemeClr val="tx1"/>
                </a:solidFill>
                <a:latin typeface="+mn-lt"/>
                <a:cs typeface="Arial"/>
              </a:rPr>
              <a:t>2016 NTT DATA Deutschland GmbH </a:t>
            </a:r>
            <a:endParaRPr lang="de-DE" sz="600" noProof="0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52079" y="6751090"/>
            <a:ext cx="291923" cy="1846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fld id="{B81353C4-87EF-784D-9B49-76D7931112DF}" type="slidenum">
              <a:rPr lang="en-US" sz="600" smtClean="0">
                <a:solidFill>
                  <a:schemeClr val="tx1"/>
                </a:solidFill>
                <a:latin typeface="Arial"/>
                <a:cs typeface="Arial"/>
              </a:rPr>
              <a:pPr/>
              <a:t>‹Nr.›</a:t>
            </a:fld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0"/>
            <a:ext cx="6765925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/>
            </a:lvl1pPr>
          </a:lstStyle>
          <a:p>
            <a:pPr lvl="0"/>
            <a:r>
              <a:rPr lang="de-DE" noProof="0" smtClean="0"/>
              <a:t>Index</a:t>
            </a:r>
            <a:endParaRPr lang="de-DE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NTT_Section_Divid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52600"/>
            <a:ext cx="1527048" cy="15270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1" y="6731877"/>
            <a:ext cx="9144001" cy="1280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4" name="TextBox 13"/>
          <p:cNvSpPr txBox="1"/>
          <p:nvPr/>
        </p:nvSpPr>
        <p:spPr>
          <a:xfrm>
            <a:off x="8852079" y="6751090"/>
            <a:ext cx="291923" cy="1846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fld id="{B81353C4-87EF-784D-9B49-76D7931112DF}" type="slidenum">
              <a:rPr lang="de-DE" sz="600" noProof="0" smtClean="0">
                <a:solidFill>
                  <a:schemeClr val="tx1"/>
                </a:solidFill>
                <a:latin typeface="Arial"/>
                <a:cs typeface="Arial"/>
              </a:rPr>
              <a:pPr/>
              <a:t>‹Nr.›</a:t>
            </a:fld>
            <a:endParaRPr lang="de-DE" sz="600" noProof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254" y="6751093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de-DE" sz="600" noProof="0" dirty="0" smtClean="0">
                <a:solidFill>
                  <a:schemeClr val="tx1"/>
                </a:solidFill>
                <a:latin typeface="Arial"/>
                <a:cs typeface="Arial"/>
              </a:rPr>
              <a:t>Copyright © </a:t>
            </a:r>
            <a:r>
              <a:rPr lang="de-DE" sz="600" baseline="0" dirty="0" smtClean="0">
                <a:solidFill>
                  <a:schemeClr val="tx1"/>
                </a:solidFill>
                <a:latin typeface="+mn-lt"/>
                <a:cs typeface="Arial"/>
              </a:rPr>
              <a:t>2016 NTT DATA Deutschland GmbH </a:t>
            </a:r>
            <a:endParaRPr lang="de-DE" sz="600" noProof="0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1029" y="1753346"/>
            <a:ext cx="7622973" cy="7651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1798" y="2518522"/>
            <a:ext cx="7622201" cy="7615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651001" y="1770413"/>
            <a:ext cx="7219818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 sz="2200" noProof="0" smtClean="0"/>
              <a:t>Click to edit Master title style</a:t>
            </a:r>
            <a:endParaRPr lang="de-DE" sz="2200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98079" y="0"/>
            <a:ext cx="1645920" cy="73152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pic>
        <p:nvPicPr>
          <p:cNvPr id="30" name="Picture 29" descr="NTT_logo_RG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309562"/>
            <a:ext cx="1252728" cy="1836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0"/>
            <a:ext cx="7498078" cy="731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de-DE" noProof="0"/>
          </a:p>
        </p:txBody>
      </p:sp>
      <p:pic>
        <p:nvPicPr>
          <p:cNvPr id="20" name="Picture 19" descr="NTT_Title_Slide_w_Ima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731520" cy="731520"/>
          </a:xfrm>
          <a:prstGeom prst="rect">
            <a:avLst/>
          </a:prstGeom>
        </p:spPr>
      </p:pic>
      <p:grpSp>
        <p:nvGrpSpPr>
          <p:cNvPr id="2" name="Group 13"/>
          <p:cNvGrpSpPr/>
          <p:nvPr/>
        </p:nvGrpSpPr>
        <p:grpSpPr>
          <a:xfrm>
            <a:off x="3" y="6731877"/>
            <a:ext cx="9144001" cy="132052"/>
            <a:chOff x="0" y="6731877"/>
            <a:chExt cx="9144001" cy="13205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03"/>
            <p:cNvGrpSpPr/>
            <p:nvPr userDrawn="1"/>
          </p:nvGrpSpPr>
          <p:grpSpPr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22" name="Rectangle 21"/>
              <p:cNvSpPr/>
              <p:nvPr userDrawn="1"/>
            </p:nvSpPr>
            <p:spPr>
              <a:xfrm>
                <a:off x="612511" y="6296155"/>
                <a:ext cx="12250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490009" y="6296155"/>
                <a:ext cx="122502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367507" y="6296155"/>
                <a:ext cx="12250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 userDrawn="1"/>
            </p:nvSpPr>
            <p:spPr>
              <a:xfrm>
                <a:off x="245004" y="6296155"/>
                <a:ext cx="12250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22502" y="6296155"/>
                <a:ext cx="122502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 userDrawn="1"/>
            </p:nvSpPr>
            <p:spPr>
              <a:xfrm>
                <a:off x="0" y="6296155"/>
                <a:ext cx="12250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768173" y="6751093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Copyright © </a:t>
            </a:r>
            <a:r>
              <a:rPr lang="de-DE" sz="600" baseline="0" dirty="0" smtClean="0">
                <a:solidFill>
                  <a:schemeClr val="tx1"/>
                </a:solidFill>
                <a:latin typeface="+mn-lt"/>
                <a:cs typeface="Arial"/>
              </a:rPr>
              <a:t>2016 NTT DATA Deutschland GmbH </a:t>
            </a:r>
            <a:endParaRPr lang="de-DE" sz="600" noProof="0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52079" y="6751090"/>
            <a:ext cx="291923" cy="1846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fld id="{B81353C4-87EF-784D-9B49-76D7931112DF}" type="slidenum">
              <a:rPr lang="en-US" sz="600" smtClean="0">
                <a:solidFill>
                  <a:schemeClr val="tx1"/>
                </a:solidFill>
                <a:latin typeface="Arial"/>
                <a:cs typeface="Arial"/>
              </a:rPr>
              <a:pPr/>
              <a:t>‹Nr.›</a:t>
            </a:fld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0"/>
            <a:ext cx="6765925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de-DE" noProof="0" dirty="0" smtClean="0"/>
              <a:t>Blank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" y="0"/>
            <a:ext cx="7498079" cy="731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pic>
        <p:nvPicPr>
          <p:cNvPr id="29" name="Picture 28" descr="NTT_Title_and_Conte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31520" cy="731520"/>
          </a:xfrm>
          <a:prstGeom prst="rect">
            <a:avLst/>
          </a:prstGeom>
        </p:spPr>
      </p:pic>
      <p:grpSp>
        <p:nvGrpSpPr>
          <p:cNvPr id="2" name="Group 11"/>
          <p:cNvGrpSpPr/>
          <p:nvPr/>
        </p:nvGrpSpPr>
        <p:grpSpPr>
          <a:xfrm>
            <a:off x="3" y="6731877"/>
            <a:ext cx="9144001" cy="132052"/>
            <a:chOff x="0" y="6731877"/>
            <a:chExt cx="9144001" cy="132052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03"/>
            <p:cNvGrpSpPr/>
            <p:nvPr userDrawn="1"/>
          </p:nvGrpSpPr>
          <p:grpSpPr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22" name="Rectangle 21"/>
              <p:cNvSpPr/>
              <p:nvPr userDrawn="1"/>
            </p:nvSpPr>
            <p:spPr>
              <a:xfrm>
                <a:off x="612511" y="6296155"/>
                <a:ext cx="12250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490009" y="6296155"/>
                <a:ext cx="122502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367507" y="6296155"/>
                <a:ext cx="12250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 userDrawn="1"/>
            </p:nvSpPr>
            <p:spPr>
              <a:xfrm>
                <a:off x="245004" y="6296155"/>
                <a:ext cx="12250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22502" y="6296155"/>
                <a:ext cx="122502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 userDrawn="1"/>
            </p:nvSpPr>
            <p:spPr>
              <a:xfrm>
                <a:off x="0" y="6296155"/>
                <a:ext cx="12250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5" name="Rectangle 14"/>
          <p:cNvSpPr/>
          <p:nvPr/>
        </p:nvSpPr>
        <p:spPr>
          <a:xfrm>
            <a:off x="7498079" y="0"/>
            <a:ext cx="1645920" cy="73152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8" name="TextBox 17"/>
          <p:cNvSpPr txBox="1"/>
          <p:nvPr/>
        </p:nvSpPr>
        <p:spPr>
          <a:xfrm>
            <a:off x="768173" y="6751093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Copyright © </a:t>
            </a:r>
            <a:r>
              <a:rPr lang="de-DE" sz="600" baseline="0" dirty="0" smtClean="0">
                <a:solidFill>
                  <a:schemeClr val="tx1"/>
                </a:solidFill>
                <a:latin typeface="+mn-lt"/>
                <a:cs typeface="Arial"/>
              </a:rPr>
              <a:t>2016 NTT DATA Deutschland GmbH </a:t>
            </a:r>
            <a:endParaRPr lang="de-DE" sz="600" noProof="0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52079" y="6751090"/>
            <a:ext cx="291923" cy="1846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fld id="{B81353C4-87EF-784D-9B49-76D7931112DF}" type="slidenum">
              <a:rPr lang="en-US" sz="600" smtClean="0">
                <a:solidFill>
                  <a:schemeClr val="tx1"/>
                </a:solidFill>
                <a:latin typeface="Arial"/>
                <a:cs typeface="Arial"/>
              </a:rPr>
              <a:pPr/>
              <a:t>‹Nr.›</a:t>
            </a:fld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0"/>
            <a:ext cx="6765925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de-DE" noProof="0" dirty="0" smtClean="0"/>
              <a:t>Folien Titel in 1 oder 2 Zeilen</a:t>
            </a:r>
            <a:br>
              <a:rPr lang="de-DE" noProof="0" dirty="0" smtClean="0"/>
            </a:br>
            <a:r>
              <a:rPr lang="de-DE" noProof="0" dirty="0" smtClean="0"/>
              <a:t>(Font für lange Titel verkleinern )</a:t>
            </a:r>
            <a:endParaRPr lang="de-DE" noProof="0" dirty="0"/>
          </a:p>
        </p:txBody>
      </p:sp>
      <p:pic>
        <p:nvPicPr>
          <p:cNvPr id="31" name="Picture 30" descr="NTT_logo_RG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309562"/>
            <a:ext cx="1252728" cy="183670"/>
          </a:xfrm>
          <a:prstGeom prst="rect">
            <a:avLst/>
          </a:prstGeom>
        </p:spPr>
      </p:pic>
      <p:sp>
        <p:nvSpPr>
          <p:cNvPr id="21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339970" y="1412875"/>
            <a:ext cx="7735766" cy="44640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6485C1"/>
              </a:buClr>
              <a:buFont typeface="Arial" pitchFamily="34" charset="0"/>
              <a:buChar char="►"/>
              <a:defRPr sz="1800"/>
            </a:lvl1pPr>
            <a:lvl2pPr marL="682625" indent="-225425">
              <a:buClr>
                <a:srgbClr val="6485C1"/>
              </a:buClr>
              <a:buSzPct val="80000"/>
              <a:buFont typeface="Arial" pitchFamily="34" charset="0"/>
              <a:buChar char="►"/>
              <a:defRPr sz="1800"/>
            </a:lvl2pPr>
            <a:lvl3pPr marL="1090613" indent="-176213">
              <a:buClr>
                <a:srgbClr val="6485C1"/>
              </a:buClr>
              <a:buSzPct val="60000"/>
              <a:buFont typeface="Arial" pitchFamily="34" charset="0"/>
              <a:buChar char="►"/>
              <a:defRPr sz="1800"/>
            </a:lvl3pPr>
            <a:lvl4pPr marL="1544638" indent="-173038">
              <a:buClr>
                <a:srgbClr val="6485C1"/>
              </a:buClr>
              <a:buSzPct val="60000"/>
              <a:buFont typeface="Arial" pitchFamily="34" charset="0"/>
              <a:buChar char="►"/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" y="0"/>
            <a:ext cx="7498079" cy="731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pic>
        <p:nvPicPr>
          <p:cNvPr id="29" name="Picture 28" descr="NTT_Title_and_Conte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31520" cy="731520"/>
          </a:xfrm>
          <a:prstGeom prst="rect">
            <a:avLst/>
          </a:prstGeom>
        </p:spPr>
      </p:pic>
      <p:grpSp>
        <p:nvGrpSpPr>
          <p:cNvPr id="2" name="Group 11"/>
          <p:cNvGrpSpPr/>
          <p:nvPr/>
        </p:nvGrpSpPr>
        <p:grpSpPr>
          <a:xfrm>
            <a:off x="3" y="6731877"/>
            <a:ext cx="9144001" cy="132052"/>
            <a:chOff x="0" y="6731877"/>
            <a:chExt cx="9144001" cy="132052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03"/>
            <p:cNvGrpSpPr/>
            <p:nvPr userDrawn="1"/>
          </p:nvGrpSpPr>
          <p:grpSpPr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22" name="Rectangle 21"/>
              <p:cNvSpPr/>
              <p:nvPr userDrawn="1"/>
            </p:nvSpPr>
            <p:spPr>
              <a:xfrm>
                <a:off x="612511" y="6296155"/>
                <a:ext cx="12250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490009" y="6296155"/>
                <a:ext cx="122502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367507" y="6296155"/>
                <a:ext cx="12250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 userDrawn="1"/>
            </p:nvSpPr>
            <p:spPr>
              <a:xfrm>
                <a:off x="245004" y="6296155"/>
                <a:ext cx="12250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22502" y="6296155"/>
                <a:ext cx="122502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 userDrawn="1"/>
            </p:nvSpPr>
            <p:spPr>
              <a:xfrm>
                <a:off x="0" y="6296155"/>
                <a:ext cx="12250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5" name="Rectangle 14"/>
          <p:cNvSpPr/>
          <p:nvPr/>
        </p:nvSpPr>
        <p:spPr>
          <a:xfrm>
            <a:off x="7498079" y="0"/>
            <a:ext cx="1645920" cy="73152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8" name="TextBox 17"/>
          <p:cNvSpPr txBox="1"/>
          <p:nvPr/>
        </p:nvSpPr>
        <p:spPr>
          <a:xfrm>
            <a:off x="768173" y="6751093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Copyright © </a:t>
            </a:r>
            <a:r>
              <a:rPr lang="de-DE" sz="600" baseline="0" dirty="0" smtClean="0">
                <a:solidFill>
                  <a:schemeClr val="tx1"/>
                </a:solidFill>
                <a:latin typeface="+mn-lt"/>
                <a:cs typeface="Arial"/>
              </a:rPr>
              <a:t>2016 NTT DATA Deutschland GmbH </a:t>
            </a:r>
            <a:endParaRPr lang="de-DE" sz="600" noProof="0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52079" y="6751090"/>
            <a:ext cx="291923" cy="1846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fld id="{B81353C4-87EF-784D-9B49-76D7931112DF}" type="slidenum">
              <a:rPr lang="en-US" sz="600" smtClean="0">
                <a:solidFill>
                  <a:schemeClr val="tx1"/>
                </a:solidFill>
                <a:latin typeface="Arial"/>
                <a:cs typeface="Arial"/>
              </a:rPr>
              <a:pPr/>
              <a:t>‹Nr.›</a:t>
            </a:fld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0"/>
            <a:ext cx="6765925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de-DE" noProof="0" dirty="0" smtClean="0"/>
              <a:t>Folien Titel in 1 oder 2 Zeilen</a:t>
            </a:r>
            <a:br>
              <a:rPr lang="de-DE" noProof="0" dirty="0" smtClean="0"/>
            </a:br>
            <a:r>
              <a:rPr lang="de-DE" noProof="0" dirty="0" smtClean="0"/>
              <a:t>(Font für lange Titel verkleinern )</a:t>
            </a:r>
            <a:endParaRPr lang="de-DE" noProof="0" dirty="0"/>
          </a:p>
        </p:txBody>
      </p:sp>
      <p:pic>
        <p:nvPicPr>
          <p:cNvPr id="31" name="Picture 30" descr="NTT_logo_RG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309562"/>
            <a:ext cx="1252728" cy="183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2" y="0"/>
            <a:ext cx="2542032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pic>
        <p:nvPicPr>
          <p:cNvPr id="8" name="Picture 7" descr="NTT_Brand_Sli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157984"/>
            <a:ext cx="2542032" cy="2542032"/>
          </a:xfrm>
          <a:prstGeom prst="rect">
            <a:avLst/>
          </a:prstGeom>
        </p:spPr>
      </p:pic>
      <p:sp>
        <p:nvSpPr>
          <p:cNvPr id="7" name="Content Placeholder 28"/>
          <p:cNvSpPr>
            <a:spLocks noGrp="1"/>
          </p:cNvSpPr>
          <p:nvPr>
            <p:ph sz="quarter" idx="17" hasCustomPrompt="1"/>
          </p:nvPr>
        </p:nvSpPr>
        <p:spPr>
          <a:xfrm>
            <a:off x="4499992" y="5373216"/>
            <a:ext cx="4618608" cy="133930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noProof="0" smtClean="0"/>
              <a:t>(Please omit notations when unnecessary) </a:t>
            </a:r>
            <a:endParaRPr lang="de-DE" noProof="0"/>
          </a:p>
        </p:txBody>
      </p:sp>
      <p:sp>
        <p:nvSpPr>
          <p:cNvPr id="13" name="TextBox 12"/>
          <p:cNvSpPr txBox="1"/>
          <p:nvPr/>
        </p:nvSpPr>
        <p:spPr>
          <a:xfrm>
            <a:off x="-254" y="6751093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de-DE" sz="600" noProof="0" dirty="0" smtClean="0">
                <a:solidFill>
                  <a:schemeClr val="tx1"/>
                </a:solidFill>
                <a:latin typeface="Arial"/>
                <a:cs typeface="Arial"/>
              </a:rPr>
              <a:t>Copyright © </a:t>
            </a:r>
            <a:r>
              <a:rPr lang="de-DE" sz="600" baseline="0" dirty="0" smtClean="0">
                <a:solidFill>
                  <a:schemeClr val="tx1"/>
                </a:solidFill>
                <a:latin typeface="+mn-lt"/>
                <a:cs typeface="Arial"/>
              </a:rPr>
              <a:t>2016 NTT DATA Deutschland GmbH </a:t>
            </a:r>
            <a:endParaRPr lang="de-DE" sz="600" noProof="0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pic>
        <p:nvPicPr>
          <p:cNvPr id="10" name="Picture 9" descr="NTT_BrandMessage_Lockup_Aligned_Right_RGB_111129_j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00425" y="2795921"/>
            <a:ext cx="4873752" cy="12661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8" r:id="rId4"/>
    <p:sldLayoutId id="2147483665" r:id="rId5"/>
    <p:sldLayoutId id="2147483669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169863" indent="-169863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2625" indent="-225425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090613" indent="-176213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544638" indent="-173038" algn="l" defTabSz="457200" rtl="0" eaLnBrk="1" latinLnBrk="0" hangingPunct="1">
        <a:spcBef>
          <a:spcPct val="20000"/>
        </a:spcBef>
        <a:buFont typeface="Arial"/>
        <a:buChar char="–"/>
        <a:defRPr kumimoji="1"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00250" indent="-171450" algn="l" defTabSz="457200" rtl="0" eaLnBrk="1" latinLnBrk="0" hangingPunct="1">
        <a:spcBef>
          <a:spcPct val="20000"/>
        </a:spcBef>
        <a:buFont typeface="Arial"/>
        <a:buChar char="»"/>
        <a:defRPr kumimoji="1"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11" Type="http://schemas.openxmlformats.org/officeDocument/2006/relationships/image" Target="../media/image19.jpg"/><Relationship Id="rId5" Type="http://schemas.openxmlformats.org/officeDocument/2006/relationships/image" Target="../media/image13.jpe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3"/>
          </p:nvPr>
        </p:nvSpPr>
        <p:spPr>
          <a:xfrm>
            <a:off x="2699792" y="4293096"/>
            <a:ext cx="6127221" cy="1041845"/>
          </a:xfrm>
        </p:spPr>
        <p:txBody>
          <a:bodyPr/>
          <a:lstStyle/>
          <a:p>
            <a:r>
              <a:rPr lang="de-DE" dirty="0" smtClean="0"/>
              <a:t>Ranjitha Kuntimaddi, Tobias Staller, Lukas Friedlmeier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/>
              <a:t>NTT Data Deutschland – </a:t>
            </a:r>
            <a:r>
              <a:rPr lang="de-DE" dirty="0" err="1" smtClean="0"/>
              <a:t>Munich</a:t>
            </a:r>
            <a:r>
              <a:rPr lang="de-DE" dirty="0" smtClean="0"/>
              <a:t>, Germany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Smart Office – Find </a:t>
            </a:r>
            <a:r>
              <a:rPr lang="de-DE" dirty="0" err="1" smtClean="0"/>
              <a:t>my</a:t>
            </a:r>
            <a:r>
              <a:rPr lang="de-DE" dirty="0" smtClean="0"/>
              <a:t> Colleges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779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Everyday</a:t>
            </a:r>
            <a:r>
              <a:rPr lang="de-DE" dirty="0" smtClean="0"/>
              <a:t> Story </a:t>
            </a:r>
            <a:r>
              <a:rPr lang="de-DE" dirty="0" err="1" smtClean="0"/>
              <a:t>of</a:t>
            </a:r>
            <a:r>
              <a:rPr lang="de-DE" dirty="0" smtClean="0"/>
              <a:t> Jack </a:t>
            </a:r>
            <a:r>
              <a:rPr lang="de-DE" dirty="0" err="1" smtClean="0"/>
              <a:t>at</a:t>
            </a:r>
            <a:r>
              <a:rPr lang="de-DE" dirty="0" smtClean="0"/>
              <a:t> Work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19675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  </a:t>
            </a:r>
            <a:endParaRPr lang="de-DE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234218"/>
            <a:ext cx="1539954" cy="242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5536" y="3429000"/>
            <a:ext cx="6120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Meet Jack the Consultant. He is hard working but usually he is a little bit late in the </a:t>
            </a:r>
            <a:r>
              <a:rPr lang="en-US" dirty="0" smtClean="0"/>
              <a:t>office. Of </a:t>
            </a:r>
            <a:r>
              <a:rPr lang="en-US" dirty="0"/>
              <a:t>course all desks are occupied. He always spends a lot of time finding a desk and wastes his precious </a:t>
            </a:r>
            <a:r>
              <a:rPr lang="en-US" dirty="0" smtClean="0"/>
              <a:t>time. That </a:t>
            </a:r>
            <a:r>
              <a:rPr lang="en-US" dirty="0"/>
              <a:t>puts him in a bad mood. He never knows where is team members are located and only interacts with them over chat.</a:t>
            </a:r>
            <a:endParaRPr lang="de-DE" dirty="0" smtClean="0"/>
          </a:p>
        </p:txBody>
      </p:sp>
      <p:pic>
        <p:nvPicPr>
          <p:cNvPr id="1031" name="Picture 7" descr="C:\Users\KUNTIR\Desktop\offic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5" t="18682"/>
          <a:stretch/>
        </p:blipFill>
        <p:spPr bwMode="auto">
          <a:xfrm>
            <a:off x="611560" y="1052736"/>
            <a:ext cx="2776840" cy="187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56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Solution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Jack‘s</a:t>
            </a:r>
            <a:r>
              <a:rPr lang="de-DE" dirty="0" smtClean="0"/>
              <a:t> </a:t>
            </a:r>
            <a:r>
              <a:rPr lang="de-DE" dirty="0"/>
              <a:t>P</a:t>
            </a:r>
            <a:r>
              <a:rPr lang="de-DE" dirty="0" smtClean="0"/>
              <a:t>roblem 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1655676" y="2845075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800" b="1" dirty="0" smtClean="0">
                <a:solidFill>
                  <a:schemeClr val="accent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OFFICE!!</a:t>
            </a:r>
            <a:endParaRPr lang="de-DE" sz="2800" dirty="0">
              <a:solidFill>
                <a:schemeClr val="accent2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196752"/>
            <a:ext cx="7560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 </a:t>
            </a:r>
            <a:r>
              <a:rPr lang="de-DE" dirty="0" err="1" smtClean="0"/>
              <a:t>source</a:t>
            </a:r>
            <a:r>
              <a:rPr lang="de-DE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who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sitting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office</a:t>
            </a:r>
            <a:r>
              <a:rPr lang="de-DE" dirty="0" smtClean="0"/>
              <a:t> !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err="1" smtClean="0"/>
              <a:t>to</a:t>
            </a:r>
            <a:r>
              <a:rPr lang="de-DE" dirty="0" smtClean="0"/>
              <a:t> find out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desk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around</a:t>
            </a:r>
            <a:r>
              <a:rPr lang="de-DE" dirty="0" smtClean="0"/>
              <a:t> </a:t>
            </a:r>
            <a:r>
              <a:rPr lang="de-DE" dirty="0" err="1" smtClean="0"/>
              <a:t>his</a:t>
            </a:r>
            <a:r>
              <a:rPr lang="de-DE" dirty="0" smtClean="0"/>
              <a:t> </a:t>
            </a:r>
            <a:r>
              <a:rPr lang="de-DE" dirty="0" err="1" smtClean="0"/>
              <a:t>team</a:t>
            </a: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err="1"/>
              <a:t>t</a:t>
            </a:r>
            <a:r>
              <a:rPr lang="de-DE" dirty="0" err="1" smtClean="0"/>
              <a:t>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office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?!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err="1"/>
              <a:t>t</a:t>
            </a:r>
            <a:r>
              <a:rPr lang="de-DE" dirty="0" err="1" smtClean="0"/>
              <a:t>o</a:t>
            </a:r>
            <a:r>
              <a:rPr lang="de-DE" dirty="0" smtClean="0"/>
              <a:t> </a:t>
            </a:r>
            <a:r>
              <a:rPr lang="de-DE" dirty="0" err="1" smtClean="0"/>
              <a:t>navigate</a:t>
            </a:r>
            <a:r>
              <a:rPr lang="de-DE" dirty="0" smtClean="0"/>
              <a:t> </a:t>
            </a:r>
            <a:r>
              <a:rPr lang="de-DE" dirty="0" err="1" smtClean="0"/>
              <a:t>easily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building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reach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free</a:t>
            </a:r>
            <a:r>
              <a:rPr lang="de-DE" dirty="0" smtClean="0"/>
              <a:t> </a:t>
            </a:r>
            <a:r>
              <a:rPr lang="de-DE" dirty="0" err="1" smtClean="0"/>
              <a:t>desk</a:t>
            </a:r>
            <a:endParaRPr lang="de-DE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71600" y="3573016"/>
            <a:ext cx="71287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 </a:t>
            </a:r>
            <a:r>
              <a:rPr lang="de-DE" dirty="0" err="1" smtClean="0"/>
              <a:t>cost</a:t>
            </a:r>
            <a:r>
              <a:rPr lang="de-DE" dirty="0" smtClean="0"/>
              <a:t> </a:t>
            </a:r>
            <a:r>
              <a:rPr lang="de-DE" dirty="0" err="1" smtClean="0"/>
              <a:t>effective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employees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:</a:t>
            </a:r>
          </a:p>
          <a:p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smtClean="0"/>
              <a:t>find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team</a:t>
            </a:r>
            <a:r>
              <a:rPr lang="de-DE" dirty="0" smtClean="0"/>
              <a:t> </a:t>
            </a:r>
            <a:r>
              <a:rPr lang="de-DE" dirty="0" err="1" smtClean="0"/>
              <a:t>location</a:t>
            </a:r>
            <a:r>
              <a:rPr lang="de-DE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smtClean="0"/>
              <a:t>Find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desks</a:t>
            </a:r>
            <a:r>
              <a:rPr lang="de-DE" dirty="0" smtClean="0"/>
              <a:t> </a:t>
            </a:r>
            <a:r>
              <a:rPr lang="de-DE" dirty="0" err="1" smtClean="0"/>
              <a:t>around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team</a:t>
            </a:r>
            <a:r>
              <a:rPr lang="de-DE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err="1"/>
              <a:t>e</a:t>
            </a:r>
            <a:r>
              <a:rPr lang="de-DE" dirty="0" err="1" smtClean="0"/>
              <a:t>asily</a:t>
            </a:r>
            <a:r>
              <a:rPr lang="de-DE" dirty="0" smtClean="0"/>
              <a:t> </a:t>
            </a:r>
            <a:r>
              <a:rPr lang="de-DE" dirty="0" err="1" smtClean="0"/>
              <a:t>navigate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office</a:t>
            </a:r>
            <a:r>
              <a:rPr lang="de-DE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err="1" smtClean="0"/>
              <a:t>efficient</a:t>
            </a:r>
            <a:r>
              <a:rPr lang="de-DE" dirty="0" smtClean="0"/>
              <a:t> 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435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SmartOffice</a:t>
            </a:r>
            <a:endParaRPr lang="de-DE" dirty="0"/>
          </a:p>
        </p:txBody>
      </p:sp>
      <p:sp>
        <p:nvSpPr>
          <p:cNvPr id="5" name="AutoShape 2" descr="Image result for hand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4" descr="Image result for hand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04416"/>
            <a:ext cx="1071716" cy="7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31640" y="1587243"/>
            <a:ext cx="1800200" cy="792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Mobile Phone</a:t>
            </a:r>
          </a:p>
        </p:txBody>
      </p:sp>
      <p:sp>
        <p:nvSpPr>
          <p:cNvPr id="8" name="Rectangle 7"/>
          <p:cNvSpPr/>
          <p:nvPr/>
        </p:nvSpPr>
        <p:spPr>
          <a:xfrm>
            <a:off x="1331640" y="3311757"/>
            <a:ext cx="1800200" cy="792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Smart </a:t>
            </a:r>
            <a:r>
              <a:rPr lang="de-DE" b="1" dirty="0" smtClean="0"/>
              <a:t>Office</a:t>
            </a:r>
            <a:br>
              <a:rPr lang="de-DE" b="1" dirty="0" smtClean="0"/>
            </a:br>
            <a:r>
              <a:rPr lang="de-DE" b="1" dirty="0" smtClean="0"/>
              <a:t>App </a:t>
            </a:r>
            <a:endParaRPr lang="de-DE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4860032" y="1583558"/>
            <a:ext cx="1800200" cy="792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Desk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41277" y="3311757"/>
            <a:ext cx="1837709" cy="792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iBeacons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Low </a:t>
            </a:r>
            <a:r>
              <a:rPr lang="de-DE" dirty="0" err="1"/>
              <a:t>E</a:t>
            </a:r>
            <a:r>
              <a:rPr lang="de-DE" dirty="0" err="1" smtClean="0"/>
              <a:t>nergy</a:t>
            </a:r>
            <a:r>
              <a:rPr lang="de-DE" dirty="0" smtClean="0"/>
              <a:t> Bluetooth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91880" y="4941168"/>
            <a:ext cx="1800200" cy="792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</a:p>
        </p:txBody>
      </p:sp>
      <p:cxnSp>
        <p:nvCxnSpPr>
          <p:cNvPr id="12" name="Straight Arrow Connector 11"/>
          <p:cNvCxnSpPr>
            <a:stCxn id="4" idx="2"/>
            <a:endCxn id="8" idx="0"/>
          </p:cNvCxnSpPr>
          <p:nvPr/>
        </p:nvCxnSpPr>
        <p:spPr>
          <a:xfrm>
            <a:off x="2231740" y="2379331"/>
            <a:ext cx="0" cy="932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10" idx="1"/>
          </p:cNvCxnSpPr>
          <p:nvPr/>
        </p:nvCxnSpPr>
        <p:spPr>
          <a:xfrm>
            <a:off x="3131840" y="3707801"/>
            <a:ext cx="17094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11" idx="1"/>
          </p:cNvCxnSpPr>
          <p:nvPr/>
        </p:nvCxnSpPr>
        <p:spPr>
          <a:xfrm>
            <a:off x="2231740" y="4103845"/>
            <a:ext cx="1260140" cy="123336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0"/>
            <a:endCxn id="9" idx="2"/>
          </p:cNvCxnSpPr>
          <p:nvPr/>
        </p:nvCxnSpPr>
        <p:spPr>
          <a:xfrm flipV="1">
            <a:off x="5760132" y="2375646"/>
            <a:ext cx="0" cy="936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9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0" b="19248"/>
          <a:stretch/>
        </p:blipFill>
        <p:spPr bwMode="auto">
          <a:xfrm>
            <a:off x="5364089" y="5082746"/>
            <a:ext cx="1150622" cy="1202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441604"/>
            <a:ext cx="379924" cy="532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90" y="4211347"/>
            <a:ext cx="1341686" cy="59956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53" y="4907263"/>
            <a:ext cx="1823864" cy="455966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464" y="773006"/>
            <a:ext cx="810552" cy="810552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989" y="836712"/>
            <a:ext cx="1258812" cy="694517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088740"/>
            <a:ext cx="2232248" cy="1674186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4" y="3081486"/>
            <a:ext cx="980728" cy="980728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796" y="4959431"/>
            <a:ext cx="1466968" cy="146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Features 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9144000" cy="60243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7624" y="934013"/>
            <a:ext cx="7056784" cy="366254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de-DE" sz="2400" b="1" dirty="0" err="1" smtClean="0"/>
              <a:t>SmartOffice</a:t>
            </a:r>
            <a:endParaRPr lang="de-DE" sz="2400" b="1" dirty="0" smtClean="0"/>
          </a:p>
          <a:p>
            <a:endParaRPr lang="de-DE" sz="2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2400" dirty="0" smtClean="0"/>
              <a:t>mobile/web </a:t>
            </a:r>
            <a:r>
              <a:rPr lang="de-DE" sz="2400" dirty="0" err="1" smtClean="0"/>
              <a:t>application</a:t>
            </a:r>
            <a:endParaRPr lang="de-DE" sz="2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2400" dirty="0" err="1" smtClean="0"/>
              <a:t>pla</a:t>
            </a:r>
            <a:r>
              <a:rPr lang="en-US" sz="2400" dirty="0" smtClean="0"/>
              <a:t>t</a:t>
            </a:r>
            <a:r>
              <a:rPr lang="de-DE" sz="2400" dirty="0" smtClean="0"/>
              <a:t>form independent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2400" dirty="0" err="1" smtClean="0"/>
              <a:t>has</a:t>
            </a:r>
            <a:r>
              <a:rPr lang="de-DE" sz="2400" dirty="0" smtClean="0"/>
              <a:t> </a:t>
            </a:r>
            <a:r>
              <a:rPr lang="de-DE" sz="2400" dirty="0" err="1" smtClean="0"/>
              <a:t>indoor</a:t>
            </a:r>
            <a:r>
              <a:rPr lang="de-DE" sz="2400" dirty="0" smtClean="0"/>
              <a:t> </a:t>
            </a:r>
            <a:r>
              <a:rPr lang="de-DE" sz="2400" dirty="0" err="1" smtClean="0"/>
              <a:t>location</a:t>
            </a:r>
            <a:r>
              <a:rPr lang="de-DE" sz="2400" dirty="0" smtClean="0"/>
              <a:t> </a:t>
            </a:r>
            <a:r>
              <a:rPr lang="de-DE" sz="2400" dirty="0" err="1" smtClean="0"/>
              <a:t>tracking</a:t>
            </a:r>
            <a:endParaRPr lang="de-DE" sz="2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2400" dirty="0" err="1" smtClean="0"/>
              <a:t>requires</a:t>
            </a:r>
            <a:r>
              <a:rPr lang="de-DE" sz="2400" dirty="0" smtClean="0"/>
              <a:t> </a:t>
            </a:r>
            <a:r>
              <a:rPr lang="de-DE" sz="2400" dirty="0" err="1" smtClean="0"/>
              <a:t>no</a:t>
            </a:r>
            <a:r>
              <a:rPr lang="de-DE" sz="2400" dirty="0" smtClean="0"/>
              <a:t> </a:t>
            </a:r>
            <a:r>
              <a:rPr lang="de-DE" sz="2400" dirty="0" err="1" smtClean="0"/>
              <a:t>user</a:t>
            </a:r>
            <a:r>
              <a:rPr lang="de-DE" sz="2400" dirty="0" smtClean="0"/>
              <a:t> </a:t>
            </a:r>
            <a:r>
              <a:rPr lang="de-DE" sz="2400" dirty="0" err="1" smtClean="0"/>
              <a:t>input</a:t>
            </a:r>
            <a:r>
              <a:rPr lang="de-DE" sz="24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2400" dirty="0" err="1" smtClean="0"/>
              <a:t>is</a:t>
            </a:r>
            <a:r>
              <a:rPr lang="de-DE" sz="2400" dirty="0" smtClean="0"/>
              <a:t> </a:t>
            </a:r>
            <a:r>
              <a:rPr lang="de-DE" sz="2400" dirty="0" err="1" smtClean="0"/>
              <a:t>cost</a:t>
            </a:r>
            <a:r>
              <a:rPr lang="de-DE" sz="2400" dirty="0" smtClean="0"/>
              <a:t> </a:t>
            </a:r>
            <a:r>
              <a:rPr lang="de-DE" sz="2400" dirty="0" err="1" smtClean="0"/>
              <a:t>effective</a:t>
            </a:r>
            <a:r>
              <a:rPr lang="de-DE" sz="2400" dirty="0" smtClean="0"/>
              <a:t> </a:t>
            </a:r>
            <a:r>
              <a:rPr lang="de-DE" sz="2400" dirty="0" err="1" smtClean="0"/>
              <a:t>solution</a:t>
            </a:r>
            <a:endParaRPr lang="de-DE" sz="2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2400" dirty="0" smtClean="0"/>
              <a:t>time </a:t>
            </a:r>
            <a:r>
              <a:rPr lang="de-DE" sz="2400" dirty="0" err="1" smtClean="0"/>
              <a:t>saver</a:t>
            </a:r>
            <a:endParaRPr lang="de-DE" sz="2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2400" dirty="0" err="1" smtClean="0"/>
              <a:t>supports</a:t>
            </a:r>
            <a:r>
              <a:rPr lang="de-DE" sz="2400" dirty="0" smtClean="0"/>
              <a:t> </a:t>
            </a:r>
            <a:r>
              <a:rPr lang="de-DE" sz="2400" dirty="0" err="1" smtClean="0"/>
              <a:t>social</a:t>
            </a:r>
            <a:r>
              <a:rPr lang="de-DE" sz="2400" dirty="0" smtClean="0"/>
              <a:t> </a:t>
            </a:r>
            <a:r>
              <a:rPr lang="de-DE" sz="2400" dirty="0" err="1" smtClean="0"/>
              <a:t>interaction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286413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Prototype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976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56" r="11091"/>
          <a:stretch/>
        </p:blipFill>
        <p:spPr>
          <a:xfrm>
            <a:off x="-468559" y="692696"/>
            <a:ext cx="9612560" cy="60486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Sucess</a:t>
            </a:r>
            <a:r>
              <a:rPr lang="de-DE" dirty="0" smtClean="0"/>
              <a:t> Story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692696"/>
            <a:ext cx="4139952" cy="604867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323528" y="836712"/>
            <a:ext cx="367240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It is </a:t>
            </a:r>
            <a:r>
              <a:rPr lang="en-US" dirty="0" smtClean="0"/>
              <a:t>Monday </a:t>
            </a:r>
            <a:r>
              <a:rPr lang="en-US" dirty="0"/>
              <a:t>morning. </a:t>
            </a:r>
            <a:r>
              <a:rPr lang="en-US" b="1" dirty="0"/>
              <a:t>Jack</a:t>
            </a:r>
            <a:r>
              <a:rPr lang="en-US" dirty="0"/>
              <a:t> was stuck in a traffic jam and is running late again. Also he spilled his </a:t>
            </a:r>
            <a:r>
              <a:rPr lang="en-US" dirty="0" smtClean="0"/>
              <a:t>coffee on the way. </a:t>
            </a:r>
            <a:r>
              <a:rPr lang="en-US" dirty="0"/>
              <a:t>In the elevator he checks the </a:t>
            </a:r>
            <a:r>
              <a:rPr lang="en-US" b="1" dirty="0" err="1" smtClean="0"/>
              <a:t>SmartOffice</a:t>
            </a:r>
            <a:r>
              <a:rPr lang="en-US" dirty="0" smtClean="0"/>
              <a:t> App </a:t>
            </a:r>
            <a:r>
              <a:rPr lang="en-US" dirty="0"/>
              <a:t>for an available desk. He finds a desk in proximity to his team. On the map he can easily find the desk. The app is registering Jack on the map.</a:t>
            </a:r>
          </a:p>
          <a:p>
            <a:endParaRPr lang="en-US" dirty="0"/>
          </a:p>
          <a:p>
            <a:r>
              <a:rPr lang="en-US" dirty="0"/>
              <a:t>Jill, who also uses the </a:t>
            </a:r>
            <a:r>
              <a:rPr lang="en-US" b="1" dirty="0" err="1"/>
              <a:t>SmartOffice</a:t>
            </a:r>
            <a:r>
              <a:rPr lang="en-US" dirty="0"/>
              <a:t> App, notices that Jack has entered the office. She hasn't talked to Jack personally in a while. Using </a:t>
            </a:r>
            <a:r>
              <a:rPr lang="en-US" dirty="0" err="1"/>
              <a:t>SmartOffice</a:t>
            </a:r>
            <a:r>
              <a:rPr lang="en-US" dirty="0"/>
              <a:t> she </a:t>
            </a:r>
            <a:r>
              <a:rPr lang="en-US" dirty="0" smtClean="0"/>
              <a:t>can quickly </a:t>
            </a:r>
            <a:r>
              <a:rPr lang="en-US" dirty="0"/>
              <a:t>locate Jack and invites him for a cup of coffee. What a great morning! :)</a:t>
            </a:r>
          </a:p>
        </p:txBody>
      </p:sp>
    </p:spTree>
    <p:extLst>
      <p:ext uri="{BB962C8B-B14F-4D97-AF65-F5344CB8AC3E}">
        <p14:creationId xmlns:p14="http://schemas.microsoft.com/office/powerpoint/2010/main" val="342254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NTT">
      <a:dk1>
        <a:srgbClr val="000000"/>
      </a:dk1>
      <a:lt1>
        <a:srgbClr val="FFFFFF"/>
      </a:lt1>
      <a:dk2>
        <a:srgbClr val="6785C1"/>
      </a:dk2>
      <a:lt2>
        <a:srgbClr val="FFFFFF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5A5A5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336</Words>
  <Application>Microsoft Office PowerPoint</Application>
  <PresentationFormat>Bildschirmpräsentation (4:3)</PresentationFormat>
  <Paragraphs>42</Paragraphs>
  <Slides>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Blank</vt:lpstr>
      <vt:lpstr>Smart Office – Find my Colleges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Cirquent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Office – Find My Colleges</dc:title>
  <dc:creator>Kuntimaddi Ranjitha</dc:creator>
  <cp:lastModifiedBy>Straller Tobias</cp:lastModifiedBy>
  <cp:revision>26</cp:revision>
  <dcterms:created xsi:type="dcterms:W3CDTF">2016-03-04T15:02:24Z</dcterms:created>
  <dcterms:modified xsi:type="dcterms:W3CDTF">2016-03-12T15:21:56Z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qVitality">
    <vt:lpwstr/>
  </property>
  <property fmtid="{D5CDD505-2E9C-101B-9397-08002B2CF9AE}" pid="3" name="CqDisclosureRange">
    <vt:lpwstr/>
  </property>
  <property fmtid="{D5CDD505-2E9C-101B-9397-08002B2CF9AE}" pid="4" name="CqDisclosureRangeStamp">
    <vt:lpwstr/>
  </property>
  <property fmtid="{D5CDD505-2E9C-101B-9397-08002B2CF9AE}" pid="5" name="CqDisclosureRangeLimitation">
    <vt:lpwstr/>
  </property>
  <property fmtid="{D5CDD505-2E9C-101B-9397-08002B2CF9AE}" pid="6" name="CqOwner">
    <vt:lpwstr>NEA</vt:lpwstr>
  </property>
  <property fmtid="{D5CDD505-2E9C-101B-9397-08002B2CF9AE}" pid="7" name="CqDepartment">
    <vt:lpwstr/>
  </property>
  <property fmtid="{D5CDD505-2E9C-101B-9397-08002B2CF9AE}" pid="8" name="CqCompanyOwner">
    <vt:lpwstr>NTT DATA</vt:lpwstr>
  </property>
  <property fmtid="{D5CDD505-2E9C-101B-9397-08002B2CF9AE}" pid="9" name="CqInformationType">
    <vt:lpwstr>Working Standard</vt:lpwstr>
  </property>
  <property fmtid="{D5CDD505-2E9C-101B-9397-08002B2CF9AE}" pid="10" name="CqChecksum">
    <vt:lpwstr>EF9ABF1F2BBE7199648D6C000B74FAA3</vt:lpwstr>
  </property>
</Properties>
</file>