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5" r:id="rId5"/>
    <p:sldId id="267" r:id="rId6"/>
    <p:sldId id="27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148981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220352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C4AFB-5A5F-48B1-A872-DE43BB0E16EA}"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5665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35576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C4AFB-5A5F-48B1-A872-DE43BB0E16EA}"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260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33934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361545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412203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299864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67477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42600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1112126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218475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84658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18489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6531A6-CF31-4777-9304-67874BAF1268}" type="datetimeFigureOut">
              <a:rPr lang="en-IN" smtClean="0"/>
              <a:pPr/>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FC4AFB-5A5F-48B1-A872-DE43BB0E16EA}" type="slidenum">
              <a:rPr lang="en-IN" smtClean="0"/>
              <a:pPr/>
              <a:t>‹#›</a:t>
            </a:fld>
            <a:endParaRPr lang="en-IN"/>
          </a:p>
        </p:txBody>
      </p:sp>
    </p:spTree>
    <p:extLst>
      <p:ext uri="{BB962C8B-B14F-4D97-AF65-F5344CB8AC3E}">
        <p14:creationId xmlns:p14="http://schemas.microsoft.com/office/powerpoint/2010/main" val="3283892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6531A6-CF31-4777-9304-67874BAF1268}" type="datetimeFigureOut">
              <a:rPr lang="en-IN" smtClean="0"/>
              <a:pPr/>
              <a:t>28-04-2022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FC4AFB-5A5F-48B1-A872-DE43BB0E16EA}" type="slidenum">
              <a:rPr lang="en-IN" smtClean="0"/>
              <a:pPr/>
              <a:t>‹#›</a:t>
            </a:fld>
            <a:endParaRPr lang="en-IN"/>
          </a:p>
        </p:txBody>
      </p:sp>
    </p:spTree>
    <p:extLst>
      <p:ext uri="{BB962C8B-B14F-4D97-AF65-F5344CB8AC3E}">
        <p14:creationId xmlns:p14="http://schemas.microsoft.com/office/powerpoint/2010/main" val="66004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563F-866C-4854-B78D-FADDEE2EB9B6}"/>
              </a:ext>
            </a:extLst>
          </p:cNvPr>
          <p:cNvSpPr>
            <a:spLocks noGrp="1"/>
          </p:cNvSpPr>
          <p:nvPr>
            <p:ph type="ctrTitle"/>
          </p:nvPr>
        </p:nvSpPr>
        <p:spPr>
          <a:xfrm>
            <a:off x="1507067" y="2404534"/>
            <a:ext cx="7766936" cy="1646302"/>
          </a:xfrm>
        </p:spPr>
        <p:txBody>
          <a:bodyPr/>
          <a:lstStyle/>
          <a:p>
            <a:pPr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endParaRPr lang="en-IN" sz="3600" dirty="0">
              <a:solidFill>
                <a:schemeClr val="tx1"/>
              </a:solidFill>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id="{90093055-8400-4BC9-B297-07170ABD176C}"/>
              </a:ext>
            </a:extLst>
          </p:cNvPr>
          <p:cNvSpPr txBox="1">
            <a:spLocks/>
          </p:cNvSpPr>
          <p:nvPr/>
        </p:nvSpPr>
        <p:spPr>
          <a:xfrm>
            <a:off x="1016001" y="262393"/>
            <a:ext cx="10300676" cy="1089329"/>
          </a:xfrm>
          <a:prstGeom prst="rect">
            <a:avLst/>
          </a:prstGeom>
        </p:spPr>
        <p:txBody>
          <a:bodyPr vert="horz" lIns="91440" tIns="45720" rIns="91440" bIns="45720" rtlCol="0" anchor="b">
            <a:normAutofit fontScale="90000"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altLang="en-US" sz="2500" b="1" dirty="0">
                <a:latin typeface="Times New Roman" panose="02020603050405020304" pitchFamily="18" charset="0"/>
                <a:cs typeface="Times New Roman" panose="02020603050405020304" pitchFamily="18" charset="0"/>
              </a:rPr>
              <a:t>                            K.S. INSTITUTE OF TECHNOLOGY</a:t>
            </a:r>
            <a:br>
              <a:rPr lang="en-IN" altLang="en-US" sz="2500" dirty="0">
                <a:latin typeface="Times New Roman" panose="02020603050405020304" pitchFamily="18" charset="0"/>
                <a:cs typeface="Times New Roman" panose="02020603050405020304" pitchFamily="18" charset="0"/>
              </a:rPr>
            </a:br>
            <a:r>
              <a:rPr lang="en-IN" altLang="en-US" sz="2500" dirty="0">
                <a:latin typeface="Times New Roman" panose="02020603050405020304" pitchFamily="18" charset="0"/>
                <a:cs typeface="Times New Roman" panose="02020603050405020304" pitchFamily="18" charset="0"/>
              </a:rPr>
              <a:t>                  </a:t>
            </a:r>
            <a:r>
              <a:rPr lang="en-IN" altLang="en-US" sz="2500" b="1" dirty="0">
                <a:latin typeface="Times New Roman" panose="02020603050405020304" pitchFamily="18" charset="0"/>
                <a:cs typeface="Times New Roman" panose="02020603050405020304" pitchFamily="18" charset="0"/>
              </a:rPr>
              <a:t>Department of Computer Science and Engineering</a:t>
            </a:r>
            <a:br>
              <a:rPr lang="en-IN" altLang="en-US" sz="2500" b="1" dirty="0">
                <a:latin typeface="Times New Roman" panose="02020603050405020304" pitchFamily="18" charset="0"/>
                <a:cs typeface="Times New Roman" panose="02020603050405020304" pitchFamily="18" charset="0"/>
              </a:rPr>
            </a:br>
            <a:r>
              <a:rPr lang="en-IN" altLang="en-US" sz="2500" b="1" dirty="0">
                <a:latin typeface="Times New Roman" panose="02020603050405020304" pitchFamily="18" charset="0"/>
                <a:cs typeface="Times New Roman" panose="02020603050405020304" pitchFamily="18" charset="0"/>
              </a:rPr>
              <a:t> </a:t>
            </a:r>
            <a:endParaRPr lang="en-IN" sz="2500" dirty="0"/>
          </a:p>
        </p:txBody>
      </p:sp>
      <p:sp>
        <p:nvSpPr>
          <p:cNvPr id="7" name="Subtitle 2">
            <a:extLst>
              <a:ext uri="{FF2B5EF4-FFF2-40B4-BE49-F238E27FC236}">
                <a16:creationId xmlns:a16="http://schemas.microsoft.com/office/drawing/2014/main" id="{E3AD7567-2768-4252-8E61-B6379F0F984D}"/>
              </a:ext>
            </a:extLst>
          </p:cNvPr>
          <p:cNvSpPr>
            <a:spLocks noGrp="1"/>
          </p:cNvSpPr>
          <p:nvPr>
            <p:ph type="subTitle" idx="1"/>
          </p:nvPr>
        </p:nvSpPr>
        <p:spPr>
          <a:xfrm>
            <a:off x="1116916" y="1655068"/>
            <a:ext cx="9261231" cy="3999506"/>
          </a:xfrm>
        </p:spPr>
        <p:txBody>
          <a:bodyPr>
            <a:normAutofit/>
          </a:bodyPr>
          <a:lstStyle/>
          <a:p>
            <a:pPr algn="ctr">
              <a:defRPr/>
            </a:pPr>
            <a:r>
              <a:rPr lang="en-US" sz="2300" b="1" dirty="0">
                <a:solidFill>
                  <a:schemeClr val="tx2"/>
                </a:solidFill>
                <a:latin typeface="Times New Roman" panose="02020603050405020304" pitchFamily="18" charset="0"/>
                <a:cs typeface="Times New Roman" panose="02020603050405020304" pitchFamily="18" charset="0"/>
              </a:rPr>
              <a:t>AI-Based Measuring System for COVID-19 Prevention</a:t>
            </a:r>
          </a:p>
          <a:p>
            <a:pPr algn="ctr">
              <a:defRPr/>
            </a:pPr>
            <a:r>
              <a:rPr lang="en-IN" sz="1600" b="1" dirty="0">
                <a:solidFill>
                  <a:schemeClr val="tx2"/>
                </a:solidFill>
                <a:latin typeface="Times New Roman" panose="02020603050405020304" pitchFamily="18" charset="0"/>
                <a:cs typeface="Times New Roman" panose="02020603050405020304" pitchFamily="18" charset="0"/>
              </a:rPr>
              <a:t>By </a:t>
            </a:r>
          </a:p>
          <a:p>
            <a:pPr algn="ctr">
              <a:defRPr/>
            </a:pPr>
            <a:r>
              <a:rPr lang="en-IN" dirty="0">
                <a:solidFill>
                  <a:schemeClr val="tx2"/>
                </a:solidFill>
                <a:latin typeface="Times New Roman" panose="02020603050405020304" pitchFamily="18" charset="0"/>
                <a:cs typeface="Times New Roman" panose="02020603050405020304" pitchFamily="18" charset="0"/>
              </a:rPr>
              <a:t>RANJITHA HD -1KS19CS411</a:t>
            </a:r>
          </a:p>
          <a:p>
            <a:pPr algn="ctr">
              <a:defRPr/>
            </a:pPr>
            <a:r>
              <a:rPr lang="en-US" dirty="0">
                <a:solidFill>
                  <a:schemeClr val="tx2"/>
                </a:solidFill>
                <a:latin typeface="Times New Roman" panose="02020603050405020304" pitchFamily="18" charset="0"/>
                <a:cs typeface="Times New Roman" panose="02020603050405020304" pitchFamily="18" charset="0"/>
              </a:rPr>
              <a:t>B.K.SUSMITA</a:t>
            </a:r>
            <a:r>
              <a:rPr lang="en-IN" dirty="0">
                <a:solidFill>
                  <a:schemeClr val="tx2"/>
                </a:solidFill>
                <a:latin typeface="Times New Roman" panose="02020603050405020304" pitchFamily="18" charset="0"/>
                <a:cs typeface="Times New Roman" panose="02020603050405020304" pitchFamily="18" charset="0"/>
              </a:rPr>
              <a:t> -1KS19CS402</a:t>
            </a:r>
          </a:p>
          <a:p>
            <a:pPr algn="ctr">
              <a:defRPr/>
            </a:pPr>
            <a:r>
              <a:rPr lang="en-IN" dirty="0">
                <a:solidFill>
                  <a:schemeClr val="tx2"/>
                </a:solidFill>
                <a:latin typeface="Times New Roman" panose="02020603050405020304" pitchFamily="18" charset="0"/>
                <a:cs typeface="Times New Roman" panose="02020603050405020304" pitchFamily="18" charset="0"/>
              </a:rPr>
              <a:t>RAMYA R -1KS19CS410</a:t>
            </a:r>
          </a:p>
          <a:p>
            <a:pPr algn="ctr">
              <a:defRPr/>
            </a:pPr>
            <a:r>
              <a:rPr lang="en-IN" dirty="0">
                <a:solidFill>
                  <a:schemeClr val="tx2"/>
                </a:solidFill>
                <a:latin typeface="Times New Roman" panose="02020603050405020304" pitchFamily="18" charset="0"/>
                <a:cs typeface="Times New Roman" panose="02020603050405020304" pitchFamily="18" charset="0"/>
              </a:rPr>
              <a:t>BHAVYASHREE R -1KS19CS404</a:t>
            </a:r>
          </a:p>
          <a:p>
            <a:pPr algn="ctr">
              <a:defRPr/>
            </a:pPr>
            <a:endParaRPr lang="en-IN" dirty="0">
              <a:solidFill>
                <a:schemeClr val="tx2"/>
              </a:solidFill>
              <a:latin typeface="Times New Roman" panose="02020603050405020304" pitchFamily="18" charset="0"/>
              <a:cs typeface="Times New Roman" panose="02020603050405020304" pitchFamily="18" charset="0"/>
            </a:endParaRPr>
          </a:p>
          <a:p>
            <a:pPr algn="ctr">
              <a:defRPr/>
            </a:pPr>
            <a:r>
              <a:rPr lang="en-IN" dirty="0">
                <a:solidFill>
                  <a:schemeClr val="tx2"/>
                </a:solidFill>
                <a:latin typeface="Times New Roman" panose="02020603050405020304" pitchFamily="18" charset="0"/>
                <a:cs typeface="Times New Roman" panose="02020603050405020304" pitchFamily="18" charset="0"/>
              </a:rPr>
              <a:t>Group 05 </a:t>
            </a:r>
          </a:p>
          <a:p>
            <a:pPr algn="ctr">
              <a:defRPr/>
            </a:pPr>
            <a:r>
              <a:rPr lang="en-IN" dirty="0">
                <a:solidFill>
                  <a:schemeClr val="tx2"/>
                </a:solidFill>
                <a:latin typeface="Times New Roman" panose="02020603050405020304" pitchFamily="18" charset="0"/>
                <a:cs typeface="Times New Roman" panose="02020603050405020304" pitchFamily="18" charset="0"/>
              </a:rPr>
              <a:t>GUIDE: Mrs BEENA.K</a:t>
            </a:r>
            <a:endParaRPr lang="en-IN" dirty="0">
              <a:solidFill>
                <a:schemeClr val="tx2"/>
              </a:solidFill>
            </a:endParaRPr>
          </a:p>
        </p:txBody>
      </p:sp>
    </p:spTree>
    <p:extLst>
      <p:ext uri="{BB962C8B-B14F-4D97-AF65-F5344CB8AC3E}">
        <p14:creationId xmlns:p14="http://schemas.microsoft.com/office/powerpoint/2010/main" val="112571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7C3A-A702-4171-8E9A-5C81FDAFBC14}"/>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FC160236-EFC6-4603-A683-58145D0D77F6}"/>
              </a:ext>
            </a:extLst>
          </p:cNvPr>
          <p:cNvSpPr>
            <a:spLocks noGrp="1"/>
          </p:cNvSpPr>
          <p:nvPr>
            <p:ph idx="1"/>
          </p:nvPr>
        </p:nvSpPr>
        <p:spPr>
          <a:xfrm>
            <a:off x="677334" y="1488613"/>
            <a:ext cx="8596668" cy="3880773"/>
          </a:xfrm>
        </p:spPr>
        <p:txBody>
          <a:bodyPr>
            <a:normAutofit fontScale="92500" lnSpcReduction="10000"/>
          </a:bodyPr>
          <a:lstStyle/>
          <a:p>
            <a:pPr algn="just"/>
            <a:r>
              <a:rPr lang="en-US" sz="1800" spc="-15" dirty="0">
                <a:solidFill>
                  <a:schemeClr val="tx1"/>
                </a:solidFill>
                <a:effectLst/>
                <a:latin typeface="Times New Roman" panose="02020603050405020304" pitchFamily="18" charset="0"/>
                <a:ea typeface="Times New Roman" panose="02020603050405020304" pitchFamily="18" charset="0"/>
              </a:rPr>
              <a:t>The COVID-19 pandemic forced governments across the world to impose lockdowns to prevent virus transmissions. </a:t>
            </a:r>
          </a:p>
          <a:p>
            <a:pPr algn="just"/>
            <a:r>
              <a:rPr lang="en-US" sz="1800" spc="-15" dirty="0">
                <a:solidFill>
                  <a:schemeClr val="tx1"/>
                </a:solidFill>
                <a:effectLst/>
                <a:latin typeface="Times New Roman" panose="02020603050405020304" pitchFamily="18" charset="0"/>
                <a:ea typeface="Times New Roman" panose="02020603050405020304" pitchFamily="18" charset="0"/>
              </a:rPr>
              <a:t>This resulted in the shutdown of all economic activity and accordingly the production at manufacturing plants across most sectors was halted. </a:t>
            </a:r>
          </a:p>
          <a:p>
            <a:pPr algn="just"/>
            <a:r>
              <a:rPr lang="en-US" sz="1800" spc="-15" dirty="0">
                <a:solidFill>
                  <a:schemeClr val="tx1"/>
                </a:solidFill>
                <a:effectLst/>
                <a:latin typeface="Times New Roman" panose="02020603050405020304" pitchFamily="18" charset="0"/>
                <a:ea typeface="Times New Roman" panose="02020603050405020304" pitchFamily="18" charset="0"/>
              </a:rPr>
              <a:t>While there is an urgency to resume production, there is an even greater need to ensure the safety of the workforce. </a:t>
            </a:r>
          </a:p>
          <a:p>
            <a:pPr algn="just"/>
            <a:r>
              <a:rPr lang="en-US" sz="1800" spc="-15" dirty="0">
                <a:solidFill>
                  <a:schemeClr val="tx1"/>
                </a:solidFill>
                <a:effectLst/>
                <a:latin typeface="Times New Roman" panose="02020603050405020304" pitchFamily="18" charset="0"/>
                <a:ea typeface="Times New Roman" panose="02020603050405020304" pitchFamily="18" charset="0"/>
              </a:rPr>
              <a:t>Reports indicate that maintaining social distancing and wearing face masks ,Temperature  Checking and Vaccination is mandatory while at work, collage and other concerned place  clearly reduces the risk of transmission. </a:t>
            </a:r>
          </a:p>
          <a:p>
            <a:pPr algn="just"/>
            <a:r>
              <a:rPr lang="en-US" sz="1800" spc="-15" dirty="0">
                <a:solidFill>
                  <a:schemeClr val="tx1"/>
                </a:solidFill>
                <a:effectLst/>
                <a:latin typeface="Times New Roman" panose="02020603050405020304" pitchFamily="18" charset="0"/>
                <a:ea typeface="Times New Roman" panose="02020603050405020304" pitchFamily="18" charset="0"/>
              </a:rPr>
              <a:t>We decided to use computer vision to monitor activity and detect violations (Not Wearing Mask) which trigger real time alerts and mail with violation photo attached to concerned authority regarding rules violation as evidence. </a:t>
            </a:r>
          </a:p>
          <a:p>
            <a:pPr algn="just"/>
            <a:r>
              <a:rPr lang="en-US" dirty="0">
                <a:solidFill>
                  <a:schemeClr val="tx1"/>
                </a:solidFill>
                <a:latin typeface="Times New Roman" panose="02020603050405020304" pitchFamily="18" charset="0"/>
                <a:cs typeface="Times New Roman" panose="02020603050405020304" pitchFamily="18" charset="0"/>
              </a:rPr>
              <a:t>Temperature Monitoring Sensor and Hand Sanitizer Dispenser .</a:t>
            </a:r>
            <a:endParaRPr lang="en-IN" dirty="0">
              <a:solidFill>
                <a:schemeClr val="tx1"/>
              </a:solidFill>
              <a:latin typeface="Times New Roman" panose="02020603050405020304" pitchFamily="18" charset="0"/>
              <a:cs typeface="Times New Roman" panose="02020603050405020304" pitchFamily="18" charset="0"/>
            </a:endParaRPr>
          </a:p>
          <a:p>
            <a:pPr algn="just"/>
            <a:endParaRPr lang="en-US" sz="1800" spc="-15" dirty="0">
              <a:solidFill>
                <a:schemeClr val="tx1"/>
              </a:solidFill>
              <a:effectLst/>
              <a:latin typeface="Times New Roman" panose="02020603050405020304" pitchFamily="18" charset="0"/>
              <a:ea typeface="Times New Roman" panose="02020603050405020304" pitchFamily="18" charset="0"/>
            </a:endParaRPr>
          </a:p>
          <a:p>
            <a:pPr algn="just"/>
            <a:endParaRPr lang="en-IN" sz="1800" dirty="0">
              <a:solidFill>
                <a:schemeClr val="tx1"/>
              </a:solidFill>
              <a:effectLst/>
              <a:latin typeface="Times New Roman" panose="02020603050405020304" pitchFamily="18" charset="0"/>
              <a:ea typeface="Times New Roman" panose="02020603050405020304" pitchFamily="18" charset="0"/>
            </a:endParaRPr>
          </a:p>
          <a:p>
            <a:pPr algn="just"/>
            <a:endParaRPr lang="en-IN" dirty="0">
              <a:solidFill>
                <a:schemeClr val="tx1"/>
              </a:solidFill>
            </a:endParaRPr>
          </a:p>
        </p:txBody>
      </p:sp>
    </p:spTree>
    <p:extLst>
      <p:ext uri="{BB962C8B-B14F-4D97-AF65-F5344CB8AC3E}">
        <p14:creationId xmlns:p14="http://schemas.microsoft.com/office/powerpoint/2010/main" val="219720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DB56-DF92-4694-B9B5-6138A91F3504}"/>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3A12DA0C-FEAA-4A72-BB3D-F5386D98ED97}"/>
              </a:ext>
            </a:extLst>
          </p:cNvPr>
          <p:cNvSpPr>
            <a:spLocks noGrp="1"/>
          </p:cNvSpPr>
          <p:nvPr>
            <p:ph idx="1"/>
          </p:nvPr>
        </p:nvSpPr>
        <p:spPr>
          <a:xfrm>
            <a:off x="759220" y="1423609"/>
            <a:ext cx="8596668" cy="3880773"/>
          </a:xfrm>
        </p:spPr>
        <p:txBody>
          <a:bodyPr>
            <a:normAutofit/>
          </a:bodyPr>
          <a:lstStyle/>
          <a:p>
            <a:r>
              <a:rPr lang="en-US" sz="1700" dirty="0">
                <a:solidFill>
                  <a:schemeClr val="tx1"/>
                </a:solidFill>
                <a:latin typeface="Times New Roman" pitchFamily="18" charset="0"/>
                <a:cs typeface="Times New Roman" pitchFamily="18" charset="0"/>
              </a:rPr>
              <a:t>It is able to detect facial masks on subjects present at a considerable distance from the camera.</a:t>
            </a:r>
          </a:p>
          <a:p>
            <a:r>
              <a:rPr lang="en-US" sz="1700" dirty="0">
                <a:solidFill>
                  <a:schemeClr val="tx1"/>
                </a:solidFill>
                <a:latin typeface="Times New Roman" pitchFamily="18" charset="0"/>
                <a:cs typeface="Times New Roman" pitchFamily="18" charset="0"/>
              </a:rPr>
              <a:t>It performed well even in scenarios where the public areas captured were crowded.</a:t>
            </a:r>
          </a:p>
          <a:p>
            <a:r>
              <a:rPr lang="en-US" sz="1700" dirty="0">
                <a:solidFill>
                  <a:schemeClr val="tx1"/>
                </a:solidFill>
                <a:latin typeface="Times New Roman" pitchFamily="18" charset="0"/>
                <a:cs typeface="Times New Roman" pitchFamily="18" charset="0"/>
              </a:rPr>
              <a:t>It satisfactorily detected the presence of facial masks on subjects not directly facing the camera in most cases.</a:t>
            </a:r>
          </a:p>
          <a:p>
            <a:r>
              <a:rPr lang="en-US" sz="1700" dirty="0">
                <a:solidFill>
                  <a:schemeClr val="tx1"/>
                </a:solidFill>
                <a:latin typeface="Times New Roman" pitchFamily="18" charset="0"/>
                <a:cs typeface="Times New Roman" pitchFamily="18" charset="0"/>
              </a:rPr>
              <a:t>It was able to identify subjects who were incorrectly wearing a facial mask (i.e. the mask was not covering their mouth and nose) and labeled them as ‘No Mask’.</a:t>
            </a:r>
          </a:p>
          <a:p>
            <a:r>
              <a:rPr lang="en-US" sz="1700" dirty="0">
                <a:solidFill>
                  <a:schemeClr val="tx1"/>
                </a:solidFill>
                <a:latin typeface="Times New Roman" pitchFamily="18" charset="0"/>
                <a:cs typeface="Times New Roman" pitchFamily="18" charset="0"/>
              </a:rPr>
              <a:t>Social distance identification Using Camera.</a:t>
            </a:r>
          </a:p>
          <a:p>
            <a:r>
              <a:rPr lang="en-US" sz="1700" dirty="0">
                <a:solidFill>
                  <a:schemeClr val="tx1"/>
                </a:solidFill>
                <a:latin typeface="Times New Roman" pitchFamily="18" charset="0"/>
                <a:cs typeface="Times New Roman" pitchFamily="18" charset="0"/>
              </a:rPr>
              <a:t>Temperature Monitoring using Sensor</a:t>
            </a:r>
            <a:r>
              <a:rPr lang="en-IN" dirty="0"/>
              <a:t>: </a:t>
            </a:r>
            <a:r>
              <a:rPr lang="en-IN" sz="1700" dirty="0">
                <a:solidFill>
                  <a:schemeClr val="tx1"/>
                </a:solidFill>
                <a:latin typeface="Times New Roman" panose="02020603050405020304" pitchFamily="18" charset="0"/>
                <a:cs typeface="Times New Roman" panose="02020603050405020304" pitchFamily="18" charset="0"/>
              </a:rPr>
              <a:t>Fever detection and high temperature alarm.</a:t>
            </a:r>
            <a:endParaRPr lang="en-US" sz="1700" dirty="0">
              <a:solidFill>
                <a:schemeClr val="tx1"/>
              </a:solidFill>
              <a:latin typeface="Times New Roman" panose="02020603050405020304" pitchFamily="18" charset="0"/>
              <a:cs typeface="Times New Roman" pitchFamily="18" charset="0"/>
            </a:endParaRPr>
          </a:p>
          <a:p>
            <a:r>
              <a:rPr lang="en-US" sz="1700" dirty="0">
                <a:solidFill>
                  <a:schemeClr val="tx1"/>
                </a:solidFill>
                <a:latin typeface="Times New Roman" panose="02020603050405020304" pitchFamily="18" charset="0"/>
                <a:cs typeface="Times New Roman" pitchFamily="18" charset="0"/>
              </a:rPr>
              <a:t>Automatic Hand Sanitizer Dispenser with 600ml store capacity and 0.255 Quick response </a:t>
            </a:r>
          </a:p>
          <a:p>
            <a:pPr algn="ctr">
              <a:lnSpc>
                <a:spcPct val="150000"/>
              </a:lnSpc>
            </a:pPr>
            <a:endParaRPr lang="en-IN" sz="1700" dirty="0">
              <a:effectLst/>
              <a:latin typeface="Times New Roman" panose="02020603050405020304" pitchFamily="18" charset="0"/>
              <a:ea typeface="Times New Roman" panose="02020603050405020304" pitchFamily="18" charset="0"/>
            </a:endParaRPr>
          </a:p>
          <a:p>
            <a:endParaRPr lang="en-IN" sz="1700" dirty="0"/>
          </a:p>
        </p:txBody>
      </p:sp>
    </p:spTree>
    <p:extLst>
      <p:ext uri="{BB962C8B-B14F-4D97-AF65-F5344CB8AC3E}">
        <p14:creationId xmlns:p14="http://schemas.microsoft.com/office/powerpoint/2010/main" val="128062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9C33-677E-4C31-892F-012B717991A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FA5E6DED-63E1-49B1-825D-6AEDF4718D92}"/>
              </a:ext>
            </a:extLst>
          </p:cNvPr>
          <p:cNvSpPr>
            <a:spLocks noGrp="1"/>
          </p:cNvSpPr>
          <p:nvPr>
            <p:ph idx="1"/>
          </p:nvPr>
        </p:nvSpPr>
        <p:spPr>
          <a:xfrm>
            <a:off x="517536" y="1663440"/>
            <a:ext cx="8596668" cy="3880773"/>
          </a:xfrm>
        </p:spPr>
        <p:txBody>
          <a:bodyPr>
            <a:normAutofit lnSpcReduction="10000"/>
          </a:bodyPr>
          <a:lstStyle/>
          <a:p>
            <a:pPr marL="742950" lvl="1" indent="-285750">
              <a:spcBef>
                <a:spcPts val="605"/>
              </a:spcBef>
              <a:spcAft>
                <a:spcPts val="0"/>
              </a:spcAft>
              <a:buSzPts val="900"/>
              <a:buFont typeface="Symbol" panose="05050102010706020507" pitchFamily="18" charset="2"/>
              <a:buChar char=""/>
              <a:tabLst>
                <a:tab pos="520700" algn="l"/>
                <a:tab pos="521335" algn="l"/>
              </a:tabLst>
            </a:pPr>
            <a:r>
              <a:rPr lang="en-US"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Interfacing of camera to capture live face images.</a:t>
            </a:r>
            <a:endPar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605"/>
              </a:spcBef>
              <a:spcAft>
                <a:spcPts val="0"/>
              </a:spcAft>
              <a:buSzPts val="900"/>
              <a:buFont typeface="Symbol" panose="05050102010706020507" pitchFamily="18" charset="2"/>
              <a:buChar char=""/>
              <a:tabLst>
                <a:tab pos="520700" algn="l"/>
                <a:tab pos="521335" algn="l"/>
              </a:tabLst>
            </a:pPr>
            <a:r>
              <a:rPr lang="en-IN" sz="1800" dirty="0">
                <a:solidFill>
                  <a:schemeClr val="tx1"/>
                </a:solidFill>
                <a:latin typeface="Times New Roman" panose="02020603050405020304" pitchFamily="18" charset="0"/>
                <a:ea typeface="Symbol" panose="05050102010706020507" pitchFamily="18" charset="2"/>
                <a:cs typeface="Symbol" panose="05050102010706020507" pitchFamily="18" charset="2"/>
              </a:rPr>
              <a:t>Converting the image to grayscale </a:t>
            </a:r>
          </a:p>
          <a:p>
            <a:pPr marL="742950" lvl="1" indent="-285750">
              <a:spcBef>
                <a:spcPts val="605"/>
              </a:spcBef>
              <a:spcAft>
                <a:spcPts val="0"/>
              </a:spcAft>
              <a:buSzPts val="900"/>
              <a:buFont typeface="Symbol" panose="05050102010706020507" pitchFamily="18" charset="2"/>
              <a:buChar char=""/>
              <a:tabLst>
                <a:tab pos="520700" algn="l"/>
                <a:tab pos="521335" algn="l"/>
              </a:tabLst>
            </a:pPr>
            <a:r>
              <a:rPr lang="en-IN" sz="1800" dirty="0">
                <a:solidFill>
                  <a:schemeClr val="tx1"/>
                </a:solidFill>
                <a:latin typeface="Times New Roman" panose="02020603050405020304" pitchFamily="18" charset="0"/>
                <a:ea typeface="Symbol" panose="05050102010706020507" pitchFamily="18" charset="2"/>
                <a:cs typeface="Symbol" panose="05050102010706020507" pitchFamily="18" charset="2"/>
              </a:rPr>
              <a:t>The </a:t>
            </a:r>
            <a:r>
              <a:rPr lang="en-IN" sz="1800" dirty="0" err="1">
                <a:solidFill>
                  <a:schemeClr val="tx1"/>
                </a:solidFill>
                <a:latin typeface="Times New Roman" panose="02020603050405020304" pitchFamily="18" charset="0"/>
                <a:ea typeface="Symbol" panose="05050102010706020507" pitchFamily="18" charset="2"/>
                <a:cs typeface="Symbol" panose="05050102010706020507" pitchFamily="18" charset="2"/>
              </a:rPr>
              <a:t>haar</a:t>
            </a:r>
            <a:r>
              <a:rPr lang="en-IN" sz="1800" dirty="0">
                <a:solidFill>
                  <a:schemeClr val="tx1"/>
                </a:solidFill>
                <a:latin typeface="Times New Roman" panose="02020603050405020304" pitchFamily="18" charset="0"/>
                <a:ea typeface="Symbol" panose="05050102010706020507" pitchFamily="18" charset="2"/>
                <a:cs typeface="Symbol" panose="05050102010706020507" pitchFamily="18" charset="2"/>
              </a:rPr>
              <a:t> cascade algorithm is used to detect the human face and if the number faces found more than two ,system will measures the distance between the two persons.</a:t>
            </a:r>
          </a:p>
          <a:p>
            <a:pPr marL="742950" lvl="1" indent="-285750">
              <a:spcBef>
                <a:spcPts val="605"/>
              </a:spcBef>
              <a:spcAft>
                <a:spcPts val="0"/>
              </a:spcAft>
              <a:buSzPts val="900"/>
              <a:buFont typeface="Symbol" panose="05050102010706020507" pitchFamily="18" charset="2"/>
              <a:buChar char=""/>
              <a:tabLst>
                <a:tab pos="520700" algn="l"/>
                <a:tab pos="521335" algn="l"/>
              </a:tabLst>
            </a:pPr>
            <a:r>
              <a:rPr lang="en-IN" sz="1800" dirty="0">
                <a:solidFill>
                  <a:schemeClr val="tx1"/>
                </a:solidFill>
                <a:latin typeface="Times New Roman" panose="02020603050405020304" pitchFamily="18" charset="0"/>
                <a:ea typeface="Symbol" panose="05050102010706020507" pitchFamily="18" charset="2"/>
                <a:cs typeface="Symbol" panose="05050102010706020507" pitchFamily="18" charset="2"/>
              </a:rPr>
              <a:t>If the distance is less than the threshold, sends an alert to maintain the social distancing. </a:t>
            </a:r>
          </a:p>
          <a:p>
            <a:pPr lvl="1">
              <a:spcBef>
                <a:spcPts val="605"/>
              </a:spcBef>
              <a:buSzPts val="900"/>
              <a:buFont typeface="Symbol" panose="05050102010706020507" pitchFamily="18" charset="2"/>
              <a:buChar char=""/>
              <a:tabLst>
                <a:tab pos="520700" algn="l"/>
                <a:tab pos="521335" algn="l"/>
              </a:tabLst>
            </a:pPr>
            <a:r>
              <a:rPr lang="en-IN" sz="180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Monitoring the Temperature using Sensor.(</a:t>
            </a:r>
            <a:r>
              <a:rPr lang="en-IN" sz="1700" dirty="0">
                <a:solidFill>
                  <a:schemeClr val="tx1"/>
                </a:solidFill>
                <a:latin typeface="Times New Roman" panose="02020603050405020304" pitchFamily="18" charset="0"/>
                <a:cs typeface="Times New Roman" panose="02020603050405020304" pitchFamily="18" charset="0"/>
              </a:rPr>
              <a:t>Infrared sensors determine temperatures from a distance, by measuring the thermal radiation emitted by an object or heat source)</a:t>
            </a:r>
            <a:endParaRPr lang="en-IN" sz="1700" dirty="0">
              <a:solidFill>
                <a:schemeClr val="tx1"/>
              </a:solidFill>
              <a:effectLst/>
              <a:latin typeface="Times New Roman" panose="02020603050405020304" pitchFamily="18" charset="0"/>
              <a:ea typeface="Symbol" panose="05050102010706020507" pitchFamily="18" charset="2"/>
              <a:cs typeface="Times New Roman" panose="02020603050405020304" pitchFamily="18" charset="0"/>
            </a:endParaRPr>
          </a:p>
          <a:p>
            <a:pPr lvl="1">
              <a:spcBef>
                <a:spcPts val="605"/>
              </a:spcBef>
              <a:buSzPts val="900"/>
              <a:buFont typeface="Symbol" panose="05050102010706020507" pitchFamily="18" charset="2"/>
              <a:buChar char=""/>
              <a:tabLst>
                <a:tab pos="520700" algn="l"/>
                <a:tab pos="521335" algn="l"/>
              </a:tabLst>
            </a:pPr>
            <a:r>
              <a:rPr lang="en-US" sz="1700" dirty="0">
                <a:solidFill>
                  <a:schemeClr val="tx1"/>
                </a:solidFill>
                <a:latin typeface="Times New Roman" panose="02020603050405020304" pitchFamily="18" charset="0"/>
                <a:cs typeface="Times New Roman" panose="02020603050405020304" pitchFamily="18" charset="0"/>
              </a:rPr>
              <a:t>Interfacing Ultrasonic with Arduino.(</a:t>
            </a:r>
            <a:r>
              <a:rPr lang="en-IN" sz="1700" dirty="0">
                <a:solidFill>
                  <a:schemeClr val="tx1"/>
                </a:solidFill>
                <a:latin typeface="Times New Roman" panose="02020603050405020304" pitchFamily="18" charset="0"/>
                <a:cs typeface="Times New Roman" panose="02020603050405020304" pitchFamily="18" charset="0"/>
              </a:rPr>
              <a:t>That thing is the Arduino board. The Arduino board will read the signals from these sensors and trigger the relay board when a predicted condition is found (For Example if the distance is below 5CM )and then the relay will turn on the DC motor after receiving the signal from the Arduino</a:t>
            </a:r>
            <a:r>
              <a:rPr lang="en-IN" dirty="0">
                <a:solidFill>
                  <a:schemeClr val="tx1"/>
                </a:solidFill>
              </a:rPr>
              <a:t>.)</a:t>
            </a:r>
            <a:endParaRPr lang="en-US"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43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0B84-5A9F-4309-A509-0F535CF237C2}"/>
              </a:ext>
            </a:extLst>
          </p:cNvPr>
          <p:cNvSpPr>
            <a:spLocks noGrp="1"/>
          </p:cNvSpPr>
          <p:nvPr>
            <p:ph type="title"/>
          </p:nvPr>
        </p:nvSpPr>
        <p:spPr>
          <a:xfrm>
            <a:off x="591364" y="226646"/>
            <a:ext cx="10920698" cy="1320800"/>
          </a:xfrm>
        </p:spPr>
        <p:txBody>
          <a:bodyPr/>
          <a:lstStyle/>
          <a:p>
            <a:r>
              <a:rPr lang="en-IN" dirty="0"/>
              <a:t>HARDWARE AND SOFTWARE REQUIREMENTS</a:t>
            </a:r>
          </a:p>
        </p:txBody>
      </p:sp>
      <p:sp>
        <p:nvSpPr>
          <p:cNvPr id="3" name="Content Placeholder 2">
            <a:extLst>
              <a:ext uri="{FF2B5EF4-FFF2-40B4-BE49-F238E27FC236}">
                <a16:creationId xmlns:a16="http://schemas.microsoft.com/office/drawing/2014/main" id="{3039FF23-F2A6-4EE4-AD6B-555B56629BB5}"/>
              </a:ext>
            </a:extLst>
          </p:cNvPr>
          <p:cNvSpPr>
            <a:spLocks noGrp="1"/>
          </p:cNvSpPr>
          <p:nvPr>
            <p:ph idx="1"/>
          </p:nvPr>
        </p:nvSpPr>
        <p:spPr>
          <a:xfrm>
            <a:off x="226646" y="965617"/>
            <a:ext cx="11590216" cy="5544597"/>
          </a:xfrm>
        </p:spPr>
        <p:txBody>
          <a:bodyPr>
            <a:normAutofit fontScale="70000" lnSpcReduction="20000"/>
          </a:bodyPr>
          <a:lstStyle/>
          <a:p>
            <a:pPr marL="0" lvl="0" indent="0">
              <a:buNone/>
            </a:pPr>
            <a:r>
              <a:rPr lang="en-US" b="1" dirty="0">
                <a:solidFill>
                  <a:schemeClr val="tx1"/>
                </a:solidFill>
                <a:latin typeface="Times New Roman" pitchFamily="18" charset="0"/>
                <a:cs typeface="Times New Roman" pitchFamily="18" charset="0"/>
              </a:rPr>
              <a:t>Hardware Requirements:                                                         				 Software Requirements</a:t>
            </a:r>
          </a:p>
          <a:p>
            <a:pPr lvl="0"/>
            <a:r>
              <a:rPr lang="en-US" sz="2400" dirty="0">
                <a:solidFill>
                  <a:schemeClr val="tx1"/>
                </a:solidFill>
                <a:latin typeface="Times New Roman" pitchFamily="18" charset="0"/>
                <a:cs typeface="Times New Roman" pitchFamily="18" charset="0"/>
              </a:rPr>
              <a:t>Processor: Intel i5                                                                           Operating System: Window 7/8 10</a:t>
            </a:r>
          </a:p>
          <a:p>
            <a:pPr lvl="0"/>
            <a:r>
              <a:rPr lang="en-US" sz="2400" dirty="0">
                <a:solidFill>
                  <a:schemeClr val="tx1"/>
                </a:solidFill>
                <a:latin typeface="Times New Roman" pitchFamily="18" charset="0"/>
                <a:cs typeface="Times New Roman" pitchFamily="18" charset="0"/>
              </a:rPr>
              <a:t>Processor Speed: 2.4 GHz                                                              Coding Language: M Scripting </a:t>
            </a:r>
          </a:p>
          <a:p>
            <a:pPr lvl="0"/>
            <a:r>
              <a:rPr lang="en-US" sz="2400" dirty="0">
                <a:solidFill>
                  <a:schemeClr val="tx1"/>
                </a:solidFill>
                <a:latin typeface="Times New Roman" pitchFamily="18" charset="0"/>
                <a:cs typeface="Times New Roman" pitchFamily="18" charset="0"/>
              </a:rPr>
              <a:t>RAM: 4 GB+                                                                                  Software Tool : Open cv Python </a:t>
            </a:r>
          </a:p>
          <a:p>
            <a:pPr lvl="0"/>
            <a:r>
              <a:rPr lang="en-US" sz="2400" dirty="0">
                <a:solidFill>
                  <a:schemeClr val="tx1"/>
                </a:solidFill>
                <a:latin typeface="Times New Roman" pitchFamily="18" charset="0"/>
                <a:cs typeface="Times New Roman" pitchFamily="18" charset="0"/>
              </a:rPr>
              <a:t>Hard Disk Space: 500 GB+                                                            Embedded C</a:t>
            </a:r>
          </a:p>
          <a:p>
            <a:pPr lvl="0"/>
            <a:r>
              <a:rPr lang="en-US" sz="2400" dirty="0">
                <a:solidFill>
                  <a:schemeClr val="tx1"/>
                </a:solidFill>
                <a:latin typeface="Times New Roman" pitchFamily="18" charset="0"/>
                <a:cs typeface="Times New Roman" pitchFamily="18" charset="0"/>
              </a:rPr>
              <a:t>Floppy Drive: 1.44 Mb                                                                   Arduino IDE  </a:t>
            </a:r>
          </a:p>
          <a:p>
            <a:pPr lvl="0"/>
            <a:r>
              <a:rPr lang="en-US" sz="2400" dirty="0">
                <a:solidFill>
                  <a:schemeClr val="tx1"/>
                </a:solidFill>
                <a:latin typeface="Times New Roman" pitchFamily="18" charset="0"/>
                <a:cs typeface="Times New Roman" pitchFamily="18" charset="0"/>
              </a:rPr>
              <a:t>Monitor: 15 VGA Color                                                                 Package: OS generic Video Interface</a:t>
            </a:r>
          </a:p>
          <a:p>
            <a:pPr lvl="0"/>
            <a:r>
              <a:rPr lang="en-US" sz="2400" dirty="0">
                <a:solidFill>
                  <a:schemeClr val="tx1"/>
                </a:solidFill>
                <a:latin typeface="Times New Roman" pitchFamily="18" charset="0"/>
                <a:cs typeface="Times New Roman" pitchFamily="18" charset="0"/>
              </a:rPr>
              <a:t>Mouse: Logitech Software Requirements </a:t>
            </a:r>
          </a:p>
          <a:p>
            <a:pPr lvl="0"/>
            <a:r>
              <a:rPr lang="en-US" sz="2400" dirty="0">
                <a:solidFill>
                  <a:schemeClr val="tx1"/>
                </a:solidFill>
                <a:latin typeface="Times New Roman" pitchFamily="18" charset="0"/>
                <a:cs typeface="Times New Roman" pitchFamily="18" charset="0"/>
              </a:rPr>
              <a:t>Webcam</a:t>
            </a:r>
          </a:p>
          <a:p>
            <a:pPr lvl="0"/>
            <a:r>
              <a:rPr lang="en-US" sz="2400" dirty="0">
                <a:solidFill>
                  <a:schemeClr val="tx1"/>
                </a:solidFill>
                <a:latin typeface="Times New Roman" pitchFamily="18" charset="0"/>
                <a:cs typeface="Times New Roman" pitchFamily="18" charset="0"/>
              </a:rPr>
              <a:t>Arduino Uno</a:t>
            </a:r>
          </a:p>
          <a:p>
            <a:pPr lvl="0"/>
            <a:r>
              <a:rPr lang="en-US" sz="2400" dirty="0">
                <a:solidFill>
                  <a:schemeClr val="tx1"/>
                </a:solidFill>
                <a:latin typeface="Times New Roman" pitchFamily="18" charset="0"/>
                <a:cs typeface="Times New Roman" pitchFamily="18" charset="0"/>
              </a:rPr>
              <a:t>LCD Display</a:t>
            </a:r>
          </a:p>
          <a:p>
            <a:pPr lvl="0"/>
            <a:r>
              <a:rPr lang="en-US" sz="2400" dirty="0">
                <a:solidFill>
                  <a:schemeClr val="tx1"/>
                </a:solidFill>
                <a:latin typeface="Times New Roman" pitchFamily="18" charset="0"/>
                <a:cs typeface="Times New Roman" pitchFamily="18" charset="0"/>
              </a:rPr>
              <a:t>Temperature Sensor</a:t>
            </a:r>
          </a:p>
          <a:p>
            <a:r>
              <a:rPr lang="en-US" sz="2400" dirty="0">
                <a:solidFill>
                  <a:schemeClr val="tx1"/>
                </a:solidFill>
                <a:latin typeface="Times New Roman" pitchFamily="18" charset="0"/>
                <a:cs typeface="Times New Roman" pitchFamily="18" charset="0"/>
              </a:rPr>
              <a:t>Ultrasonic Sensor/IR sensor</a:t>
            </a:r>
          </a:p>
          <a:p>
            <a:r>
              <a:rPr lang="en-US" sz="2400" dirty="0">
                <a:solidFill>
                  <a:schemeClr val="tx1"/>
                </a:solidFill>
                <a:latin typeface="Times New Roman" pitchFamily="18" charset="0"/>
                <a:cs typeface="Times New Roman" pitchFamily="18" charset="0"/>
              </a:rPr>
              <a:t>Relay Module 1 Ch/2ch</a:t>
            </a:r>
          </a:p>
          <a:p>
            <a:r>
              <a:rPr lang="en-US" sz="2400" dirty="0">
                <a:solidFill>
                  <a:schemeClr val="tx1"/>
                </a:solidFill>
                <a:latin typeface="Times New Roman" pitchFamily="18" charset="0"/>
                <a:cs typeface="Times New Roman" pitchFamily="18" charset="0"/>
              </a:rPr>
              <a:t>Water Pump</a:t>
            </a:r>
          </a:p>
          <a:p>
            <a:r>
              <a:rPr lang="en-US" sz="2400" dirty="0">
                <a:solidFill>
                  <a:schemeClr val="tx1"/>
                </a:solidFill>
                <a:latin typeface="Times New Roman" pitchFamily="18" charset="0"/>
                <a:cs typeface="Times New Roman" pitchFamily="18" charset="0"/>
              </a:rPr>
              <a:t>Soapy Water Container</a:t>
            </a:r>
          </a:p>
          <a:p>
            <a:pPr lvl="0"/>
            <a:endParaRPr lang="en-US" dirty="0">
              <a:solidFill>
                <a:schemeClr val="tx1"/>
              </a:solidFill>
              <a:latin typeface="Times New Roman" pitchFamily="18" charset="0"/>
              <a:cs typeface="Times New Roman" pitchFamily="18" charset="0"/>
            </a:endParaRPr>
          </a:p>
          <a:p>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94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2420-1CB4-42EE-8EA5-3E45D31D262B}"/>
              </a:ext>
            </a:extLst>
          </p:cNvPr>
          <p:cNvSpPr>
            <a:spLocks noGrp="1"/>
          </p:cNvSpPr>
          <p:nvPr>
            <p:ph type="title"/>
          </p:nvPr>
        </p:nvSpPr>
        <p:spPr>
          <a:xfrm>
            <a:off x="833642" y="2868246"/>
            <a:ext cx="8596668" cy="1320800"/>
          </a:xfrm>
        </p:spPr>
        <p:txBody>
          <a:bodyPr/>
          <a:lstStyle/>
          <a:p>
            <a:r>
              <a:rPr lang="en-IN" dirty="0"/>
              <a:t>                        THANK YOU</a:t>
            </a:r>
          </a:p>
        </p:txBody>
      </p:sp>
    </p:spTree>
    <p:extLst>
      <p:ext uri="{BB962C8B-B14F-4D97-AF65-F5344CB8AC3E}">
        <p14:creationId xmlns:p14="http://schemas.microsoft.com/office/powerpoint/2010/main" val="21302366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219</TotalTime>
  <Words>585</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Symbol</vt:lpstr>
      <vt:lpstr>Times New Roman</vt:lpstr>
      <vt:lpstr>Trebuchet MS</vt:lpstr>
      <vt:lpstr>Wingdings 3</vt:lpstr>
      <vt:lpstr>Facet</vt:lpstr>
      <vt:lpstr>                 </vt:lpstr>
      <vt:lpstr>Abstract </vt:lpstr>
      <vt:lpstr>OBJECTIVE</vt:lpstr>
      <vt:lpstr>Proposed System:</vt:lpstr>
      <vt:lpstr>HARDWARE AND SOFTWARE REQUIREMENTS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Nagesh reddy</dc:creator>
  <cp:lastModifiedBy>RANJITHA.HD</cp:lastModifiedBy>
  <cp:revision>35</cp:revision>
  <dcterms:created xsi:type="dcterms:W3CDTF">2020-11-10T08:26:57Z</dcterms:created>
  <dcterms:modified xsi:type="dcterms:W3CDTF">2022-04-28T14:57:40Z</dcterms:modified>
</cp:coreProperties>
</file>