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96" r:id="rId2"/>
    <p:sldId id="269" r:id="rId3"/>
    <p:sldId id="274" r:id="rId4"/>
    <p:sldId id="285" r:id="rId5"/>
    <p:sldId id="286" r:id="rId6"/>
    <p:sldId id="287" r:id="rId7"/>
    <p:sldId id="288" r:id="rId8"/>
    <p:sldId id="291" r:id="rId9"/>
    <p:sldId id="270" r:id="rId10"/>
    <p:sldId id="292" r:id="rId11"/>
    <p:sldId id="293" r:id="rId12"/>
    <p:sldId id="295"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vish Reddy"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2154" autoAdjust="0"/>
  </p:normalViewPr>
  <p:slideViewPr>
    <p:cSldViewPr>
      <p:cViewPr varScale="1">
        <p:scale>
          <a:sx n="80" d="100"/>
          <a:sy n="80" d="100"/>
        </p:scale>
        <p:origin x="1531"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4620E0-2C7E-44AA-936A-270A8A6CADCB}" type="doc">
      <dgm:prSet loTypeId="urn:microsoft.com/office/officeart/2005/8/layout/venn1" loCatId="relationship" qsTypeId="urn:microsoft.com/office/officeart/2005/8/quickstyle/simple5" qsCatId="simple" csTypeId="urn:microsoft.com/office/officeart/2005/8/colors/accent1_2" csCatId="accent1" phldr="1"/>
      <dgm:spPr/>
      <dgm:t>
        <a:bodyPr/>
        <a:lstStyle/>
        <a:p>
          <a:endParaRPr lang="en-IN"/>
        </a:p>
      </dgm:t>
    </dgm:pt>
    <dgm:pt modelId="{FA234AB5-B4E9-40E0-A21F-1AD084828F3F}">
      <dgm:prSet/>
      <dgm:spPr>
        <a:solidFill>
          <a:srgbClr val="CC3300"/>
        </a:solidFill>
      </dgm:spPr>
      <dgm:t>
        <a:bodyPr/>
        <a:lstStyle/>
        <a:p>
          <a:pPr rtl="0"/>
          <a:r>
            <a:rPr lang="en-IN" dirty="0">
              <a:latin typeface="Times New Roman" pitchFamily="18" charset="0"/>
              <a:cs typeface="Times New Roman" pitchFamily="18" charset="0"/>
            </a:rPr>
            <a:t>Thank you</a:t>
          </a:r>
        </a:p>
      </dgm:t>
    </dgm:pt>
    <dgm:pt modelId="{4E5A4DAE-D16B-4903-BDD2-ABE426E86616}" type="parTrans" cxnId="{50D8928A-8CED-4768-9DD0-FFAD5C6E9AAA}">
      <dgm:prSet/>
      <dgm:spPr/>
      <dgm:t>
        <a:bodyPr/>
        <a:lstStyle/>
        <a:p>
          <a:endParaRPr lang="en-IN"/>
        </a:p>
      </dgm:t>
    </dgm:pt>
    <dgm:pt modelId="{B6CA7DDB-D754-485B-B404-773D873B1C5E}" type="sibTrans" cxnId="{50D8928A-8CED-4768-9DD0-FFAD5C6E9AAA}">
      <dgm:prSet/>
      <dgm:spPr/>
      <dgm:t>
        <a:bodyPr/>
        <a:lstStyle/>
        <a:p>
          <a:endParaRPr lang="en-IN"/>
        </a:p>
      </dgm:t>
    </dgm:pt>
    <dgm:pt modelId="{71BB2CFE-42D3-46F6-91EB-0B90C65C6504}" type="pres">
      <dgm:prSet presAssocID="{E34620E0-2C7E-44AA-936A-270A8A6CADCB}" presName="compositeShape" presStyleCnt="0">
        <dgm:presLayoutVars>
          <dgm:chMax val="7"/>
          <dgm:dir/>
          <dgm:resizeHandles val="exact"/>
        </dgm:presLayoutVars>
      </dgm:prSet>
      <dgm:spPr/>
    </dgm:pt>
    <dgm:pt modelId="{89AA6D91-AD29-4851-AB7B-2224489FA5BD}" type="pres">
      <dgm:prSet presAssocID="{FA234AB5-B4E9-40E0-A21F-1AD084828F3F}" presName="circ1TxSh" presStyleLbl="vennNode1" presStyleIdx="0" presStyleCnt="1" custScaleX="129698"/>
      <dgm:spPr/>
    </dgm:pt>
  </dgm:ptLst>
  <dgm:cxnLst>
    <dgm:cxn modelId="{2A9EB280-C75D-446F-B56B-0625DE68B214}" type="presOf" srcId="{FA234AB5-B4E9-40E0-A21F-1AD084828F3F}" destId="{89AA6D91-AD29-4851-AB7B-2224489FA5BD}" srcOrd="0" destOrd="0" presId="urn:microsoft.com/office/officeart/2005/8/layout/venn1"/>
    <dgm:cxn modelId="{50D8928A-8CED-4768-9DD0-FFAD5C6E9AAA}" srcId="{E34620E0-2C7E-44AA-936A-270A8A6CADCB}" destId="{FA234AB5-B4E9-40E0-A21F-1AD084828F3F}" srcOrd="0" destOrd="0" parTransId="{4E5A4DAE-D16B-4903-BDD2-ABE426E86616}" sibTransId="{B6CA7DDB-D754-485B-B404-773D873B1C5E}"/>
    <dgm:cxn modelId="{24BD54F2-5D52-4B9B-9A3A-9690415343AD}" type="presOf" srcId="{E34620E0-2C7E-44AA-936A-270A8A6CADCB}" destId="{71BB2CFE-42D3-46F6-91EB-0B90C65C6504}" srcOrd="0" destOrd="0" presId="urn:microsoft.com/office/officeart/2005/8/layout/venn1"/>
    <dgm:cxn modelId="{527D3B7B-CA29-41B4-B5D8-FE07461BE237}" type="presParOf" srcId="{71BB2CFE-42D3-46F6-91EB-0B90C65C6504}" destId="{89AA6D91-AD29-4851-AB7B-2224489FA5BD}"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A6D91-AD29-4851-AB7B-2224489FA5BD}">
      <dsp:nvSpPr>
        <dsp:cNvPr id="0" name=""/>
        <dsp:cNvSpPr/>
      </dsp:nvSpPr>
      <dsp:spPr>
        <a:xfrm>
          <a:off x="921303" y="0"/>
          <a:ext cx="5929792" cy="4572000"/>
        </a:xfrm>
        <a:prstGeom prst="ellipse">
          <a:avLst/>
        </a:prstGeom>
        <a:solidFill>
          <a:srgbClr val="CC3300"/>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alpha val="50000"/>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rtl="0">
            <a:lnSpc>
              <a:spcPct val="90000"/>
            </a:lnSpc>
            <a:spcBef>
              <a:spcPct val="0"/>
            </a:spcBef>
            <a:spcAft>
              <a:spcPct val="35000"/>
            </a:spcAft>
            <a:buNone/>
          </a:pPr>
          <a:r>
            <a:rPr lang="en-IN" sz="6500" kern="1200" dirty="0">
              <a:latin typeface="Times New Roman" pitchFamily="18" charset="0"/>
              <a:cs typeface="Times New Roman" pitchFamily="18" charset="0"/>
            </a:rPr>
            <a:t>Thank you</a:t>
          </a:r>
        </a:p>
      </dsp:txBody>
      <dsp:txXfrm>
        <a:off x="1789701" y="669554"/>
        <a:ext cx="4192996" cy="323289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006B07-DC11-4556-A061-C033978879EE}" type="datetimeFigureOut">
              <a:rPr lang="en-IN" smtClean="0"/>
              <a:t>28-04-2022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D60D5-5BBF-4A21-B8DD-F77F586696DA}" type="slidenum">
              <a:rPr lang="en-IN" smtClean="0"/>
              <a:t>‹#›</a:t>
            </a:fld>
            <a:endParaRPr lang="en-IN"/>
          </a:p>
        </p:txBody>
      </p:sp>
    </p:spTree>
    <p:extLst>
      <p:ext uri="{BB962C8B-B14F-4D97-AF65-F5344CB8AC3E}">
        <p14:creationId xmlns:p14="http://schemas.microsoft.com/office/powerpoint/2010/main" val="2201043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126C212-7F1B-4715-9CD5-C6B35F7E81F7}" type="datetime1">
              <a:rPr lang="en-IN" smtClean="0"/>
              <a:t>28-04-2022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919D55A-B3F6-49A2-A322-6F425AB80640}"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FB54B2-60F3-4C89-BFC7-366945C28809}" type="datetime1">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9D55A-B3F6-49A2-A322-6F425AB8064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BF03D2-BCEF-4CFA-8EF3-2E3E6AC18A12}" type="datetime1">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9D55A-B3F6-49A2-A322-6F425AB8064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726BF78-29BF-41DD-B631-AA46BAA8B7A4}" type="datetime1">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19D55A-B3F6-49A2-A322-6F425AB80640}"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6467AB8-0794-4854-8F85-95610F1D7305}" type="datetime1">
              <a:rPr lang="en-IN" smtClean="0"/>
              <a:t>28-04-2022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919D55A-B3F6-49A2-A322-6F425AB8064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4C26C6D-84BE-443A-A1E4-35EBB599AB0D}" type="datetime1">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19D55A-B3F6-49A2-A322-6F425AB80640}"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5022D1A-E824-4373-A10D-D43F9D06BA35}" type="datetime1">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19D55A-B3F6-49A2-A322-6F425AB80640}"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3E41CAD-8D29-4C16-AD8E-4CC6E57DDA49}" type="datetime1">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19D55A-B3F6-49A2-A322-6F425AB8064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2979F-84AE-44FC-B94D-C80BEA2EE939}" type="datetime1">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19D55A-B3F6-49A2-A322-6F425AB8064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EF105F1-743F-477D-8DAD-4C6A1078C3FA}" type="datetime1">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19D55A-B3F6-49A2-A322-6F425AB80640}"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2FC889B-B35D-44BC-BB0D-DACFC51F3966}" type="datetime1">
              <a:rPr lang="en-IN" smtClean="0"/>
              <a:t>28-04-2022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C919D55A-B3F6-49A2-A322-6F425AB80640}"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0955A08-343B-46EA-8887-77039751BFC0}" type="datetime1">
              <a:rPr lang="en-IN" smtClean="0"/>
              <a:t>28-04-2022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919D55A-B3F6-49A2-A322-6F425AB8064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6B19-535B-42CF-BDB0-4A63AA7ACD92}"/>
              </a:ext>
            </a:extLst>
          </p:cNvPr>
          <p:cNvSpPr>
            <a:spLocks noGrp="1"/>
          </p:cNvSpPr>
          <p:nvPr>
            <p:ph type="title"/>
          </p:nvPr>
        </p:nvSpPr>
        <p:spPr>
          <a:xfrm>
            <a:off x="883146" y="461863"/>
            <a:ext cx="7772400" cy="1143000"/>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Research on AI-Based System for COVID-19 Prevention</a:t>
            </a:r>
          </a:p>
        </p:txBody>
      </p:sp>
      <p:sp>
        <p:nvSpPr>
          <p:cNvPr id="3" name="Slide Number Placeholder 2">
            <a:extLst>
              <a:ext uri="{FF2B5EF4-FFF2-40B4-BE49-F238E27FC236}">
                <a16:creationId xmlns:a16="http://schemas.microsoft.com/office/drawing/2014/main" id="{AF5081C3-6A79-42D1-AEB6-85C7991A5871}"/>
              </a:ext>
            </a:extLst>
          </p:cNvPr>
          <p:cNvSpPr>
            <a:spLocks noGrp="1"/>
          </p:cNvSpPr>
          <p:nvPr>
            <p:ph type="sldNum" sz="quarter" idx="12"/>
          </p:nvPr>
        </p:nvSpPr>
        <p:spPr/>
        <p:txBody>
          <a:bodyPr/>
          <a:lstStyle/>
          <a:p>
            <a:fld id="{C919D55A-B3F6-49A2-A322-6F425AB80640}" type="slidenum">
              <a:rPr lang="en-IN" smtClean="0"/>
              <a:t>1</a:t>
            </a:fld>
            <a:endParaRPr lang="en-IN"/>
          </a:p>
        </p:txBody>
      </p:sp>
      <p:sp>
        <p:nvSpPr>
          <p:cNvPr id="4" name="Content Placeholder 3">
            <a:extLst>
              <a:ext uri="{FF2B5EF4-FFF2-40B4-BE49-F238E27FC236}">
                <a16:creationId xmlns:a16="http://schemas.microsoft.com/office/drawing/2014/main" id="{C903282C-71AB-4D2D-B962-BFA725668C2D}"/>
              </a:ext>
            </a:extLst>
          </p:cNvPr>
          <p:cNvSpPr>
            <a:spLocks noGrp="1"/>
          </p:cNvSpPr>
          <p:nvPr>
            <p:ph sz="quarter" idx="1"/>
          </p:nvPr>
        </p:nvSpPr>
        <p:spPr>
          <a:xfrm>
            <a:off x="914400" y="1846263"/>
            <a:ext cx="7772400" cy="4572000"/>
          </a:xfrm>
        </p:spPr>
        <p:txBody>
          <a:bodyPr/>
          <a:lstStyle/>
          <a:p>
            <a:pPr marL="0" indent="0" algn="ctr">
              <a:buNone/>
            </a:pPr>
            <a:r>
              <a:rPr lang="en-IN" dirty="0"/>
              <a:t>1Mrs.Beena K, 2Ranjitha HD, 3 Sushmita BK, 4 Ramya R, 5Bhavyashree R.</a:t>
            </a:r>
          </a:p>
          <a:p>
            <a:pPr marL="0" indent="0" algn="ctr">
              <a:buNone/>
            </a:pPr>
            <a:endParaRPr lang="en-IN" dirty="0"/>
          </a:p>
          <a:p>
            <a:pPr marL="0" indent="0" algn="ctr">
              <a:buNone/>
            </a:pPr>
            <a:r>
              <a:rPr lang="en-IN" dirty="0"/>
              <a:t>1 Assistant professor, 2,3,4,5Undergraduates, 1Department of Computer Science and Engineering, </a:t>
            </a:r>
          </a:p>
          <a:p>
            <a:pPr marL="0" indent="0" algn="ctr">
              <a:buNone/>
            </a:pPr>
            <a:r>
              <a:rPr lang="en-IN" dirty="0"/>
              <a:t>K. S. Institute of Technology, Bangalore, India.</a:t>
            </a:r>
          </a:p>
        </p:txBody>
      </p:sp>
    </p:spTree>
    <p:extLst>
      <p:ext uri="{BB962C8B-B14F-4D97-AF65-F5344CB8AC3E}">
        <p14:creationId xmlns:p14="http://schemas.microsoft.com/office/powerpoint/2010/main" val="341274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E498D4-5997-4F4D-8B29-27E71ECB749E}"/>
              </a:ext>
            </a:extLst>
          </p:cNvPr>
          <p:cNvSpPr>
            <a:spLocks noGrp="1"/>
          </p:cNvSpPr>
          <p:nvPr>
            <p:ph type="sldNum" sz="quarter" idx="12"/>
          </p:nvPr>
        </p:nvSpPr>
        <p:spPr/>
        <p:txBody>
          <a:bodyPr/>
          <a:lstStyle/>
          <a:p>
            <a:fld id="{C919D55A-B3F6-49A2-A322-6F425AB80640}" type="slidenum">
              <a:rPr lang="en-IN" smtClean="0"/>
              <a:t>10</a:t>
            </a:fld>
            <a:endParaRPr lang="en-IN"/>
          </a:p>
        </p:txBody>
      </p:sp>
      <p:sp>
        <p:nvSpPr>
          <p:cNvPr id="5" name="Rectangle 4">
            <a:extLst>
              <a:ext uri="{FF2B5EF4-FFF2-40B4-BE49-F238E27FC236}">
                <a16:creationId xmlns:a16="http://schemas.microsoft.com/office/drawing/2014/main" id="{1FDE93E8-3DB7-411D-B5CA-531F3F0C8D91}"/>
              </a:ext>
            </a:extLst>
          </p:cNvPr>
          <p:cNvSpPr/>
          <p:nvPr/>
        </p:nvSpPr>
        <p:spPr>
          <a:xfrm>
            <a:off x="683568" y="476672"/>
            <a:ext cx="7776864" cy="1877437"/>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3.LCD Display :-if person have normal temp ,LCD display long edge (+) and if person have more then normal temp </a:t>
            </a:r>
            <a:r>
              <a:rPr lang="en-IN" sz="2000" dirty="0">
                <a:latin typeface="Times New Roman" panose="02020603050405020304" pitchFamily="18" charset="0"/>
                <a:cs typeface="Times New Roman" panose="02020603050405020304" pitchFamily="18" charset="0"/>
              </a:rPr>
              <a:t>The shorter of the two legs, towards the flat edge of the bulb indicates the negative terminal(-).,Then Buzzers. </a:t>
            </a:r>
          </a:p>
          <a:p>
            <a:pPr algn="just"/>
            <a:endParaRPr lang="en-IN"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34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BD33-4CC1-40D4-9275-B0AC466F9E26}"/>
              </a:ext>
            </a:extLst>
          </p:cNvPr>
          <p:cNvSpPr>
            <a:spLocks noGrp="1"/>
          </p:cNvSpPr>
          <p:nvPr>
            <p:ph type="title"/>
          </p:nvPr>
        </p:nvSpPr>
        <p:spPr>
          <a:xfrm>
            <a:off x="603504" y="980728"/>
            <a:ext cx="7772400" cy="1872208"/>
          </a:xfrm>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rPr>
              <a:t>1. To actuate the servo to press the sanitizer tap whenever the sensor observes a low distance reading due to an obstruction in its line-of-sight.</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2.When a person’s hand comes below the sanitizer obstructs the sensor line-of-sight, And the Arduino board receives a low distance reading and instructs the servo motor to actuate and dispense the sanitizer.</a:t>
            </a:r>
          </a:p>
        </p:txBody>
      </p:sp>
      <p:sp>
        <p:nvSpPr>
          <p:cNvPr id="3" name="Slide Number Placeholder 2">
            <a:extLst>
              <a:ext uri="{FF2B5EF4-FFF2-40B4-BE49-F238E27FC236}">
                <a16:creationId xmlns:a16="http://schemas.microsoft.com/office/drawing/2014/main" id="{05A4D302-9E4D-43E2-9A91-6C853BC47039}"/>
              </a:ext>
            </a:extLst>
          </p:cNvPr>
          <p:cNvSpPr>
            <a:spLocks noGrp="1"/>
          </p:cNvSpPr>
          <p:nvPr>
            <p:ph type="sldNum" sz="quarter" idx="12"/>
          </p:nvPr>
        </p:nvSpPr>
        <p:spPr/>
        <p:txBody>
          <a:bodyPr/>
          <a:lstStyle/>
          <a:p>
            <a:fld id="{C919D55A-B3F6-49A2-A322-6F425AB80640}" type="slidenum">
              <a:rPr lang="en-IN" smtClean="0"/>
              <a:t>11</a:t>
            </a:fld>
            <a:endParaRPr lang="en-IN"/>
          </a:p>
        </p:txBody>
      </p:sp>
      <p:sp>
        <p:nvSpPr>
          <p:cNvPr id="6" name="Title 1">
            <a:extLst>
              <a:ext uri="{FF2B5EF4-FFF2-40B4-BE49-F238E27FC236}">
                <a16:creationId xmlns:a16="http://schemas.microsoft.com/office/drawing/2014/main" id="{5EF0D0BB-F228-4CE8-983A-5461355E8D69}"/>
              </a:ext>
            </a:extLst>
          </p:cNvPr>
          <p:cNvSpPr txBox="1">
            <a:spLocks/>
          </p:cNvSpPr>
          <p:nvPr/>
        </p:nvSpPr>
        <p:spPr>
          <a:xfrm>
            <a:off x="683568" y="188640"/>
            <a:ext cx="7330008" cy="673609"/>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3000" b="1" dirty="0">
                <a:solidFill>
                  <a:srgbClr val="C00000"/>
                </a:solidFill>
                <a:latin typeface="Times New Roman" panose="02020603050405020304" pitchFamily="18" charset="0"/>
                <a:cs typeface="Times New Roman" panose="02020603050405020304" pitchFamily="18" charset="0"/>
              </a:rPr>
              <a:t>Model D</a:t>
            </a:r>
            <a:endParaRPr lang="en-IN" sz="3000" b="1" dirty="0">
              <a:solidFill>
                <a:srgbClr val="C00000"/>
              </a:solidFill>
            </a:endParaRPr>
          </a:p>
        </p:txBody>
      </p:sp>
      <p:pic>
        <p:nvPicPr>
          <p:cNvPr id="7" name="Picture 6">
            <a:extLst>
              <a:ext uri="{FF2B5EF4-FFF2-40B4-BE49-F238E27FC236}">
                <a16:creationId xmlns:a16="http://schemas.microsoft.com/office/drawing/2014/main" id="{D5FC3E9C-7FDB-420C-83AC-FDF3F3DE0301}"/>
              </a:ext>
            </a:extLst>
          </p:cNvPr>
          <p:cNvPicPr>
            <a:picLocks noChangeAspect="1"/>
          </p:cNvPicPr>
          <p:nvPr/>
        </p:nvPicPr>
        <p:blipFill>
          <a:blip r:embed="rId2"/>
          <a:stretch>
            <a:fillRect/>
          </a:stretch>
        </p:blipFill>
        <p:spPr>
          <a:xfrm>
            <a:off x="1000200" y="2946263"/>
            <a:ext cx="6696744" cy="3658476"/>
          </a:xfrm>
          <a:prstGeom prst="rect">
            <a:avLst/>
          </a:prstGeom>
        </p:spPr>
      </p:pic>
    </p:spTree>
    <p:extLst>
      <p:ext uri="{BB962C8B-B14F-4D97-AF65-F5344CB8AC3E}">
        <p14:creationId xmlns:p14="http://schemas.microsoft.com/office/powerpoint/2010/main" val="3960888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0539-2228-4987-AED3-1240FE7591D5}"/>
              </a:ext>
            </a:extLst>
          </p:cNvPr>
          <p:cNvSpPr>
            <a:spLocks noGrp="1"/>
          </p:cNvSpPr>
          <p:nvPr>
            <p:ph type="title"/>
          </p:nvPr>
        </p:nvSpPr>
        <p:spPr>
          <a:xfrm>
            <a:off x="251520" y="-101277"/>
            <a:ext cx="7772400" cy="1143000"/>
          </a:xfrm>
        </p:spPr>
        <p:txBody>
          <a:bodyPr>
            <a:normAutofit/>
          </a:bodyPr>
          <a:lstStyle/>
          <a:p>
            <a:r>
              <a:rPr lang="en-US" sz="3000" b="1" dirty="0">
                <a:solidFill>
                  <a:srgbClr val="C00000"/>
                </a:solidFill>
                <a:latin typeface="Times New Roman" panose="02020603050405020304" pitchFamily="18" charset="0"/>
                <a:cs typeface="Times New Roman" panose="02020603050405020304" pitchFamily="18" charset="0"/>
              </a:rPr>
              <a:t>  CONTRIBUTION TO THE SOCIETY </a:t>
            </a:r>
            <a:endParaRPr lang="en-IN" sz="3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601FAFF-3C73-40EC-BD60-6186BAE748FD}"/>
              </a:ext>
            </a:extLst>
          </p:cNvPr>
          <p:cNvSpPr>
            <a:spLocks noGrp="1"/>
          </p:cNvSpPr>
          <p:nvPr>
            <p:ph type="sldNum" sz="quarter" idx="12"/>
          </p:nvPr>
        </p:nvSpPr>
        <p:spPr/>
        <p:txBody>
          <a:bodyPr/>
          <a:lstStyle/>
          <a:p>
            <a:fld id="{C919D55A-B3F6-49A2-A322-6F425AB80640}" type="slidenum">
              <a:rPr lang="en-IN" smtClean="0"/>
              <a:t>12</a:t>
            </a:fld>
            <a:endParaRPr lang="en-IN"/>
          </a:p>
        </p:txBody>
      </p:sp>
      <p:sp>
        <p:nvSpPr>
          <p:cNvPr id="4" name="Content Placeholder 3">
            <a:extLst>
              <a:ext uri="{FF2B5EF4-FFF2-40B4-BE49-F238E27FC236}">
                <a16:creationId xmlns:a16="http://schemas.microsoft.com/office/drawing/2014/main" id="{7F2909F8-F6B1-4783-804E-456B69F8A668}"/>
              </a:ext>
            </a:extLst>
          </p:cNvPr>
          <p:cNvSpPr>
            <a:spLocks noGrp="1"/>
          </p:cNvSpPr>
          <p:nvPr>
            <p:ph sz="quarter" idx="1"/>
          </p:nvPr>
        </p:nvSpPr>
        <p:spPr>
          <a:xfrm>
            <a:off x="388646" y="1196752"/>
            <a:ext cx="7772400" cy="2520280"/>
          </a:xfrm>
        </p:spPr>
        <p:txBody>
          <a:bodyPr/>
          <a:lstStyle/>
          <a:p>
            <a:r>
              <a:rPr lang="en-US" sz="2000" dirty="0">
                <a:latin typeface="Times New Roman" panose="02020603050405020304" pitchFamily="18" charset="0"/>
                <a:cs typeface="Times New Roman" panose="02020603050405020304" pitchFamily="18" charset="0"/>
              </a:rPr>
              <a:t>We are aiming to give proper accuracy in limited time so the chain reaction will be broken easily. </a:t>
            </a:r>
          </a:p>
          <a:p>
            <a:r>
              <a:rPr lang="en-US" sz="2000" dirty="0">
                <a:latin typeface="Times New Roman" panose="02020603050405020304" pitchFamily="18" charset="0"/>
                <a:cs typeface="Times New Roman" panose="02020603050405020304" pitchFamily="18" charset="0"/>
              </a:rPr>
              <a:t>Healthy environment to the society is created</a:t>
            </a:r>
            <a:r>
              <a:rPr lang="en-US" sz="2800"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2389779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3334507111"/>
              </p:ext>
            </p:extLst>
          </p:nvPr>
        </p:nvGraphicFramePr>
        <p:xfrm>
          <a:off x="685800" y="836712"/>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0CE842B-70DF-49CB-9207-7310CC35EF8E}"/>
              </a:ext>
            </a:extLst>
          </p:cNvPr>
          <p:cNvSpPr>
            <a:spLocks noGrp="1"/>
          </p:cNvSpPr>
          <p:nvPr>
            <p:ph type="sldNum" sz="quarter" idx="12"/>
          </p:nvPr>
        </p:nvSpPr>
        <p:spPr/>
        <p:txBody>
          <a:bodyPr/>
          <a:lstStyle/>
          <a:p>
            <a:fld id="{C919D55A-B3F6-49A2-A322-6F425AB80640}" type="slidenum">
              <a:rPr lang="en-IN" smtClean="0"/>
              <a:t>13</a:t>
            </a:fld>
            <a:endParaRPr lang="en-IN"/>
          </a:p>
        </p:txBody>
      </p:sp>
    </p:spTree>
    <p:extLst>
      <p:ext uri="{BB962C8B-B14F-4D97-AF65-F5344CB8AC3E}">
        <p14:creationId xmlns:p14="http://schemas.microsoft.com/office/powerpoint/2010/main" val="132058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CONTENT</a:t>
            </a:r>
            <a:endParaRPr lang="en-IN" sz="3600" dirty="0">
              <a:solidFill>
                <a:srgbClr val="C00000"/>
              </a:solidFill>
            </a:endParaRPr>
          </a:p>
        </p:txBody>
      </p:sp>
      <p:sp>
        <p:nvSpPr>
          <p:cNvPr id="3" name="Subtitle 2"/>
          <p:cNvSpPr>
            <a:spLocks noGrp="1"/>
          </p:cNvSpPr>
          <p:nvPr>
            <p:ph sz="quarter" idx="1"/>
          </p:nvPr>
        </p:nvSpPr>
        <p:spPr>
          <a:xfrm>
            <a:off x="914400" y="1700808"/>
            <a:ext cx="7772400" cy="4318992"/>
          </a:xfrm>
        </p:spPr>
        <p:txBody>
          <a:bodyPr>
            <a:normAutofit/>
          </a:bodyPr>
          <a:lstStyle/>
          <a:p>
            <a:pPr marL="342900" indent="-342900" algn="just">
              <a:buFont typeface="Arial" pitchFamily="34" charset="0"/>
              <a:buChar char="•"/>
            </a:pPr>
            <a:r>
              <a:rPr lang="en-US" sz="2400" dirty="0">
                <a:latin typeface="Times New Roman" pitchFamily="18" charset="0"/>
                <a:cs typeface="Times New Roman" pitchFamily="18" charset="0"/>
              </a:rPr>
              <a:t>Introduction  </a:t>
            </a:r>
          </a:p>
          <a:p>
            <a:pPr marL="342900" indent="-342900" algn="just">
              <a:buFont typeface="Arial" pitchFamily="34" charset="0"/>
              <a:buChar char="•"/>
            </a:pPr>
            <a:r>
              <a:rPr lang="en-US" sz="2400" dirty="0">
                <a:latin typeface="Times New Roman" pitchFamily="18" charset="0"/>
                <a:cs typeface="Times New Roman" pitchFamily="18" charset="0"/>
              </a:rPr>
              <a:t>Literature Survey</a:t>
            </a:r>
          </a:p>
          <a:p>
            <a:pPr marL="342900" indent="-342900" algn="just">
              <a:buFont typeface="Arial" pitchFamily="34" charset="0"/>
              <a:buChar char="•"/>
            </a:pPr>
            <a:r>
              <a:rPr lang="en-US" sz="2400" dirty="0">
                <a:latin typeface="Times New Roman" pitchFamily="18" charset="0"/>
                <a:cs typeface="Times New Roman" pitchFamily="18" charset="0"/>
              </a:rPr>
              <a:t>Problem Statement </a:t>
            </a:r>
          </a:p>
          <a:p>
            <a:pPr marL="342900" indent="-342900" algn="just">
              <a:buFont typeface="Arial" pitchFamily="34" charset="0"/>
              <a:buChar char="•"/>
            </a:pPr>
            <a:r>
              <a:rPr lang="en-US" sz="2400" dirty="0">
                <a:latin typeface="Times New Roman" pitchFamily="18" charset="0"/>
                <a:cs typeface="Times New Roman" pitchFamily="18" charset="0"/>
              </a:rPr>
              <a:t>Scope Statement </a:t>
            </a:r>
          </a:p>
          <a:p>
            <a:pPr marL="342900" indent="-342900" algn="just">
              <a:buFont typeface="Arial" pitchFamily="34" charset="0"/>
              <a:buChar char="•"/>
            </a:pPr>
            <a:r>
              <a:rPr lang="en-US" sz="2400" dirty="0">
                <a:latin typeface="Times New Roman" pitchFamily="18" charset="0"/>
                <a:cs typeface="Times New Roman" pitchFamily="18" charset="0"/>
              </a:rPr>
              <a:t>Methodology</a:t>
            </a:r>
          </a:p>
          <a:p>
            <a:pPr marL="342900" indent="-342900" algn="just">
              <a:buFont typeface="Arial" pitchFamily="34" charset="0"/>
              <a:buChar char="•"/>
            </a:pPr>
            <a:r>
              <a:rPr lang="en-US" sz="2400" dirty="0">
                <a:latin typeface="Times New Roman" pitchFamily="18" charset="0"/>
                <a:cs typeface="Times New Roman" pitchFamily="18" charset="0"/>
              </a:rPr>
              <a:t>Contribution to Society</a:t>
            </a:r>
          </a:p>
          <a:p>
            <a:pPr marL="342900" indent="-342900" algn="just">
              <a:buFont typeface="Arial" pitchFamily="34" charset="0"/>
              <a:buChar char="•"/>
            </a:pPr>
            <a:r>
              <a:rPr lang="en-US" sz="2400" dirty="0">
                <a:latin typeface="Times New Roman" pitchFamily="18" charset="0"/>
                <a:cs typeface="Times New Roman" pitchFamily="18" charset="0"/>
              </a:rPr>
              <a:t>References</a:t>
            </a:r>
          </a:p>
        </p:txBody>
      </p:sp>
      <p:sp>
        <p:nvSpPr>
          <p:cNvPr id="4" name="Slide Number Placeholder 3">
            <a:extLst>
              <a:ext uri="{FF2B5EF4-FFF2-40B4-BE49-F238E27FC236}">
                <a16:creationId xmlns:a16="http://schemas.microsoft.com/office/drawing/2014/main" id="{2B3A841B-055A-416D-8ECE-203E48FC8902}"/>
              </a:ext>
            </a:extLst>
          </p:cNvPr>
          <p:cNvSpPr>
            <a:spLocks noGrp="1"/>
          </p:cNvSpPr>
          <p:nvPr>
            <p:ph type="sldNum" sz="quarter" idx="12"/>
          </p:nvPr>
        </p:nvSpPr>
        <p:spPr/>
        <p:txBody>
          <a:bodyPr/>
          <a:lstStyle/>
          <a:p>
            <a:fld id="{C919D55A-B3F6-49A2-A322-6F425AB80640}" type="slidenum">
              <a:rPr lang="en-IN" smtClean="0"/>
              <a:t>2</a:t>
            </a:fld>
            <a:endParaRPr lang="en-IN"/>
          </a:p>
        </p:txBody>
      </p:sp>
    </p:spTree>
    <p:extLst>
      <p:ext uri="{BB962C8B-B14F-4D97-AF65-F5344CB8AC3E}">
        <p14:creationId xmlns:p14="http://schemas.microsoft.com/office/powerpoint/2010/main" val="81457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normAutofit/>
          </a:bodyPr>
          <a:lstStyle/>
          <a:p>
            <a:r>
              <a:rPr lang="en-US" sz="3000" b="1" dirty="0">
                <a:solidFill>
                  <a:srgbClr val="C00000"/>
                </a:solidFill>
                <a:latin typeface="Times New Roman" panose="02020603050405020304" pitchFamily="18" charset="0"/>
                <a:cs typeface="Times New Roman" panose="02020603050405020304" pitchFamily="18" charset="0"/>
              </a:rPr>
              <a:t>INTRODUCTION</a:t>
            </a:r>
            <a:endParaRPr lang="en-IN" sz="3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11560" y="1340768"/>
            <a:ext cx="7772400" cy="5004048"/>
          </a:xfrm>
        </p:spPr>
        <p:txBody>
          <a:bodyPr>
            <a:noAutofit/>
          </a:bodyPr>
          <a:lstStyle/>
          <a:p>
            <a:r>
              <a:rPr lang="en-IN" sz="2200" dirty="0">
                <a:latin typeface="Times New Roman" panose="02020603050405020304" pitchFamily="18" charset="0"/>
                <a:cs typeface="Times New Roman" panose="02020603050405020304" pitchFamily="18" charset="0"/>
              </a:rPr>
              <a:t>In early December 2019, an outbreak of coronavirus disease (COVID-19), caused by a novel severe acute respiratory syndrome coronavirus 2 </a:t>
            </a:r>
          </a:p>
          <a:p>
            <a:pPr marL="0" indent="0">
              <a:buNone/>
            </a:pPr>
            <a:endParaRPr lang="en-GB"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Response to such acts,</a:t>
            </a:r>
            <a:r>
              <a:rPr lang="en-US" sz="2200" dirty="0">
                <a:latin typeface="Times New Roman" panose="02020603050405020304" pitchFamily="18" charset="0"/>
                <a:cs typeface="Times New Roman" panose="02020603050405020304" pitchFamily="18" charset="0"/>
              </a:rPr>
              <a:t>We are aiming to design a causative method and Prevention strategies.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First Iteration and Refinement :-Real time data analysis of face mask detection and social distance measuring.</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Second Temperature sensor and Hand sanitizer dispenser.</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solidFill>
                <a:srgbClr val="000000"/>
              </a:solidFill>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E228875F-1BCA-4763-A536-735612BF2F66}"/>
              </a:ext>
            </a:extLst>
          </p:cNvPr>
          <p:cNvSpPr>
            <a:spLocks noGrp="1"/>
          </p:cNvSpPr>
          <p:nvPr>
            <p:ph type="sldNum" sz="quarter" idx="12"/>
          </p:nvPr>
        </p:nvSpPr>
        <p:spPr/>
        <p:txBody>
          <a:bodyPr/>
          <a:lstStyle/>
          <a:p>
            <a:fld id="{C919D55A-B3F6-49A2-A322-6F425AB80640}" type="slidenum">
              <a:rPr lang="en-IN" smtClean="0"/>
              <a:t>3</a:t>
            </a:fld>
            <a:endParaRPr lang="en-IN"/>
          </a:p>
        </p:txBody>
      </p:sp>
    </p:spTree>
    <p:extLst>
      <p:ext uri="{BB962C8B-B14F-4D97-AF65-F5344CB8AC3E}">
        <p14:creationId xmlns:p14="http://schemas.microsoft.com/office/powerpoint/2010/main" val="971889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0EC6-4A77-4F28-811F-36A3949C9B35}"/>
              </a:ext>
            </a:extLst>
          </p:cNvPr>
          <p:cNvSpPr>
            <a:spLocks noGrp="1"/>
          </p:cNvSpPr>
          <p:nvPr>
            <p:ph type="title"/>
          </p:nvPr>
        </p:nvSpPr>
        <p:spPr>
          <a:xfrm>
            <a:off x="374904" y="361156"/>
            <a:ext cx="7859216" cy="563562"/>
          </a:xfrm>
        </p:spPr>
        <p:txBody>
          <a:bodyPr>
            <a:noAutofit/>
          </a:bodyPr>
          <a:lstStyle/>
          <a:p>
            <a:r>
              <a:rPr lang="en-US" sz="3000" b="1" dirty="0">
                <a:solidFill>
                  <a:srgbClr val="C00000"/>
                </a:solidFill>
                <a:latin typeface="Times New Roman" panose="02020603050405020304" pitchFamily="18" charset="0"/>
                <a:cs typeface="Times New Roman" panose="02020603050405020304" pitchFamily="18" charset="0"/>
              </a:rPr>
              <a:t>PROBLEM STATEMENT</a:t>
            </a:r>
            <a:endParaRPr lang="en-IN" sz="3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99EA7B-1D51-4ED0-82BD-CE06AEECD1DD}"/>
              </a:ext>
            </a:extLst>
          </p:cNvPr>
          <p:cNvSpPr>
            <a:spLocks noGrp="1"/>
          </p:cNvSpPr>
          <p:nvPr>
            <p:ph sz="quarter" idx="1"/>
          </p:nvPr>
        </p:nvSpPr>
        <p:spPr>
          <a:xfrm>
            <a:off x="251520" y="836712"/>
            <a:ext cx="8640960" cy="4465984"/>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last statistics provided by the WHO show </a:t>
            </a:r>
            <a:r>
              <a:rPr lang="en-IN" sz="2000" b="1" dirty="0">
                <a:latin typeface="Times New Roman" panose="02020603050405020304" pitchFamily="18" charset="0"/>
                <a:cs typeface="Times New Roman" panose="02020603050405020304" pitchFamily="18" charset="0"/>
              </a:rPr>
              <a:t>306,194,981 </a:t>
            </a:r>
            <a:r>
              <a:rPr lang="en-IN" sz="2000" dirty="0">
                <a:latin typeface="Times New Roman" panose="02020603050405020304" pitchFamily="18" charset="0"/>
                <a:cs typeface="Times New Roman" panose="02020603050405020304" pitchFamily="18" charset="0"/>
              </a:rPr>
              <a:t>confirmed cases</a:t>
            </a:r>
            <a:r>
              <a:rPr lang="en-IN" sz="2000" b="1" dirty="0">
                <a:latin typeface="Times New Roman" panose="02020603050405020304" pitchFamily="18" charset="0"/>
                <a:cs typeface="Times New Roman" panose="02020603050405020304" pitchFamily="18" charset="0"/>
              </a:rPr>
              <a:t>, 5,503,829 </a:t>
            </a:r>
            <a:r>
              <a:rPr lang="en-IN" sz="2000" dirty="0">
                <a:latin typeface="Times New Roman" panose="02020603050405020304" pitchFamily="18" charset="0"/>
                <a:cs typeface="Times New Roman" panose="02020603050405020304" pitchFamily="18" charset="0"/>
              </a:rPr>
              <a:t>deaths and</a:t>
            </a:r>
            <a:r>
              <a:rPr lang="en-IN" sz="2000" b="1" dirty="0">
                <a:latin typeface="Times New Roman" panose="02020603050405020304" pitchFamily="18" charset="0"/>
                <a:cs typeface="Times New Roman" panose="02020603050405020304" pitchFamily="18" charset="0"/>
              </a:rPr>
              <a:t> 259,065,020</a:t>
            </a:r>
            <a:r>
              <a:rPr lang="en-IN" sz="2000" dirty="0">
                <a:latin typeface="Times New Roman" panose="02020603050405020304" pitchFamily="18" charset="0"/>
                <a:cs typeface="Times New Roman" panose="02020603050405020304" pitchFamily="18" charset="0"/>
              </a:rPr>
              <a:t> Recovered but, infection is continues increasing till now.</a:t>
            </a:r>
            <a:r>
              <a:rPr lang="en-US" sz="2000" dirty="0">
                <a:latin typeface="Times New Roman" panose="02020603050405020304" pitchFamily="18" charset="0"/>
                <a:cs typeface="Times New Roman" panose="02020603050405020304" pitchFamily="18" charset="0"/>
              </a:rPr>
              <a:t>In this consequence, it is a very important mission to prevent solution so it can be reduce the spread of COVD-19. </a:t>
            </a:r>
          </a:p>
          <a:p>
            <a:r>
              <a:rPr lang="en-US" sz="2000" dirty="0">
                <a:latin typeface="Times New Roman" panose="02020603050405020304" pitchFamily="18" charset="0"/>
                <a:cs typeface="Times New Roman" panose="02020603050405020304" pitchFamily="18" charset="0"/>
              </a:rPr>
              <a:t>Therefore use of  mask ,sanitizer so on .,enables effective prevention and further spread of the virus.</a:t>
            </a:r>
          </a:p>
          <a:p>
            <a:pPr marL="514350" indent="-514350">
              <a:buFont typeface="+mj-lt"/>
              <a:buAutoNum type="romanUcPeriod"/>
            </a:pPr>
            <a:r>
              <a:rPr lang="en-US" sz="2000" dirty="0">
                <a:latin typeface="Times New Roman" panose="02020603050405020304" pitchFamily="18" charset="0"/>
                <a:cs typeface="Times New Roman" panose="02020603050405020304" pitchFamily="18" charset="0"/>
              </a:rPr>
              <a:t>To ensure that the mask and social distance is been followed there needs to be an automatic technique that can prevent highly accurate intelligent system for mask detection and social distance through image processing.</a:t>
            </a:r>
          </a:p>
          <a:p>
            <a:pPr marL="514350" indent="-514350">
              <a:buFont typeface="+mj-lt"/>
              <a:buAutoNum type="romanUcPeriod"/>
            </a:pPr>
            <a:r>
              <a:rPr lang="en-US" sz="2000" dirty="0">
                <a:latin typeface="Times New Roman" panose="02020603050405020304" pitchFamily="18" charset="0"/>
                <a:cs typeface="Times New Roman" panose="02020603050405020304" pitchFamily="18" charset="0"/>
              </a:rPr>
              <a:t>Interfaced Automatic Temperature and Hand sanitizer Through based on contact-less .</a:t>
            </a:r>
          </a:p>
          <a:p>
            <a:pPr marL="0" indent="0">
              <a:buNone/>
            </a:pP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IN" sz="2000" dirty="0"/>
          </a:p>
        </p:txBody>
      </p:sp>
      <p:sp>
        <p:nvSpPr>
          <p:cNvPr id="4" name="Slide Number Placeholder 3">
            <a:extLst>
              <a:ext uri="{FF2B5EF4-FFF2-40B4-BE49-F238E27FC236}">
                <a16:creationId xmlns:a16="http://schemas.microsoft.com/office/drawing/2014/main" id="{66EB5D84-70C7-4F0E-BFBA-49A1399E8AF2}"/>
              </a:ext>
            </a:extLst>
          </p:cNvPr>
          <p:cNvSpPr>
            <a:spLocks noGrp="1"/>
          </p:cNvSpPr>
          <p:nvPr>
            <p:ph type="sldNum" sz="quarter" idx="12"/>
          </p:nvPr>
        </p:nvSpPr>
        <p:spPr/>
        <p:txBody>
          <a:bodyPr/>
          <a:lstStyle/>
          <a:p>
            <a:fld id="{C919D55A-B3F6-49A2-A322-6F425AB80640}" type="slidenum">
              <a:rPr lang="en-IN" smtClean="0"/>
              <a:t>4</a:t>
            </a:fld>
            <a:endParaRPr lang="en-IN"/>
          </a:p>
        </p:txBody>
      </p:sp>
    </p:spTree>
    <p:extLst>
      <p:ext uri="{BB962C8B-B14F-4D97-AF65-F5344CB8AC3E}">
        <p14:creationId xmlns:p14="http://schemas.microsoft.com/office/powerpoint/2010/main" val="141761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606C-1AD5-4D2C-BCBC-9CEFF6C7A945}"/>
              </a:ext>
            </a:extLst>
          </p:cNvPr>
          <p:cNvSpPr>
            <a:spLocks noGrp="1"/>
          </p:cNvSpPr>
          <p:nvPr>
            <p:ph type="title"/>
          </p:nvPr>
        </p:nvSpPr>
        <p:spPr>
          <a:xfrm>
            <a:off x="827584" y="274638"/>
            <a:ext cx="7859216" cy="563562"/>
          </a:xfrm>
        </p:spPr>
        <p:txBody>
          <a:bodyPr>
            <a:normAutofit fontScale="90000"/>
          </a:bodyPr>
          <a:lstStyle/>
          <a:p>
            <a:r>
              <a:rPr lang="en-US" sz="3300" b="1" dirty="0">
                <a:solidFill>
                  <a:srgbClr val="C00000"/>
                </a:solidFill>
                <a:latin typeface="Times New Roman" panose="02020603050405020304" pitchFamily="18" charset="0"/>
                <a:cs typeface="Times New Roman" panose="02020603050405020304" pitchFamily="18" charset="0"/>
              </a:rPr>
              <a:t>SCOPE</a:t>
            </a:r>
            <a:r>
              <a:rPr lang="en-US" b="1" dirty="0">
                <a:solidFill>
                  <a:srgbClr val="C00000"/>
                </a:solidFill>
              </a:rPr>
              <a:t> </a:t>
            </a:r>
            <a:endParaRPr lang="en-IN" b="1" dirty="0">
              <a:solidFill>
                <a:srgbClr val="C00000"/>
              </a:solidFill>
            </a:endParaRPr>
          </a:p>
        </p:txBody>
      </p:sp>
      <p:sp>
        <p:nvSpPr>
          <p:cNvPr id="3" name="Slide Number Placeholder 2">
            <a:extLst>
              <a:ext uri="{FF2B5EF4-FFF2-40B4-BE49-F238E27FC236}">
                <a16:creationId xmlns:a16="http://schemas.microsoft.com/office/drawing/2014/main" id="{6E0D24C8-74D8-46C4-AA58-F52545A39153}"/>
              </a:ext>
            </a:extLst>
          </p:cNvPr>
          <p:cNvSpPr>
            <a:spLocks noGrp="1"/>
          </p:cNvSpPr>
          <p:nvPr>
            <p:ph type="sldNum" sz="quarter" idx="12"/>
          </p:nvPr>
        </p:nvSpPr>
        <p:spPr/>
        <p:txBody>
          <a:bodyPr/>
          <a:lstStyle/>
          <a:p>
            <a:fld id="{C919D55A-B3F6-49A2-A322-6F425AB80640}" type="slidenum">
              <a:rPr lang="en-IN" smtClean="0"/>
              <a:t>5</a:t>
            </a:fld>
            <a:endParaRPr lang="en-IN"/>
          </a:p>
        </p:txBody>
      </p:sp>
      <p:sp>
        <p:nvSpPr>
          <p:cNvPr id="4" name="Content Placeholder 3">
            <a:extLst>
              <a:ext uri="{FF2B5EF4-FFF2-40B4-BE49-F238E27FC236}">
                <a16:creationId xmlns:a16="http://schemas.microsoft.com/office/drawing/2014/main" id="{7D7C4D8D-1F0F-4E71-9969-B92BC13EF466}"/>
              </a:ext>
            </a:extLst>
          </p:cNvPr>
          <p:cNvSpPr>
            <a:spLocks noGrp="1"/>
          </p:cNvSpPr>
          <p:nvPr>
            <p:ph sz="quarter" idx="1"/>
          </p:nvPr>
        </p:nvSpPr>
        <p:spPr>
          <a:xfrm>
            <a:off x="827584" y="1052736"/>
            <a:ext cx="7859216" cy="4967064"/>
          </a:xfrm>
        </p:spPr>
        <p:txBody>
          <a:bodyPr>
            <a:normAutofit/>
          </a:bodyPr>
          <a:lstStyle/>
          <a:p>
            <a:r>
              <a:rPr lang="en-IN" sz="2000" dirty="0">
                <a:latin typeface="Times New Roman" panose="02020603050405020304" pitchFamily="18" charset="0"/>
                <a:cs typeface="Times New Roman" panose="02020603050405020304" pitchFamily="18" charset="0"/>
              </a:rPr>
              <a:t>The system is easy to operate and it can be used in crowded areas.it also ensures the compliance of not wearing mask and social distance (if minimum distance is not maintained).</a:t>
            </a:r>
          </a:p>
          <a:p>
            <a:pPr marL="0" indent="0">
              <a:buNone/>
            </a:pPr>
            <a:endParaRPr lang="en-IN" sz="2000" dirty="0"/>
          </a:p>
          <a:p>
            <a:r>
              <a:rPr lang="en-IN" sz="2000" dirty="0">
                <a:latin typeface="Times New Roman" panose="02020603050405020304" pitchFamily="18" charset="0"/>
                <a:ea typeface="Tahoma" panose="020B0604030504040204" pitchFamily="34" charset="0"/>
                <a:cs typeface="Times New Roman" panose="02020603050405020304" pitchFamily="18" charset="0"/>
              </a:rPr>
              <a:t>Sends </a:t>
            </a:r>
            <a:r>
              <a:rPr lang="en-IN" sz="2000" dirty="0">
                <a:latin typeface="Times New Roman" panose="02020603050405020304" pitchFamily="18" charset="0"/>
                <a:cs typeface="Times New Roman" panose="02020603050405020304" pitchFamily="18" charset="0"/>
              </a:rPr>
              <a:t>a continuous humming sound.</a:t>
            </a:r>
            <a:r>
              <a:rPr lang="en-IN" sz="2000" dirty="0">
                <a:latin typeface="Times New Roman" panose="02020603050405020304" pitchFamily="18" charset="0"/>
                <a:ea typeface="Tahoma" panose="020B0604030504040204" pitchFamily="34" charset="0"/>
                <a:cs typeface="Times New Roman" panose="02020603050405020304" pitchFamily="18" charset="0"/>
              </a:rPr>
              <a:t>(if persons has more then normal temp).</a:t>
            </a:r>
          </a:p>
          <a:p>
            <a:pPr marL="0" indent="0">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imes New Roman" panose="02020603050405020304" pitchFamily="18" charset="0"/>
                <a:ea typeface="Tahoma" panose="020B0604030504040204" pitchFamily="34" charset="0"/>
                <a:cs typeface="Times New Roman" panose="02020603050405020304" pitchFamily="18" charset="0"/>
              </a:rPr>
              <a:t>If we press sanitizer tap then sensor observe distance (line-of-sight) reads and instructs the servo motor to </a:t>
            </a:r>
            <a:r>
              <a:rPr lang="en-IN" sz="2000" dirty="0">
                <a:latin typeface="Times New Roman" panose="02020603050405020304" pitchFamily="18" charset="0"/>
                <a:ea typeface="Tahoma" panose="020B0604030504040204" pitchFamily="34" charset="0"/>
                <a:cs typeface="Times New Roman" panose="02020603050405020304" pitchFamily="18" charset="0"/>
              </a:rPr>
              <a:t>actuate and dispense</a:t>
            </a:r>
          </a:p>
        </p:txBody>
      </p:sp>
    </p:spTree>
    <p:extLst>
      <p:ext uri="{BB962C8B-B14F-4D97-AF65-F5344CB8AC3E}">
        <p14:creationId xmlns:p14="http://schemas.microsoft.com/office/powerpoint/2010/main" val="259162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BFC8-4043-4DA4-9E4A-4930AFBBB369}"/>
              </a:ext>
            </a:extLst>
          </p:cNvPr>
          <p:cNvSpPr>
            <a:spLocks noGrp="1"/>
          </p:cNvSpPr>
          <p:nvPr>
            <p:ph type="title"/>
          </p:nvPr>
        </p:nvSpPr>
        <p:spPr>
          <a:xfrm>
            <a:off x="629450" y="260648"/>
            <a:ext cx="7772400" cy="563562"/>
          </a:xfrm>
        </p:spPr>
        <p:txBody>
          <a:bodyPr>
            <a:noAutofit/>
          </a:bodyPr>
          <a:lstStyle/>
          <a:p>
            <a:r>
              <a:rPr lang="en-IN" sz="3000" b="1" dirty="0">
                <a:solidFill>
                  <a:srgbClr val="C00000"/>
                </a:solidFill>
                <a:latin typeface="Times New Roman" panose="02020603050405020304" pitchFamily="18" charset="0"/>
                <a:cs typeface="Times New Roman" panose="02020603050405020304" pitchFamily="18" charset="0"/>
              </a:rPr>
              <a:t>System Architecture 	</a:t>
            </a:r>
          </a:p>
        </p:txBody>
      </p:sp>
      <p:sp>
        <p:nvSpPr>
          <p:cNvPr id="3" name="Slide Number Placeholder 2">
            <a:extLst>
              <a:ext uri="{FF2B5EF4-FFF2-40B4-BE49-F238E27FC236}">
                <a16:creationId xmlns:a16="http://schemas.microsoft.com/office/drawing/2014/main" id="{CCE60C74-B8ED-4236-B39D-647A28C8A261}"/>
              </a:ext>
            </a:extLst>
          </p:cNvPr>
          <p:cNvSpPr>
            <a:spLocks noGrp="1"/>
          </p:cNvSpPr>
          <p:nvPr>
            <p:ph type="sldNum" sz="quarter" idx="12"/>
          </p:nvPr>
        </p:nvSpPr>
        <p:spPr/>
        <p:txBody>
          <a:bodyPr/>
          <a:lstStyle/>
          <a:p>
            <a:fld id="{C919D55A-B3F6-49A2-A322-6F425AB80640}" type="slidenum">
              <a:rPr lang="en-IN" smtClean="0"/>
              <a:t>6</a:t>
            </a:fld>
            <a:endParaRPr lang="en-IN"/>
          </a:p>
        </p:txBody>
      </p:sp>
      <p:pic>
        <p:nvPicPr>
          <p:cNvPr id="6" name="Content Placeholder 5">
            <a:extLst>
              <a:ext uri="{FF2B5EF4-FFF2-40B4-BE49-F238E27FC236}">
                <a16:creationId xmlns:a16="http://schemas.microsoft.com/office/drawing/2014/main" id="{636EDAF9-17D9-4722-887D-CE508509D327}"/>
              </a:ext>
            </a:extLst>
          </p:cNvPr>
          <p:cNvPicPr>
            <a:picLocks noGrp="1" noChangeAspect="1"/>
          </p:cNvPicPr>
          <p:nvPr>
            <p:ph sz="quarter" idx="1"/>
          </p:nvPr>
        </p:nvPicPr>
        <p:blipFill>
          <a:blip r:embed="rId2"/>
          <a:stretch>
            <a:fillRect/>
          </a:stretch>
        </p:blipFill>
        <p:spPr>
          <a:xfrm>
            <a:off x="467544" y="1253896"/>
            <a:ext cx="3888432" cy="2269951"/>
          </a:xfrm>
          <a:prstGeom prst="rect">
            <a:avLst/>
          </a:prstGeom>
        </p:spPr>
      </p:pic>
      <p:sp>
        <p:nvSpPr>
          <p:cNvPr id="7" name="Title 1">
            <a:extLst>
              <a:ext uri="{FF2B5EF4-FFF2-40B4-BE49-F238E27FC236}">
                <a16:creationId xmlns:a16="http://schemas.microsoft.com/office/drawing/2014/main" id="{0D2DB781-61A5-44E1-88E7-8CB29201062C}"/>
              </a:ext>
            </a:extLst>
          </p:cNvPr>
          <p:cNvSpPr txBox="1">
            <a:spLocks/>
          </p:cNvSpPr>
          <p:nvPr/>
        </p:nvSpPr>
        <p:spPr>
          <a:xfrm>
            <a:off x="899592" y="4077072"/>
            <a:ext cx="7772400" cy="2269951"/>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2000" dirty="0">
                <a:solidFill>
                  <a:schemeClr val="tx1"/>
                </a:solidFill>
                <a:latin typeface="Times New Roman" panose="02020603050405020304" pitchFamily="18" charset="0"/>
                <a:cs typeface="Times New Roman" panose="02020603050405020304" pitchFamily="18" charset="0"/>
              </a:rPr>
              <a:t>1.Prepare data collected from data access and pre-processing ground-truth labelling, and simulation-based data generation</a:t>
            </a:r>
          </a:p>
          <a:p>
            <a:r>
              <a:rPr lang="en-IN" sz="2000" dirty="0">
                <a:solidFill>
                  <a:schemeClr val="tx1"/>
                </a:solidFill>
                <a:latin typeface="Times New Roman" panose="02020603050405020304" pitchFamily="18" charset="0"/>
                <a:cs typeface="Times New Roman" panose="02020603050405020304" pitchFamily="18" charset="0"/>
              </a:rPr>
              <a:t>2. After prepare data, the Train model generated from model design, hyperactive parameter tuning, image based on automated labelling with a pre-trained model for facial recognition</a:t>
            </a:r>
          </a:p>
          <a:p>
            <a:r>
              <a:rPr lang="en-IN" sz="2000" dirty="0">
                <a:solidFill>
                  <a:schemeClr val="tx1"/>
                </a:solidFill>
                <a:latin typeface="Times New Roman" panose="02020603050405020304" pitchFamily="18" charset="0"/>
                <a:cs typeface="Times New Roman" panose="02020603050405020304" pitchFamily="18" charset="0"/>
              </a:rPr>
              <a:t>3. Train Object detection model based Convolutional Neural Network</a:t>
            </a:r>
          </a:p>
          <a:p>
            <a:r>
              <a:rPr lang="en-IN" sz="2000" dirty="0">
                <a:solidFill>
                  <a:schemeClr val="tx1"/>
                </a:solidFill>
                <a:latin typeface="Times New Roman" panose="02020603050405020304" pitchFamily="18" charset="0"/>
                <a:cs typeface="Times New Roman" panose="02020603050405020304" pitchFamily="18" charset="0"/>
              </a:rPr>
              <a:t>4. Generate the Mask alert </a:t>
            </a:r>
          </a:p>
        </p:txBody>
      </p:sp>
      <p:pic>
        <p:nvPicPr>
          <p:cNvPr id="10" name="Content Placeholder 4">
            <a:extLst>
              <a:ext uri="{FF2B5EF4-FFF2-40B4-BE49-F238E27FC236}">
                <a16:creationId xmlns:a16="http://schemas.microsoft.com/office/drawing/2014/main" id="{2650DE24-FDC2-4947-A58C-BC4BDB6E36FF}"/>
              </a:ext>
            </a:extLst>
          </p:cNvPr>
          <p:cNvPicPr>
            <a:picLocks noChangeAspect="1"/>
          </p:cNvPicPr>
          <p:nvPr/>
        </p:nvPicPr>
        <p:blipFill>
          <a:blip r:embed="rId3"/>
          <a:stretch>
            <a:fillRect/>
          </a:stretch>
        </p:blipFill>
        <p:spPr>
          <a:xfrm>
            <a:off x="4620092" y="1385075"/>
            <a:ext cx="4051900" cy="2208746"/>
          </a:xfrm>
          <a:prstGeom prst="rect">
            <a:avLst/>
          </a:prstGeom>
        </p:spPr>
      </p:pic>
    </p:spTree>
    <p:extLst>
      <p:ext uri="{BB962C8B-B14F-4D97-AF65-F5344CB8AC3E}">
        <p14:creationId xmlns:p14="http://schemas.microsoft.com/office/powerpoint/2010/main" val="369843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3F7B-248B-45EE-9122-3DC36F3816AE}"/>
              </a:ext>
            </a:extLst>
          </p:cNvPr>
          <p:cNvSpPr>
            <a:spLocks noGrp="1"/>
          </p:cNvSpPr>
          <p:nvPr>
            <p:ph type="title"/>
          </p:nvPr>
        </p:nvSpPr>
        <p:spPr>
          <a:xfrm>
            <a:off x="374904" y="205780"/>
            <a:ext cx="7772400" cy="563562"/>
          </a:xfrm>
        </p:spPr>
        <p:txBody>
          <a:bodyPr>
            <a:noAutofit/>
          </a:bodyPr>
          <a:lstStyle/>
          <a:p>
            <a:r>
              <a:rPr lang="en-IN" sz="3000" b="1" dirty="0">
                <a:solidFill>
                  <a:srgbClr val="C00000"/>
                </a:solidFill>
                <a:latin typeface="Times New Roman" panose="02020603050405020304" pitchFamily="18" charset="0"/>
                <a:cs typeface="Times New Roman" panose="02020603050405020304" pitchFamily="18" charset="0"/>
              </a:rPr>
              <a:t>Model B</a:t>
            </a:r>
            <a:r>
              <a:rPr lang="en-US" sz="3000" dirty="0">
                <a:solidFill>
                  <a:srgbClr val="C00000"/>
                </a:solidFill>
              </a:rPr>
              <a:t> </a:t>
            </a:r>
            <a:endParaRPr lang="en-IN" sz="3000" dirty="0">
              <a:solidFill>
                <a:srgbClr val="C00000"/>
              </a:solidFill>
            </a:endParaRPr>
          </a:p>
        </p:txBody>
      </p:sp>
      <p:sp>
        <p:nvSpPr>
          <p:cNvPr id="3" name="Slide Number Placeholder 2">
            <a:extLst>
              <a:ext uri="{FF2B5EF4-FFF2-40B4-BE49-F238E27FC236}">
                <a16:creationId xmlns:a16="http://schemas.microsoft.com/office/drawing/2014/main" id="{5EA52AF1-C4BB-4754-8096-8BB0727B497B}"/>
              </a:ext>
            </a:extLst>
          </p:cNvPr>
          <p:cNvSpPr>
            <a:spLocks noGrp="1"/>
          </p:cNvSpPr>
          <p:nvPr>
            <p:ph type="sldNum" sz="quarter" idx="12"/>
          </p:nvPr>
        </p:nvSpPr>
        <p:spPr/>
        <p:txBody>
          <a:bodyPr/>
          <a:lstStyle/>
          <a:p>
            <a:fld id="{C919D55A-B3F6-49A2-A322-6F425AB80640}" type="slidenum">
              <a:rPr lang="en-IN" smtClean="0"/>
              <a:t>7</a:t>
            </a:fld>
            <a:endParaRPr lang="en-IN"/>
          </a:p>
        </p:txBody>
      </p:sp>
      <p:sp>
        <p:nvSpPr>
          <p:cNvPr id="16" name="Title 1">
            <a:extLst>
              <a:ext uri="{FF2B5EF4-FFF2-40B4-BE49-F238E27FC236}">
                <a16:creationId xmlns:a16="http://schemas.microsoft.com/office/drawing/2014/main" id="{E2701A0D-D435-46A2-94AA-F169989ADEE2}"/>
              </a:ext>
            </a:extLst>
          </p:cNvPr>
          <p:cNvSpPr txBox="1">
            <a:spLocks/>
          </p:cNvSpPr>
          <p:nvPr/>
        </p:nvSpPr>
        <p:spPr>
          <a:xfrm>
            <a:off x="503876" y="2990107"/>
            <a:ext cx="7772400" cy="1951062"/>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457200" indent="-457200">
              <a:buAutoNum type="arabicPeriod"/>
            </a:pPr>
            <a:r>
              <a:rPr lang="en-IN" sz="2000" dirty="0">
                <a:solidFill>
                  <a:schemeClr val="tx1"/>
                </a:solidFill>
                <a:latin typeface="Times New Roman" panose="02020603050405020304" pitchFamily="18" charset="0"/>
                <a:cs typeface="Times New Roman" panose="02020603050405020304" pitchFamily="18" charset="0"/>
              </a:rPr>
              <a:t>Prepare camera frame in multi angle </a:t>
            </a:r>
          </a:p>
          <a:p>
            <a:pPr marL="457200" indent="-457200">
              <a:buAutoNum type="arabicPeriod"/>
            </a:pPr>
            <a:r>
              <a:rPr lang="en-IN" sz="2000" dirty="0">
                <a:solidFill>
                  <a:schemeClr val="tx1"/>
                </a:solidFill>
                <a:latin typeface="Times New Roman" panose="02020603050405020304" pitchFamily="18" charset="0"/>
                <a:cs typeface="Times New Roman" panose="02020603050405020304" pitchFamily="18" charset="0"/>
              </a:rPr>
              <a:t>Yolov2 file identifies pedestrians' foot recognition and then project pedestrians using trained model the trained model using the classification ion of daBirdseyerds eye concept. </a:t>
            </a:r>
          </a:p>
          <a:p>
            <a:pPr marL="457200" indent="-457200">
              <a:buAutoNum type="arabicPeriod"/>
            </a:pPr>
            <a:r>
              <a:rPr lang="en-IN" sz="2000" dirty="0">
                <a:solidFill>
                  <a:schemeClr val="tx1"/>
                </a:solidFill>
                <a:latin typeface="Times New Roman" panose="02020603050405020304" pitchFamily="18" charset="0"/>
                <a:cs typeface="Times New Roman" panose="02020603050405020304" pitchFamily="18" charset="0"/>
              </a:rPr>
              <a:t>Finds distance between pedestrians who are close </a:t>
            </a:r>
          </a:p>
          <a:p>
            <a:pPr marL="457200" indent="-457200">
              <a:buAutoNum type="arabicPeriod"/>
            </a:pPr>
            <a:r>
              <a:rPr lang="en-IN" sz="2000" dirty="0">
                <a:solidFill>
                  <a:schemeClr val="tx1"/>
                </a:solidFill>
                <a:latin typeface="Times New Roman" panose="02020603050405020304" pitchFamily="18" charset="0"/>
                <a:cs typeface="Times New Roman" panose="02020603050405020304" pitchFamily="18" charset="0"/>
              </a:rPr>
              <a:t>Sends alarm </a:t>
            </a:r>
          </a:p>
        </p:txBody>
      </p:sp>
      <p:pic>
        <p:nvPicPr>
          <p:cNvPr id="17" name="Picture 16">
            <a:extLst>
              <a:ext uri="{FF2B5EF4-FFF2-40B4-BE49-F238E27FC236}">
                <a16:creationId xmlns:a16="http://schemas.microsoft.com/office/drawing/2014/main" id="{E2995750-C056-4412-A43A-56E1289AC2B0}"/>
              </a:ext>
            </a:extLst>
          </p:cNvPr>
          <p:cNvPicPr>
            <a:picLocks noChangeAspect="1"/>
          </p:cNvPicPr>
          <p:nvPr/>
        </p:nvPicPr>
        <p:blipFill>
          <a:blip r:embed="rId2"/>
          <a:stretch>
            <a:fillRect/>
          </a:stretch>
        </p:blipFill>
        <p:spPr>
          <a:xfrm>
            <a:off x="613798" y="1060574"/>
            <a:ext cx="7552556" cy="1638300"/>
          </a:xfrm>
          <a:prstGeom prst="rect">
            <a:avLst/>
          </a:prstGeom>
        </p:spPr>
      </p:pic>
    </p:spTree>
    <p:extLst>
      <p:ext uri="{BB962C8B-B14F-4D97-AF65-F5344CB8AC3E}">
        <p14:creationId xmlns:p14="http://schemas.microsoft.com/office/powerpoint/2010/main" val="75560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86D6A3-853B-49B5-B9ED-9B974CDEA07F}"/>
              </a:ext>
            </a:extLst>
          </p:cNvPr>
          <p:cNvSpPr>
            <a:spLocks noGrp="1"/>
          </p:cNvSpPr>
          <p:nvPr>
            <p:ph type="sldNum" sz="quarter" idx="12"/>
          </p:nvPr>
        </p:nvSpPr>
        <p:spPr/>
        <p:txBody>
          <a:bodyPr/>
          <a:lstStyle/>
          <a:p>
            <a:fld id="{C919D55A-B3F6-49A2-A322-6F425AB80640}" type="slidenum">
              <a:rPr lang="en-IN" smtClean="0"/>
              <a:t>8</a:t>
            </a:fld>
            <a:endParaRPr lang="en-IN"/>
          </a:p>
        </p:txBody>
      </p:sp>
      <p:sp>
        <p:nvSpPr>
          <p:cNvPr id="4" name="Content Placeholder 3">
            <a:extLst>
              <a:ext uri="{FF2B5EF4-FFF2-40B4-BE49-F238E27FC236}">
                <a16:creationId xmlns:a16="http://schemas.microsoft.com/office/drawing/2014/main" id="{50712F65-34D7-47D7-ACEA-41EA919EDFC8}"/>
              </a:ext>
            </a:extLst>
          </p:cNvPr>
          <p:cNvSpPr>
            <a:spLocks noGrp="1"/>
          </p:cNvSpPr>
          <p:nvPr>
            <p:ph sz="quarter" idx="1"/>
          </p:nvPr>
        </p:nvSpPr>
        <p:spPr>
          <a:xfrm>
            <a:off x="914400" y="260648"/>
            <a:ext cx="7772400" cy="6336704"/>
          </a:xfrm>
        </p:spPr>
        <p:txBody>
          <a:bodyPr/>
          <a:lstStyle/>
          <a:p>
            <a:r>
              <a:rPr lang="en-IN" dirty="0"/>
              <a:t>Social distancing measurement using Faster - RCNN.</a:t>
            </a:r>
          </a:p>
        </p:txBody>
      </p:sp>
      <p:pic>
        <p:nvPicPr>
          <p:cNvPr id="6" name="Picture 5">
            <a:extLst>
              <a:ext uri="{FF2B5EF4-FFF2-40B4-BE49-F238E27FC236}">
                <a16:creationId xmlns:a16="http://schemas.microsoft.com/office/drawing/2014/main" id="{3EF80CD2-52DA-4DD5-AAE0-9B8F1E10DEB7}"/>
              </a:ext>
            </a:extLst>
          </p:cNvPr>
          <p:cNvPicPr>
            <a:picLocks noChangeAspect="1"/>
          </p:cNvPicPr>
          <p:nvPr/>
        </p:nvPicPr>
        <p:blipFill>
          <a:blip r:embed="rId2"/>
          <a:stretch>
            <a:fillRect/>
          </a:stretch>
        </p:blipFill>
        <p:spPr>
          <a:xfrm>
            <a:off x="1010468" y="342925"/>
            <a:ext cx="7676332" cy="3086075"/>
          </a:xfrm>
          <a:prstGeom prst="rect">
            <a:avLst/>
          </a:prstGeom>
        </p:spPr>
      </p:pic>
      <p:sp>
        <p:nvSpPr>
          <p:cNvPr id="7" name="Rectangle 6">
            <a:extLst>
              <a:ext uri="{FF2B5EF4-FFF2-40B4-BE49-F238E27FC236}">
                <a16:creationId xmlns:a16="http://schemas.microsoft.com/office/drawing/2014/main" id="{19894A2A-9F6B-4437-B2DF-BC936C8D7681}"/>
              </a:ext>
            </a:extLst>
          </p:cNvPr>
          <p:cNvSpPr/>
          <p:nvPr/>
        </p:nvSpPr>
        <p:spPr>
          <a:xfrm>
            <a:off x="1547664" y="3536936"/>
            <a:ext cx="7715200" cy="400110"/>
          </a:xfrm>
          <a:prstGeom prst="rect">
            <a:avLst/>
          </a:prstGeom>
        </p:spPr>
        <p:txBody>
          <a:bodyPr wrap="square">
            <a:spAutoFit/>
          </a:bodyPr>
          <a:lstStyle/>
          <a:p>
            <a:r>
              <a:rPr lang="en-IN" sz="2000" dirty="0">
                <a:latin typeface="Times New Roman" panose="02020603050405020304" pitchFamily="18" charset="0"/>
              </a:rPr>
              <a:t>rounded marked for social distancing for distance measurement.</a:t>
            </a:r>
            <a:endParaRPr lang="en-IN" sz="2000" dirty="0"/>
          </a:p>
        </p:txBody>
      </p:sp>
      <p:pic>
        <p:nvPicPr>
          <p:cNvPr id="8" name="Picture 7">
            <a:extLst>
              <a:ext uri="{FF2B5EF4-FFF2-40B4-BE49-F238E27FC236}">
                <a16:creationId xmlns:a16="http://schemas.microsoft.com/office/drawing/2014/main" id="{67235439-B125-48A8-9CFE-E059294B626F}"/>
              </a:ext>
            </a:extLst>
          </p:cNvPr>
          <p:cNvPicPr>
            <a:picLocks noChangeAspect="1"/>
          </p:cNvPicPr>
          <p:nvPr/>
        </p:nvPicPr>
        <p:blipFill>
          <a:blip r:embed="rId3"/>
          <a:stretch>
            <a:fillRect/>
          </a:stretch>
        </p:blipFill>
        <p:spPr>
          <a:xfrm>
            <a:off x="1010469" y="4077072"/>
            <a:ext cx="7696200" cy="1999579"/>
          </a:xfrm>
          <a:prstGeom prst="rect">
            <a:avLst/>
          </a:prstGeom>
        </p:spPr>
      </p:pic>
      <p:sp>
        <p:nvSpPr>
          <p:cNvPr id="10" name="Title 1">
            <a:extLst>
              <a:ext uri="{FF2B5EF4-FFF2-40B4-BE49-F238E27FC236}">
                <a16:creationId xmlns:a16="http://schemas.microsoft.com/office/drawing/2014/main" id="{723A9AB3-E412-4012-8CE1-16E358A7409F}"/>
              </a:ext>
            </a:extLst>
          </p:cNvPr>
          <p:cNvSpPr>
            <a:spLocks noGrp="1"/>
          </p:cNvSpPr>
          <p:nvPr>
            <p:ph type="title"/>
          </p:nvPr>
        </p:nvSpPr>
        <p:spPr>
          <a:xfrm>
            <a:off x="1135596" y="6058602"/>
            <a:ext cx="7330008" cy="581524"/>
          </a:xfrm>
        </p:spPr>
        <p:txBody>
          <a:bodyPr>
            <a:normAutofit/>
          </a:bodyPr>
          <a:lstStyle/>
          <a:p>
            <a:pPr algn="ctr"/>
            <a:r>
              <a:rPr lang="en-IN" sz="2000" dirty="0">
                <a:solidFill>
                  <a:schemeClr val="tx1"/>
                </a:solidFill>
                <a:latin typeface="Times New Roman" panose="02020603050405020304" pitchFamily="18" charset="0"/>
                <a:cs typeface="Times New Roman" panose="02020603050405020304" pitchFamily="18" charset="0"/>
              </a:rPr>
              <a:t>Social distancing measurement using Faster - BEV</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507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234" y="186381"/>
            <a:ext cx="7330008" cy="673609"/>
          </a:xfrm>
        </p:spPr>
        <p:txBody>
          <a:bodyPr>
            <a:normAutofit/>
          </a:bodyPr>
          <a:lstStyle/>
          <a:p>
            <a:r>
              <a:rPr lang="en-IN" sz="3000" b="1" dirty="0">
                <a:solidFill>
                  <a:srgbClr val="C00000"/>
                </a:solidFill>
                <a:latin typeface="Times New Roman" panose="02020603050405020304" pitchFamily="18" charset="0"/>
                <a:cs typeface="Times New Roman" panose="02020603050405020304" pitchFamily="18" charset="0"/>
              </a:rPr>
              <a:t>Model C</a:t>
            </a:r>
            <a:endParaRPr lang="en-IN" sz="3000" b="1" dirty="0">
              <a:solidFill>
                <a:srgbClr val="C00000"/>
              </a:solidFill>
            </a:endParaRPr>
          </a:p>
        </p:txBody>
      </p:sp>
      <p:sp>
        <p:nvSpPr>
          <p:cNvPr id="3" name="Content Placeholder 2"/>
          <p:cNvSpPr>
            <a:spLocks noGrp="1"/>
          </p:cNvSpPr>
          <p:nvPr>
            <p:ph sz="quarter" idx="1"/>
          </p:nvPr>
        </p:nvSpPr>
        <p:spPr>
          <a:xfrm>
            <a:off x="827584" y="4437112"/>
            <a:ext cx="7772400" cy="1941972"/>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The main components of this project is the Arduino development board ,where all operation is being controlled.</a:t>
            </a:r>
          </a:p>
          <a:p>
            <a:pPr marL="0" indent="0" algn="just">
              <a:buNone/>
            </a:pPr>
            <a:r>
              <a:rPr lang="en-US" sz="2000" dirty="0">
                <a:latin typeface="Times New Roman" panose="02020603050405020304" pitchFamily="18" charset="0"/>
                <a:cs typeface="Times New Roman" panose="02020603050405020304" pitchFamily="18" charset="0"/>
              </a:rPr>
              <a:t>1.An IC ML 35 is used as temperature sensor .It is intersected with the analog of AUB.</a:t>
            </a:r>
          </a:p>
          <a:p>
            <a:pPr marL="0" indent="0" algn="just">
              <a:buNone/>
            </a:pPr>
            <a:r>
              <a:rPr lang="en-US" sz="2000" dirty="0">
                <a:latin typeface="Times New Roman" panose="02020603050405020304" pitchFamily="18" charset="0"/>
                <a:cs typeface="Times New Roman" panose="02020603050405020304" pitchFamily="18" charset="0"/>
              </a:rPr>
              <a:t>2.RTC ds 1307 for power supply </a:t>
            </a:r>
          </a:p>
        </p:txBody>
      </p:sp>
      <p:sp>
        <p:nvSpPr>
          <p:cNvPr id="4" name="Slide Number Placeholder 3">
            <a:extLst>
              <a:ext uri="{FF2B5EF4-FFF2-40B4-BE49-F238E27FC236}">
                <a16:creationId xmlns:a16="http://schemas.microsoft.com/office/drawing/2014/main" id="{8D30B5F3-0953-43D1-9C7C-02C5A46CF26D}"/>
              </a:ext>
            </a:extLst>
          </p:cNvPr>
          <p:cNvSpPr>
            <a:spLocks noGrp="1"/>
          </p:cNvSpPr>
          <p:nvPr>
            <p:ph type="sldNum" sz="quarter" idx="12"/>
          </p:nvPr>
        </p:nvSpPr>
        <p:spPr/>
        <p:txBody>
          <a:bodyPr/>
          <a:lstStyle/>
          <a:p>
            <a:fld id="{C919D55A-B3F6-49A2-A322-6F425AB80640}" type="slidenum">
              <a:rPr lang="en-IN" smtClean="0"/>
              <a:t>9</a:t>
            </a:fld>
            <a:endParaRPr lang="en-IN"/>
          </a:p>
        </p:txBody>
      </p:sp>
      <p:pic>
        <p:nvPicPr>
          <p:cNvPr id="5" name="Picture 4">
            <a:extLst>
              <a:ext uri="{FF2B5EF4-FFF2-40B4-BE49-F238E27FC236}">
                <a16:creationId xmlns:a16="http://schemas.microsoft.com/office/drawing/2014/main" id="{5496D9F2-E019-4ECF-9B10-D3011300CF8A}"/>
              </a:ext>
            </a:extLst>
          </p:cNvPr>
          <p:cNvPicPr>
            <a:picLocks noChangeAspect="1"/>
          </p:cNvPicPr>
          <p:nvPr/>
        </p:nvPicPr>
        <p:blipFill>
          <a:blip r:embed="rId2"/>
          <a:stretch>
            <a:fillRect/>
          </a:stretch>
        </p:blipFill>
        <p:spPr>
          <a:xfrm>
            <a:off x="697039" y="908719"/>
            <a:ext cx="6685737" cy="3434705"/>
          </a:xfrm>
          <a:prstGeom prst="rect">
            <a:avLst/>
          </a:prstGeom>
        </p:spPr>
      </p:pic>
      <p:pic>
        <p:nvPicPr>
          <p:cNvPr id="6" name="Picture 5">
            <a:extLst>
              <a:ext uri="{FF2B5EF4-FFF2-40B4-BE49-F238E27FC236}">
                <a16:creationId xmlns:a16="http://schemas.microsoft.com/office/drawing/2014/main" id="{672EB94C-15F9-4C00-A0EA-43AEC44AD66B}"/>
              </a:ext>
            </a:extLst>
          </p:cNvPr>
          <p:cNvPicPr>
            <a:picLocks noChangeAspect="1"/>
          </p:cNvPicPr>
          <p:nvPr/>
        </p:nvPicPr>
        <p:blipFill>
          <a:blip r:embed="rId3"/>
          <a:stretch>
            <a:fillRect/>
          </a:stretch>
        </p:blipFill>
        <p:spPr>
          <a:xfrm>
            <a:off x="6516216" y="564121"/>
            <a:ext cx="2040592" cy="2129408"/>
          </a:xfrm>
          <a:prstGeom prst="rect">
            <a:avLst/>
          </a:prstGeom>
        </p:spPr>
      </p:pic>
      <p:cxnSp>
        <p:nvCxnSpPr>
          <p:cNvPr id="8" name="Straight Arrow Connector 7">
            <a:extLst>
              <a:ext uri="{FF2B5EF4-FFF2-40B4-BE49-F238E27FC236}">
                <a16:creationId xmlns:a16="http://schemas.microsoft.com/office/drawing/2014/main" id="{51EE2868-0F0D-42BD-A77C-372A102C477C}"/>
              </a:ext>
            </a:extLst>
          </p:cNvPr>
          <p:cNvCxnSpPr/>
          <p:nvPr/>
        </p:nvCxnSpPr>
        <p:spPr>
          <a:xfrm>
            <a:off x="6516216" y="1647925"/>
            <a:ext cx="322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010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Elemental</Template>
  <TotalTime>3075</TotalTime>
  <Words>666</Words>
  <Application>Microsoft Office PowerPoint</Application>
  <PresentationFormat>On-screen Show (4:3)</PresentationFormat>
  <Paragraphs>74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Franklin Gothic Book</vt:lpstr>
      <vt:lpstr>Perpetua</vt:lpstr>
      <vt:lpstr>Tahoma</vt:lpstr>
      <vt:lpstr>Times New Roman</vt:lpstr>
      <vt:lpstr>Wingdings 2</vt:lpstr>
      <vt:lpstr>Equity</vt:lpstr>
      <vt:lpstr>Research on AI-Based System for COVID-19 Prevention</vt:lpstr>
      <vt:lpstr> CONTENT</vt:lpstr>
      <vt:lpstr>INTRODUCTION</vt:lpstr>
      <vt:lpstr>PROBLEM STATEMENT</vt:lpstr>
      <vt:lpstr>SCOPE </vt:lpstr>
      <vt:lpstr>System Architecture  </vt:lpstr>
      <vt:lpstr>Model B </vt:lpstr>
      <vt:lpstr>Social distancing measurement using Faster - BEV</vt:lpstr>
      <vt:lpstr>Model C</vt:lpstr>
      <vt:lpstr>PowerPoint Presentation</vt:lpstr>
      <vt:lpstr>1. To actuate the servo to press the sanitizer tap whenever the sensor observes a low distance reading due to an obstruction in its line-of-sight.   2.When a person’s hand comes below the sanitizer obstructs the sensor line-of-sight, And the Arduino board receives a low distance reading and instructs the servo motor to actuate and dispense the sanitizer.</vt:lpstr>
      <vt:lpstr>  CONTRIBUTION TO THE SOCIETY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Ravish Reddy</dc:creator>
  <cp:lastModifiedBy>RANJITHA.HD</cp:lastModifiedBy>
  <cp:revision>325</cp:revision>
  <dcterms:created xsi:type="dcterms:W3CDTF">2021-05-16T11:41:27Z</dcterms:created>
  <dcterms:modified xsi:type="dcterms:W3CDTF">2022-04-28T14:54:33Z</dcterms:modified>
</cp:coreProperties>
</file>