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6" r:id="rId8"/>
    <p:sldId id="263" r:id="rId9"/>
    <p:sldId id="258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0F90-BE33-4672-A6F9-F8DCC2619681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4BB8-DC06-48D0-AA91-81B646C2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9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0F90-BE33-4672-A6F9-F8DCC2619681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4BB8-DC06-48D0-AA91-81B646C2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2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0F90-BE33-4672-A6F9-F8DCC2619681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4BB8-DC06-48D0-AA91-81B646C2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6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0F90-BE33-4672-A6F9-F8DCC2619681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4BB8-DC06-48D0-AA91-81B646C2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3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0F90-BE33-4672-A6F9-F8DCC2619681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4BB8-DC06-48D0-AA91-81B646C2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2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0F90-BE33-4672-A6F9-F8DCC2619681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4BB8-DC06-48D0-AA91-81B646C2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5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0F90-BE33-4672-A6F9-F8DCC2619681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4BB8-DC06-48D0-AA91-81B646C2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0F90-BE33-4672-A6F9-F8DCC2619681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4BB8-DC06-48D0-AA91-81B646C2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6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0F90-BE33-4672-A6F9-F8DCC2619681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4BB8-DC06-48D0-AA91-81B646C2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7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0F90-BE33-4672-A6F9-F8DCC2619681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4BB8-DC06-48D0-AA91-81B646C2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4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0F90-BE33-4672-A6F9-F8DCC2619681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4BB8-DC06-48D0-AA91-81B646C2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6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F0F90-BE33-4672-A6F9-F8DCC2619681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84BB8-DC06-48D0-AA91-81B646C2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2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xgboost.readthedocs.org/en/latest/mode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1.xls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934482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>LIBERTY </a:t>
            </a:r>
            <a:r>
              <a:rPr lang="en-US" sz="4400" b="1" dirty="0"/>
              <a:t>MUTUAL INSURANCE-Quantify property hazards before time of inspection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Magesh</a:t>
            </a:r>
            <a:r>
              <a:rPr lang="en-US" dirty="0"/>
              <a:t> </a:t>
            </a:r>
            <a:r>
              <a:rPr lang="en-US" dirty="0" err="1"/>
              <a:t>Rajasekaran</a:t>
            </a:r>
            <a:endParaRPr lang="en-US" dirty="0"/>
          </a:p>
          <a:p>
            <a:r>
              <a:rPr lang="en-US" dirty="0" err="1"/>
              <a:t>Sriranjitha</a:t>
            </a:r>
            <a:r>
              <a:rPr lang="en-US" dirty="0"/>
              <a:t> Sankar</a:t>
            </a:r>
          </a:p>
          <a:p>
            <a:r>
              <a:rPr lang="en-US" dirty="0" err="1" smtClean="0"/>
              <a:t>Thilak</a:t>
            </a:r>
            <a:r>
              <a:rPr lang="en-US" dirty="0" smtClean="0"/>
              <a:t> Raj </a:t>
            </a:r>
            <a:r>
              <a:rPr lang="en-US" dirty="0" err="1" smtClean="0"/>
              <a:t>Balasubramanian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4298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 </a:t>
            </a:r>
            <a:r>
              <a:rPr lang="en-IN" sz="2400" dirty="0" err="1"/>
              <a:t>XGBoost</a:t>
            </a:r>
            <a:r>
              <a:rPr lang="en-IN" sz="2400" dirty="0"/>
              <a:t> is </a:t>
            </a:r>
            <a:r>
              <a:rPr lang="en-IN" sz="2400" dirty="0" err="1" smtClean="0"/>
              <a:t>eXtreme</a:t>
            </a:r>
            <a:r>
              <a:rPr lang="en-IN" sz="2400" dirty="0" smtClean="0"/>
              <a:t> </a:t>
            </a:r>
            <a:r>
              <a:rPr lang="en-IN" sz="2400" dirty="0"/>
              <a:t>gradient boosting. </a:t>
            </a:r>
            <a:r>
              <a:rPr lang="en-IN" sz="2400" dirty="0" smtClean="0"/>
              <a:t>This </a:t>
            </a:r>
            <a:r>
              <a:rPr lang="en-IN" sz="2400" dirty="0"/>
              <a:t>library </a:t>
            </a:r>
            <a:r>
              <a:rPr lang="en-IN" sz="2400" dirty="0" smtClean="0"/>
              <a:t>is designed </a:t>
            </a:r>
            <a:r>
              <a:rPr lang="en-IN" sz="2400" dirty="0"/>
              <a:t>and optimized for boosted </a:t>
            </a:r>
            <a:r>
              <a:rPr lang="en-IN" sz="2400" dirty="0" smtClean="0"/>
              <a:t>algorithms</a:t>
            </a:r>
            <a:r>
              <a:rPr lang="en-IN" sz="2400" dirty="0"/>
              <a:t>. The </a:t>
            </a:r>
            <a:r>
              <a:rPr lang="en-IN" sz="2400" dirty="0" smtClean="0"/>
              <a:t>goal </a:t>
            </a:r>
            <a:r>
              <a:rPr lang="en-IN" sz="2400" dirty="0"/>
              <a:t>of this library is </a:t>
            </a:r>
            <a:r>
              <a:rPr lang="en-IN" sz="2400" dirty="0" smtClean="0"/>
              <a:t>to provide</a:t>
            </a:r>
            <a:r>
              <a:rPr lang="en-IN" sz="2400" dirty="0"/>
              <a:t> </a:t>
            </a:r>
            <a:r>
              <a:rPr lang="en-IN" sz="2400" dirty="0" smtClean="0"/>
              <a:t>a </a:t>
            </a:r>
            <a:r>
              <a:rPr lang="en-IN" sz="2400" b="1" i="1" dirty="0"/>
              <a:t>scalable</a:t>
            </a:r>
            <a:r>
              <a:rPr lang="en-IN" sz="2400" dirty="0"/>
              <a:t>, </a:t>
            </a:r>
            <a:r>
              <a:rPr lang="en-IN" sz="2400" b="1" i="1" dirty="0"/>
              <a:t>portable</a:t>
            </a:r>
            <a:r>
              <a:rPr lang="en-IN" sz="2400" dirty="0"/>
              <a:t> and </a:t>
            </a:r>
            <a:r>
              <a:rPr lang="en-IN" sz="2400" b="1" i="1" dirty="0"/>
              <a:t>accurate </a:t>
            </a:r>
            <a:r>
              <a:rPr lang="en-IN" sz="2400" i="1" dirty="0" smtClean="0"/>
              <a:t>boosting[1]</a:t>
            </a:r>
            <a:r>
              <a:rPr lang="en-IN" sz="2400" b="1" i="1" dirty="0" smtClean="0"/>
              <a:t>.</a:t>
            </a:r>
          </a:p>
          <a:p>
            <a:r>
              <a:rPr lang="en-IN" sz="2400" dirty="0" smtClean="0">
                <a:hlinkClick r:id="rId2"/>
              </a:rPr>
              <a:t>[1] http</a:t>
            </a:r>
            <a:r>
              <a:rPr lang="en-IN" sz="2400" dirty="0">
                <a:hlinkClick r:id="rId2"/>
              </a:rPr>
              <a:t>://xgboost.readthedocs.org/en/latest/model.html</a:t>
            </a:r>
            <a:endParaRPr lang="en-IN" sz="2400" dirty="0"/>
          </a:p>
          <a:p>
            <a:r>
              <a:rPr lang="en-IN" sz="2400" b="1" i="1" dirty="0" smtClean="0"/>
              <a:t> </a:t>
            </a:r>
            <a:r>
              <a:rPr lang="en-IN" sz="2400" i="1" dirty="0" smtClean="0"/>
              <a:t>We use root mean square error and </a:t>
            </a:r>
            <a:r>
              <a:rPr lang="en-IN" sz="2400" i="1" dirty="0" err="1" smtClean="0"/>
              <a:t>Gini</a:t>
            </a:r>
            <a:r>
              <a:rPr lang="en-IN" sz="2400" i="1" dirty="0" smtClean="0"/>
              <a:t> Score evaluation metrics.</a:t>
            </a:r>
            <a:endParaRPr lang="en-IN" sz="2400" b="1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1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468192"/>
            <a:ext cx="7886700" cy="5074276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In </a:t>
            </a:r>
            <a:r>
              <a:rPr lang="en-IN" sz="2400" dirty="0"/>
              <a:t>this </a:t>
            </a:r>
            <a:r>
              <a:rPr lang="en-IN" sz="2400" dirty="0" smtClean="0"/>
              <a:t>project, we predict the count </a:t>
            </a:r>
            <a:r>
              <a:rPr lang="en-IN" sz="2400" dirty="0"/>
              <a:t>of hazards or </a:t>
            </a:r>
            <a:r>
              <a:rPr lang="en-IN" sz="2400" dirty="0" smtClean="0"/>
              <a:t>pre-existing </a:t>
            </a:r>
            <a:r>
              <a:rPr lang="en-IN" sz="2400" dirty="0"/>
              <a:t>damages </a:t>
            </a:r>
            <a:r>
              <a:rPr lang="en-IN" sz="2400" dirty="0" smtClean="0"/>
              <a:t>using </a:t>
            </a:r>
            <a:r>
              <a:rPr lang="en-IN" sz="2400" dirty="0"/>
              <a:t>a dataset of property information. This will enable </a:t>
            </a:r>
            <a:r>
              <a:rPr lang="en-IN" sz="2400" dirty="0" smtClean="0"/>
              <a:t>Liberty Mutual to more </a:t>
            </a:r>
            <a:r>
              <a:rPr lang="en-IN" sz="2400" dirty="0"/>
              <a:t>accurately identify high risk homes that require </a:t>
            </a:r>
            <a:r>
              <a:rPr lang="en-IN" sz="2400" dirty="0" smtClean="0"/>
              <a:t>additional </a:t>
            </a:r>
            <a:r>
              <a:rPr lang="en-IN" sz="2400" dirty="0"/>
              <a:t>examination to confirm </a:t>
            </a:r>
            <a:r>
              <a:rPr lang="en-IN" sz="2400" dirty="0" smtClean="0"/>
              <a:t>their insurability.</a:t>
            </a:r>
          </a:p>
          <a:p>
            <a:r>
              <a:rPr lang="en-IN" sz="2400" dirty="0"/>
              <a:t>Our goal is to predict the hazard score of the Test data in the prescribed csv format</a:t>
            </a:r>
            <a:r>
              <a:rPr lang="en-IN" sz="2400" dirty="0" smtClean="0"/>
              <a:t>.</a:t>
            </a:r>
            <a:endParaRPr lang="en-IN" sz="2400" dirty="0"/>
          </a:p>
          <a:p>
            <a:r>
              <a:rPr lang="en-IN" sz="2400" dirty="0" smtClean="0"/>
              <a:t>The dataset contains a test and a train set(csv files</a:t>
            </a:r>
            <a:r>
              <a:rPr lang="en-IN" sz="2400" dirty="0" smtClean="0"/>
              <a:t>)</a:t>
            </a:r>
          </a:p>
          <a:p>
            <a:r>
              <a:rPr lang="en-IN" sz="2400" dirty="0" smtClean="0"/>
              <a:t>Each row in the dataset corresponds to a property that was inspected and given a hazard score.</a:t>
            </a:r>
          </a:p>
          <a:p>
            <a:r>
              <a:rPr lang="en-IN" sz="2400" dirty="0" smtClean="0"/>
              <a:t>The </a:t>
            </a:r>
            <a:r>
              <a:rPr lang="en-IN" sz="2400" dirty="0"/>
              <a:t>t</a:t>
            </a:r>
            <a:r>
              <a:rPr lang="en-IN" sz="2400" dirty="0" smtClean="0"/>
              <a:t>rain set contains 51000 </a:t>
            </a:r>
            <a:r>
              <a:rPr lang="en-IN" sz="2400" dirty="0" smtClean="0"/>
              <a:t>data (rows) </a:t>
            </a:r>
            <a:r>
              <a:rPr lang="en-IN" sz="2400" dirty="0" smtClean="0"/>
              <a:t>and 32 </a:t>
            </a:r>
            <a:r>
              <a:rPr lang="en-IN" sz="2400" dirty="0" smtClean="0"/>
              <a:t>features (</a:t>
            </a:r>
            <a:r>
              <a:rPr lang="en-IN" sz="2400" dirty="0"/>
              <a:t>columns</a:t>
            </a:r>
            <a:r>
              <a:rPr lang="en-IN" sz="2400" dirty="0" smtClean="0"/>
              <a:t>) and the test set </a:t>
            </a:r>
            <a:r>
              <a:rPr lang="en-IN" sz="2400" dirty="0"/>
              <a:t>contains </a:t>
            </a:r>
            <a:r>
              <a:rPr lang="en-IN" sz="2400" dirty="0" smtClean="0"/>
              <a:t>51001 </a:t>
            </a:r>
            <a:r>
              <a:rPr lang="en-IN" sz="2400" dirty="0" smtClean="0"/>
              <a:t>data (rows) </a:t>
            </a:r>
            <a:r>
              <a:rPr lang="en-IN" sz="2400" dirty="0"/>
              <a:t>and </a:t>
            </a:r>
            <a:r>
              <a:rPr lang="en-IN" sz="2400" dirty="0" smtClean="0"/>
              <a:t>32 </a:t>
            </a:r>
            <a:r>
              <a:rPr lang="en-IN" sz="2400" dirty="0" smtClean="0"/>
              <a:t>features (</a:t>
            </a:r>
            <a:r>
              <a:rPr lang="en-IN" sz="2400" dirty="0"/>
              <a:t>columns</a:t>
            </a:r>
            <a:r>
              <a:rPr lang="en-IN" sz="2400" dirty="0" smtClean="0"/>
              <a:t>)</a:t>
            </a:r>
          </a:p>
          <a:p>
            <a:r>
              <a:rPr lang="en-IN" sz="2400" dirty="0" smtClean="0"/>
              <a:t>Columns- mixture of categorical and numerical </a:t>
            </a:r>
            <a:r>
              <a:rPr lang="en-IN" sz="2400" dirty="0" smtClean="0"/>
              <a:t>values</a:t>
            </a:r>
            <a:endParaRPr lang="en-IN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8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1070"/>
            <a:ext cx="7886700" cy="4695893"/>
          </a:xfrm>
        </p:spPr>
        <p:txBody>
          <a:bodyPr>
            <a:normAutofit/>
          </a:bodyPr>
          <a:lstStyle/>
          <a:p>
            <a:r>
              <a:rPr lang="en-US" sz="2400" dirty="0"/>
              <a:t>Used Extreme Gradient Boosting Mechanism- 3 </a:t>
            </a:r>
            <a:r>
              <a:rPr lang="en-US" sz="2400" dirty="0" err="1"/>
              <a:t>XGBoost</a:t>
            </a:r>
            <a:r>
              <a:rPr lang="en-US" sz="2400" dirty="0"/>
              <a:t> Models-(</a:t>
            </a:r>
            <a:r>
              <a:rPr lang="en-US" sz="2400" dirty="0" smtClean="0"/>
              <a:t>Linear, Logistic, Poisson</a:t>
            </a:r>
            <a:r>
              <a:rPr lang="en-US" sz="2400" dirty="0"/>
              <a:t>).</a:t>
            </a:r>
          </a:p>
          <a:p>
            <a:r>
              <a:rPr lang="en-US" sz="2400" dirty="0"/>
              <a:t>3 ways of Preprocessing the Data-Converting Categorical Columns to Numerical Columns using Label Encoder ,</a:t>
            </a:r>
            <a:r>
              <a:rPr lang="en-US" sz="2400" dirty="0" err="1"/>
              <a:t>Dict</a:t>
            </a:r>
            <a:r>
              <a:rPr lang="en-US" sz="2400" dirty="0"/>
              <a:t> </a:t>
            </a:r>
            <a:r>
              <a:rPr lang="en-US" sz="2400" dirty="0" err="1"/>
              <a:t>Vectorizer</a:t>
            </a:r>
            <a:r>
              <a:rPr lang="en-US" sz="2400" dirty="0"/>
              <a:t>, Hazard Mean</a:t>
            </a:r>
          </a:p>
          <a:p>
            <a:r>
              <a:rPr lang="en-US" sz="2400" dirty="0"/>
              <a:t>Preprocessed data is fed into </a:t>
            </a:r>
            <a:r>
              <a:rPr lang="en-US" sz="2400" dirty="0" err="1"/>
              <a:t>XGBoost</a:t>
            </a:r>
            <a:r>
              <a:rPr lang="en-US" sz="2400" dirty="0"/>
              <a:t> Models.</a:t>
            </a:r>
          </a:p>
          <a:p>
            <a:r>
              <a:rPr lang="en-US" sz="2400" dirty="0"/>
              <a:t>Ensemble of Linear, </a:t>
            </a:r>
            <a:r>
              <a:rPr lang="en-US" sz="2400" dirty="0" smtClean="0"/>
              <a:t>Logistic </a:t>
            </a:r>
            <a:r>
              <a:rPr lang="en-US" sz="2400" dirty="0"/>
              <a:t>and Poisson </a:t>
            </a:r>
            <a:r>
              <a:rPr lang="en-US" sz="2400" dirty="0" err="1"/>
              <a:t>XGBoost</a:t>
            </a:r>
            <a:r>
              <a:rPr lang="en-US" sz="2400" dirty="0"/>
              <a:t> Models.</a:t>
            </a:r>
          </a:p>
          <a:p>
            <a:r>
              <a:rPr lang="en-US" sz="2400" dirty="0"/>
              <a:t>Implemented using </a:t>
            </a:r>
            <a:r>
              <a:rPr lang="en-US" sz="2400" dirty="0" smtClean="0"/>
              <a:t>Python</a:t>
            </a:r>
            <a:endParaRPr lang="en-US" sz="2400" dirty="0"/>
          </a:p>
          <a:p>
            <a:r>
              <a:rPr lang="en-US" sz="2400" dirty="0" smtClean="0"/>
              <a:t>Top </a:t>
            </a:r>
            <a:r>
              <a:rPr lang="en-US" sz="2400" dirty="0"/>
              <a:t>Score:0.397064.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7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Preprocessed the data- Converting the Categorical Column to Numerical Values using Label Encoder.</a:t>
            </a:r>
          </a:p>
          <a:p>
            <a:r>
              <a:rPr lang="en-US" sz="2400" dirty="0"/>
              <a:t>Ensemble of </a:t>
            </a:r>
            <a:r>
              <a:rPr lang="en-US" sz="2400" dirty="0" err="1"/>
              <a:t>RandomForest</a:t>
            </a:r>
            <a:r>
              <a:rPr lang="en-US" sz="2400" dirty="0"/>
              <a:t>, Gradient Boosting </a:t>
            </a:r>
            <a:r>
              <a:rPr lang="en-US" sz="2400" dirty="0" err="1"/>
              <a:t>Regressor</a:t>
            </a:r>
            <a:r>
              <a:rPr lang="en-US" sz="2400" dirty="0" smtClean="0"/>
              <a:t>, </a:t>
            </a:r>
            <a:r>
              <a:rPr lang="en-US" sz="2400" dirty="0" err="1" smtClean="0"/>
              <a:t>FeedForwardNeuralNetwork</a:t>
            </a:r>
            <a:r>
              <a:rPr lang="en-US" sz="2400" dirty="0" smtClean="0"/>
              <a:t>, </a:t>
            </a:r>
            <a:r>
              <a:rPr lang="en-US" sz="2400" dirty="0" err="1" smtClean="0"/>
              <a:t>XGBoost</a:t>
            </a:r>
            <a:r>
              <a:rPr lang="en-US" sz="2400" dirty="0" smtClean="0"/>
              <a:t>(Linear</a:t>
            </a:r>
            <a:r>
              <a:rPr lang="en-US" sz="2400" dirty="0"/>
              <a:t>).</a:t>
            </a:r>
          </a:p>
          <a:p>
            <a:r>
              <a:rPr lang="en-US" sz="2400" dirty="0" smtClean="0"/>
              <a:t>Implemented K - Fold </a:t>
            </a:r>
            <a:r>
              <a:rPr lang="en-US" sz="2400" dirty="0"/>
              <a:t>Cross Validation</a:t>
            </a:r>
          </a:p>
          <a:p>
            <a:r>
              <a:rPr lang="en-US" sz="2400" dirty="0"/>
              <a:t>Python </a:t>
            </a:r>
            <a:r>
              <a:rPr lang="en-US" sz="2400" dirty="0" err="1"/>
              <a:t>Scikit</a:t>
            </a:r>
            <a:r>
              <a:rPr lang="en-US" sz="2400" dirty="0"/>
              <a:t> </a:t>
            </a:r>
            <a:r>
              <a:rPr lang="en-US" sz="2400" dirty="0" smtClean="0"/>
              <a:t>Learn, </a:t>
            </a:r>
            <a:r>
              <a:rPr lang="en-US" sz="2400" dirty="0" err="1" smtClean="0"/>
              <a:t>XGBoost</a:t>
            </a:r>
            <a:r>
              <a:rPr lang="en-US" sz="2400" dirty="0" smtClean="0"/>
              <a:t> </a:t>
            </a:r>
            <a:r>
              <a:rPr lang="en-US" sz="2400" dirty="0" err="1"/>
              <a:t>Regressor</a:t>
            </a:r>
            <a:endParaRPr lang="en-US" sz="2400" dirty="0"/>
          </a:p>
          <a:p>
            <a:r>
              <a:rPr lang="en-US" sz="2400" dirty="0" smtClean="0"/>
              <a:t>Used RMSE </a:t>
            </a:r>
            <a:r>
              <a:rPr lang="en-US" sz="2400" dirty="0"/>
              <a:t>Evaluation </a:t>
            </a:r>
            <a:r>
              <a:rPr lang="en-US" sz="2400" dirty="0" smtClean="0"/>
              <a:t>Metric to find the accuracy of the models</a:t>
            </a:r>
            <a:endParaRPr lang="en-US" sz="2400" dirty="0"/>
          </a:p>
          <a:p>
            <a:r>
              <a:rPr lang="en-US" sz="2400" dirty="0"/>
              <a:t>Our LB value: 0.390179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000328"/>
              </p:ext>
            </p:extLst>
          </p:nvPr>
        </p:nvGraphicFramePr>
        <p:xfrm>
          <a:off x="4572000" y="516825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Macro-Enabled Worksheet" showAsIcon="1" r:id="rId3" imgW="914400" imgH="771480" progId="Excel.SheetMacroEnabled.12">
                  <p:embed/>
                </p:oleObj>
              </mc:Choice>
              <mc:Fallback>
                <p:oleObj name="Macro-Enabled Worksheet" showAsIcon="1" r:id="rId3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516825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119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 and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5312"/>
            <a:ext cx="7886700" cy="5035639"/>
          </a:xfrm>
        </p:spPr>
        <p:txBody>
          <a:bodyPr>
            <a:normAutofit/>
          </a:bodyPr>
          <a:lstStyle/>
          <a:p>
            <a:pPr marL="0" indent="0"/>
            <a:r>
              <a:rPr lang="en-US" sz="2400" dirty="0"/>
              <a:t>Finding Relative Importance of Each Column using Random Forest and Selecting Top 27 Features .</a:t>
            </a:r>
          </a:p>
          <a:p>
            <a:pPr marL="0" indent="0"/>
            <a:r>
              <a:rPr lang="en-US" sz="2400" dirty="0"/>
              <a:t>Implementing K Fold Cross Validation and Choosing appropriate parameters for </a:t>
            </a:r>
            <a:r>
              <a:rPr lang="en-US" sz="2400" dirty="0" err="1"/>
              <a:t>RandomForest</a:t>
            </a:r>
            <a:r>
              <a:rPr lang="en-US" sz="2400" dirty="0"/>
              <a:t> and Gradient Boosting </a:t>
            </a:r>
            <a:r>
              <a:rPr lang="en-US" sz="2400" dirty="0" err="1"/>
              <a:t>Regressor</a:t>
            </a:r>
            <a:r>
              <a:rPr lang="en-US" sz="2400" dirty="0"/>
              <a:t> reduced </a:t>
            </a:r>
            <a:r>
              <a:rPr lang="en-US" sz="2400" dirty="0" err="1"/>
              <a:t>overfitting</a:t>
            </a:r>
            <a:r>
              <a:rPr lang="en-US" sz="2400" dirty="0"/>
              <a:t>.</a:t>
            </a:r>
          </a:p>
          <a:p>
            <a:pPr marL="0" indent="0"/>
            <a:r>
              <a:rPr lang="en-US" sz="2400" dirty="0"/>
              <a:t>Basic Understanding of </a:t>
            </a:r>
            <a:r>
              <a:rPr lang="en-US" sz="2400" dirty="0" err="1"/>
              <a:t>XGBoost</a:t>
            </a:r>
            <a:r>
              <a:rPr lang="en-US" sz="2400" dirty="0"/>
              <a:t> Python and Implemented its Linear model.</a:t>
            </a:r>
          </a:p>
          <a:p>
            <a:pPr marL="0" indent="0"/>
            <a:r>
              <a:rPr lang="en-US" sz="2400" dirty="0"/>
              <a:t>Ensemble of Predicting Models reduces RMSE and improves accuracy.</a:t>
            </a:r>
          </a:p>
          <a:p>
            <a:pPr marL="0" indent="0"/>
            <a:r>
              <a:rPr lang="en-US" sz="2400" dirty="0" smtClean="0"/>
              <a:t>Explored </a:t>
            </a:r>
            <a:r>
              <a:rPr lang="en-US" sz="2400" dirty="0"/>
              <a:t>more on Extreme Gradient Boosting(</a:t>
            </a:r>
            <a:r>
              <a:rPr lang="en-US" sz="2400" dirty="0" err="1"/>
              <a:t>XGBoost</a:t>
            </a:r>
            <a:r>
              <a:rPr lang="en-US" sz="2400" dirty="0"/>
              <a:t>) and understand how it choose a correct model with less RMSE.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2918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57" y="1690689"/>
            <a:ext cx="8497486" cy="442677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 </a:t>
            </a:r>
            <a:r>
              <a:rPr lang="en-IN" sz="2800" b="1" dirty="0" smtClean="0"/>
              <a:t>       Scores </a:t>
            </a:r>
            <a:r>
              <a:rPr lang="en-IN" sz="2800" b="1" dirty="0"/>
              <a:t>for various Models</a:t>
            </a:r>
          </a:p>
        </p:txBody>
      </p:sp>
    </p:spTree>
    <p:extLst>
      <p:ext uri="{BB962C8B-B14F-4D97-AF65-F5344CB8AC3E}">
        <p14:creationId xmlns:p14="http://schemas.microsoft.com/office/powerpoint/2010/main" val="165209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25" y="339369"/>
            <a:ext cx="8873544" cy="1325563"/>
          </a:xfrm>
        </p:spPr>
        <p:txBody>
          <a:bodyPr>
            <a:normAutofit/>
          </a:bodyPr>
          <a:lstStyle/>
          <a:p>
            <a:r>
              <a:rPr lang="en-IN" sz="4100" dirty="0" smtClean="0"/>
              <a:t>Feature Importance and RMSE Value Plot</a:t>
            </a:r>
            <a:endParaRPr lang="en-IN" sz="4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5" y="1429555"/>
            <a:ext cx="4121240" cy="4984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724" y="2113242"/>
            <a:ext cx="4971244" cy="385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93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divided the work equally and analyzed the data set and decided on what model to be implemented for Prediction</a:t>
            </a:r>
          </a:p>
          <a:p>
            <a:r>
              <a:rPr lang="en-US" sz="2400" dirty="0"/>
              <a:t>As </a:t>
            </a:r>
            <a:r>
              <a:rPr lang="en-US" sz="2400" dirty="0" smtClean="0"/>
              <a:t>it’s </a:t>
            </a:r>
            <a:r>
              <a:rPr lang="en-US" sz="2400" dirty="0"/>
              <a:t>a numeric prediction </a:t>
            </a:r>
            <a:r>
              <a:rPr lang="en-US" sz="2400" dirty="0" smtClean="0"/>
              <a:t>problem </a:t>
            </a:r>
            <a:r>
              <a:rPr lang="en-US" sz="2400" dirty="0"/>
              <a:t>everyone tried different model on the dataset and we compare the RMSE value and identify which model gives us better results.</a:t>
            </a:r>
          </a:p>
          <a:p>
            <a:r>
              <a:rPr lang="en-US" sz="2400" dirty="0"/>
              <a:t>Tried with different ensembles and finally concluded with ensemble(XGB+RF+NN+GBR) model.</a:t>
            </a:r>
          </a:p>
          <a:p>
            <a:r>
              <a:rPr lang="en-US" sz="2400" dirty="0" err="1"/>
              <a:t>Magesh</a:t>
            </a:r>
            <a:r>
              <a:rPr lang="en-US" sz="2400" dirty="0" smtClean="0"/>
              <a:t>, Ranjitha, </a:t>
            </a:r>
            <a:r>
              <a:rPr lang="en-US" sz="2400" dirty="0" err="1" smtClean="0"/>
              <a:t>Thilak</a:t>
            </a:r>
            <a:r>
              <a:rPr lang="en-US" sz="2400" dirty="0" smtClean="0"/>
              <a:t> </a:t>
            </a:r>
            <a:r>
              <a:rPr lang="en-US" sz="2400" dirty="0"/>
              <a:t>-33.33% each</a:t>
            </a:r>
          </a:p>
        </p:txBody>
      </p:sp>
    </p:spTree>
    <p:extLst>
      <p:ext uri="{BB962C8B-B14F-4D97-AF65-F5344CB8AC3E}">
        <p14:creationId xmlns:p14="http://schemas.microsoft.com/office/powerpoint/2010/main" val="277826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5160"/>
            <a:ext cx="8515350" cy="549283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400" dirty="0" smtClean="0"/>
              <a:t>Top Score-0.397064</a:t>
            </a:r>
          </a:p>
          <a:p>
            <a:r>
              <a:rPr lang="en-US" sz="2400" dirty="0" smtClean="0"/>
              <a:t>Random </a:t>
            </a:r>
            <a:r>
              <a:rPr lang="en-US" sz="2400" dirty="0"/>
              <a:t>forest </a:t>
            </a:r>
            <a:r>
              <a:rPr lang="en-US" sz="2400" dirty="0" smtClean="0"/>
              <a:t>Benchmark-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0.311934</a:t>
            </a:r>
            <a:endParaRPr lang="en-US" sz="2400" dirty="0"/>
          </a:p>
          <a:p>
            <a:r>
              <a:rPr lang="en-US" sz="2400" dirty="0"/>
              <a:t>Zero Benchmark- 0.010061</a:t>
            </a:r>
          </a:p>
          <a:p>
            <a:r>
              <a:rPr lang="en-US" sz="2400" dirty="0" smtClean="0"/>
              <a:t>Our leaderboard Score-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0.390179</a:t>
            </a:r>
            <a:endParaRPr lang="en-US" sz="2400" dirty="0" smtClean="0"/>
          </a:p>
          <a:p>
            <a:r>
              <a:rPr lang="en-US" sz="2400" dirty="0" smtClean="0"/>
              <a:t>Rank in the leaderboard-754</a:t>
            </a:r>
          </a:p>
          <a:p>
            <a:r>
              <a:rPr lang="en-US" sz="2400" dirty="0" smtClean="0"/>
              <a:t>Submission 1 LB Score-0.348015</a:t>
            </a:r>
            <a:endParaRPr lang="en-US" sz="2400" dirty="0" smtClean="0"/>
          </a:p>
          <a:p>
            <a:r>
              <a:rPr lang="en-US" sz="2400" dirty="0"/>
              <a:t>Submission </a:t>
            </a:r>
            <a:r>
              <a:rPr lang="en-US" sz="2400" dirty="0" smtClean="0"/>
              <a:t>1 LB rank-1796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424" y="1690689"/>
            <a:ext cx="4648576" cy="341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5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</TotalTime>
  <Words>344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Microsoft Excel Macro-Enabled Worksheet</vt:lpstr>
      <vt:lpstr>     LIBERTY MUTUAL INSURANCE-Quantify property hazards before time of inspection  </vt:lpstr>
      <vt:lpstr>Project Description</vt:lpstr>
      <vt:lpstr>Top method</vt:lpstr>
      <vt:lpstr>Our method</vt:lpstr>
      <vt:lpstr>Discussions and Observations</vt:lpstr>
      <vt:lpstr>        Scores for various Models</vt:lpstr>
      <vt:lpstr>Feature Importance and RMSE Value Plot</vt:lpstr>
      <vt:lpstr>Contribution</vt:lpstr>
      <vt:lpstr>Leaderboard</vt:lpstr>
      <vt:lpstr>Miscellaneous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Mueen</dc:creator>
  <cp:lastModifiedBy>ranjitha sankar</cp:lastModifiedBy>
  <cp:revision>33</cp:revision>
  <dcterms:created xsi:type="dcterms:W3CDTF">2015-11-13T21:06:46Z</dcterms:created>
  <dcterms:modified xsi:type="dcterms:W3CDTF">2015-11-22T06:48:07Z</dcterms:modified>
</cp:coreProperties>
</file>