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9" r:id="rId7"/>
    <p:sldId id="272" r:id="rId8"/>
    <p:sldId id="271" r:id="rId9"/>
    <p:sldId id="269" r:id="rId10"/>
    <p:sldId id="262" r:id="rId11"/>
    <p:sldId id="276" r:id="rId12"/>
    <p:sldId id="263" r:id="rId13"/>
    <p:sldId id="277" r:id="rId14"/>
    <p:sldId id="268" r:id="rId15"/>
    <p:sldId id="267" r:id="rId16"/>
    <p:sldId id="266" r:id="rId17"/>
    <p:sldId id="278" r:id="rId18"/>
    <p:sldId id="274" r:id="rId19"/>
    <p:sldId id="280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CPU</a:t>
            </a:r>
            <a:r>
              <a:rPr lang="en-US" baseline="0" dirty="0"/>
              <a:t> VS GPU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58705161854769E-2"/>
          <c:y val="0.2128014727325751"/>
          <c:w val="0.89019685039370078"/>
          <c:h val="0.61498432487605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Random forest classifier</c:v>
                </c:pt>
                <c:pt idx="2">
                  <c:v>K-Nearest neighbors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14.4656</c:v>
                </c:pt>
                <c:pt idx="1">
                  <c:v>33.096699999999998</c:v>
                </c:pt>
                <c:pt idx="2">
                  <c:v>155.10149999999999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E-4F27-98FB-3993628F4D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GPU(s)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Random forest classifier</c:v>
                </c:pt>
                <c:pt idx="2">
                  <c:v>K-Nearest neighbors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8.6599999999999996E-2</c:v>
                </c:pt>
                <c:pt idx="1">
                  <c:v>2.1377000000000002</c:v>
                </c:pt>
                <c:pt idx="2">
                  <c:v>3.5200000000000002E-2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FE-4F27-98FB-3993628F4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2442544"/>
        <c:axId val="1357749408"/>
      </c:lineChart>
      <c:catAx>
        <c:axId val="118244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749408"/>
        <c:crosses val="autoZero"/>
        <c:auto val="1"/>
        <c:lblAlgn val="ctr"/>
        <c:lblOffset val="100"/>
        <c:noMultiLvlLbl val="0"/>
      </c:catAx>
      <c:valAx>
        <c:axId val="135774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44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Metrics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Sheet1!$B$13:$E$13</c:f>
              <c:strCache>
                <c:ptCount val="4"/>
                <c:pt idx="0">
                  <c:v>Naïve bayes</c:v>
                </c:pt>
                <c:pt idx="1">
                  <c:v>Decision tree classifier</c:v>
                </c:pt>
                <c:pt idx="2">
                  <c:v>Random forest classifier</c:v>
                </c:pt>
                <c:pt idx="3">
                  <c:v>K-Nearest Neighbors</c:v>
                </c:pt>
              </c:strCache>
            </c:str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0.9234</c:v>
                </c:pt>
                <c:pt idx="1">
                  <c:v>0.97940000000000005</c:v>
                </c:pt>
                <c:pt idx="2">
                  <c:v>0.98160000000000003</c:v>
                </c:pt>
                <c:pt idx="3">
                  <c:v>0.98429999999999995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C1-4C22-86BC-D1C4559FDFDF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Sheet1!$B$13:$E$13</c:f>
              <c:strCache>
                <c:ptCount val="4"/>
                <c:pt idx="0">
                  <c:v>Naïve bayes</c:v>
                </c:pt>
                <c:pt idx="1">
                  <c:v>Decision tree classifier</c:v>
                </c:pt>
                <c:pt idx="2">
                  <c:v>Random forest classifier</c:v>
                </c:pt>
                <c:pt idx="3">
                  <c:v>K-Nearest Neighbors</c:v>
                </c:pt>
              </c:strCache>
            </c:strRef>
          </c:cat>
          <c:val>
            <c:numRef>
              <c:f>Sheet1!$B$15:$E$15</c:f>
              <c:numCache>
                <c:formatCode>General</c:formatCode>
                <c:ptCount val="4"/>
                <c:pt idx="0">
                  <c:v>0.31019999999999998</c:v>
                </c:pt>
                <c:pt idx="1">
                  <c:v>0.71619999999999995</c:v>
                </c:pt>
                <c:pt idx="2">
                  <c:v>0.83330000000000004</c:v>
                </c:pt>
                <c:pt idx="3">
                  <c:v>0.71020000000000005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1-4C22-86BC-D1C4559FDFDF}"/>
            </c:ext>
          </c:extLst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Sheet1!$B$13:$E$13</c:f>
              <c:strCache>
                <c:ptCount val="4"/>
                <c:pt idx="0">
                  <c:v>Naïve bayes</c:v>
                </c:pt>
                <c:pt idx="1">
                  <c:v>Decision tree classifier</c:v>
                </c:pt>
                <c:pt idx="2">
                  <c:v>Random forest classifier</c:v>
                </c:pt>
                <c:pt idx="3">
                  <c:v>K-Nearest Neighbors</c:v>
                </c:pt>
              </c:strCache>
            </c:strRef>
          </c:cat>
          <c:val>
            <c:numRef>
              <c:f>Sheet1!$B$16:$E$16</c:f>
              <c:numCache>
                <c:formatCode>General</c:formatCode>
                <c:ptCount val="4"/>
                <c:pt idx="0">
                  <c:v>0.44330000000000003</c:v>
                </c:pt>
                <c:pt idx="1">
                  <c:v>0.71870000000000001</c:v>
                </c:pt>
                <c:pt idx="2">
                  <c:v>0.73089999999999999</c:v>
                </c:pt>
                <c:pt idx="3">
                  <c:v>0.61670000000000003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1-4C22-86BC-D1C4559FDFDF}"/>
            </c:ext>
          </c:extLst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F1-Score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Sheet1!$B$13:$E$13</c:f>
              <c:strCache>
                <c:ptCount val="4"/>
                <c:pt idx="0">
                  <c:v>Naïve bayes</c:v>
                </c:pt>
                <c:pt idx="1">
                  <c:v>Decision tree classifier</c:v>
                </c:pt>
                <c:pt idx="2">
                  <c:v>Random forest classifier</c:v>
                </c:pt>
                <c:pt idx="3">
                  <c:v>K-Nearest Neighbors</c:v>
                </c:pt>
              </c:strCache>
            </c:strRef>
          </c:cat>
          <c:val>
            <c:numRef>
              <c:f>Sheet1!$B$17:$E$17</c:f>
              <c:numCache>
                <c:formatCode>General</c:formatCode>
                <c:ptCount val="4"/>
                <c:pt idx="0">
                  <c:v>0.29759999999999998</c:v>
                </c:pt>
                <c:pt idx="1">
                  <c:v>0.71250000000000002</c:v>
                </c:pt>
                <c:pt idx="2">
                  <c:v>0.76319999999999999</c:v>
                </c:pt>
                <c:pt idx="3">
                  <c:v>0.64680000000000004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1-4C22-86BC-D1C4559FD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314720"/>
        <c:axId val="1370495296"/>
      </c:lineChart>
      <c:catAx>
        <c:axId val="145331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495296"/>
        <c:crosses val="autoZero"/>
        <c:auto val="1"/>
        <c:lblAlgn val="ctr"/>
        <c:lblOffset val="100"/>
        <c:noMultiLvlLbl val="0"/>
      </c:catAx>
      <c:valAx>
        <c:axId val="137049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31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comaprison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Sheet1!$B$22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Sheet1!$A$23:$A$25</c:f>
              <c:strCache>
                <c:ptCount val="3"/>
                <c:pt idx="0">
                  <c:v>CPU with out parallelization</c:v>
                </c:pt>
                <c:pt idx="1">
                  <c:v>CPU with parallelization</c:v>
                </c:pt>
                <c:pt idx="2">
                  <c:v>GPU</c:v>
                </c:pt>
              </c:strCache>
            </c:strRef>
          </c:cat>
          <c:val>
            <c:numRef>
              <c:f>Sheet1!$B$23:$B$25</c:f>
              <c:numCache>
                <c:formatCode>General</c:formatCode>
                <c:ptCount val="3"/>
                <c:pt idx="0">
                  <c:v>208</c:v>
                </c:pt>
                <c:pt idx="1">
                  <c:v>163</c:v>
                </c:pt>
                <c:pt idx="2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89-41BA-80E2-539803D83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1805344"/>
        <c:axId val="1357756848"/>
      </c:lineChart>
      <c:catAx>
        <c:axId val="137180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756848"/>
        <c:crosses val="autoZero"/>
        <c:auto val="1"/>
        <c:lblAlgn val="ctr"/>
        <c:lblOffset val="100"/>
        <c:noMultiLvlLbl val="0"/>
      </c:catAx>
      <c:valAx>
        <c:axId val="135775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80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039B-A961-4FCB-ED48-5F5D04DA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A00D7-E579-21D7-52E3-4B251EC42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B5DD-A063-BF74-7614-191F14F6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0DC3-82F3-643F-C377-2B2027F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1DA6D-6D31-CEE1-5EB2-3D35DEA6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E68C-C6B2-15A1-27C2-00CE69A7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36AFE-D790-8018-10E0-75774FB3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3B6B-BAA7-2F09-29BA-A303F138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0BD4-572D-2A39-D2A2-BB6FE5C4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FBCE-FE30-52BB-6550-3DF76B43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6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A3901-C79B-BD52-A84D-8A9E65F8C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C8459-4BF9-DED3-4060-13DD4247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636A-97FC-0CE9-88AD-BBF23EFD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2CD4-7B4B-31B8-3967-32D93D1B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69DC-B22E-580A-BB83-4E65C1A3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C27-86A8-4935-F937-786C1717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CE09-4AB2-2569-1225-CFA927E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A5C7-5D00-E141-46A2-9F16B9F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6FC4-1C06-FCFE-DBDB-41250087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67F3-5B59-DD86-5F95-4E497FDE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2EF-3CD1-8DA0-5F43-D63FBE4A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90C-B6BB-6225-4F1C-E0A7D627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4A1F-1C1B-0A55-08C1-A78266CB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FBA4-FCAC-ADEA-870A-BCD10AA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8F53-F771-11F1-BADB-64EF5461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0F42-4921-7FC3-A403-19E8265F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0FD6-215C-0E86-6CBE-A51E78162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8076A-35DF-DE6F-4F20-45FD716D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537AF-68A5-F089-35E7-9BEBC309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EE31-44E6-50C9-1435-9324D95D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E300-464A-EE43-A826-0A3C9E2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9B6C-2CED-D30C-DE89-667088EC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14C4-BF77-9E42-AC86-E38D2B81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42441-6EB3-6189-076C-590EDD68A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62978-2854-4512-F868-263C9F3AD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1EFDB-E106-8A48-E2CD-D1565BED9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EAD1-0214-0BC8-DE90-6DE16D69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6C09-3D0A-4325-EC9A-7A1A23F1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6B268-6B10-8AB7-FB50-3B31FFA5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3AB-CE18-4E7C-0D27-8FA0A3E0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777E1-CC2F-8564-2BCA-B9D02715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04415-20B6-1CB8-809A-B2D7D16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C824D-645F-1989-8244-7DEE86B8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0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E41DE-697A-E6B7-7813-010CCE44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0B619-085C-B796-0978-2C104224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56DF2-374F-6041-5A9B-93B95AA0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04C8-5235-0888-4EE2-352F405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41A8-6A51-CC6C-0866-6F9513B7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C9C26-4A4E-EBFB-37E6-DA68B0777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A6F8-76D8-3E6A-A19D-53B18A16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BDFB-EB88-507D-ECE8-3B91D40C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9799-A503-DEF5-FE9F-A2EB2072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75E-D3A0-8A9A-6F32-879DD31D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1B859-E536-E15B-4557-801241335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27F51-468D-F30B-AD0F-55C33769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3CFFC-A716-0F93-61E5-F42C5930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CCC6A-4078-82F2-20D2-750A1FA9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F21D-1768-32AA-D282-8F88BC88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4AC2C-A5E6-73A3-AE71-992E593E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C371-1C40-22D8-F67C-8E6B42F7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639-2631-6CE9-1E1F-54D4D530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D4D5-30A4-4599-85FB-822B3DB4B61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BB0E-3B5C-202F-A212-28CFB5CF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F3AC-4D59-10EC-4DCB-16744DFCF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53DC-E2A6-4129-8D9A-7A8BFDE7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8254" y="-358254"/>
            <a:ext cx="6858000" cy="7574507"/>
          </a:xfrm>
          <a:prstGeom prst="rect">
            <a:avLst/>
          </a:prstGeom>
          <a:ln>
            <a:noFill/>
          </a:ln>
          <a:effectLst>
            <a:outerShdw blurRad="304800" dist="317500" sx="94000" sy="94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AE3D-9C7C-FF1D-E00C-5B26C375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4425696"/>
            <a:ext cx="6976872" cy="1716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Using Machine Learning</a:t>
            </a:r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620" y="1033548"/>
            <a:ext cx="4761780" cy="226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799B8E-02E7-A4FB-7862-749FB85D5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4508" y="667834"/>
            <a:ext cx="4084092" cy="547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TEAM-R3ML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Ranjithkumar Reddy(Team leader)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Rajesh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Rekha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Chowdary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41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95C0-4D90-7918-23A2-D48D368A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223F-755C-BA29-F6E2-F6D17877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developed a function called “FEASEL(p1,p2,p3,data)”.</a:t>
            </a:r>
          </a:p>
          <a:p>
            <a:r>
              <a:rPr lang="en-US" dirty="0"/>
              <a:t>It takes parameters like minimum number of features, algorithm, metric to access the performance and a data frame.</a:t>
            </a:r>
          </a:p>
          <a:p>
            <a:r>
              <a:rPr lang="en-US" dirty="0"/>
              <a:t>Based on the inputs given function will return the list of features which performs best.</a:t>
            </a:r>
          </a:p>
          <a:p>
            <a:r>
              <a:rPr lang="en-US" dirty="0"/>
              <a:t>This function will consider all the combination of features whose length is greater than minimum number of features.</a:t>
            </a:r>
          </a:p>
          <a:p>
            <a:r>
              <a:rPr lang="en-US" dirty="0"/>
              <a:t>Once it consider the feature list, it will train the data on chosen algorithm.</a:t>
            </a:r>
          </a:p>
          <a:p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875" y="594353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50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BCD7-F010-341E-87DB-96A29B4A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9671-194F-B5E2-81A1-0643BFE3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the data, it will calculate the performance metric chosen.</a:t>
            </a:r>
          </a:p>
          <a:p>
            <a:r>
              <a:rPr lang="en-US" dirty="0"/>
              <a:t>Finally, we will compare the performance metric with previous best and update the best.</a:t>
            </a:r>
          </a:p>
          <a:p>
            <a:r>
              <a:rPr lang="en-US" dirty="0"/>
              <a:t>Based on this, we will consider the best feature list which has greater performance.</a:t>
            </a:r>
          </a:p>
          <a:p>
            <a:r>
              <a:rPr lang="en-US" dirty="0"/>
              <a:t>In this project, we consider 35 as min feature, logistic regression as algorithm and accuracy as performance metric.</a:t>
            </a:r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76424055-6E20-CE4C-FBD4-12947945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7163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7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2F89-0062-33F1-3418-9948BF0B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 on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9231-3213-C072-C6B2-9169ED3B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considered four machine algorithms to train and test the data.</a:t>
            </a:r>
          </a:p>
          <a:p>
            <a:r>
              <a:rPr lang="en-US" dirty="0"/>
              <a:t>We have considered four performance metrics to evaluate the performance by using Accuracy, Precision, Recall and F1-Score.</a:t>
            </a:r>
          </a:p>
          <a:p>
            <a:r>
              <a:rPr lang="en-US" dirty="0"/>
              <a:t>Selected below four classification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Naïve bayes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K-Nearest Neighbors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Decision tree </a:t>
            </a:r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875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5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97D-E634-0F21-9CFC-7702F5EC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4A88-D260-339C-87CE-F2CA6FF9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step, we will split the preprocessed data into train and  test sets.</a:t>
            </a:r>
          </a:p>
          <a:p>
            <a:r>
              <a:rPr lang="en-US" dirty="0"/>
              <a:t>Initialize the classifier by creating an instance of the model.</a:t>
            </a:r>
          </a:p>
          <a:p>
            <a:r>
              <a:rPr lang="en-US" dirty="0"/>
              <a:t>Fit the classifier on the training data.</a:t>
            </a:r>
          </a:p>
          <a:p>
            <a:r>
              <a:rPr lang="en-US" dirty="0"/>
              <a:t>We will use the trained model to make predictions on the testing set.</a:t>
            </a:r>
          </a:p>
          <a:p>
            <a:r>
              <a:rPr lang="en-US" dirty="0"/>
              <a:t>Calculate Evaluation Metrics (Accuracy, Precision, Recall and F1-Score)</a:t>
            </a:r>
          </a:p>
          <a:p>
            <a:r>
              <a:rPr lang="en-US" dirty="0"/>
              <a:t>We use above metrics for model performance assessment.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5F0A87CB-145D-8145-C9DF-F3496062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7163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CB4-6B70-8133-8983-45B997A3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392F-DA2E-4AA6-F103-700AB0B3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above step, training model step will take more time(X).</a:t>
            </a:r>
          </a:p>
          <a:p>
            <a:r>
              <a:rPr lang="en-US" dirty="0"/>
              <a:t>Training four models will take 4X time, so in order reduce this time, we will parallelize this step.</a:t>
            </a:r>
          </a:p>
          <a:p>
            <a:r>
              <a:rPr lang="en-US" dirty="0"/>
              <a:t>We have used parallel processing library “</a:t>
            </a:r>
            <a:r>
              <a:rPr lang="en-US" dirty="0" err="1"/>
              <a:t>joblib</a:t>
            </a:r>
            <a:r>
              <a:rPr lang="en-US" dirty="0"/>
              <a:t>”  in python.</a:t>
            </a:r>
          </a:p>
          <a:p>
            <a:r>
              <a:rPr lang="en-US" dirty="0"/>
              <a:t>It reduces time taken for training.</a:t>
            </a:r>
          </a:p>
          <a:p>
            <a:r>
              <a:rPr lang="en-US" dirty="0"/>
              <a:t>It gives almost same evaluate metric values.</a:t>
            </a:r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0587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9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6A9D-A2E0-C1FC-FC4A-046B1210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on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2B1D-39E1-D8FE-5B62-3B773EBC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RAPIDS is a suite of GPU-accelerated data science libraries and APIs available in Python. </a:t>
            </a:r>
          </a:p>
          <a:p>
            <a:r>
              <a:rPr lang="en-US" dirty="0"/>
              <a:t>CUML, part of the RAPIDS ecosystem, provides a GPU-accelerated machine learning library that mirrors Scikit-</a:t>
            </a:r>
            <a:r>
              <a:rPr lang="en-US" dirty="0" err="1"/>
              <a:t>learn's</a:t>
            </a:r>
            <a:r>
              <a:rPr lang="en-US" dirty="0"/>
              <a:t> interface and functionality. 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It allows you to execute machine learning algorithms on NVIDIA GPUs for faster computations compared to traditional CPU-based implementations.</a:t>
            </a:r>
            <a:endParaRPr lang="en-US" dirty="0"/>
          </a:p>
          <a:p>
            <a:r>
              <a:rPr lang="en-US" dirty="0"/>
              <a:t>It increases speed exponentially than CPU based.</a:t>
            </a:r>
          </a:p>
          <a:p>
            <a:r>
              <a:rPr lang="en-US" dirty="0"/>
              <a:t>We have observed some difference in performance metrics.</a:t>
            </a:r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9147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6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2E06-13CD-41C4-CE79-113E980F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AEAABF-9349-28C0-3B72-C77A15930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529242"/>
              </p:ext>
            </p:extLst>
          </p:nvPr>
        </p:nvGraphicFramePr>
        <p:xfrm>
          <a:off x="670540" y="1690686"/>
          <a:ext cx="9534164" cy="250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086">
                  <a:extLst>
                    <a:ext uri="{9D8B030D-6E8A-4147-A177-3AD203B41FA5}">
                      <a16:colId xmlns:a16="http://schemas.microsoft.com/office/drawing/2014/main" val="3485888185"/>
                    </a:ext>
                  </a:extLst>
                </a:gridCol>
                <a:gridCol w="1827274">
                  <a:extLst>
                    <a:ext uri="{9D8B030D-6E8A-4147-A177-3AD203B41FA5}">
                      <a16:colId xmlns:a16="http://schemas.microsoft.com/office/drawing/2014/main" val="3801680375"/>
                    </a:ext>
                  </a:extLst>
                </a:gridCol>
                <a:gridCol w="1892945">
                  <a:extLst>
                    <a:ext uri="{9D8B030D-6E8A-4147-A177-3AD203B41FA5}">
                      <a16:colId xmlns:a16="http://schemas.microsoft.com/office/drawing/2014/main" val="958770901"/>
                    </a:ext>
                  </a:extLst>
                </a:gridCol>
                <a:gridCol w="1845620">
                  <a:extLst>
                    <a:ext uri="{9D8B030D-6E8A-4147-A177-3AD203B41FA5}">
                      <a16:colId xmlns:a16="http://schemas.microsoft.com/office/drawing/2014/main" val="1153233426"/>
                    </a:ext>
                  </a:extLst>
                </a:gridCol>
                <a:gridCol w="2082239">
                  <a:extLst>
                    <a:ext uri="{9D8B030D-6E8A-4147-A177-3AD203B41FA5}">
                      <a16:colId xmlns:a16="http://schemas.microsoft.com/office/drawing/2014/main" val="1062150163"/>
                    </a:ext>
                  </a:extLst>
                </a:gridCol>
              </a:tblGrid>
              <a:tr h="92617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70670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91073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4903"/>
                  </a:ext>
                </a:extLst>
              </a:tr>
              <a:tr h="231543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46587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8883"/>
                  </a:ext>
                </a:extLst>
              </a:tr>
            </a:tbl>
          </a:graphicData>
        </a:graphic>
      </p:graphicFrame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3739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9868C-6FCE-CBC7-DA9E-C134FB705956}"/>
              </a:ext>
            </a:extLst>
          </p:cNvPr>
          <p:cNvSpPr txBox="1"/>
          <p:nvPr/>
        </p:nvSpPr>
        <p:spPr>
          <a:xfrm>
            <a:off x="907542" y="4494113"/>
            <a:ext cx="98698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Performance metrics has given almost same values in both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Time taken for training CPU based without parallelization (155.1015+14.4656+5.4465+33.0967 = 208.1103).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Time taken for training CPU based with parallelization (163.0987s).</a:t>
            </a:r>
          </a:p>
        </p:txBody>
      </p:sp>
    </p:spTree>
    <p:extLst>
      <p:ext uri="{BB962C8B-B14F-4D97-AF65-F5344CB8AC3E}">
        <p14:creationId xmlns:p14="http://schemas.microsoft.com/office/powerpoint/2010/main" val="196605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756F-3C0C-08CE-085F-259D13AB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taken CPU vs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9C71-CB89-BF18-4143-5E9CAF9B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/>
          <a:lstStyle/>
          <a:p>
            <a:r>
              <a:rPr lang="en-US" dirty="0"/>
              <a:t>Time taken for training CPU and GPU based with out parallelization.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 taken for training CPU based with parallelization(165.0987s).</a:t>
            </a:r>
          </a:p>
          <a:p>
            <a:r>
              <a:rPr lang="en-US" dirty="0"/>
              <a:t>GPU based has reduce time exponentially.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96AE13-2509-0338-2A4B-D0602C28B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17212"/>
              </p:ext>
            </p:extLst>
          </p:nvPr>
        </p:nvGraphicFramePr>
        <p:xfrm>
          <a:off x="1371600" y="2365586"/>
          <a:ext cx="81391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509">
                  <a:extLst>
                    <a:ext uri="{9D8B030D-6E8A-4147-A177-3AD203B41FA5}">
                      <a16:colId xmlns:a16="http://schemas.microsoft.com/office/drawing/2014/main" val="4126679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9987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853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5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155.1015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297490"/>
                  </a:ext>
                </a:extLst>
              </a:tr>
            </a:tbl>
          </a:graphicData>
        </a:graphic>
      </p:graphicFrame>
      <p:pic>
        <p:nvPicPr>
          <p:cNvPr id="5" name="Picture 4" descr="Wright State University">
            <a:extLst>
              <a:ext uri="{FF2B5EF4-FFF2-40B4-BE49-F238E27FC236}">
                <a16:creationId xmlns:a16="http://schemas.microsoft.com/office/drawing/2014/main" id="{2D15D62C-E4D0-7E66-5590-EF6E6C94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7163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9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AAD9-858B-19E0-723F-A9B5239B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065-CA9B-39B3-A786-6981EC97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3 cases the performance metrics have given almost similar results.</a:t>
            </a:r>
          </a:p>
          <a:p>
            <a:r>
              <a:rPr lang="en-US" dirty="0"/>
              <a:t>In CPU without parallelization time is 208S and it reduced to 163S when we applied parallelization and it reduced exponentially in GPU.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21B3FD71-CEDB-4226-8D66-CEE52237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7163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E7D78D-8A0B-B8C7-364B-9A40A669F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037993"/>
              </p:ext>
            </p:extLst>
          </p:nvPr>
        </p:nvGraphicFramePr>
        <p:xfrm>
          <a:off x="111252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D8B909-2774-992B-839C-83425B257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464942"/>
              </p:ext>
            </p:extLst>
          </p:nvPr>
        </p:nvGraphicFramePr>
        <p:xfrm>
          <a:off x="5958840" y="35012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783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C74E-DE83-2906-13E5-0259F51A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89D7088D-FB36-76E9-747D-1D37EAB1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7163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F9B7ED-03E7-319D-D367-33ECB0672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05300"/>
              </p:ext>
            </p:extLst>
          </p:nvPr>
        </p:nvGraphicFramePr>
        <p:xfrm>
          <a:off x="7498080" y="1825625"/>
          <a:ext cx="4096512" cy="321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4EE423-4F54-39A3-86F9-F49A235D17F7}"/>
              </a:ext>
            </a:extLst>
          </p:cNvPr>
          <p:cNvSpPr txBox="1"/>
          <p:nvPr/>
        </p:nvSpPr>
        <p:spPr>
          <a:xfrm flipH="1">
            <a:off x="1190569" y="1938528"/>
            <a:ext cx="6042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 intrusion detection system we have modeled has best feature selection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accuracies of the models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part is reduction of time taken to train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Graph shows that GPU utilization will reduce the time compared to CPU.</a:t>
            </a:r>
          </a:p>
        </p:txBody>
      </p:sp>
    </p:spTree>
    <p:extLst>
      <p:ext uri="{BB962C8B-B14F-4D97-AF65-F5344CB8AC3E}">
        <p14:creationId xmlns:p14="http://schemas.microsoft.com/office/powerpoint/2010/main" val="23805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724A-586F-3D24-F8D9-CFBCB1BC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9019-C375-DC1E-639A-21818E81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Hardware and Software</a:t>
            </a:r>
          </a:p>
          <a:p>
            <a:r>
              <a:rPr lang="en-US" dirty="0"/>
              <a:t>About 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Machine learning on CPU</a:t>
            </a:r>
          </a:p>
          <a:p>
            <a:r>
              <a:rPr lang="en-US" dirty="0"/>
              <a:t>Machine learning on GPU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1483" y="729290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7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85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78485-E08F-B927-F5D9-6F09F2F4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336" y="1399033"/>
            <a:ext cx="4672584" cy="269615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Content Placeholder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1386" y="4662115"/>
            <a:ext cx="3367718" cy="16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4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4646-BFD3-1742-A57D-B2BFC196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2846-3072-0CCB-6DA8-2848663C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Intrusion detection systems are a critical component of network security.</a:t>
            </a:r>
          </a:p>
          <a:p>
            <a:r>
              <a:rPr lang="en-US" dirty="0"/>
              <a:t>It is designed to monitor and prevent unauthorized access </a:t>
            </a:r>
            <a:r>
              <a:rPr lang="en-US" dirty="0">
                <a:effectLst/>
              </a:rPr>
              <a:t>or suspicious activity </a:t>
            </a:r>
            <a:r>
              <a:rPr lang="en-US" dirty="0"/>
              <a:t>to computer networks. </a:t>
            </a:r>
          </a:p>
          <a:p>
            <a:r>
              <a:rPr lang="en-US" dirty="0">
                <a:effectLst/>
              </a:rPr>
              <a:t>IDS can be implemented using various techniques such as signature-based detection, anomaly-based detection, and machine learning-based detection.</a:t>
            </a:r>
            <a:endParaRPr lang="en-US" dirty="0"/>
          </a:p>
          <a:p>
            <a:r>
              <a:rPr lang="en-US" dirty="0">
                <a:effectLst/>
              </a:rPr>
              <a:t>Machine learning-based IDS have gained popularity due to their ability to learn from data and adapt to new threats </a:t>
            </a:r>
          </a:p>
          <a:p>
            <a:r>
              <a:rPr lang="en-US" dirty="0"/>
              <a:t>By leveraging the power of artificial intelligence, these systems can analyze vast amounts of data to detect anomalies and potential threats in real-time.</a:t>
            </a:r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3739" y="23018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6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753F-CCD2-9B48-FCB5-37213B3B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3484-1913-E41E-9F14-69E4502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Intrusion Detection and Prevention System: Challenges &amp; Opportunities</a:t>
            </a:r>
            <a:endParaRPr lang="en-US" dirty="0"/>
          </a:p>
          <a:p>
            <a:r>
              <a:rPr lang="en-US" dirty="0"/>
              <a:t>This paper has different types detection systems and techniques.</a:t>
            </a:r>
          </a:p>
          <a:p>
            <a:r>
              <a:rPr lang="en-US" dirty="0"/>
              <a:t> A generic technique needs to be developed that can help us to secure our networks in any environment.</a:t>
            </a:r>
          </a:p>
          <a:p>
            <a:pPr marL="0" indent="0">
              <a:buNone/>
            </a:pPr>
            <a:r>
              <a:rPr lang="en-US" b="1" dirty="0"/>
              <a:t>Machine Learning Techniques for Intrusion Detection on Public Dataset</a:t>
            </a:r>
            <a:endParaRPr lang="en-US" dirty="0"/>
          </a:p>
          <a:p>
            <a:r>
              <a:rPr lang="en-US" dirty="0"/>
              <a:t>Implemented machine learning algorithms and compare metrics.</a:t>
            </a:r>
          </a:p>
          <a:p>
            <a:r>
              <a:rPr lang="en-US" dirty="0"/>
              <a:t>Needs to increase efficiency and reduce time.</a:t>
            </a:r>
          </a:p>
          <a:p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3427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9704-1F1B-E3F2-6D2E-F6D24D6A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A8CA-E223-4962-94EF-8C9ED962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Intrusion Detection System using Machine learning algorithms which takes less time and gives better performance than existing IDS.</a:t>
            </a:r>
          </a:p>
          <a:p>
            <a:r>
              <a:rPr lang="en-US" dirty="0"/>
              <a:t>Parallelize ML methodologies in CPU environment.</a:t>
            </a:r>
          </a:p>
          <a:p>
            <a:r>
              <a:rPr lang="en-US" dirty="0"/>
              <a:t>Using GPU accelerated ML libraries in GPU environment.</a:t>
            </a:r>
          </a:p>
          <a:p>
            <a:r>
              <a:rPr lang="en-US" dirty="0"/>
              <a:t>To reduce time.</a:t>
            </a:r>
          </a:p>
          <a:p>
            <a:r>
              <a:rPr lang="en-US" dirty="0"/>
              <a:t>To increase performance.</a:t>
            </a:r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20C7994E-1DB6-E141-6C85-9D9133BB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3427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6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9955-2D03-B0E0-F33C-DE593DA8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achieve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9530-F88E-7BC2-CBB1-95E1D4B5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dataset and perform data preprocessing.</a:t>
            </a:r>
          </a:p>
          <a:p>
            <a:r>
              <a:rPr lang="en-US" dirty="0"/>
              <a:t>Firstly, select classification algorithm to train data.</a:t>
            </a:r>
          </a:p>
          <a:p>
            <a:r>
              <a:rPr lang="en-US" dirty="0"/>
              <a:t>Perform data training parallelly using </a:t>
            </a:r>
            <a:r>
              <a:rPr lang="en-US" dirty="0" err="1"/>
              <a:t>joblib</a:t>
            </a:r>
            <a:r>
              <a:rPr lang="en-US" dirty="0"/>
              <a:t>.</a:t>
            </a:r>
          </a:p>
          <a:p>
            <a:r>
              <a:rPr lang="en-US" dirty="0"/>
              <a:t>Perform same machine learning algorithms in GPU by using </a:t>
            </a:r>
            <a:r>
              <a:rPr lang="en-US" dirty="0" err="1"/>
              <a:t>cuml</a:t>
            </a:r>
            <a:r>
              <a:rPr lang="en-US" dirty="0"/>
              <a:t> library from RAPIDS</a:t>
            </a:r>
          </a:p>
          <a:p>
            <a:r>
              <a:rPr lang="en-US" dirty="0"/>
              <a:t>Compare the performance metrics.</a:t>
            </a:r>
          </a:p>
          <a:p>
            <a:r>
              <a:rPr lang="en-US" dirty="0"/>
              <a:t>Compare time taken.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786CFCEC-3156-B7DA-885A-5E0C6A92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7163" y="47973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4D61-E6BA-DD8E-AC39-FC5F0FCB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DC26-17DD-B39D-577E-5B8EB193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Python(programming language)</a:t>
            </a:r>
          </a:p>
          <a:p>
            <a:r>
              <a:rPr lang="en-US" dirty="0" err="1"/>
              <a:t>Jupyter</a:t>
            </a:r>
            <a:r>
              <a:rPr lang="en-US" dirty="0"/>
              <a:t> for CPU</a:t>
            </a:r>
          </a:p>
          <a:p>
            <a:r>
              <a:rPr lang="en-US" dirty="0"/>
              <a:t>Scikit-learn</a:t>
            </a:r>
          </a:p>
          <a:p>
            <a:r>
              <a:rPr lang="en-US" dirty="0" err="1"/>
              <a:t>Joblib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for GPU</a:t>
            </a:r>
          </a:p>
          <a:p>
            <a:r>
              <a:rPr lang="en-US" dirty="0"/>
              <a:t>T4GPU </a:t>
            </a:r>
          </a:p>
          <a:p>
            <a:r>
              <a:rPr lang="en-US" dirty="0" err="1"/>
              <a:t>cuml</a:t>
            </a:r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9691" y="365125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1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C8D-E7BB-838C-3661-EBF72950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56F6-E564-4539-8E98-497DA753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https://datahub.io/machine-learning/kddcup99</a:t>
            </a:r>
          </a:p>
          <a:p>
            <a:r>
              <a:rPr lang="en-US" dirty="0">
                <a:effectLst/>
              </a:rPr>
              <a:t>It was created for the purpose of developing effective methods for detecting network intrusions.</a:t>
            </a:r>
            <a:endParaRPr lang="en-US" dirty="0"/>
          </a:p>
          <a:p>
            <a:r>
              <a:rPr lang="en-US" dirty="0"/>
              <a:t>It has 494020 rows and 42 columns.</a:t>
            </a:r>
          </a:p>
          <a:p>
            <a:r>
              <a:rPr lang="en-US" dirty="0"/>
              <a:t>This dataset contains 4 categorical features.</a:t>
            </a:r>
          </a:p>
          <a:p>
            <a:r>
              <a:rPr lang="en-US" dirty="0"/>
              <a:t>Remaining 28 features are numerical.</a:t>
            </a:r>
          </a:p>
          <a:p>
            <a:r>
              <a:rPr lang="en-US" dirty="0"/>
              <a:t>In this dataset label is considered as target variable.</a:t>
            </a:r>
          </a:p>
          <a:p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5723" y="230188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62C8-C6A4-40F5-51E3-859429D3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A805-6452-BECD-1FC4-9D121A6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Data Cleaning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effectLst/>
              </a:rPr>
              <a:t>This involves removing any irrelevant or duplicate data, correcting any errors, and dealing with missing or incomplete data.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ffectLst/>
              </a:rPr>
              <a:t>Data Transformation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effectLst/>
              </a:rPr>
              <a:t>After cleaning the data, the next step is data transformation. This involves converting categorical data into numerical data.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ffectLst/>
              </a:rPr>
              <a:t>Feature Selection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effectLst/>
              </a:rPr>
              <a:t>This involves selecting the most relevant features for the machine learning algorithms and removing any redundant or irrelevant features.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Wright State University">
            <a:extLst>
              <a:ext uri="{FF2B5EF4-FFF2-40B4-BE49-F238E27FC236}">
                <a16:creationId xmlns:a16="http://schemas.microsoft.com/office/drawing/2014/main" id="{19314BAF-578E-5A23-ED76-8B4FC7AA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0315" y="365125"/>
            <a:ext cx="2303691" cy="10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1079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Intrusion Detection System Using Machine Learning</vt:lpstr>
      <vt:lpstr>Table of contents</vt:lpstr>
      <vt:lpstr>Introduction</vt:lpstr>
      <vt:lpstr>Base papers</vt:lpstr>
      <vt:lpstr>GOAL</vt:lpstr>
      <vt:lpstr>Steps to achieve goal</vt:lpstr>
      <vt:lpstr>Hardware and software</vt:lpstr>
      <vt:lpstr>About Dataset</vt:lpstr>
      <vt:lpstr>Data preprocessing</vt:lpstr>
      <vt:lpstr>Feature Selection</vt:lpstr>
      <vt:lpstr>Feature Selection (contd..)</vt:lpstr>
      <vt:lpstr>Machine Learning  on CPU</vt:lpstr>
      <vt:lpstr>Contd..</vt:lpstr>
      <vt:lpstr>Parallelization</vt:lpstr>
      <vt:lpstr>Machine Learning on GPU</vt:lpstr>
      <vt:lpstr>Results</vt:lpstr>
      <vt:lpstr>Time taken CPU vs GPU</vt:lpstr>
      <vt:lpstr>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 Using ML Techniques</dc:title>
  <dc:creator>Dorsila, Ranjithkumar Reddy</dc:creator>
  <cp:lastModifiedBy>Dorsila, Ranjithkumar Reddy</cp:lastModifiedBy>
  <cp:revision>20</cp:revision>
  <dcterms:created xsi:type="dcterms:W3CDTF">2023-11-26T06:02:37Z</dcterms:created>
  <dcterms:modified xsi:type="dcterms:W3CDTF">2024-03-01T17:18:05Z</dcterms:modified>
</cp:coreProperties>
</file>