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 name="Shape 19"/>
        <p:cNvGrpSpPr/>
        <p:nvPr/>
      </p:nvGrpSpPr>
      <p:grpSpPr>
        <a:xfrm>
          <a:off x="0" y="0"/>
          <a:ext cx="0" cy="0"/>
          <a:chOff x="0" y="0"/>
          <a:chExt cx="0" cy="0"/>
        </a:xfrm>
      </p:grpSpPr>
      <p:sp>
        <p:nvSpPr>
          <p:cNvPr id="20" name="Shape 20"/>
          <p:cNvSpPr txBox="1"/>
          <p:nvPr>
            <p:ph type="ctrTitle"/>
          </p:nvPr>
        </p:nvSpPr>
        <p:spPr>
          <a:xfrm>
            <a:off x="1154954" y="1447800"/>
            <a:ext cx="8825657" cy="332958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1" name="Shape 21"/>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23" name="Shape 23"/>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24" name="Shape 24"/>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6" name="Shape 76"/>
        <p:cNvGrpSpPr/>
        <p:nvPr/>
      </p:nvGrpSpPr>
      <p:grpSpPr>
        <a:xfrm>
          <a:off x="0" y="0"/>
          <a:ext cx="0" cy="0"/>
          <a:chOff x="0" y="0"/>
          <a:chExt cx="0" cy="0"/>
        </a:xfrm>
      </p:grpSpPr>
      <p:sp>
        <p:nvSpPr>
          <p:cNvPr id="77" name="Shape 77"/>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Shape 79"/>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txBox="1"/>
          <p:nvPr>
            <p:ph type="title"/>
          </p:nvPr>
        </p:nvSpPr>
        <p:spPr>
          <a:xfrm>
            <a:off x="646112" y="452437"/>
            <a:ext cx="9404349" cy="1400174"/>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2" name="Shape 82"/>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83" name="Shape 83"/>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5" name="Shape 85"/>
        <p:cNvGrpSpPr/>
        <p:nvPr/>
      </p:nvGrpSpPr>
      <p:grpSpPr>
        <a:xfrm>
          <a:off x="0" y="0"/>
          <a:ext cx="0" cy="0"/>
          <a:chOff x="0" y="0"/>
          <a:chExt cx="0" cy="0"/>
        </a:xfrm>
      </p:grpSpPr>
      <p:sp>
        <p:nvSpPr>
          <p:cNvPr id="86" name="Shape 86"/>
          <p:cNvSpPr txBox="1"/>
          <p:nvPr>
            <p:ph type="title"/>
          </p:nvPr>
        </p:nvSpPr>
        <p:spPr>
          <a:xfrm>
            <a:off x="646112" y="452437"/>
            <a:ext cx="9404349" cy="1400174"/>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7" name="Shape 87"/>
          <p:cNvSpPr txBox="1"/>
          <p:nvPr>
            <p:ph idx="1" type="body"/>
          </p:nvPr>
        </p:nvSpPr>
        <p:spPr>
          <a:xfrm>
            <a:off x="1103312" y="1905000"/>
            <a:ext cx="439633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88" name="Shape 88"/>
          <p:cNvSpPr txBox="1"/>
          <p:nvPr>
            <p:ph idx="2" type="body"/>
          </p:nvPr>
        </p:nvSpPr>
        <p:spPr>
          <a:xfrm>
            <a:off x="1103312" y="2514600"/>
            <a:ext cx="4396339" cy="37417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3" type="body"/>
          </p:nvPr>
        </p:nvSpPr>
        <p:spPr>
          <a:xfrm>
            <a:off x="5654494" y="1905000"/>
            <a:ext cx="4396339"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4" type="body"/>
          </p:nvPr>
        </p:nvSpPr>
        <p:spPr>
          <a:xfrm>
            <a:off x="5654494" y="2514600"/>
            <a:ext cx="4396339" cy="37417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Shape 92"/>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94" name="Shape 94"/>
        <p:cNvGrpSpPr/>
        <p:nvPr/>
      </p:nvGrpSpPr>
      <p:grpSpPr>
        <a:xfrm>
          <a:off x="0" y="0"/>
          <a:ext cx="0" cy="0"/>
          <a:chOff x="0" y="0"/>
          <a:chExt cx="0" cy="0"/>
        </a:xfrm>
      </p:grpSpPr>
      <p:sp>
        <p:nvSpPr>
          <p:cNvPr id="95" name="Shape 95"/>
          <p:cNvSpPr txBox="1"/>
          <p:nvPr>
            <p:ph type="title"/>
          </p:nvPr>
        </p:nvSpPr>
        <p:spPr>
          <a:xfrm>
            <a:off x="646112" y="452437"/>
            <a:ext cx="9404349" cy="1400174"/>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6" name="Shape 96"/>
          <p:cNvSpPr txBox="1"/>
          <p:nvPr>
            <p:ph idx="1" type="body"/>
          </p:nvPr>
        </p:nvSpPr>
        <p:spPr>
          <a:xfrm>
            <a:off x="1103312" y="2060575"/>
            <a:ext cx="4396339" cy="419576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7" name="Shape 97"/>
          <p:cNvSpPr txBox="1"/>
          <p:nvPr>
            <p:ph idx="2" type="body"/>
          </p:nvPr>
        </p:nvSpPr>
        <p:spPr>
          <a:xfrm>
            <a:off x="5654492" y="2056091"/>
            <a:ext cx="4396340" cy="4200244"/>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8" name="Shape 98"/>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01" name="Shape 101"/>
        <p:cNvGrpSpPr/>
        <p:nvPr/>
      </p:nvGrpSpPr>
      <p:grpSpPr>
        <a:xfrm>
          <a:off x="0" y="0"/>
          <a:ext cx="0" cy="0"/>
          <a:chOff x="0" y="0"/>
          <a:chExt cx="0" cy="0"/>
        </a:xfrm>
      </p:grpSpPr>
      <p:sp>
        <p:nvSpPr>
          <p:cNvPr id="102" name="Shape 102"/>
          <p:cNvSpPr txBox="1"/>
          <p:nvPr>
            <p:ph type="title"/>
          </p:nvPr>
        </p:nvSpPr>
        <p:spPr>
          <a:xfrm>
            <a:off x="1154955" y="2861733"/>
            <a:ext cx="8825657" cy="1915646"/>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3" name="Shape 103"/>
          <p:cNvSpPr txBox="1"/>
          <p:nvPr>
            <p:ph idx="1" type="body"/>
          </p:nvPr>
        </p:nvSpPr>
        <p:spPr>
          <a:xfrm>
            <a:off x="1154954" y="4777380"/>
            <a:ext cx="8825657"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cap="non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Shape 104"/>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646112" y="452437"/>
            <a:ext cx="9404349" cy="1400174"/>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7" name="Shape 27"/>
          <p:cNvSpPr txBox="1"/>
          <p:nvPr>
            <p:ph idx="1" type="body"/>
          </p:nvPr>
        </p:nvSpPr>
        <p:spPr>
          <a:xfrm>
            <a:off x="1103312" y="2052636"/>
            <a:ext cx="8947149" cy="4195762"/>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8" name="Shape 28"/>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29" name="Shape 29"/>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30" name="Shape 30"/>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1" name="Shape 31"/>
        <p:cNvGrpSpPr/>
        <p:nvPr/>
      </p:nvGrpSpPr>
      <p:grpSpPr>
        <a:xfrm>
          <a:off x="0" y="0"/>
          <a:ext cx="0" cy="0"/>
          <a:chOff x="0" y="0"/>
          <a:chExt cx="0" cy="0"/>
        </a:xfrm>
      </p:grpSpPr>
      <p:sp>
        <p:nvSpPr>
          <p:cNvPr id="32" name="Shape 32"/>
          <p:cNvSpPr txBox="1"/>
          <p:nvPr>
            <p:ph type="title"/>
          </p:nvPr>
        </p:nvSpPr>
        <p:spPr>
          <a:xfrm rot="5400000">
            <a:off x="6267450" y="2466974"/>
            <a:ext cx="5826124" cy="17526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3" name="Shape 33"/>
          <p:cNvSpPr txBox="1"/>
          <p:nvPr>
            <p:ph idx="1" type="body"/>
          </p:nvPr>
        </p:nvSpPr>
        <p:spPr>
          <a:xfrm rot="5400000">
            <a:off x="1679574" y="-139698"/>
            <a:ext cx="5368924" cy="7423149"/>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chemeClr val="accent1"/>
              </a:buClr>
              <a:buSzPct val="80000"/>
              <a:buFont typeface="Noto Sans Symbols"/>
              <a:buChar char="▶"/>
              <a:defRPr b="0" i="0" sz="2000">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35" name="Shape 35"/>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Shape 36"/>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7" name="Shape 37"/>
        <p:cNvGrpSpPr/>
        <p:nvPr/>
      </p:nvGrpSpPr>
      <p:grpSpPr>
        <a:xfrm>
          <a:off x="0" y="0"/>
          <a:ext cx="0" cy="0"/>
          <a:chOff x="0" y="0"/>
          <a:chExt cx="0" cy="0"/>
        </a:xfrm>
      </p:grpSpPr>
      <p:sp>
        <p:nvSpPr>
          <p:cNvPr id="38" name="Shape 38"/>
          <p:cNvSpPr txBox="1"/>
          <p:nvPr>
            <p:ph type="title"/>
          </p:nvPr>
        </p:nvSpPr>
        <p:spPr>
          <a:xfrm>
            <a:off x="646112" y="452437"/>
            <a:ext cx="9404349" cy="1400174"/>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9" name="Shape 39"/>
          <p:cNvSpPr txBox="1"/>
          <p:nvPr>
            <p:ph idx="1" type="body"/>
          </p:nvPr>
        </p:nvSpPr>
        <p:spPr>
          <a:xfrm rot="5400000">
            <a:off x="3479005" y="-323056"/>
            <a:ext cx="4195762" cy="8947149"/>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chemeClr val="accent1"/>
              </a:buClr>
              <a:buSzPct val="80000"/>
              <a:buFont typeface="Noto Sans Symbols"/>
              <a:buChar char="▶"/>
              <a:defRPr b="0" i="0" sz="2000">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43" name="Shape 43"/>
        <p:cNvGrpSpPr/>
        <p:nvPr/>
      </p:nvGrpSpPr>
      <p:grpSpPr>
        <a:xfrm>
          <a:off x="0" y="0"/>
          <a:ext cx="0" cy="0"/>
          <a:chOff x="0" y="0"/>
          <a:chExt cx="0" cy="0"/>
        </a:xfrm>
      </p:grpSpPr>
      <p:sp>
        <p:nvSpPr>
          <p:cNvPr id="44" name="Shape 44"/>
          <p:cNvSpPr txBox="1"/>
          <p:nvPr>
            <p:ph type="title"/>
          </p:nvPr>
        </p:nvSpPr>
        <p:spPr>
          <a:xfrm>
            <a:off x="1154954" y="3124200"/>
            <a:ext cx="8825659" cy="165318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5" name="Shape 45"/>
          <p:cNvSpPr txBox="1"/>
          <p:nvPr>
            <p:ph idx="1" type="body"/>
          </p:nvPr>
        </p:nvSpPr>
        <p:spPr>
          <a:xfrm>
            <a:off x="1154954" y="4777380"/>
            <a:ext cx="8825659"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cap="non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49" name="Shape 49"/>
        <p:cNvGrpSpPr/>
        <p:nvPr/>
      </p:nvGrpSpPr>
      <p:grpSpPr>
        <a:xfrm>
          <a:off x="0" y="0"/>
          <a:ext cx="0" cy="0"/>
          <a:chOff x="0" y="0"/>
          <a:chExt cx="0" cy="0"/>
        </a:xfrm>
      </p:grpSpPr>
      <p:sp>
        <p:nvSpPr>
          <p:cNvPr id="50" name="Shape 50"/>
          <p:cNvSpPr txBox="1"/>
          <p:nvPr>
            <p:ph type="title"/>
          </p:nvPr>
        </p:nvSpPr>
        <p:spPr>
          <a:xfrm>
            <a:off x="1154954" y="1447800"/>
            <a:ext cx="8825659" cy="1981199"/>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1" name="Shape 51"/>
          <p:cNvSpPr txBox="1"/>
          <p:nvPr>
            <p:ph idx="1" type="body"/>
          </p:nvPr>
        </p:nvSpPr>
        <p:spPr>
          <a:xfrm>
            <a:off x="1154954" y="3657600"/>
            <a:ext cx="8825659" cy="23622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52" name="Shape 52"/>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53" name="Shape 53"/>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55" name="Shape 55"/>
        <p:cNvGrpSpPr/>
        <p:nvPr/>
      </p:nvGrpSpPr>
      <p:grpSpPr>
        <a:xfrm>
          <a:off x="0" y="0"/>
          <a:ext cx="0" cy="0"/>
          <a:chOff x="0" y="0"/>
          <a:chExt cx="0" cy="0"/>
        </a:xfrm>
      </p:grpSpPr>
      <p:sp>
        <p:nvSpPr>
          <p:cNvPr id="56" name="Shape 56"/>
          <p:cNvSpPr txBox="1"/>
          <p:nvPr>
            <p:ph type="title"/>
          </p:nvPr>
        </p:nvSpPr>
        <p:spPr>
          <a:xfrm>
            <a:off x="1154955" y="4800587"/>
            <a:ext cx="8825657" cy="566737"/>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7" name="Shape 57"/>
          <p:cNvSpPr/>
          <p:nvPr>
            <p:ph idx="2" type="pic"/>
          </p:nvPr>
        </p:nvSpPr>
        <p:spPr>
          <a:xfrm>
            <a:off x="1154954" y="685800"/>
            <a:ext cx="8825657" cy="3640666"/>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 type="body"/>
          </p:nvPr>
        </p:nvSpPr>
        <p:spPr>
          <a:xfrm>
            <a:off x="1154955" y="5367325"/>
            <a:ext cx="8825655"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60" name="Shape 60"/>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61" name="Shape 61"/>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1153907" y="1854191"/>
            <a:ext cx="5092905" cy="1574808"/>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4" name="Shape 64"/>
          <p:cNvSpPr/>
          <p:nvPr>
            <p:ph idx="2" type="pic"/>
          </p:nvPr>
        </p:nvSpPr>
        <p:spPr>
          <a:xfrm>
            <a:off x="6949546" y="1143000"/>
            <a:ext cx="3200399" cy="4572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65" name="Shape 65"/>
          <p:cNvSpPr txBox="1"/>
          <p:nvPr>
            <p:ph idx="1" type="body"/>
          </p:nvPr>
        </p:nvSpPr>
        <p:spPr>
          <a:xfrm>
            <a:off x="1154954" y="3657600"/>
            <a:ext cx="5084979" cy="13715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68" name="Shape 68"/>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1154954" y="1447800"/>
            <a:ext cx="3401063" cy="14478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1" name="Shape 71"/>
          <p:cNvSpPr txBox="1"/>
          <p:nvPr>
            <p:ph idx="1" type="body"/>
          </p:nvPr>
        </p:nvSpPr>
        <p:spPr>
          <a:xfrm>
            <a:off x="4784616" y="1447800"/>
            <a:ext cx="5195997" cy="4572000"/>
          </a:xfrm>
          <a:prstGeom prst="rect">
            <a:avLst/>
          </a:prstGeom>
          <a:noFill/>
          <a:ln>
            <a:noFill/>
          </a:ln>
        </p:spPr>
        <p:txBody>
          <a:bodyPr anchorCtr="0" anchor="ctr" bIns="91425" lIns="91425" rIns="91425" tIns="91425"/>
          <a:lstStyle>
            <a:lvl1pPr indent="-241300" lvl="0" marL="342900" marR="0" rtl="0" algn="l">
              <a:spcBef>
                <a:spcPts val="1000"/>
              </a:spcBef>
              <a:spcAft>
                <a:spcPts val="0"/>
              </a:spcAft>
              <a:buClr>
                <a:schemeClr val="accent1"/>
              </a:buClr>
              <a:buSzPct val="80000"/>
              <a:buFont typeface="Noto Sans Symbols"/>
              <a:buChar char="▶"/>
              <a:defRPr b="0" i="0" sz="2000">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72" name="Shape 72"/>
          <p:cNvSpPr txBox="1"/>
          <p:nvPr>
            <p:ph idx="2" type="body"/>
          </p:nvPr>
        </p:nvSpPr>
        <p:spPr>
          <a:xfrm>
            <a:off x="1154954" y="3129280"/>
            <a:ext cx="3401062" cy="2895598"/>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3" name="Shape 73"/>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74" name="Shape 74"/>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75" name="Shape 75"/>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4.xml"/><Relationship Id="rId11" Type="http://schemas.openxmlformats.org/officeDocument/2006/relationships/slideLayout" Target="../slideLayouts/slideLayout5.xml"/><Relationship Id="rId10" Type="http://schemas.openxmlformats.org/officeDocument/2006/relationships/slideLayout" Target="../slideLayouts/slideLayout4.xml"/><Relationship Id="rId21" Type="http://schemas.openxmlformats.org/officeDocument/2006/relationships/theme" Target="../theme/theme2.xml"/><Relationship Id="rId13" Type="http://schemas.openxmlformats.org/officeDocument/2006/relationships/slideLayout" Target="../slideLayouts/slideLayout7.xml"/><Relationship Id="rId12" Type="http://schemas.openxmlformats.org/officeDocument/2006/relationships/slideLayout" Target="../slideLayouts/slideLayout6.xml"/><Relationship Id="rId1" Type="http://schemas.openxmlformats.org/officeDocument/2006/relationships/image" Target="../media/image6.jpg"/><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Layout" Target="../slideLayouts/slideLayout3.xml"/><Relationship Id="rId15" Type="http://schemas.openxmlformats.org/officeDocument/2006/relationships/slideLayout" Target="../slideLayouts/slideLayout9.xml"/><Relationship Id="rId14" Type="http://schemas.openxmlformats.org/officeDocument/2006/relationships/slideLayout" Target="../slideLayouts/slideLayout8.xml"/><Relationship Id="rId17" Type="http://schemas.openxmlformats.org/officeDocument/2006/relationships/slideLayout" Target="../slideLayouts/slideLayout11.xml"/><Relationship Id="rId16" Type="http://schemas.openxmlformats.org/officeDocument/2006/relationships/slideLayout" Target="../slideLayouts/slideLayout10.xml"/><Relationship Id="rId5" Type="http://schemas.openxmlformats.org/officeDocument/2006/relationships/image" Target="../media/image2.png"/><Relationship Id="rId19" Type="http://schemas.openxmlformats.org/officeDocument/2006/relationships/slideLayout" Target="../slideLayouts/slideLayout13.xml"/><Relationship Id="rId6" Type="http://schemas.openxmlformats.org/officeDocument/2006/relationships/image" Target="../media/image3.png"/><Relationship Id="rId18" Type="http://schemas.openxmlformats.org/officeDocument/2006/relationships/slideLayout" Target="../slideLayouts/slideLayout12.xml"/><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2">
            <a:alphaModFix/>
          </a:blip>
          <a:srcRect b="0" l="3613" r="0" t="0"/>
          <a:stretch/>
        </p:blipFill>
        <p:spPr>
          <a:xfrm>
            <a:off x="0" y="2670175"/>
            <a:ext cx="4037012" cy="4187824"/>
          </a:xfrm>
          <a:prstGeom prst="rect">
            <a:avLst/>
          </a:prstGeom>
          <a:noFill/>
          <a:ln>
            <a:noFill/>
          </a:ln>
        </p:spPr>
      </p:pic>
      <p:pic>
        <p:nvPicPr>
          <p:cNvPr id="7" name="Shape 7"/>
          <p:cNvPicPr preferRelativeResize="0"/>
          <p:nvPr/>
        </p:nvPicPr>
        <p:blipFill rotWithShape="1">
          <a:blip r:embed="rId3">
            <a:alphaModFix/>
          </a:blip>
          <a:srcRect b="0" l="35639" r="0" t="0"/>
          <a:stretch/>
        </p:blipFill>
        <p:spPr>
          <a:xfrm>
            <a:off x="0" y="2892425"/>
            <a:ext cx="1522412" cy="2365375"/>
          </a:xfrm>
          <a:prstGeom prst="rect">
            <a:avLst/>
          </a:prstGeom>
          <a:noFill/>
          <a:ln>
            <a:noFill/>
          </a:ln>
        </p:spPr>
      </p:pic>
      <p:grpSp>
        <p:nvGrpSpPr>
          <p:cNvPr id="8" name="Shape 8"/>
          <p:cNvGrpSpPr/>
          <p:nvPr/>
        </p:nvGrpSpPr>
        <p:grpSpPr>
          <a:xfrm>
            <a:off x="8607425" y="1676400"/>
            <a:ext cx="2822574" cy="2822574"/>
            <a:chOff x="8607425" y="1676400"/>
            <a:chExt cx="2822574" cy="2822574"/>
          </a:xfrm>
        </p:grpSpPr>
        <p:pic>
          <p:nvPicPr>
            <p:cNvPr id="9" name="Shape 9"/>
            <p:cNvPicPr preferRelativeResize="0"/>
            <p:nvPr/>
          </p:nvPicPr>
          <p:blipFill rotWithShape="1">
            <a:blip r:embed="rId4">
              <a:alphaModFix/>
            </a:blip>
            <a:srcRect b="0" l="0" r="0" t="0"/>
            <a:stretch/>
          </p:blipFill>
          <p:spPr>
            <a:xfrm>
              <a:off x="8607425" y="1676400"/>
              <a:ext cx="2822574" cy="2822574"/>
            </a:xfrm>
            <a:prstGeom prst="rect">
              <a:avLst/>
            </a:prstGeom>
            <a:noFill/>
            <a:ln>
              <a:noFill/>
            </a:ln>
          </p:spPr>
        </p:pic>
        <p:sp>
          <p:nvSpPr>
            <p:cNvPr id="10" name="Shape 10"/>
            <p:cNvSpPr/>
            <p:nvPr/>
          </p:nvSpPr>
          <p:spPr>
            <a:xfrm>
              <a:off x="9021761" y="2089150"/>
              <a:ext cx="1993900" cy="1993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grpSp>
      <p:pic>
        <p:nvPicPr>
          <p:cNvPr id="11" name="Shape 11"/>
          <p:cNvPicPr preferRelativeResize="0"/>
          <p:nvPr/>
        </p:nvPicPr>
        <p:blipFill rotWithShape="1">
          <a:blip r:embed="rId5">
            <a:alphaModFix/>
          </a:blip>
          <a:srcRect b="0" l="0" r="0" t="28812"/>
          <a:stretch/>
        </p:blipFill>
        <p:spPr>
          <a:xfrm>
            <a:off x="7999411" y="0"/>
            <a:ext cx="1603375" cy="1141411"/>
          </a:xfrm>
          <a:prstGeom prst="rect">
            <a:avLst/>
          </a:prstGeom>
          <a:noFill/>
          <a:ln>
            <a:noFill/>
          </a:ln>
        </p:spPr>
      </p:pic>
      <p:pic>
        <p:nvPicPr>
          <p:cNvPr id="12" name="Shape 12"/>
          <p:cNvPicPr preferRelativeResize="0"/>
          <p:nvPr/>
        </p:nvPicPr>
        <p:blipFill rotWithShape="1">
          <a:blip r:embed="rId6">
            <a:alphaModFix/>
          </a:blip>
          <a:srcRect b="23320" l="0" r="0" t="0"/>
          <a:stretch/>
        </p:blipFill>
        <p:spPr>
          <a:xfrm>
            <a:off x="8609011" y="6096000"/>
            <a:ext cx="993774" cy="762000"/>
          </a:xfrm>
          <a:prstGeom prst="rect">
            <a:avLst/>
          </a:prstGeom>
          <a:noFill/>
          <a:ln>
            <a:noFill/>
          </a:ln>
        </p:spPr>
      </p:pic>
      <p:sp>
        <p:nvSpPr>
          <p:cNvPr id="13" name="Shape 13"/>
          <p:cNvSpPr/>
          <p:nvPr/>
        </p:nvSpPr>
        <p:spPr>
          <a:xfrm>
            <a:off x="10437811" y="0"/>
            <a:ext cx="685799" cy="1143000"/>
          </a:xfrm>
          <a:prstGeom prst="rect">
            <a:avLst/>
          </a:prstGeom>
          <a:solidFill>
            <a:schemeClr val="accent1"/>
          </a:solidFill>
          <a:ln>
            <a:noFill/>
          </a:ln>
          <a:effectLst>
            <a:outerShdw blurRad="63500" dir="5400000" dist="25400">
              <a:srgbClr val="000000">
                <a:alpha val="44705"/>
              </a:srgbClr>
            </a:outerShdw>
          </a:effectLst>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
        <p:nvSpPr>
          <p:cNvPr id="14" name="Shape 14"/>
          <p:cNvSpPr txBox="1"/>
          <p:nvPr>
            <p:ph type="title"/>
          </p:nvPr>
        </p:nvSpPr>
        <p:spPr>
          <a:xfrm>
            <a:off x="646112" y="452437"/>
            <a:ext cx="9404349" cy="1400174"/>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5" name="Shape 15"/>
          <p:cNvSpPr txBox="1"/>
          <p:nvPr>
            <p:ph idx="1" type="body"/>
          </p:nvPr>
        </p:nvSpPr>
        <p:spPr>
          <a:xfrm>
            <a:off x="1103312" y="2052636"/>
            <a:ext cx="8947149" cy="4195762"/>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0" type="dt"/>
          </p:nvPr>
        </p:nvSpPr>
        <p:spPr>
          <a:xfrm rot="5400000">
            <a:off x="10155236" y="1790699"/>
            <a:ext cx="990599" cy="304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100" u="none">
                <a:solidFill>
                  <a:srgbClr val="FFFFFF"/>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17" name="Shape 17"/>
          <p:cNvSpPr txBox="1"/>
          <p:nvPr>
            <p:ph idx="11" type="ftr"/>
          </p:nvPr>
        </p:nvSpPr>
        <p:spPr>
          <a:xfrm rot="5400000">
            <a:off x="8951118" y="3225006"/>
            <a:ext cx="3859212" cy="304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6pPr>
            <a:lvl7pPr indent="0" lvl="6" marL="32004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7pPr>
            <a:lvl8pPr indent="0" lvl="7" marL="45720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8pPr>
            <a:lvl9pPr indent="0" lvl="8" marL="6400800" marR="0" rtl="0" algn="l">
              <a:lnSpc>
                <a:spcPct val="100000"/>
              </a:lnSpc>
              <a:spcBef>
                <a:spcPts val="0"/>
              </a:spcBef>
              <a:spcAft>
                <a:spcPts val="0"/>
              </a:spcAft>
              <a:buNone/>
              <a:defRPr b="0" i="0" sz="1800" u="none" cap="none" strike="noStrike">
                <a:solidFill>
                  <a:schemeClr val="lt1"/>
                </a:solidFill>
                <a:latin typeface="Century Gothic"/>
                <a:ea typeface="Century Gothic"/>
                <a:cs typeface="Century Gothic"/>
                <a:sym typeface="Century Gothic"/>
              </a:defRPr>
            </a:lvl9pPr>
          </a:lstStyle>
          <a:p/>
        </p:txBody>
      </p:sp>
      <p:sp>
        <p:nvSpPr>
          <p:cNvPr id="18" name="Shape 18"/>
          <p:cNvSpPr txBox="1"/>
          <p:nvPr>
            <p:ph idx="12" type="sldNum"/>
          </p:nvPr>
        </p:nvSpPr>
        <p:spPr>
          <a:xfrm>
            <a:off x="10352086" y="295275"/>
            <a:ext cx="838199" cy="76834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Century Gothic"/>
              <a:buNone/>
            </a:pPr>
            <a:fld id="{00000000-1234-1234-1234-123412341234}" type="slidenum">
              <a:rPr b="0" i="0" lang="en-US" sz="2800" u="none">
                <a:solidFill>
                  <a:srgbClr val="FFFFFF"/>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 id="214748366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Argus_-_Audit_Record_Generation_and_Utilization_System" TargetMode="External"/><Relationship Id="rId4" Type="http://schemas.openxmlformats.org/officeDocument/2006/relationships/hyperlink" Target="http://www.cisco.com/en/US/technologies/tk648/tk362/technologies_white_paper09186a00800a3db9.pdf" TargetMode="External"/><Relationship Id="rId5" Type="http://schemas.openxmlformats.org/officeDocument/2006/relationships/hyperlink" Target="https://en.wikipedia.org/wiki/Elephant_flo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1155700" y="1447800"/>
            <a:ext cx="8824911" cy="3328986"/>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7200" u="none" cap="none" strike="noStrike">
                <a:solidFill>
                  <a:schemeClr val="lt2"/>
                </a:solidFill>
                <a:latin typeface="Century Gothic"/>
                <a:ea typeface="Century Gothic"/>
                <a:cs typeface="Century Gothic"/>
                <a:sym typeface="Century Gothic"/>
              </a:rPr>
              <a:t>Using Netflow to Determine Risk in IT Infrastructure</a:t>
            </a:r>
          </a:p>
        </p:txBody>
      </p:sp>
      <p:sp>
        <p:nvSpPr>
          <p:cNvPr id="112" name="Shape 112"/>
          <p:cNvSpPr txBox="1"/>
          <p:nvPr>
            <p:ph idx="1" type="subTitle"/>
          </p:nvPr>
        </p:nvSpPr>
        <p:spPr>
          <a:xfrm>
            <a:off x="1155700" y="4776787"/>
            <a:ext cx="8824911" cy="1417636"/>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ans Symbols"/>
              <a:buNone/>
            </a:pPr>
            <a:r>
              <a:rPr b="0" i="0" lang="en-US" sz="1900" u="none" cap="none" strike="noStrike">
                <a:solidFill>
                  <a:schemeClr val="accent1"/>
                </a:solidFill>
                <a:latin typeface="Century Gothic"/>
                <a:ea typeface="Century Gothic"/>
                <a:cs typeface="Century Gothic"/>
                <a:sym typeface="Century Gothic"/>
              </a:rPr>
              <a:t>ITIS 6230 INFORMATION INFRASTRUCTURE PROTECTION</a:t>
            </a:r>
          </a:p>
          <a:p>
            <a:pPr indent="0" lvl="0" marL="0" marR="0" rtl="0" algn="l">
              <a:lnSpc>
                <a:spcPct val="80000"/>
              </a:lnSpc>
              <a:spcBef>
                <a:spcPts val="1000"/>
              </a:spcBef>
              <a:spcAft>
                <a:spcPts val="0"/>
              </a:spcAft>
              <a:buClr>
                <a:schemeClr val="accent1"/>
              </a:buClr>
              <a:buSzPct val="25000"/>
              <a:buFont typeface="Noto Sans Symbols"/>
              <a:buNone/>
            </a:pPr>
            <a:r>
              <a:rPr b="0" i="0" lang="en-US" sz="1900" u="none" cap="none" strike="noStrike">
                <a:solidFill>
                  <a:schemeClr val="accent1"/>
                </a:solidFill>
                <a:latin typeface="Century Gothic"/>
                <a:ea typeface="Century Gothic"/>
                <a:cs typeface="Century Gothic"/>
                <a:sym typeface="Century Gothic"/>
              </a:rPr>
              <a:t>SPRING 2017 SEMESTER PROJECT</a:t>
            </a:r>
          </a:p>
          <a:p>
            <a:pPr indent="0" lvl="0" marL="0" marR="0" rtl="0" algn="l">
              <a:lnSpc>
                <a:spcPct val="80000"/>
              </a:lnSpc>
              <a:spcBef>
                <a:spcPts val="1000"/>
              </a:spcBef>
              <a:spcAft>
                <a:spcPts val="0"/>
              </a:spcAft>
              <a:buClr>
                <a:schemeClr val="accent1"/>
              </a:buClr>
              <a:buSzPct val="25000"/>
              <a:buFont typeface="Noto Sans Symbols"/>
              <a:buNone/>
            </a:pPr>
            <a:r>
              <a:rPr b="0" i="0" lang="en-US" sz="1900" u="none" cap="none" strike="noStrike">
                <a:solidFill>
                  <a:schemeClr val="accent1"/>
                </a:solidFill>
                <a:latin typeface="Century Gothic"/>
                <a:ea typeface="Century Gothic"/>
                <a:cs typeface="Century Gothic"/>
                <a:sym typeface="Century Gothic"/>
              </a:rPr>
              <a:t>RANJITH KUMAR RAVIKUMAR</a:t>
            </a:r>
          </a:p>
          <a:p>
            <a:pPr indent="0" lvl="0" marL="0" marR="0" rtl="0" algn="l">
              <a:lnSpc>
                <a:spcPct val="80000"/>
              </a:lnSpc>
              <a:spcBef>
                <a:spcPts val="1000"/>
              </a:spcBef>
              <a:spcAft>
                <a:spcPts val="0"/>
              </a:spcAft>
              <a:buClr>
                <a:schemeClr val="accent1"/>
              </a:buClr>
              <a:buSzPct val="25000"/>
              <a:buFont typeface="Noto Sans Symbols"/>
              <a:buNone/>
            </a:pPr>
            <a:r>
              <a:rPr b="0" i="0" lang="en-US" sz="1900" u="none" cap="none" strike="noStrike">
                <a:solidFill>
                  <a:schemeClr val="accent1"/>
                </a:solidFill>
                <a:latin typeface="Century Gothic"/>
                <a:ea typeface="Century Gothic"/>
                <a:cs typeface="Century Gothic"/>
                <a:sym typeface="Century Gothic"/>
              </a:rPr>
              <a:t>JONATHAN FRAZIER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Primary Prolog Facts</a:t>
            </a:r>
          </a:p>
        </p:txBody>
      </p:sp>
      <p:sp>
        <p:nvSpPr>
          <p:cNvPr id="166" name="Shape 166"/>
          <p:cNvSpPr txBox="1"/>
          <p:nvPr>
            <p:ph idx="1" type="body"/>
          </p:nvPr>
        </p:nvSpPr>
        <p:spPr>
          <a:xfrm>
            <a:off x="1103312" y="2052636"/>
            <a:ext cx="8947200" cy="4195800"/>
          </a:xfrm>
          <a:prstGeom prst="rect">
            <a:avLst/>
          </a:prstGeom>
        </p:spPr>
        <p:txBody>
          <a:bodyPr anchorCtr="0" anchor="t" bIns="91425" lIns="91425" rIns="91425" tIns="91425">
            <a:noAutofit/>
          </a:bodyPr>
          <a:lstStyle/>
          <a:p>
            <a:pPr indent="-228600" lvl="0" marL="457200">
              <a:lnSpc>
                <a:spcPct val="200000"/>
              </a:lnSpc>
              <a:spcBef>
                <a:spcPts val="0"/>
              </a:spcBef>
            </a:pPr>
            <a:r>
              <a:rPr lang="en-US"/>
              <a:t>sTos - Source Type of Service Byte</a:t>
            </a:r>
          </a:p>
          <a:p>
            <a:pPr indent="-228600" lvl="0" marL="457200">
              <a:lnSpc>
                <a:spcPct val="200000"/>
              </a:lnSpc>
              <a:spcBef>
                <a:spcPts val="0"/>
              </a:spcBef>
            </a:pPr>
            <a:r>
              <a:rPr lang="en-US"/>
              <a:t>dTos - Destination Type of Service Byte</a:t>
            </a:r>
          </a:p>
          <a:p>
            <a:pPr indent="-228600" lvl="0" marL="457200">
              <a:lnSpc>
                <a:spcPct val="200000"/>
              </a:lnSpc>
              <a:spcBef>
                <a:spcPts val="0"/>
              </a:spcBef>
            </a:pPr>
            <a:r>
              <a:rPr lang="en-US"/>
              <a:t>TotPkts - Total Packets in Flow</a:t>
            </a:r>
          </a:p>
          <a:p>
            <a:pPr indent="-228600" lvl="0" marL="457200">
              <a:lnSpc>
                <a:spcPct val="200000"/>
              </a:lnSpc>
              <a:spcBef>
                <a:spcPts val="0"/>
              </a:spcBef>
            </a:pPr>
            <a:r>
              <a:rPr lang="en-US"/>
              <a:t>TotBytes - Total Bytes in Flow</a:t>
            </a:r>
          </a:p>
          <a:p>
            <a:pPr indent="-228600" lvl="0" marL="457200">
              <a:lnSpc>
                <a:spcPct val="200000"/>
              </a:lnSpc>
              <a:spcBef>
                <a:spcPts val="0"/>
              </a:spcBef>
            </a:pPr>
            <a:r>
              <a:rPr lang="en-US"/>
              <a:t>SrcBytes - Total Bytes sent by Source</a:t>
            </a:r>
          </a:p>
          <a:p>
            <a:pPr indent="-228600" lvl="0" marL="457200">
              <a:lnSpc>
                <a:spcPct val="200000"/>
              </a:lnSpc>
              <a:spcBef>
                <a:spcPts val="0"/>
              </a:spcBef>
            </a:pPr>
            <a:r>
              <a:rPr lang="en-US"/>
              <a:t>Label - Label applied to flow by Flow analysis software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Prolog Queries</a:t>
            </a:r>
          </a:p>
        </p:txBody>
      </p:sp>
      <p:sp>
        <p:nvSpPr>
          <p:cNvPr id="172" name="Shape 172"/>
          <p:cNvSpPr txBox="1"/>
          <p:nvPr>
            <p:ph idx="1" type="body"/>
          </p:nvPr>
        </p:nvSpPr>
        <p:spPr>
          <a:xfrm>
            <a:off x="1049937" y="1465586"/>
            <a:ext cx="8947200" cy="4195800"/>
          </a:xfrm>
          <a:prstGeom prst="rect">
            <a:avLst/>
          </a:prstGeom>
        </p:spPr>
        <p:txBody>
          <a:bodyPr anchorCtr="0" anchor="t" bIns="91425" lIns="91425" rIns="91425" tIns="91425">
            <a:noAutofit/>
          </a:bodyPr>
          <a:lstStyle/>
          <a:p>
            <a:pPr indent="0" lvl="0" marL="0" marR="0" rtl="0" algn="l">
              <a:lnSpc>
                <a:spcPct val="150000"/>
              </a:lnSpc>
              <a:spcBef>
                <a:spcPts val="1000"/>
              </a:spcBef>
              <a:spcAft>
                <a:spcPts val="0"/>
              </a:spcAft>
              <a:buNone/>
            </a:pPr>
            <a:r>
              <a:rPr lang="en-US"/>
              <a:t>Network </a:t>
            </a:r>
            <a:r>
              <a:rPr lang="en-US"/>
              <a:t>Connectivity</a:t>
            </a:r>
          </a:p>
          <a:p>
            <a:pPr indent="-330200" lvl="0" marL="457200" marR="0" rtl="0" algn="l">
              <a:lnSpc>
                <a:spcPct val="150000"/>
              </a:lnSpc>
              <a:spcBef>
                <a:spcPts val="1000"/>
              </a:spcBef>
              <a:spcAft>
                <a:spcPts val="0"/>
              </a:spcAft>
              <a:buClr>
                <a:schemeClr val="accent1"/>
              </a:buClr>
              <a:buSzPct val="80000"/>
              <a:buFont typeface="Noto Sans Symbols"/>
            </a:pPr>
            <a:r>
              <a:rPr lang="en-US"/>
              <a:t>For each source IP addr, find all the unique dest. IP addr that </a:t>
            </a:r>
            <a:r>
              <a:rPr lang="en-US"/>
              <a:t>s</a:t>
            </a:r>
            <a:r>
              <a:rPr lang="en-US"/>
              <a:t>ource is communicating with</a:t>
            </a:r>
          </a:p>
          <a:p>
            <a:pPr indent="-330200" lvl="0" marL="457200" marR="0" rtl="0" algn="l">
              <a:lnSpc>
                <a:spcPct val="150000"/>
              </a:lnSpc>
              <a:spcBef>
                <a:spcPts val="1000"/>
              </a:spcBef>
              <a:spcAft>
                <a:spcPts val="0"/>
              </a:spcAft>
              <a:buClr>
                <a:schemeClr val="accent1"/>
              </a:buClr>
              <a:buSzPct val="80000"/>
              <a:buFont typeface="Noto Sans Symbols"/>
            </a:pPr>
            <a:r>
              <a:rPr lang="en-US"/>
              <a:t>For each dest. IP addr, find all the unique source IP addr that is communicating with the destination host.</a:t>
            </a:r>
          </a:p>
          <a:p>
            <a:pPr indent="-228600" lvl="0" marL="457200" marR="0" rtl="0" algn="l">
              <a:lnSpc>
                <a:spcPct val="150000"/>
              </a:lnSpc>
              <a:spcBef>
                <a:spcPts val="1000"/>
              </a:spcBef>
              <a:spcAft>
                <a:spcPts val="0"/>
              </a:spcAft>
            </a:pPr>
            <a:r>
              <a:rPr lang="en-US"/>
              <a:t>Allows us to see nodes that are well connected verses nodes that are isolated.  </a:t>
            </a:r>
          </a:p>
          <a:p>
            <a:pPr indent="-228600" lvl="0" marL="457200" marR="0" rtl="0" algn="l">
              <a:lnSpc>
                <a:spcPct val="150000"/>
              </a:lnSpc>
              <a:spcBef>
                <a:spcPts val="1000"/>
              </a:spcBef>
              <a:spcAft>
                <a:spcPts val="0"/>
              </a:spcAft>
            </a:pPr>
            <a:r>
              <a:rPr lang="en-US"/>
              <a:t>Helps determine </a:t>
            </a:r>
            <a:r>
              <a:rPr lang="en-US"/>
              <a:t>attack ability</a:t>
            </a:r>
            <a:r>
              <a:rPr lang="en-US"/>
              <a:t> and exploitability (How well connected a node is, this will show nodes that are critical links within a network).</a:t>
            </a:r>
          </a:p>
          <a:p>
            <a:pPr indent="0" lvl="0" marL="0" marR="0" rtl="0" algn="l">
              <a:lnSpc>
                <a:spcPct val="150000"/>
              </a:lnSpc>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Prolog Queries</a:t>
            </a:r>
          </a:p>
        </p:txBody>
      </p:sp>
      <p:sp>
        <p:nvSpPr>
          <p:cNvPr id="178" name="Shape 178"/>
          <p:cNvSpPr txBox="1"/>
          <p:nvPr>
            <p:ph idx="1" type="body"/>
          </p:nvPr>
        </p:nvSpPr>
        <p:spPr>
          <a:xfrm>
            <a:off x="1103312" y="1612336"/>
            <a:ext cx="8947200" cy="4195800"/>
          </a:xfrm>
          <a:prstGeom prst="rect">
            <a:avLst/>
          </a:prstGeom>
        </p:spPr>
        <p:txBody>
          <a:bodyPr anchorCtr="0" anchor="t" bIns="91425" lIns="91425" rIns="91425" tIns="91425">
            <a:noAutofit/>
          </a:bodyPr>
          <a:lstStyle/>
          <a:p>
            <a:pPr indent="0" lvl="0" marL="0" rtl="0">
              <a:lnSpc>
                <a:spcPct val="150000"/>
              </a:lnSpc>
              <a:spcBef>
                <a:spcPts val="0"/>
              </a:spcBef>
              <a:buNone/>
            </a:pPr>
            <a:r>
              <a:rPr lang="en-US"/>
              <a:t>Statistical Queries</a:t>
            </a:r>
          </a:p>
          <a:p>
            <a:pPr indent="-228600" lvl="0" marL="457200" rtl="0">
              <a:lnSpc>
                <a:spcPct val="150000"/>
              </a:lnSpc>
              <a:spcBef>
                <a:spcPts val="0"/>
              </a:spcBef>
            </a:pPr>
            <a:r>
              <a:rPr lang="en-US"/>
              <a:t>Determine average duration of flows to and from a specific node</a:t>
            </a:r>
          </a:p>
          <a:p>
            <a:pPr indent="-228600" lvl="0" marL="457200" rtl="0">
              <a:lnSpc>
                <a:spcPct val="150000"/>
              </a:lnSpc>
              <a:spcBef>
                <a:spcPts val="0"/>
              </a:spcBef>
            </a:pPr>
            <a:r>
              <a:rPr lang="en-US"/>
              <a:t>Determine total bytes sent to and received from a specific node</a:t>
            </a:r>
          </a:p>
          <a:p>
            <a:pPr indent="-228600" lvl="0" marL="457200" rtl="0">
              <a:lnSpc>
                <a:spcPct val="150000"/>
              </a:lnSpc>
              <a:spcBef>
                <a:spcPts val="0"/>
              </a:spcBef>
            </a:pPr>
            <a:r>
              <a:rPr lang="en-US"/>
              <a:t>Allows a more granular look at the network traffic going to and coming from a specific node.</a:t>
            </a:r>
          </a:p>
          <a:p>
            <a:pPr indent="-228600" lvl="0" marL="457200" rtl="0">
              <a:lnSpc>
                <a:spcPct val="150000"/>
              </a:lnSpc>
              <a:spcBef>
                <a:spcPts val="0"/>
              </a:spcBef>
            </a:pPr>
            <a:r>
              <a:rPr lang="en-US"/>
              <a:t>Can analyze flow data for nodes identified above to further determine risk posed by and to the node in question</a:t>
            </a:r>
          </a:p>
          <a:p>
            <a:pPr lvl="0">
              <a:lnSpc>
                <a:spcPct val="150000"/>
              </a:lnSpc>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Prolog Queries</a:t>
            </a:r>
          </a:p>
        </p:txBody>
      </p:sp>
      <p:sp>
        <p:nvSpPr>
          <p:cNvPr id="184" name="Shape 184"/>
          <p:cNvSpPr txBox="1"/>
          <p:nvPr>
            <p:ph idx="1" type="body"/>
          </p:nvPr>
        </p:nvSpPr>
        <p:spPr>
          <a:xfrm>
            <a:off x="874712" y="1478911"/>
            <a:ext cx="8947200" cy="4195800"/>
          </a:xfrm>
          <a:prstGeom prst="rect">
            <a:avLst/>
          </a:prstGeom>
        </p:spPr>
        <p:txBody>
          <a:bodyPr anchorCtr="0" anchor="t" bIns="91425" lIns="91425" rIns="91425" tIns="91425">
            <a:noAutofit/>
          </a:bodyPr>
          <a:lstStyle/>
          <a:p>
            <a:pPr indent="0" lvl="0" marL="0" rtl="0">
              <a:lnSpc>
                <a:spcPct val="150000"/>
              </a:lnSpc>
              <a:spcBef>
                <a:spcPts val="0"/>
              </a:spcBef>
              <a:buNone/>
            </a:pPr>
            <a:r>
              <a:rPr lang="en-US"/>
              <a:t>Check for Excessive Bandwidth Usage</a:t>
            </a:r>
          </a:p>
          <a:p>
            <a:pPr indent="-228600" lvl="0" marL="457200" rtl="0">
              <a:lnSpc>
                <a:spcPct val="150000"/>
              </a:lnSpc>
              <a:spcBef>
                <a:spcPts val="0"/>
              </a:spcBef>
            </a:pPr>
            <a:r>
              <a:rPr lang="en-US"/>
              <a:t>Determine what the average duration of all the flows in the database.</a:t>
            </a:r>
          </a:p>
          <a:p>
            <a:pPr indent="-228600" lvl="0" marL="457200" rtl="0">
              <a:lnSpc>
                <a:spcPct val="150000"/>
              </a:lnSpc>
              <a:spcBef>
                <a:spcPts val="0"/>
              </a:spcBef>
            </a:pPr>
            <a:r>
              <a:rPr lang="en-US"/>
              <a:t>Next determine flows that have a duration that is 200% of the average duration.  This metric is customizable based on user preference.</a:t>
            </a:r>
          </a:p>
          <a:p>
            <a:pPr indent="-228600" lvl="0" marL="457200" rtl="0">
              <a:lnSpc>
                <a:spcPct val="150000"/>
              </a:lnSpc>
              <a:spcBef>
                <a:spcPts val="0"/>
              </a:spcBef>
            </a:pPr>
            <a:r>
              <a:rPr lang="en-US"/>
              <a:t>Finally, of the flows that are 200% of the average duration, find any flows whose bandwidth exceeds 1% of the link capacity.  In our dataset we picked a bandwidth of 10Mbps (This is low by industry standards, but used for </a:t>
            </a:r>
            <a:r>
              <a:rPr lang="en-US"/>
              <a:t>demonstration</a:t>
            </a:r>
            <a:r>
              <a:rPr lang="en-US"/>
              <a:t> purposes).</a:t>
            </a:r>
          </a:p>
          <a:p>
            <a:pPr indent="0" lvl="0" marL="457200">
              <a:lnSpc>
                <a:spcPct val="150000"/>
              </a:lnSpc>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646112" y="452437"/>
            <a:ext cx="9404400" cy="1400100"/>
          </a:xfrm>
          <a:prstGeom prst="rect">
            <a:avLst/>
          </a:prstGeom>
        </p:spPr>
        <p:txBody>
          <a:bodyPr anchorCtr="0" anchor="t" bIns="91425" lIns="91425" rIns="91425" tIns="91425">
            <a:noAutofit/>
          </a:bodyPr>
          <a:lstStyle/>
          <a:p>
            <a:pPr lvl="0" rtl="0">
              <a:spcBef>
                <a:spcPts val="0"/>
              </a:spcBef>
              <a:buNone/>
            </a:pPr>
            <a:r>
              <a:rPr lang="en-US"/>
              <a:t>Prolog Queries</a:t>
            </a:r>
          </a:p>
        </p:txBody>
      </p:sp>
      <p:sp>
        <p:nvSpPr>
          <p:cNvPr id="190" name="Shape 190"/>
          <p:cNvSpPr txBox="1"/>
          <p:nvPr>
            <p:ph idx="1" type="body"/>
          </p:nvPr>
        </p:nvSpPr>
        <p:spPr>
          <a:xfrm>
            <a:off x="874712" y="1478911"/>
            <a:ext cx="8947200" cy="4195800"/>
          </a:xfrm>
          <a:prstGeom prst="rect">
            <a:avLst/>
          </a:prstGeom>
        </p:spPr>
        <p:txBody>
          <a:bodyPr anchorCtr="0" anchor="t" bIns="91425" lIns="91425" rIns="91425" tIns="91425">
            <a:noAutofit/>
          </a:bodyPr>
          <a:lstStyle/>
          <a:p>
            <a:pPr indent="0" lvl="0" marL="0" rtl="0">
              <a:spcBef>
                <a:spcPts val="0"/>
              </a:spcBef>
              <a:buNone/>
            </a:pPr>
            <a:r>
              <a:rPr lang="en-US"/>
              <a:t>Check for Excessive Bandwidth Usage</a:t>
            </a:r>
          </a:p>
          <a:p>
            <a:pPr indent="-228600" lvl="0" marL="457200" rtl="0">
              <a:lnSpc>
                <a:spcPct val="150000"/>
              </a:lnSpc>
              <a:spcBef>
                <a:spcPts val="0"/>
              </a:spcBef>
            </a:pPr>
            <a:r>
              <a:rPr lang="en-US"/>
              <a:t>The 1% of link capacity metric was chosen to represent what an “Elephant Flow” may look like on a network[3]</a:t>
            </a:r>
          </a:p>
          <a:p>
            <a:pPr indent="-228600" lvl="0" marL="457200" rtl="0">
              <a:lnSpc>
                <a:spcPct val="150000"/>
              </a:lnSpc>
              <a:spcBef>
                <a:spcPts val="0"/>
              </a:spcBef>
            </a:pPr>
            <a:r>
              <a:rPr lang="en-US"/>
              <a:t>This metric can be used to identify those nodes that pose a risk to link availability.</a:t>
            </a:r>
          </a:p>
          <a:p>
            <a:pPr indent="-228600" lvl="0" marL="457200" rtl="0">
              <a:lnSpc>
                <a:spcPct val="150000"/>
              </a:lnSpc>
              <a:spcBef>
                <a:spcPts val="0"/>
              </a:spcBef>
            </a:pPr>
            <a:r>
              <a:rPr lang="en-US"/>
              <a:t>The same methods can be done to find “Mouse” flows on the network, except use of link bandwidth would be very small.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Protocols Found in Flow Dataset</a:t>
            </a:r>
          </a:p>
        </p:txBody>
      </p:sp>
      <p:sp>
        <p:nvSpPr>
          <p:cNvPr id="196" name="Shape 196"/>
          <p:cNvSpPr txBox="1"/>
          <p:nvPr>
            <p:ph idx="1" type="body"/>
          </p:nvPr>
        </p:nvSpPr>
        <p:spPr>
          <a:xfrm>
            <a:off x="646112" y="1532286"/>
            <a:ext cx="8947200" cy="4195800"/>
          </a:xfrm>
          <a:prstGeom prst="rect">
            <a:avLst/>
          </a:prstGeom>
        </p:spPr>
        <p:txBody>
          <a:bodyPr anchorCtr="0" anchor="t" bIns="91425" lIns="91425" rIns="91425" tIns="91425">
            <a:noAutofit/>
          </a:bodyPr>
          <a:lstStyle/>
          <a:p>
            <a:pPr lvl="0">
              <a:spcBef>
                <a:spcPts val="0"/>
              </a:spcBef>
              <a:buNone/>
            </a:pPr>
            <a:r>
              <a:rPr lang="en-US"/>
              <a:t>List of all protocols used in the system</a:t>
            </a:r>
          </a:p>
          <a:p>
            <a:pPr indent="-228600" lvl="1" marL="914400" rtl="0">
              <a:lnSpc>
                <a:spcPct val="150000"/>
              </a:lnSpc>
              <a:spcBef>
                <a:spcPts val="0"/>
              </a:spcBef>
            </a:pPr>
            <a:r>
              <a:rPr lang="en-US"/>
              <a:t>arp,icmp,igmp,ipv6</a:t>
            </a:r>
          </a:p>
          <a:p>
            <a:pPr indent="-228600" lvl="1" marL="914400" rtl="0">
              <a:lnSpc>
                <a:spcPct val="150000"/>
              </a:lnSpc>
              <a:spcBef>
                <a:spcPts val="0"/>
              </a:spcBef>
            </a:pPr>
            <a:r>
              <a:rPr lang="en-US"/>
              <a:t>pim,rtcp,rtp,</a:t>
            </a:r>
          </a:p>
          <a:p>
            <a:pPr indent="-228600" lvl="1" marL="914400" rtl="0">
              <a:lnSpc>
                <a:spcPct val="150000"/>
              </a:lnSpc>
              <a:spcBef>
                <a:spcPts val="0"/>
              </a:spcBef>
            </a:pPr>
            <a:r>
              <a:rPr lang="en-US"/>
              <a:t>tcp,udp</a:t>
            </a:r>
          </a:p>
          <a:p>
            <a:pPr indent="-228600" lvl="1" marL="914400" rtl="0">
              <a:lnSpc>
                <a:spcPct val="150000"/>
              </a:lnSpc>
              <a:spcBef>
                <a:spcPts val="0"/>
              </a:spcBef>
            </a:pPr>
            <a:r>
              <a:rPr lang="en-US"/>
              <a:t>ipv6-icmp</a:t>
            </a:r>
          </a:p>
          <a:p>
            <a:pPr indent="-228600" lvl="1" marL="914400" rtl="0">
              <a:lnSpc>
                <a:spcPct val="150000"/>
              </a:lnSpc>
              <a:spcBef>
                <a:spcPts val="0"/>
              </a:spcBef>
            </a:pPr>
            <a:r>
              <a:rPr lang="en-US"/>
              <a:t>ipx/spx</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Limitations/Challenges</a:t>
            </a:r>
          </a:p>
        </p:txBody>
      </p:sp>
      <p:sp>
        <p:nvSpPr>
          <p:cNvPr id="202" name="Shape 202"/>
          <p:cNvSpPr txBox="1"/>
          <p:nvPr>
            <p:ph idx="1" type="body"/>
          </p:nvPr>
        </p:nvSpPr>
        <p:spPr>
          <a:xfrm>
            <a:off x="646112" y="1572311"/>
            <a:ext cx="8947200" cy="41958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The network capture data we got was totally random</a:t>
            </a:r>
          </a:p>
          <a:p>
            <a:pPr indent="-228600" lvl="0" marL="457200" rtl="0">
              <a:lnSpc>
                <a:spcPct val="150000"/>
              </a:lnSpc>
              <a:spcBef>
                <a:spcPts val="0"/>
              </a:spcBef>
            </a:pPr>
            <a:r>
              <a:rPr lang="en-US"/>
              <a:t>We have no knowledge of the network system</a:t>
            </a:r>
          </a:p>
          <a:p>
            <a:pPr indent="-228600" lvl="0" marL="457200" rtl="0">
              <a:lnSpc>
                <a:spcPct val="150000"/>
              </a:lnSpc>
              <a:spcBef>
                <a:spcPts val="0"/>
              </a:spcBef>
            </a:pPr>
            <a:r>
              <a:rPr lang="en-US"/>
              <a:t>Need to do further parsing of the IP addr during Prolog analysis to separate external traffic from local network traffic</a:t>
            </a:r>
          </a:p>
          <a:p>
            <a:pPr indent="-228600" lvl="1" marL="914400">
              <a:lnSpc>
                <a:spcPct val="150000"/>
              </a:lnSpc>
              <a:spcBef>
                <a:spcPts val="0"/>
              </a:spcBef>
            </a:pPr>
            <a:r>
              <a:rPr lang="en-US"/>
              <a:t>Will provide a clearer view of nodes reachable from outside the network and which nodes have high </a:t>
            </a:r>
            <a:r>
              <a:rPr lang="en-US"/>
              <a:t>attack ability</a:t>
            </a:r>
            <a:r>
              <a:rPr lang="en-US"/>
              <a:t> inside the network.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References</a:t>
            </a:r>
          </a:p>
        </p:txBody>
      </p:sp>
      <p:sp>
        <p:nvSpPr>
          <p:cNvPr id="208" name="Shape 208"/>
          <p:cNvSpPr txBox="1"/>
          <p:nvPr>
            <p:ph idx="1" type="body"/>
          </p:nvPr>
        </p:nvSpPr>
        <p:spPr>
          <a:xfrm>
            <a:off x="106750" y="1174125"/>
            <a:ext cx="11994900" cy="5074200"/>
          </a:xfrm>
          <a:prstGeom prst="rect">
            <a:avLst/>
          </a:prstGeom>
        </p:spPr>
        <p:txBody>
          <a:bodyPr anchorCtr="0" anchor="t" bIns="91425" lIns="91425" rIns="91425" tIns="91425">
            <a:noAutofit/>
          </a:bodyPr>
          <a:lstStyle/>
          <a:p>
            <a:pPr indent="0" lvl="0" marL="0" rtl="0">
              <a:spcBef>
                <a:spcPts val="0"/>
              </a:spcBef>
              <a:buNone/>
            </a:pPr>
            <a:r>
              <a:rPr lang="en-US"/>
              <a:t>[1] </a:t>
            </a:r>
            <a:r>
              <a:rPr lang="en-US" u="sng">
                <a:solidFill>
                  <a:schemeClr val="hlink"/>
                </a:solidFill>
                <a:hlinkClick r:id="rId3"/>
              </a:rPr>
              <a:t>https://en.wikipedia.org/wiki/Argus_-_Audit_Record_Generation_and_Utilization_System</a:t>
            </a:r>
          </a:p>
          <a:p>
            <a:pPr indent="0" lvl="0" marL="0" rtl="0">
              <a:spcBef>
                <a:spcPts val="0"/>
              </a:spcBef>
              <a:buNone/>
            </a:pPr>
            <a:r>
              <a:rPr lang="en-US"/>
              <a:t>[2] </a:t>
            </a:r>
            <a:r>
              <a:rPr lang="en-US" u="sng">
                <a:solidFill>
                  <a:schemeClr val="hlink"/>
                </a:solidFill>
                <a:hlinkClick r:id="rId4"/>
              </a:rPr>
              <a:t>http://www.cisco.com/en/US/technologies/tk648/tk362/technologies_white_paper09186a00800a3db9.pdf</a:t>
            </a:r>
          </a:p>
          <a:p>
            <a:pPr indent="0" lvl="0" marL="0" rtl="0">
              <a:spcBef>
                <a:spcPts val="0"/>
              </a:spcBef>
              <a:buNone/>
            </a:pPr>
            <a:r>
              <a:rPr lang="en-US"/>
              <a:t>[3] </a:t>
            </a:r>
            <a:r>
              <a:rPr lang="en-US" u="sng">
                <a:solidFill>
                  <a:schemeClr val="hlink"/>
                </a:solidFill>
                <a:hlinkClick r:id="rId5"/>
              </a:rPr>
              <a:t>https://en.wikipedia.org/wiki/Elephant_flow</a:t>
            </a:r>
            <a:r>
              <a:rPr lang="en-US"/>
              <a:t> </a:t>
            </a:r>
          </a:p>
          <a:p>
            <a:pPr indent="0" lvl="0" mar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ctrTitle"/>
          </p:nvPr>
        </p:nvSpPr>
        <p:spPr>
          <a:xfrm>
            <a:off x="1155700" y="1447800"/>
            <a:ext cx="8824911" cy="3328986"/>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7200" u="none" cap="none" strike="noStrike">
                <a:solidFill>
                  <a:schemeClr val="lt2"/>
                </a:solidFill>
                <a:latin typeface="Century Gothic"/>
                <a:ea typeface="Century Gothic"/>
                <a:cs typeface="Century Gothic"/>
                <a:sym typeface="Century Gothic"/>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46112" y="452437"/>
            <a:ext cx="9404349" cy="14001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4200" u="none" cap="none" strike="noStrike">
                <a:solidFill>
                  <a:schemeClr val="lt2"/>
                </a:solidFill>
                <a:latin typeface="Century Gothic"/>
                <a:ea typeface="Century Gothic"/>
                <a:cs typeface="Century Gothic"/>
                <a:sym typeface="Century Gothic"/>
              </a:rPr>
              <a:t>What is Netflow?</a:t>
            </a:r>
          </a:p>
        </p:txBody>
      </p:sp>
      <p:sp>
        <p:nvSpPr>
          <p:cNvPr id="118" name="Shape 118"/>
          <p:cNvSpPr txBox="1"/>
          <p:nvPr>
            <p:ph idx="1" type="body"/>
          </p:nvPr>
        </p:nvSpPr>
        <p:spPr>
          <a:xfrm>
            <a:off x="1103312" y="1545611"/>
            <a:ext cx="8947200" cy="41958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80000"/>
              <a:buFont typeface="Noto Sans Symbols"/>
              <a:buChar char="▶"/>
            </a:pPr>
            <a:r>
              <a:rPr b="0" i="0" lang="en-US" sz="1700" u="none" cap="none" strike="noStrike">
                <a:solidFill>
                  <a:schemeClr val="lt1"/>
                </a:solidFill>
                <a:latin typeface="Century Gothic"/>
                <a:ea typeface="Century Gothic"/>
                <a:cs typeface="Century Gothic"/>
                <a:sym typeface="Century Gothic"/>
              </a:rPr>
              <a:t>Originally developed by Cisco</a:t>
            </a:r>
          </a:p>
          <a:p>
            <a:pPr indent="-342900" lvl="0" marL="342900" marR="0" rtl="0" algn="l">
              <a:lnSpc>
                <a:spcPct val="80000"/>
              </a:lnSpc>
              <a:spcBef>
                <a:spcPts val="1000"/>
              </a:spcBef>
              <a:spcAft>
                <a:spcPts val="0"/>
              </a:spcAft>
              <a:buClr>
                <a:schemeClr val="accent1"/>
              </a:buClr>
              <a:buSzPct val="80000"/>
              <a:buFont typeface="Noto Sans Symbols"/>
              <a:buChar char="▶"/>
            </a:pPr>
            <a:r>
              <a:rPr b="0" i="0" lang="en-US" sz="1700" u="none" cap="none" strike="noStrike">
                <a:solidFill>
                  <a:schemeClr val="lt1"/>
                </a:solidFill>
                <a:latin typeface="Century Gothic"/>
                <a:ea typeface="Century Gothic"/>
                <a:cs typeface="Century Gothic"/>
                <a:sym typeface="Century Gothic"/>
              </a:rPr>
              <a:t>Provides a means to observe traffic on a network in detail</a:t>
            </a:r>
          </a:p>
          <a:p>
            <a:pPr indent="-342900" lvl="0" marL="342900" marR="0" rtl="0" algn="l">
              <a:lnSpc>
                <a:spcPct val="80000"/>
              </a:lnSpc>
              <a:spcBef>
                <a:spcPts val="1000"/>
              </a:spcBef>
              <a:spcAft>
                <a:spcPts val="0"/>
              </a:spcAft>
              <a:buClr>
                <a:schemeClr val="accent1"/>
              </a:buClr>
              <a:buSzPct val="80000"/>
              <a:buFont typeface="Noto Sans Symbols"/>
              <a:buChar char="▶"/>
            </a:pPr>
            <a:r>
              <a:rPr b="0" i="0" lang="en-US" sz="1700" u="none" cap="none" strike="noStrike">
                <a:solidFill>
                  <a:schemeClr val="lt1"/>
                </a:solidFill>
                <a:latin typeface="Century Gothic"/>
                <a:ea typeface="Century Gothic"/>
                <a:cs typeface="Century Gothic"/>
                <a:sym typeface="Century Gothic"/>
              </a:rPr>
              <a:t>Groups network traffic into flows based on:</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Ingress interface</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Source IP address</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Destination IP address</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IP Protocol</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Source port for UDP or TCP</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Destination port for UDP or TCP</a:t>
            </a:r>
          </a:p>
          <a:p>
            <a:pPr indent="-285750" lvl="1" marL="742950" marR="0" rtl="0" algn="l">
              <a:lnSpc>
                <a:spcPct val="80000"/>
              </a:lnSpc>
              <a:spcBef>
                <a:spcPts val="1000"/>
              </a:spcBef>
              <a:spcAft>
                <a:spcPts val="0"/>
              </a:spcAft>
              <a:buClr>
                <a:schemeClr val="accent1"/>
              </a:buClr>
              <a:buSzPct val="80000"/>
              <a:buFont typeface="Noto Sans Symbols"/>
              <a:buChar char="▶"/>
            </a:pPr>
            <a:r>
              <a:rPr b="0" i="0" lang="en-US" sz="1500" u="none" cap="none" strike="noStrike">
                <a:solidFill>
                  <a:schemeClr val="lt1"/>
                </a:solidFill>
                <a:latin typeface="Century Gothic"/>
                <a:ea typeface="Century Gothic"/>
                <a:cs typeface="Century Gothic"/>
                <a:sym typeface="Century Gothic"/>
              </a:rPr>
              <a:t>IP type of service</a:t>
            </a:r>
          </a:p>
          <a:p>
            <a:pPr indent="-342900" lvl="0" marL="342900" marR="0" rtl="0" algn="l">
              <a:lnSpc>
                <a:spcPct val="80000"/>
              </a:lnSpc>
              <a:spcBef>
                <a:spcPts val="1000"/>
              </a:spcBef>
              <a:spcAft>
                <a:spcPts val="0"/>
              </a:spcAft>
              <a:buClr>
                <a:schemeClr val="accent1"/>
              </a:buClr>
              <a:buSzPct val="80000"/>
              <a:buFont typeface="Noto Sans Symbols"/>
              <a:buChar char="▶"/>
            </a:pPr>
            <a:r>
              <a:rPr b="0" i="0" lang="en-US" sz="1700" u="none" cap="none" strike="noStrike">
                <a:solidFill>
                  <a:schemeClr val="lt1"/>
                </a:solidFill>
                <a:latin typeface="Century Gothic"/>
                <a:ea typeface="Century Gothic"/>
                <a:cs typeface="Century Gothic"/>
                <a:sym typeface="Century Gothic"/>
              </a:rPr>
              <a:t>Allows communication between hosts on a network to be observed</a:t>
            </a:r>
          </a:p>
          <a:p>
            <a:pPr indent="-342900" lvl="0" marL="342900" marR="0" rtl="0" algn="l">
              <a:lnSpc>
                <a:spcPct val="80000"/>
              </a:lnSpc>
              <a:spcBef>
                <a:spcPts val="1000"/>
              </a:spcBef>
              <a:spcAft>
                <a:spcPts val="0"/>
              </a:spcAft>
              <a:buClr>
                <a:schemeClr val="accent1"/>
              </a:buClr>
              <a:buSzPct val="80000"/>
              <a:buFont typeface="Noto Sans Symbols"/>
              <a:buChar char="▶"/>
            </a:pPr>
            <a:r>
              <a:rPr b="0" i="0" lang="en-US" sz="1700" u="none" cap="none" strike="noStrike">
                <a:solidFill>
                  <a:schemeClr val="lt1"/>
                </a:solidFill>
                <a:latin typeface="Century Gothic"/>
                <a:ea typeface="Century Gothic"/>
                <a:cs typeface="Century Gothic"/>
                <a:sym typeface="Century Gothic"/>
              </a:rPr>
              <a:t>Can stop TCP flows when observes the FIN/ACK sequence</a:t>
            </a:r>
          </a:p>
          <a:p>
            <a:pPr indent="-342900" lvl="0" marL="342900" marR="0" rtl="0" algn="l">
              <a:lnSpc>
                <a:spcPct val="80000"/>
              </a:lnSpc>
              <a:spcBef>
                <a:spcPts val="1000"/>
              </a:spcBef>
              <a:spcAft>
                <a:spcPts val="0"/>
              </a:spcAft>
              <a:buClr>
                <a:schemeClr val="accent1"/>
              </a:buClr>
              <a:buSzPct val="80000"/>
              <a:buFont typeface="Noto Sans Symbols"/>
              <a:buChar char="▶"/>
            </a:pPr>
            <a:r>
              <a:rPr b="0" i="0" lang="en-US" sz="1700" u="none" cap="none" strike="noStrike">
                <a:solidFill>
                  <a:schemeClr val="lt1"/>
                </a:solidFill>
                <a:latin typeface="Century Gothic"/>
                <a:ea typeface="Century Gothic"/>
                <a:cs typeface="Century Gothic"/>
                <a:sym typeface="Century Gothic"/>
              </a:rPr>
              <a:t>Stops other flows based on time of inactivity since last packet received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What is Argus tool?</a:t>
            </a:r>
          </a:p>
        </p:txBody>
      </p:sp>
      <p:sp>
        <p:nvSpPr>
          <p:cNvPr id="124" name="Shape 124"/>
          <p:cNvSpPr txBox="1"/>
          <p:nvPr>
            <p:ph idx="1" type="body"/>
          </p:nvPr>
        </p:nvSpPr>
        <p:spPr>
          <a:xfrm>
            <a:off x="1103312" y="2052636"/>
            <a:ext cx="8947200" cy="4195800"/>
          </a:xfrm>
          <a:prstGeom prst="rect">
            <a:avLst/>
          </a:prstGeom>
        </p:spPr>
        <p:txBody>
          <a:bodyPr anchorCtr="0" anchor="t" bIns="91425" lIns="91425" rIns="91425" tIns="91425">
            <a:noAutofit/>
          </a:bodyPr>
          <a:lstStyle/>
          <a:p>
            <a:pPr indent="-228600" lvl="0" marL="457200" rtl="0">
              <a:lnSpc>
                <a:spcPct val="200000"/>
              </a:lnSpc>
              <a:spcBef>
                <a:spcPts val="0"/>
              </a:spcBef>
            </a:pPr>
            <a:r>
              <a:rPr lang="en-US"/>
              <a:t>Argus is the first implementation of network flow monitoring[1]</a:t>
            </a:r>
          </a:p>
          <a:p>
            <a:pPr indent="-228600" lvl="0" marL="457200">
              <a:lnSpc>
                <a:spcPct val="200000"/>
              </a:lnSpc>
              <a:spcBef>
                <a:spcPts val="0"/>
              </a:spcBef>
            </a:pPr>
            <a:r>
              <a:rPr lang="en-US"/>
              <a:t>It is a open source project developed by Cartar Bullard in 1984</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Snippet data used for our project?</a:t>
            </a:r>
          </a:p>
        </p:txBody>
      </p:sp>
      <p:sp>
        <p:nvSpPr>
          <p:cNvPr id="130" name="Shape 130"/>
          <p:cNvSpPr txBox="1"/>
          <p:nvPr>
            <p:ph idx="1" type="body"/>
          </p:nvPr>
        </p:nvSpPr>
        <p:spPr>
          <a:xfrm>
            <a:off x="1103312" y="2052636"/>
            <a:ext cx="8947200" cy="4195800"/>
          </a:xfrm>
          <a:prstGeom prst="rect">
            <a:avLst/>
          </a:prstGeom>
        </p:spPr>
        <p:txBody>
          <a:bodyPr anchorCtr="0" anchor="t" bIns="91425" lIns="91425" rIns="91425" tIns="91425">
            <a:noAutofit/>
          </a:bodyPr>
          <a:lstStyle/>
          <a:p>
            <a:pPr indent="-228600" lvl="0" marL="457200" rtl="0">
              <a:lnSpc>
                <a:spcPct val="200000"/>
              </a:lnSpc>
              <a:spcBef>
                <a:spcPts val="0"/>
              </a:spcBef>
            </a:pPr>
            <a:r>
              <a:rPr lang="en-US"/>
              <a:t>The data that we have got is a hybrid netflow data </a:t>
            </a:r>
          </a:p>
          <a:p>
            <a:pPr indent="-228600" lvl="0" marL="457200" rtl="0">
              <a:lnSpc>
                <a:spcPct val="200000"/>
              </a:lnSpc>
              <a:spcBef>
                <a:spcPts val="0"/>
              </a:spcBef>
            </a:pPr>
            <a:r>
              <a:rPr lang="en-US"/>
              <a:t>Initial netflow data has 105-107 fields[2]</a:t>
            </a:r>
          </a:p>
          <a:p>
            <a:pPr indent="-228600" lvl="0" marL="457200" rtl="0">
              <a:lnSpc>
                <a:spcPct val="200000"/>
              </a:lnSpc>
              <a:spcBef>
                <a:spcPts val="0"/>
              </a:spcBef>
            </a:pPr>
            <a:r>
              <a:rPr lang="en-US"/>
              <a:t>These data was sent into Argus tool for data field truncation</a:t>
            </a:r>
          </a:p>
          <a:p>
            <a:pPr indent="-228600" lvl="0" marL="457200">
              <a:lnSpc>
                <a:spcPct val="200000"/>
              </a:lnSpc>
              <a:spcBef>
                <a:spcPts val="0"/>
              </a:spcBef>
            </a:pPr>
            <a:r>
              <a:rPr lang="en-US"/>
              <a:t>Final hybrid data we got has 14 fields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646112" y="452437"/>
            <a:ext cx="9404349" cy="14001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4200" u="none" cap="none" strike="noStrike">
                <a:solidFill>
                  <a:schemeClr val="lt2"/>
                </a:solidFill>
                <a:latin typeface="Century Gothic"/>
                <a:ea typeface="Century Gothic"/>
                <a:cs typeface="Century Gothic"/>
                <a:sym typeface="Century Gothic"/>
              </a:rPr>
              <a:t>Our Project</a:t>
            </a:r>
          </a:p>
        </p:txBody>
      </p:sp>
      <p:sp>
        <p:nvSpPr>
          <p:cNvPr id="136" name="Shape 136"/>
          <p:cNvSpPr txBox="1"/>
          <p:nvPr>
            <p:ph idx="1" type="body"/>
          </p:nvPr>
        </p:nvSpPr>
        <p:spPr>
          <a:xfrm>
            <a:off x="1009912" y="1625686"/>
            <a:ext cx="8947200" cy="4195800"/>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To develop a prolog program that can utilize Netflow(hybrid) output to </a:t>
            </a:r>
            <a:r>
              <a:rPr lang="en-US"/>
              <a:t>help evaluate </a:t>
            </a:r>
            <a:r>
              <a:rPr b="0" i="0" lang="en-US" sz="2000" u="none" cap="none" strike="noStrike">
                <a:solidFill>
                  <a:schemeClr val="lt1"/>
                </a:solidFill>
                <a:latin typeface="Century Gothic"/>
                <a:ea typeface="Century Gothic"/>
                <a:cs typeface="Century Gothic"/>
                <a:sym typeface="Century Gothic"/>
              </a:rPr>
              <a:t>the risk in an IT Infrastructure</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Our prolog program will be able to import data from Netflow output, and together with other network facts and policy rules coded in our Prolog program</a:t>
            </a:r>
            <a:r>
              <a:rPr lang="en-US"/>
              <a:t> provide some metrics that can be used to determine risk</a:t>
            </a:r>
            <a:r>
              <a:rPr b="0" i="0" lang="en-US" sz="2000" u="none" cap="none" strike="noStrike">
                <a:solidFill>
                  <a:schemeClr val="lt1"/>
                </a:solidFill>
                <a:latin typeface="Century Gothic"/>
                <a:ea typeface="Century Gothic"/>
                <a:cs typeface="Century Gothic"/>
                <a:sym typeface="Century Gothic"/>
              </a:rPr>
              <a:t> </a:t>
            </a:r>
          </a:p>
          <a:p>
            <a:pPr indent="0" lvl="0" marL="0" marR="0" rtl="0" algn="l">
              <a:lnSpc>
                <a:spcPct val="150000"/>
              </a:lnSpc>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646112" y="452437"/>
            <a:ext cx="9404349" cy="14001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4200" u="none" cap="none" strike="noStrike">
                <a:solidFill>
                  <a:schemeClr val="lt2"/>
                </a:solidFill>
                <a:latin typeface="Century Gothic"/>
                <a:ea typeface="Century Gothic"/>
                <a:cs typeface="Century Gothic"/>
                <a:sym typeface="Century Gothic"/>
              </a:rPr>
              <a:t>Project Objectives</a:t>
            </a:r>
          </a:p>
        </p:txBody>
      </p:sp>
      <p:sp>
        <p:nvSpPr>
          <p:cNvPr id="142" name="Shape 142"/>
          <p:cNvSpPr txBox="1"/>
          <p:nvPr>
            <p:ph idx="1" type="body"/>
          </p:nvPr>
        </p:nvSpPr>
        <p:spPr>
          <a:xfrm>
            <a:off x="1103312" y="2052636"/>
            <a:ext cx="8947149" cy="4195762"/>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Read in the netflow output from file to Prolog as facts </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Write prolog program to analyze data from netflow </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Develop measures to </a:t>
            </a:r>
            <a:r>
              <a:rPr lang="en-US"/>
              <a:t>help evaluate </a:t>
            </a:r>
            <a:r>
              <a:rPr b="0" i="0" lang="en-US" sz="2000" u="none" cap="none" strike="noStrike">
                <a:solidFill>
                  <a:schemeClr val="lt1"/>
                </a:solidFill>
                <a:latin typeface="Century Gothic"/>
                <a:ea typeface="Century Gothic"/>
                <a:cs typeface="Century Gothic"/>
                <a:sym typeface="Century Gothic"/>
              </a:rPr>
              <a:t>the risk in the network utilizing Netflow data</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Program measures into Prolog </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Prolog program will output metrics that indicate risk to the network based on the measures we specify in the program using input from Netflow </a:t>
            </a:r>
          </a:p>
          <a:p>
            <a:pPr indent="-342900" lvl="0" marL="342900" marR="0" rtl="0" algn="l">
              <a:lnSpc>
                <a:spcPct val="150000"/>
              </a:lnSpc>
              <a:spcBef>
                <a:spcPts val="1000"/>
              </a:spcBef>
              <a:spcAft>
                <a:spcPts val="0"/>
              </a:spcAft>
              <a:buClr>
                <a:schemeClr val="accent1"/>
              </a:buClr>
              <a:buSzPct val="80000"/>
              <a:buFont typeface="Noto Sans Symbols"/>
              <a:buNone/>
            </a:pPr>
            <a:r>
              <a:t/>
            </a:r>
            <a:endParaRPr b="1" i="0" sz="2000" u="non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646112" y="452437"/>
            <a:ext cx="9404349" cy="14001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4200" u="none" cap="none" strike="noStrike">
                <a:solidFill>
                  <a:schemeClr val="lt2"/>
                </a:solidFill>
                <a:latin typeface="Century Gothic"/>
                <a:ea typeface="Century Gothic"/>
                <a:cs typeface="Century Gothic"/>
                <a:sym typeface="Century Gothic"/>
              </a:rPr>
              <a:t>Tools to be used</a:t>
            </a:r>
          </a:p>
        </p:txBody>
      </p:sp>
      <p:sp>
        <p:nvSpPr>
          <p:cNvPr id="148" name="Shape 148"/>
          <p:cNvSpPr txBox="1"/>
          <p:nvPr>
            <p:ph idx="1" type="body"/>
          </p:nvPr>
        </p:nvSpPr>
        <p:spPr>
          <a:xfrm>
            <a:off x="1103312" y="2052636"/>
            <a:ext cx="8947149" cy="4195762"/>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accent1"/>
              </a:buClr>
              <a:buSzPct val="80000"/>
              <a:buFont typeface="Noto Sans Symbols"/>
              <a:buChar char="▶"/>
            </a:pPr>
            <a:r>
              <a:rPr b="0" i="0" lang="en-US" sz="2000" u="none">
                <a:solidFill>
                  <a:schemeClr val="lt1"/>
                </a:solidFill>
                <a:latin typeface="Century Gothic"/>
                <a:ea typeface="Century Gothic"/>
                <a:cs typeface="Century Gothic"/>
                <a:sym typeface="Century Gothic"/>
              </a:rPr>
              <a:t>Strawberry prolog/SWI prolog</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a:solidFill>
                  <a:schemeClr val="lt1"/>
                </a:solidFill>
                <a:latin typeface="Century Gothic"/>
                <a:ea typeface="Century Gothic"/>
                <a:cs typeface="Century Gothic"/>
                <a:sym typeface="Century Gothic"/>
              </a:rPr>
              <a:t>Microsoft Office for generating documentation</a:t>
            </a:r>
          </a:p>
          <a:p>
            <a:pPr indent="-342900" lvl="0" marL="342900" marR="0" rtl="0" algn="l">
              <a:lnSpc>
                <a:spcPct val="150000"/>
              </a:lnSpc>
              <a:spcBef>
                <a:spcPts val="1000"/>
              </a:spcBef>
              <a:spcAft>
                <a:spcPts val="0"/>
              </a:spcAft>
              <a:buClr>
                <a:schemeClr val="accent1"/>
              </a:buClr>
              <a:buSzPct val="80000"/>
              <a:buFont typeface="Noto Sans Symbols"/>
              <a:buChar char="▶"/>
            </a:pPr>
            <a:r>
              <a:rPr b="0" i="0" lang="en-US" sz="2000" u="none">
                <a:solidFill>
                  <a:schemeClr val="lt1"/>
                </a:solidFill>
                <a:latin typeface="Century Gothic"/>
                <a:ea typeface="Century Gothic"/>
                <a:cs typeface="Century Gothic"/>
                <a:sym typeface="Century Gothic"/>
              </a:rPr>
              <a:t>Netflow traffic generator if we are unable to obtain sample Netflow output from other means and we have the following links to initiate our data gathering process once the professor gives us a feedback</a:t>
            </a:r>
          </a:p>
          <a:p>
            <a:pPr indent="-342900" lvl="0" marL="342900" marR="0" rtl="0" algn="l">
              <a:lnSpc>
                <a:spcPct val="150000"/>
              </a:lnSpc>
              <a:spcBef>
                <a:spcPts val="1000"/>
              </a:spcBef>
              <a:spcAft>
                <a:spcPts val="0"/>
              </a:spcAft>
              <a:buClr>
                <a:schemeClr val="accent1"/>
              </a:buClr>
              <a:buSzPct val="80000"/>
              <a:buFont typeface="Noto Sans Symbols"/>
              <a:buNone/>
            </a:pPr>
            <a:r>
              <a:t/>
            </a:r>
            <a:endParaRPr b="0" i="0" sz="2000" u="non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None/>
            </a:pPr>
            <a:r>
              <a:rPr lang="en-US"/>
              <a:t>Primary Prolog Facts</a:t>
            </a:r>
          </a:p>
        </p:txBody>
      </p:sp>
      <p:sp>
        <p:nvSpPr>
          <p:cNvPr id="154" name="Shape 154"/>
          <p:cNvSpPr txBox="1"/>
          <p:nvPr>
            <p:ph idx="1" type="body"/>
          </p:nvPr>
        </p:nvSpPr>
        <p:spPr>
          <a:xfrm>
            <a:off x="1103312" y="2052636"/>
            <a:ext cx="8947200" cy="4195800"/>
          </a:xfrm>
          <a:prstGeom prst="rect">
            <a:avLst/>
          </a:prstGeom>
        </p:spPr>
        <p:txBody>
          <a:bodyPr anchorCtr="0" anchor="t" bIns="91425" lIns="91425" rIns="91425" tIns="91425">
            <a:noAutofit/>
          </a:bodyPr>
          <a:lstStyle/>
          <a:p>
            <a:pPr indent="-228600" lvl="0" marL="457200">
              <a:lnSpc>
                <a:spcPct val="200000"/>
              </a:lnSpc>
              <a:spcBef>
                <a:spcPts val="0"/>
              </a:spcBef>
            </a:pPr>
            <a:r>
              <a:rPr lang="en-US"/>
              <a:t>StartTime - Start time of the flow</a:t>
            </a:r>
          </a:p>
          <a:p>
            <a:pPr indent="-228600" lvl="0" marL="457200">
              <a:lnSpc>
                <a:spcPct val="200000"/>
              </a:lnSpc>
              <a:spcBef>
                <a:spcPts val="0"/>
              </a:spcBef>
            </a:pPr>
            <a:r>
              <a:rPr lang="en-US"/>
              <a:t>Dur - Duration of the flow</a:t>
            </a:r>
          </a:p>
          <a:p>
            <a:pPr indent="-228600" lvl="0" marL="457200">
              <a:lnSpc>
                <a:spcPct val="200000"/>
              </a:lnSpc>
              <a:spcBef>
                <a:spcPts val="0"/>
              </a:spcBef>
            </a:pPr>
            <a:r>
              <a:rPr lang="en-US"/>
              <a:t>Proto - Protocols used in the communication</a:t>
            </a:r>
          </a:p>
          <a:p>
            <a:pPr indent="0" lvl="0" marL="0">
              <a:lnSpc>
                <a:spcPct val="200000"/>
              </a:lnSpc>
              <a:spcBef>
                <a:spcPts val="0"/>
              </a:spcBef>
              <a:buNone/>
            </a:pPr>
            <a:r>
              <a:t/>
            </a:r>
            <a:endParaRPr/>
          </a:p>
          <a:p>
            <a:pPr lvl="0">
              <a:lnSpc>
                <a:spcPct val="200000"/>
              </a:lnSpc>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46112" y="452437"/>
            <a:ext cx="9404400" cy="1400100"/>
          </a:xfrm>
          <a:prstGeom prst="rect">
            <a:avLst/>
          </a:prstGeom>
        </p:spPr>
        <p:txBody>
          <a:bodyPr anchorCtr="0" anchor="t" bIns="91425" lIns="91425" rIns="91425" tIns="91425">
            <a:noAutofit/>
          </a:bodyPr>
          <a:lstStyle/>
          <a:p>
            <a:pPr lvl="0">
              <a:spcBef>
                <a:spcPts val="0"/>
              </a:spcBef>
              <a:buClr>
                <a:schemeClr val="dk1"/>
              </a:buClr>
              <a:buSzPct val="26190"/>
              <a:buFont typeface="Arial"/>
              <a:buNone/>
            </a:pPr>
            <a:r>
              <a:rPr lang="en-US"/>
              <a:t>Primary Prolog Facts</a:t>
            </a:r>
          </a:p>
          <a:p>
            <a:pPr lvl="0">
              <a:spcBef>
                <a:spcPts val="0"/>
              </a:spcBef>
              <a:buNone/>
            </a:pPr>
            <a:r>
              <a:t/>
            </a:r>
            <a:endParaRPr/>
          </a:p>
        </p:txBody>
      </p:sp>
      <p:sp>
        <p:nvSpPr>
          <p:cNvPr id="160" name="Shape 160"/>
          <p:cNvSpPr txBox="1"/>
          <p:nvPr>
            <p:ph idx="1" type="body"/>
          </p:nvPr>
        </p:nvSpPr>
        <p:spPr>
          <a:xfrm>
            <a:off x="1103312" y="2052636"/>
            <a:ext cx="8947200" cy="4195800"/>
          </a:xfrm>
          <a:prstGeom prst="rect">
            <a:avLst/>
          </a:prstGeom>
        </p:spPr>
        <p:txBody>
          <a:bodyPr anchorCtr="0" anchor="t" bIns="91425" lIns="91425" rIns="91425" tIns="91425">
            <a:noAutofit/>
          </a:bodyPr>
          <a:lstStyle/>
          <a:p>
            <a:pPr indent="-228600" lvl="0" marL="457200">
              <a:lnSpc>
                <a:spcPct val="200000"/>
              </a:lnSpc>
              <a:spcBef>
                <a:spcPts val="0"/>
              </a:spcBef>
            </a:pPr>
            <a:r>
              <a:rPr lang="en-US"/>
              <a:t>SrcAddr - Source Address</a:t>
            </a:r>
          </a:p>
          <a:p>
            <a:pPr indent="-228600" lvl="0" marL="457200">
              <a:lnSpc>
                <a:spcPct val="200000"/>
              </a:lnSpc>
              <a:spcBef>
                <a:spcPts val="0"/>
              </a:spcBef>
            </a:pPr>
            <a:r>
              <a:rPr lang="en-US"/>
              <a:t>Sport - Source port</a:t>
            </a:r>
          </a:p>
          <a:p>
            <a:pPr indent="-228600" lvl="0" marL="457200">
              <a:lnSpc>
                <a:spcPct val="200000"/>
              </a:lnSpc>
              <a:spcBef>
                <a:spcPts val="0"/>
              </a:spcBef>
            </a:pPr>
            <a:r>
              <a:rPr lang="en-US"/>
              <a:t>Dir - Direction</a:t>
            </a:r>
          </a:p>
          <a:p>
            <a:pPr indent="-228600" lvl="0" marL="457200">
              <a:lnSpc>
                <a:spcPct val="200000"/>
              </a:lnSpc>
              <a:spcBef>
                <a:spcPts val="0"/>
              </a:spcBef>
            </a:pPr>
            <a:r>
              <a:rPr lang="en-US"/>
              <a:t>DstAddr - Destination Address</a:t>
            </a:r>
          </a:p>
          <a:p>
            <a:pPr indent="-228600" lvl="0" marL="457200">
              <a:lnSpc>
                <a:spcPct val="200000"/>
              </a:lnSpc>
              <a:spcBef>
                <a:spcPts val="0"/>
              </a:spcBef>
            </a:pPr>
            <a:r>
              <a:rPr lang="en-US"/>
              <a:t>Dport - Destination Port</a:t>
            </a:r>
          </a:p>
          <a:p>
            <a:pPr indent="-228600" lvl="0" marL="457200">
              <a:lnSpc>
                <a:spcPct val="200000"/>
              </a:lnSpc>
              <a:spcBef>
                <a:spcPts val="0"/>
              </a:spcBef>
            </a:pPr>
            <a:r>
              <a:rPr lang="en-US"/>
              <a:t>State - State related to transaction protocol of the flow</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