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5A4D16-CAF9-4D7C-ADDF-81CBBAC6129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9FE8D-B294-4560-9736-397555CFD4F6}" type="slidenum">
              <a:rPr lang="en-IN" smtClean="0"/>
              <a:t>‹#›</a:t>
            </a:fld>
            <a:endParaRPr lang="en-IN"/>
          </a:p>
        </p:txBody>
      </p:sp>
    </p:spTree>
    <p:extLst>
      <p:ext uri="{BB962C8B-B14F-4D97-AF65-F5344CB8AC3E}">
        <p14:creationId xmlns:p14="http://schemas.microsoft.com/office/powerpoint/2010/main" val="404281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A4D16-CAF9-4D7C-ADDF-81CBBAC6129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9FE8D-B294-4560-9736-397555CFD4F6}" type="slidenum">
              <a:rPr lang="en-IN" smtClean="0"/>
              <a:t>‹#›</a:t>
            </a:fld>
            <a:endParaRPr lang="en-IN"/>
          </a:p>
        </p:txBody>
      </p:sp>
    </p:spTree>
    <p:extLst>
      <p:ext uri="{BB962C8B-B14F-4D97-AF65-F5344CB8AC3E}">
        <p14:creationId xmlns:p14="http://schemas.microsoft.com/office/powerpoint/2010/main" val="266476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A4D16-CAF9-4D7C-ADDF-81CBBAC6129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9FE8D-B294-4560-9736-397555CFD4F6}" type="slidenum">
              <a:rPr lang="en-IN" smtClean="0"/>
              <a:t>‹#›</a:t>
            </a:fld>
            <a:endParaRPr lang="en-IN"/>
          </a:p>
        </p:txBody>
      </p:sp>
    </p:spTree>
    <p:extLst>
      <p:ext uri="{BB962C8B-B14F-4D97-AF65-F5344CB8AC3E}">
        <p14:creationId xmlns:p14="http://schemas.microsoft.com/office/powerpoint/2010/main" val="362662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A4D16-CAF9-4D7C-ADDF-81CBBAC6129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9FE8D-B294-4560-9736-397555CFD4F6}" type="slidenum">
              <a:rPr lang="en-IN" smtClean="0"/>
              <a:t>‹#›</a:t>
            </a:fld>
            <a:endParaRPr lang="en-IN"/>
          </a:p>
        </p:txBody>
      </p:sp>
    </p:spTree>
    <p:extLst>
      <p:ext uri="{BB962C8B-B14F-4D97-AF65-F5344CB8AC3E}">
        <p14:creationId xmlns:p14="http://schemas.microsoft.com/office/powerpoint/2010/main" val="42910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A4D16-CAF9-4D7C-ADDF-81CBBAC61297}"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9FE8D-B294-4560-9736-397555CFD4F6}" type="slidenum">
              <a:rPr lang="en-IN" smtClean="0"/>
              <a:t>‹#›</a:t>
            </a:fld>
            <a:endParaRPr lang="en-IN"/>
          </a:p>
        </p:txBody>
      </p:sp>
    </p:spTree>
    <p:extLst>
      <p:ext uri="{BB962C8B-B14F-4D97-AF65-F5344CB8AC3E}">
        <p14:creationId xmlns:p14="http://schemas.microsoft.com/office/powerpoint/2010/main" val="13726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5A4D16-CAF9-4D7C-ADDF-81CBBAC61297}"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9FE8D-B294-4560-9736-397555CFD4F6}" type="slidenum">
              <a:rPr lang="en-IN" smtClean="0"/>
              <a:t>‹#›</a:t>
            </a:fld>
            <a:endParaRPr lang="en-IN"/>
          </a:p>
        </p:txBody>
      </p:sp>
    </p:spTree>
    <p:extLst>
      <p:ext uri="{BB962C8B-B14F-4D97-AF65-F5344CB8AC3E}">
        <p14:creationId xmlns:p14="http://schemas.microsoft.com/office/powerpoint/2010/main" val="80071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5A4D16-CAF9-4D7C-ADDF-81CBBAC61297}" type="datetimeFigureOut">
              <a:rPr lang="en-IN" smtClean="0"/>
              <a:t>29-11-2024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89FE8D-B294-4560-9736-397555CFD4F6}" type="slidenum">
              <a:rPr lang="en-IN" smtClean="0"/>
              <a:t>‹#›</a:t>
            </a:fld>
            <a:endParaRPr lang="en-IN"/>
          </a:p>
        </p:txBody>
      </p:sp>
    </p:spTree>
    <p:extLst>
      <p:ext uri="{BB962C8B-B14F-4D97-AF65-F5344CB8AC3E}">
        <p14:creationId xmlns:p14="http://schemas.microsoft.com/office/powerpoint/2010/main" val="322143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A4D16-CAF9-4D7C-ADDF-81CBBAC61297}" type="datetimeFigureOut">
              <a:rPr lang="en-IN" smtClean="0"/>
              <a:t>29-11-2024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89FE8D-B294-4560-9736-397555CFD4F6}" type="slidenum">
              <a:rPr lang="en-IN" smtClean="0"/>
              <a:t>‹#›</a:t>
            </a:fld>
            <a:endParaRPr lang="en-IN"/>
          </a:p>
        </p:txBody>
      </p:sp>
    </p:spTree>
    <p:extLst>
      <p:ext uri="{BB962C8B-B14F-4D97-AF65-F5344CB8AC3E}">
        <p14:creationId xmlns:p14="http://schemas.microsoft.com/office/powerpoint/2010/main" val="246280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A4D16-CAF9-4D7C-ADDF-81CBBAC61297}" type="datetimeFigureOut">
              <a:rPr lang="en-IN" smtClean="0"/>
              <a:t>29-11-2024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89FE8D-B294-4560-9736-397555CFD4F6}" type="slidenum">
              <a:rPr lang="en-IN" smtClean="0"/>
              <a:t>‹#›</a:t>
            </a:fld>
            <a:endParaRPr lang="en-IN"/>
          </a:p>
        </p:txBody>
      </p:sp>
    </p:spTree>
    <p:extLst>
      <p:ext uri="{BB962C8B-B14F-4D97-AF65-F5344CB8AC3E}">
        <p14:creationId xmlns:p14="http://schemas.microsoft.com/office/powerpoint/2010/main" val="256287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5A4D16-CAF9-4D7C-ADDF-81CBBAC61297}"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9FE8D-B294-4560-9736-397555CFD4F6}" type="slidenum">
              <a:rPr lang="en-IN" smtClean="0"/>
              <a:t>‹#›</a:t>
            </a:fld>
            <a:endParaRPr lang="en-IN"/>
          </a:p>
        </p:txBody>
      </p:sp>
    </p:spTree>
    <p:extLst>
      <p:ext uri="{BB962C8B-B14F-4D97-AF65-F5344CB8AC3E}">
        <p14:creationId xmlns:p14="http://schemas.microsoft.com/office/powerpoint/2010/main" val="151104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5A4D16-CAF9-4D7C-ADDF-81CBBAC61297}"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9FE8D-B294-4560-9736-397555CFD4F6}" type="slidenum">
              <a:rPr lang="en-IN" smtClean="0"/>
              <a:t>‹#›</a:t>
            </a:fld>
            <a:endParaRPr lang="en-IN"/>
          </a:p>
        </p:txBody>
      </p:sp>
    </p:spTree>
    <p:extLst>
      <p:ext uri="{BB962C8B-B14F-4D97-AF65-F5344CB8AC3E}">
        <p14:creationId xmlns:p14="http://schemas.microsoft.com/office/powerpoint/2010/main" val="162037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A4D16-CAF9-4D7C-ADDF-81CBBAC61297}" type="datetimeFigureOut">
              <a:rPr lang="en-IN" smtClean="0"/>
              <a:t>29-11-2024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9FE8D-B294-4560-9736-397555CFD4F6}" type="slidenum">
              <a:rPr lang="en-IN" smtClean="0"/>
              <a:t>‹#›</a:t>
            </a:fld>
            <a:endParaRPr lang="en-IN"/>
          </a:p>
        </p:txBody>
      </p:sp>
    </p:spTree>
    <p:extLst>
      <p:ext uri="{BB962C8B-B14F-4D97-AF65-F5344CB8AC3E}">
        <p14:creationId xmlns:p14="http://schemas.microsoft.com/office/powerpoint/2010/main" val="4288445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80DF-82A8-B0CD-43A3-75901B69F8B6}"/>
              </a:ext>
            </a:extLst>
          </p:cNvPr>
          <p:cNvSpPr>
            <a:spLocks noGrp="1"/>
          </p:cNvSpPr>
          <p:nvPr>
            <p:ph type="ctrTitle"/>
          </p:nvPr>
        </p:nvSpPr>
        <p:spPr>
          <a:xfrm>
            <a:off x="1524000" y="1873405"/>
            <a:ext cx="9144000" cy="1168206"/>
          </a:xfrm>
        </p:spPr>
        <p:txBody>
          <a:bodyPr/>
          <a:lstStyle/>
          <a:p>
            <a:r>
              <a:rPr lang="en-US" b="1" dirty="0">
                <a:effectLst>
                  <a:outerShdw blurRad="38100" dist="38100" dir="2700000" algn="tl">
                    <a:srgbClr val="000000">
                      <a:alpha val="43137"/>
                    </a:srgbClr>
                  </a:outerShdw>
                </a:effectLst>
                <a:latin typeface="Aptos Display" panose="020B0004020202020204" pitchFamily="34" charset="0"/>
              </a:rPr>
              <a:t>Katha </a:t>
            </a:r>
            <a:r>
              <a:rPr lang="en-US" b="1" dirty="0" err="1">
                <a:effectLst>
                  <a:outerShdw blurRad="38100" dist="38100" dir="2700000" algn="tl">
                    <a:srgbClr val="000000">
                      <a:alpha val="43137"/>
                    </a:srgbClr>
                  </a:outerShdw>
                </a:effectLst>
                <a:latin typeface="Aptos Display" panose="020B0004020202020204" pitchFamily="34" charset="0"/>
              </a:rPr>
              <a:t>Vriksha</a:t>
            </a:r>
            <a:endParaRPr lang="en-IN" b="1" dirty="0">
              <a:effectLst>
                <a:outerShdw blurRad="38100" dist="38100" dir="2700000" algn="tl">
                  <a:srgbClr val="000000">
                    <a:alpha val="43137"/>
                  </a:srgbClr>
                </a:outerShdw>
              </a:effectLst>
              <a:latin typeface="Aptos Display" panose="020B0004020202020204" pitchFamily="34" charset="0"/>
            </a:endParaRPr>
          </a:p>
        </p:txBody>
      </p:sp>
      <p:sp>
        <p:nvSpPr>
          <p:cNvPr id="3" name="Subtitle 2">
            <a:extLst>
              <a:ext uri="{FF2B5EF4-FFF2-40B4-BE49-F238E27FC236}">
                <a16:creationId xmlns:a16="http://schemas.microsoft.com/office/drawing/2014/main" id="{B8C4D30B-C472-570F-B0EB-96381C769B7A}"/>
              </a:ext>
            </a:extLst>
          </p:cNvPr>
          <p:cNvSpPr>
            <a:spLocks noGrp="1"/>
          </p:cNvSpPr>
          <p:nvPr>
            <p:ph type="subTitle" idx="1"/>
          </p:nvPr>
        </p:nvSpPr>
        <p:spPr>
          <a:xfrm>
            <a:off x="1509132" y="3428999"/>
            <a:ext cx="9144000" cy="2837986"/>
          </a:xfrm>
        </p:spPr>
        <p:txBody>
          <a:bodyPr>
            <a:normAutofit fontScale="92500" lnSpcReduction="10000"/>
          </a:bodyPr>
          <a:lstStyle/>
          <a:p>
            <a:r>
              <a:rPr lang="en-US" dirty="0">
                <a:latin typeface="Aptos" panose="020B0004020202020204" pitchFamily="34" charset="0"/>
              </a:rPr>
              <a:t>Team</a:t>
            </a:r>
            <a:br>
              <a:rPr lang="en-US" dirty="0">
                <a:latin typeface="Aptos" panose="020B0004020202020204" pitchFamily="34" charset="0"/>
              </a:rPr>
            </a:br>
            <a:r>
              <a:rPr lang="en-US" sz="3200" b="1" dirty="0">
                <a:latin typeface="Aptos" panose="020B0004020202020204" pitchFamily="34" charset="0"/>
              </a:rPr>
              <a:t>5 Points</a:t>
            </a:r>
            <a:endParaRPr lang="en-US" b="1" dirty="0">
              <a:latin typeface="Aptos" panose="020B0004020202020204" pitchFamily="34" charset="0"/>
            </a:endParaRPr>
          </a:p>
          <a:p>
            <a:endParaRPr lang="en-US" dirty="0">
              <a:latin typeface="Aptos" panose="020B0004020202020204" pitchFamily="34" charset="0"/>
            </a:endParaRPr>
          </a:p>
          <a:p>
            <a:r>
              <a:rPr lang="en-US" dirty="0">
                <a:latin typeface="Aptos" panose="020B0004020202020204" pitchFamily="34" charset="0"/>
              </a:rPr>
              <a:t>Samarth Sainath Naik</a:t>
            </a:r>
          </a:p>
          <a:p>
            <a:r>
              <a:rPr lang="en-US" dirty="0">
                <a:latin typeface="Aptos" panose="020B0004020202020204" pitchFamily="34" charset="0"/>
              </a:rPr>
              <a:t>Ranjith RD</a:t>
            </a:r>
          </a:p>
          <a:p>
            <a:r>
              <a:rPr lang="en-US" dirty="0">
                <a:latin typeface="Aptos" panose="020B0004020202020204" pitchFamily="34" charset="0"/>
              </a:rPr>
              <a:t>Akshat Ranjan</a:t>
            </a:r>
          </a:p>
          <a:p>
            <a:r>
              <a:rPr lang="en-US" dirty="0">
                <a:latin typeface="Aptos" panose="020B0004020202020204" pitchFamily="34" charset="0"/>
              </a:rPr>
              <a:t>Pranav Kumar </a:t>
            </a:r>
            <a:r>
              <a:rPr lang="en-US" dirty="0" err="1">
                <a:latin typeface="Aptos" panose="020B0004020202020204" pitchFamily="34" charset="0"/>
              </a:rPr>
              <a:t>Bhandi</a:t>
            </a:r>
            <a:endParaRPr lang="en-IN" dirty="0">
              <a:latin typeface="Aptos" panose="020B0004020202020204" pitchFamily="34" charset="0"/>
            </a:endParaRPr>
          </a:p>
        </p:txBody>
      </p:sp>
      <p:sp>
        <p:nvSpPr>
          <p:cNvPr id="9" name="Rectangle 3">
            <a:extLst>
              <a:ext uri="{FF2B5EF4-FFF2-40B4-BE49-F238E27FC236}">
                <a16:creationId xmlns:a16="http://schemas.microsoft.com/office/drawing/2014/main" id="{65AA6DB5-0FAA-6F97-CBF3-ED110E282606}"/>
              </a:ext>
            </a:extLst>
          </p:cNvPr>
          <p:cNvSpPr>
            <a:spLocks noChangeArrowheads="1"/>
          </p:cNvSpPr>
          <p:nvPr/>
        </p:nvSpPr>
        <p:spPr bwMode="auto">
          <a:xfrm rot="18662723">
            <a:off x="-1524001" y="3550331"/>
            <a:ext cx="457200" cy="297525"/>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2100" b="0" i="0" u="none" strike="noStrike" cap="none" normalizeH="0" baseline="0" dirty="0">
                <a:ln>
                  <a:noFill/>
                </a:ln>
                <a:solidFill>
                  <a:srgbClr val="E8EAED"/>
                </a:solidFill>
                <a:effectLst/>
                <a:latin typeface="inherit"/>
                <a:cs typeface="Mangal" panose="02040503050203030202" pitchFamily="18" charset="0"/>
              </a:rPr>
              <a:t> </a:t>
            </a:r>
            <a:endParaRPr kumimoji="0" lang="hi-I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425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81727-B9DD-35ED-0CEE-5971881F4485}"/>
              </a:ext>
            </a:extLst>
          </p:cNvPr>
          <p:cNvSpPr txBox="1"/>
          <p:nvPr/>
        </p:nvSpPr>
        <p:spPr>
          <a:xfrm>
            <a:off x="1025912" y="539719"/>
            <a:ext cx="8935967" cy="646331"/>
          </a:xfrm>
          <a:prstGeom prst="rect">
            <a:avLst/>
          </a:prstGeom>
          <a:noFill/>
        </p:spPr>
        <p:txBody>
          <a:bodyPr wrap="square" rtlCol="0">
            <a:spAutoFit/>
          </a:bodyPr>
          <a:lstStyle/>
          <a:p>
            <a:r>
              <a:rPr lang="en-US" sz="3600" b="1" dirty="0">
                <a:latin typeface="Aptos" panose="020B0004020202020204" pitchFamily="34" charset="0"/>
              </a:rPr>
              <a:t>Introduction</a:t>
            </a:r>
            <a:endParaRPr lang="en-IN" sz="3600" b="1" dirty="0">
              <a:latin typeface="Aptos" panose="020B0004020202020204" pitchFamily="34" charset="0"/>
            </a:endParaRPr>
          </a:p>
        </p:txBody>
      </p:sp>
      <p:sp>
        <p:nvSpPr>
          <p:cNvPr id="3" name="TextBox 2">
            <a:extLst>
              <a:ext uri="{FF2B5EF4-FFF2-40B4-BE49-F238E27FC236}">
                <a16:creationId xmlns:a16="http://schemas.microsoft.com/office/drawing/2014/main" id="{BF920C06-E5CE-8335-1124-A58E2CCDF2BB}"/>
              </a:ext>
            </a:extLst>
          </p:cNvPr>
          <p:cNvSpPr txBox="1"/>
          <p:nvPr/>
        </p:nvSpPr>
        <p:spPr>
          <a:xfrm>
            <a:off x="648905" y="1432215"/>
            <a:ext cx="10894189"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ptos" panose="020B0004020202020204" pitchFamily="34" charset="0"/>
              </a:rPr>
              <a:t>India, a land of unparalleled diversity, boasts thousands of regional dialects and a wealth of folk tales that carry its cultural </a:t>
            </a:r>
            <a:r>
              <a:rPr lang="en-US" sz="2400" dirty="0" err="1">
                <a:latin typeface="Aptos" panose="020B0004020202020204" pitchFamily="34" charset="0"/>
              </a:rPr>
              <a:t>essence.However</a:t>
            </a:r>
            <a:r>
              <a:rPr lang="en-US" sz="2400" dirty="0">
                <a:latin typeface="Aptos" panose="020B0004020202020204" pitchFamily="34" charset="0"/>
              </a:rPr>
              <a:t>, globalization, urbanization, and changing lifestyles have placed many of these dialects and stories at risk of extinction. </a:t>
            </a:r>
          </a:p>
          <a:p>
            <a:pPr marL="342900" indent="-342900">
              <a:buFont typeface="Arial" panose="020B0604020202020204" pitchFamily="34" charset="0"/>
              <a:buChar char="•"/>
            </a:pPr>
            <a:r>
              <a:rPr lang="en-US" sz="2400" dirty="0">
                <a:latin typeface="Aptos" panose="020B0004020202020204" pitchFamily="34" charset="0"/>
              </a:rPr>
              <a:t>These dialects are not merely languages but are vessels of history, tradition, and identity, while folk tales reflect the moral fabric and creativity of regional communities.</a:t>
            </a:r>
          </a:p>
          <a:p>
            <a:pPr marL="342900" indent="-342900">
              <a:buFont typeface="Arial" panose="020B0604020202020204" pitchFamily="34" charset="0"/>
              <a:buChar char="•"/>
            </a:pPr>
            <a:r>
              <a:rPr lang="en-US" sz="2400" dirty="0">
                <a:latin typeface="Aptos" panose="020B0004020202020204" pitchFamily="34" charset="0"/>
              </a:rPr>
              <a:t>This presentation explores strategies to preserve these irreplaceable treasures. </a:t>
            </a:r>
          </a:p>
          <a:p>
            <a:pPr marL="342900" indent="-342900">
              <a:buFont typeface="Arial" panose="020B0604020202020204" pitchFamily="34" charset="0"/>
              <a:buChar char="•"/>
            </a:pPr>
            <a:r>
              <a:rPr lang="en-US" sz="2400" dirty="0">
                <a:latin typeface="Aptos" panose="020B0004020202020204" pitchFamily="34" charset="0"/>
              </a:rPr>
              <a:t>By understanding the challenges and implementing innovative measures, we aim to ensure that India's linguistic and cultural heritage continues to thrive for future generations</a:t>
            </a:r>
            <a:endParaRPr lang="en-IN" sz="2400" dirty="0">
              <a:latin typeface="Aptos" panose="020B0004020202020204" pitchFamily="34" charset="0"/>
            </a:endParaRPr>
          </a:p>
        </p:txBody>
      </p:sp>
    </p:spTree>
    <p:extLst>
      <p:ext uri="{BB962C8B-B14F-4D97-AF65-F5344CB8AC3E}">
        <p14:creationId xmlns:p14="http://schemas.microsoft.com/office/powerpoint/2010/main" val="206377117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FE814A-80E9-288B-B9B3-8E9F7DFFD30A}"/>
              </a:ext>
            </a:extLst>
          </p:cNvPr>
          <p:cNvSpPr txBox="1"/>
          <p:nvPr/>
        </p:nvSpPr>
        <p:spPr>
          <a:xfrm>
            <a:off x="981307" y="1315844"/>
            <a:ext cx="9980341" cy="3046988"/>
          </a:xfrm>
          <a:prstGeom prst="rect">
            <a:avLst/>
          </a:prstGeom>
          <a:noFill/>
        </p:spPr>
        <p:txBody>
          <a:bodyPr wrap="square" rtlCol="0">
            <a:spAutoFit/>
          </a:bodyPr>
          <a:lstStyle/>
          <a:p>
            <a:r>
              <a:rPr lang="en-US" sz="2400" dirty="0">
                <a:latin typeface="Aptos" panose="020B0004020202020204" pitchFamily="34" charset="0"/>
              </a:rPr>
              <a:t>What strategies can be developed to prevent the loss of India’s endangered regional dialects and folk tales?</a:t>
            </a:r>
          </a:p>
          <a:p>
            <a:endParaRPr lang="en-US" sz="2400" dirty="0">
              <a:latin typeface="Aptos" panose="020B0004020202020204" pitchFamily="34" charset="0"/>
            </a:endParaRPr>
          </a:p>
          <a:p>
            <a:pPr marL="457200" indent="-457200">
              <a:buFont typeface="Arial" panose="020B0604020202020204" pitchFamily="34" charset="0"/>
              <a:buChar char="•"/>
            </a:pPr>
            <a:r>
              <a:rPr lang="en-US" sz="2400" dirty="0">
                <a:latin typeface="Aptos" panose="020B0004020202020204" pitchFamily="34" charset="0"/>
              </a:rPr>
              <a:t>To prevent the loss of India’s endangered regional dialects and folk tales, several innovative applications can be developed. </a:t>
            </a:r>
          </a:p>
          <a:p>
            <a:pPr marL="457200" indent="-457200">
              <a:buFont typeface="Arial" panose="020B0604020202020204" pitchFamily="34" charset="0"/>
              <a:buChar char="•"/>
            </a:pPr>
            <a:endParaRPr lang="en-US" sz="2400" dirty="0">
              <a:latin typeface="Aptos" panose="020B0004020202020204" pitchFamily="34" charset="0"/>
            </a:endParaRPr>
          </a:p>
          <a:p>
            <a:pPr marL="457200" indent="-457200">
              <a:buFont typeface="Arial" panose="020B0604020202020204" pitchFamily="34" charset="0"/>
              <a:buChar char="•"/>
            </a:pPr>
            <a:r>
              <a:rPr lang="en-US" sz="2400" dirty="0">
                <a:latin typeface="Aptos" panose="020B0004020202020204" pitchFamily="34" charset="0"/>
              </a:rPr>
              <a:t>A digital storytelling platform could allow users to access folk </a:t>
            </a:r>
            <a:r>
              <a:rPr lang="en-US" sz="2400">
                <a:latin typeface="Aptos" panose="020B0004020202020204" pitchFamily="34" charset="0"/>
              </a:rPr>
              <a:t>tales in     </a:t>
            </a:r>
            <a:r>
              <a:rPr lang="en-US" sz="2400" dirty="0">
                <a:latin typeface="Aptos" panose="020B0004020202020204" pitchFamily="34" charset="0"/>
              </a:rPr>
              <a:t>text formats, encouraging collaborative archiving.</a:t>
            </a:r>
            <a:endParaRPr lang="en-IN" sz="2400" dirty="0">
              <a:latin typeface="Aptos" panose="020B0004020202020204" pitchFamily="34" charset="0"/>
            </a:endParaRPr>
          </a:p>
        </p:txBody>
      </p:sp>
      <p:sp>
        <p:nvSpPr>
          <p:cNvPr id="4" name="TextBox 3">
            <a:extLst>
              <a:ext uri="{FF2B5EF4-FFF2-40B4-BE49-F238E27FC236}">
                <a16:creationId xmlns:a16="http://schemas.microsoft.com/office/drawing/2014/main" id="{3FF4C7A5-EA18-0516-2CCC-D8CC91D591C7}"/>
              </a:ext>
            </a:extLst>
          </p:cNvPr>
          <p:cNvSpPr txBox="1"/>
          <p:nvPr/>
        </p:nvSpPr>
        <p:spPr>
          <a:xfrm>
            <a:off x="1025912" y="539719"/>
            <a:ext cx="8935967" cy="646331"/>
          </a:xfrm>
          <a:prstGeom prst="rect">
            <a:avLst/>
          </a:prstGeom>
          <a:noFill/>
        </p:spPr>
        <p:txBody>
          <a:bodyPr wrap="square" rtlCol="0">
            <a:spAutoFit/>
          </a:bodyPr>
          <a:lstStyle/>
          <a:p>
            <a:r>
              <a:rPr lang="en-US" sz="3600" b="1" dirty="0">
                <a:latin typeface="Aptos" panose="020B0004020202020204" pitchFamily="34" charset="0"/>
              </a:rPr>
              <a:t>Problem Statement</a:t>
            </a:r>
            <a:endParaRPr lang="en-IN" sz="3600" b="1" dirty="0">
              <a:latin typeface="Aptos" panose="020B0004020202020204" pitchFamily="34" charset="0"/>
            </a:endParaRPr>
          </a:p>
        </p:txBody>
      </p:sp>
    </p:spTree>
    <p:extLst>
      <p:ext uri="{BB962C8B-B14F-4D97-AF65-F5344CB8AC3E}">
        <p14:creationId xmlns:p14="http://schemas.microsoft.com/office/powerpoint/2010/main" val="154553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05E4E1-AE1B-AD1E-420D-4E6433CAE314}"/>
              </a:ext>
            </a:extLst>
          </p:cNvPr>
          <p:cNvSpPr txBox="1"/>
          <p:nvPr/>
        </p:nvSpPr>
        <p:spPr>
          <a:xfrm>
            <a:off x="1025912" y="1186050"/>
            <a:ext cx="10140176" cy="4832092"/>
          </a:xfrm>
          <a:prstGeom prst="rect">
            <a:avLst/>
          </a:prstGeom>
          <a:noFill/>
        </p:spPr>
        <p:txBody>
          <a:bodyPr wrap="square" rtlCol="0">
            <a:spAutoFit/>
          </a:bodyPr>
          <a:lstStyle/>
          <a:p>
            <a:r>
              <a:rPr lang="en-US" sz="2800" dirty="0">
                <a:latin typeface="Aptos" panose="020B0004020202020204" pitchFamily="34" charset="0"/>
              </a:rPr>
              <a:t>KATHA VRIKSHA is an app that provides</a:t>
            </a:r>
          </a:p>
          <a:p>
            <a:pPr marL="457200" indent="-457200">
              <a:buFont typeface="Arial" panose="020B0604020202020204" pitchFamily="34" charset="0"/>
              <a:buChar char="•"/>
            </a:pPr>
            <a:r>
              <a:rPr lang="en-US" sz="2800" b="1" dirty="0">
                <a:latin typeface="Aptos" panose="020B0004020202020204" pitchFamily="34" charset="0"/>
              </a:rPr>
              <a:t>Multilingual Support</a:t>
            </a:r>
            <a:r>
              <a:rPr lang="en-US" sz="2800" dirty="0">
                <a:latin typeface="Aptos" panose="020B0004020202020204" pitchFamily="34" charset="0"/>
              </a:rPr>
              <a:t>: Enable storytelling in multiple regional dialects and languages for broader accessibility.</a:t>
            </a:r>
          </a:p>
          <a:p>
            <a:pPr marL="457200" indent="-457200">
              <a:buFont typeface="Arial" panose="020B0604020202020204" pitchFamily="34" charset="0"/>
              <a:buChar char="•"/>
            </a:pPr>
            <a:r>
              <a:rPr lang="en-US" sz="2800" b="1" dirty="0">
                <a:latin typeface="Aptos" panose="020B0004020202020204" pitchFamily="34" charset="0"/>
              </a:rPr>
              <a:t>AI Story Recommendations</a:t>
            </a:r>
            <a:r>
              <a:rPr lang="en-US" sz="2800" dirty="0">
                <a:latin typeface="Aptos" panose="020B0004020202020204" pitchFamily="34" charset="0"/>
              </a:rPr>
              <a:t>: Use machine learning to recommend stories based on user preferences, making the platform more engaging.</a:t>
            </a:r>
          </a:p>
          <a:p>
            <a:pPr marL="457200" indent="-457200">
              <a:buFont typeface="Arial" panose="020B0604020202020204" pitchFamily="34" charset="0"/>
              <a:buChar char="•"/>
            </a:pPr>
            <a:r>
              <a:rPr lang="en-US" sz="2800" dirty="0">
                <a:latin typeface="Aptos" panose="020B0004020202020204" pitchFamily="34" charset="0"/>
              </a:rPr>
              <a:t>The project was implemented in JavaScript and Python. The frontend was built using TypeScript/React and </a:t>
            </a:r>
            <a:r>
              <a:rPr lang="en-US" sz="2800" dirty="0" err="1">
                <a:latin typeface="Aptos" panose="020B0004020202020204" pitchFamily="34" charset="0"/>
              </a:rPr>
              <a:t>TailwindCSS</a:t>
            </a:r>
            <a:r>
              <a:rPr lang="en-US" sz="2800" dirty="0">
                <a:latin typeface="Aptos" panose="020B0004020202020204" pitchFamily="34" charset="0"/>
              </a:rPr>
              <a:t> for styling, and the backend using Flask and the OpenAI package.</a:t>
            </a:r>
            <a:br>
              <a:rPr lang="en-US" sz="2800" dirty="0">
                <a:latin typeface="Aptos" panose="020B0004020202020204" pitchFamily="34" charset="0"/>
              </a:rPr>
            </a:br>
            <a:r>
              <a:rPr lang="en-US" sz="2800" dirty="0">
                <a:latin typeface="Aptos" panose="020B0004020202020204" pitchFamily="34" charset="0"/>
              </a:rPr>
              <a:t>We use the ChatGPT API, specifically the GPT 3.5 Turbo model.</a:t>
            </a:r>
            <a:endParaRPr lang="en-IN" sz="2800" dirty="0">
              <a:latin typeface="Aptos" panose="020B0004020202020204" pitchFamily="34" charset="0"/>
            </a:endParaRPr>
          </a:p>
        </p:txBody>
      </p:sp>
      <p:sp>
        <p:nvSpPr>
          <p:cNvPr id="6" name="TextBox 5">
            <a:extLst>
              <a:ext uri="{FF2B5EF4-FFF2-40B4-BE49-F238E27FC236}">
                <a16:creationId xmlns:a16="http://schemas.microsoft.com/office/drawing/2014/main" id="{9F7DB9A7-9E34-7D1F-88CB-CCAAE1007F67}"/>
              </a:ext>
            </a:extLst>
          </p:cNvPr>
          <p:cNvSpPr txBox="1"/>
          <p:nvPr/>
        </p:nvSpPr>
        <p:spPr>
          <a:xfrm>
            <a:off x="1025912" y="539719"/>
            <a:ext cx="8935967" cy="646331"/>
          </a:xfrm>
          <a:prstGeom prst="rect">
            <a:avLst/>
          </a:prstGeom>
          <a:noFill/>
        </p:spPr>
        <p:txBody>
          <a:bodyPr wrap="square" rtlCol="0">
            <a:spAutoFit/>
          </a:bodyPr>
          <a:lstStyle/>
          <a:p>
            <a:r>
              <a:rPr lang="en-US" sz="3600" b="1" dirty="0">
                <a:latin typeface="Aptos" panose="020B0004020202020204" pitchFamily="34" charset="0"/>
              </a:rPr>
              <a:t>Solution</a:t>
            </a:r>
            <a:endParaRPr lang="en-IN" sz="3600" b="1" dirty="0">
              <a:latin typeface="Aptos" panose="020B0004020202020204" pitchFamily="34" charset="0"/>
            </a:endParaRPr>
          </a:p>
        </p:txBody>
      </p:sp>
    </p:spTree>
    <p:extLst>
      <p:ext uri="{BB962C8B-B14F-4D97-AF65-F5344CB8AC3E}">
        <p14:creationId xmlns:p14="http://schemas.microsoft.com/office/powerpoint/2010/main" val="15470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89845C-2866-B43B-AC27-2A88C9F23434}"/>
              </a:ext>
            </a:extLst>
          </p:cNvPr>
          <p:cNvSpPr txBox="1"/>
          <p:nvPr/>
        </p:nvSpPr>
        <p:spPr>
          <a:xfrm>
            <a:off x="737839" y="1536174"/>
            <a:ext cx="10716322" cy="4154984"/>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Aptos" panose="020B0004020202020204" pitchFamily="34" charset="0"/>
              </a:rPr>
              <a:t>Katha </a:t>
            </a:r>
            <a:r>
              <a:rPr lang="en-US" sz="2400" dirty="0" err="1">
                <a:latin typeface="Aptos" panose="020B0004020202020204" pitchFamily="34" charset="0"/>
              </a:rPr>
              <a:t>Vriksha</a:t>
            </a:r>
            <a:r>
              <a:rPr lang="en-US" sz="2400" dirty="0">
                <a:latin typeface="Aptos" panose="020B0004020202020204" pitchFamily="34" charset="0"/>
              </a:rPr>
              <a:t> is not just a digital platform, it is a bridge between the past and the future, preserving India's endangered regional dialects and folk tales in a modern, accessible way.</a:t>
            </a:r>
          </a:p>
          <a:p>
            <a:pPr marL="457200" indent="-457200">
              <a:buFont typeface="Arial" panose="020B0604020202020204" pitchFamily="34" charset="0"/>
              <a:buChar char="•"/>
            </a:pPr>
            <a:r>
              <a:rPr lang="en-US" sz="2400" dirty="0">
                <a:latin typeface="Aptos" panose="020B0004020202020204" pitchFamily="34" charset="0"/>
              </a:rPr>
              <a:t> By leveraging technology to collect, share, and celebrate these cultural treasures, Katha </a:t>
            </a:r>
            <a:r>
              <a:rPr lang="en-US" sz="2400" dirty="0" err="1">
                <a:latin typeface="Aptos" panose="020B0004020202020204" pitchFamily="34" charset="0"/>
              </a:rPr>
              <a:t>Vriksha</a:t>
            </a:r>
            <a:r>
              <a:rPr lang="en-US" sz="2400" dirty="0">
                <a:latin typeface="Aptos" panose="020B0004020202020204" pitchFamily="34" charset="0"/>
              </a:rPr>
              <a:t> empowers communities to take pride in their heritage.</a:t>
            </a:r>
          </a:p>
          <a:p>
            <a:pPr marL="457200" indent="-457200">
              <a:buFont typeface="Arial" panose="020B0604020202020204" pitchFamily="34" charset="0"/>
              <a:buChar char="•"/>
            </a:pPr>
            <a:r>
              <a:rPr lang="en-US" sz="2400" dirty="0">
                <a:latin typeface="Aptos" panose="020B0004020202020204" pitchFamily="34" charset="0"/>
              </a:rPr>
              <a:t> It fosters intergenerational connections, inspiring young minds to embrace and continue these traditions. </a:t>
            </a:r>
          </a:p>
          <a:p>
            <a:pPr marL="457200" indent="-457200">
              <a:buFont typeface="Arial" panose="020B0604020202020204" pitchFamily="34" charset="0"/>
              <a:buChar char="•"/>
            </a:pPr>
            <a:r>
              <a:rPr lang="en-US" sz="2400" dirty="0">
                <a:latin typeface="Aptos" panose="020B0004020202020204" pitchFamily="34" charset="0"/>
              </a:rPr>
              <a:t>This platform exemplifies how innovation can safeguard the rich diversity of our linguistic and storytelling heritage. Together, we can ensure that India's cultural roots remain vibrant and thrive in the digital age.</a:t>
            </a:r>
            <a:endParaRPr lang="en-IN" sz="2400" dirty="0">
              <a:latin typeface="Aptos" panose="020B0004020202020204" pitchFamily="34" charset="0"/>
            </a:endParaRPr>
          </a:p>
        </p:txBody>
      </p:sp>
      <p:sp>
        <p:nvSpPr>
          <p:cNvPr id="4" name="TextBox 3">
            <a:extLst>
              <a:ext uri="{FF2B5EF4-FFF2-40B4-BE49-F238E27FC236}">
                <a16:creationId xmlns:a16="http://schemas.microsoft.com/office/drawing/2014/main" id="{04AF34E1-C348-C09C-548E-193C06573294}"/>
              </a:ext>
            </a:extLst>
          </p:cNvPr>
          <p:cNvSpPr txBox="1"/>
          <p:nvPr/>
        </p:nvSpPr>
        <p:spPr>
          <a:xfrm>
            <a:off x="1025912" y="539719"/>
            <a:ext cx="8935967" cy="646331"/>
          </a:xfrm>
          <a:prstGeom prst="rect">
            <a:avLst/>
          </a:prstGeom>
          <a:noFill/>
        </p:spPr>
        <p:txBody>
          <a:bodyPr wrap="square" rtlCol="0">
            <a:spAutoFit/>
          </a:bodyPr>
          <a:lstStyle/>
          <a:p>
            <a:r>
              <a:rPr lang="en-US" sz="3600" b="1" dirty="0">
                <a:latin typeface="Aptos" panose="020B0004020202020204" pitchFamily="34" charset="0"/>
              </a:rPr>
              <a:t>Conclusion</a:t>
            </a:r>
            <a:endParaRPr lang="en-IN" sz="3600" b="1" dirty="0">
              <a:latin typeface="Aptos" panose="020B0004020202020204" pitchFamily="34" charset="0"/>
            </a:endParaRPr>
          </a:p>
        </p:txBody>
      </p:sp>
    </p:spTree>
    <p:extLst>
      <p:ext uri="{BB962C8B-B14F-4D97-AF65-F5344CB8AC3E}">
        <p14:creationId xmlns:p14="http://schemas.microsoft.com/office/powerpoint/2010/main" val="236182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F5BBAAB-3BC6-1E06-E22D-07B9FB6EC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966" y="5220909"/>
            <a:ext cx="5350504" cy="1370991"/>
          </a:xfrm>
          <a:prstGeom prst="rect">
            <a:avLst/>
          </a:prstGeom>
        </p:spPr>
      </p:pic>
      <p:pic>
        <p:nvPicPr>
          <p:cNvPr id="13" name="Picture 12">
            <a:extLst>
              <a:ext uri="{FF2B5EF4-FFF2-40B4-BE49-F238E27FC236}">
                <a16:creationId xmlns:a16="http://schemas.microsoft.com/office/drawing/2014/main" id="{89D828F0-6BE4-15B8-436C-82F4D7A74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6602" y="266100"/>
            <a:ext cx="2408998" cy="4799997"/>
          </a:xfrm>
          <a:prstGeom prst="rect">
            <a:avLst/>
          </a:prstGeom>
        </p:spPr>
      </p:pic>
      <p:pic>
        <p:nvPicPr>
          <p:cNvPr id="15" name="Picture 14">
            <a:extLst>
              <a:ext uri="{FF2B5EF4-FFF2-40B4-BE49-F238E27FC236}">
                <a16:creationId xmlns:a16="http://schemas.microsoft.com/office/drawing/2014/main" id="{3623BB2C-28A9-E916-ECCB-18DAFD2694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5261" y="698029"/>
            <a:ext cx="2697686" cy="5126243"/>
          </a:xfrm>
          <a:prstGeom prst="rect">
            <a:avLst/>
          </a:prstGeom>
        </p:spPr>
      </p:pic>
      <p:pic>
        <p:nvPicPr>
          <p:cNvPr id="17" name="Picture 16">
            <a:extLst>
              <a:ext uri="{FF2B5EF4-FFF2-40B4-BE49-F238E27FC236}">
                <a16:creationId xmlns:a16="http://schemas.microsoft.com/office/drawing/2014/main" id="{1320C5B4-EF67-8BD0-1A83-00C6A8344D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677" y="698028"/>
            <a:ext cx="2643219" cy="5126243"/>
          </a:xfrm>
          <a:prstGeom prst="rect">
            <a:avLst/>
          </a:prstGeom>
        </p:spPr>
      </p:pic>
    </p:spTree>
    <p:extLst>
      <p:ext uri="{BB962C8B-B14F-4D97-AF65-F5344CB8AC3E}">
        <p14:creationId xmlns:p14="http://schemas.microsoft.com/office/powerpoint/2010/main" val="28065538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86</TotalTime>
  <Words>392</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Aptos Display</vt:lpstr>
      <vt:lpstr>Arial</vt:lpstr>
      <vt:lpstr>Calibri</vt:lpstr>
      <vt:lpstr>Calibri Light</vt:lpstr>
      <vt:lpstr>inherit</vt:lpstr>
      <vt:lpstr>Office Theme</vt:lpstr>
      <vt:lpstr>Katha Vriksha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Samarth Naik</dc:creator>
  <cp:lastModifiedBy>Samarth Naik</cp:lastModifiedBy>
  <cp:revision>2</cp:revision>
  <dcterms:created xsi:type="dcterms:W3CDTF">2024-11-29T11:20:31Z</dcterms:created>
  <dcterms:modified xsi:type="dcterms:W3CDTF">2024-11-29T12:48:20Z</dcterms:modified>
</cp:coreProperties>
</file>