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7" r:id="rId8"/>
    <p:sldId id="288" r:id="rId9"/>
    <p:sldId id="289" r:id="rId10"/>
    <p:sldId id="290" r:id="rId11"/>
    <p:sldId id="264" r:id="rId12"/>
    <p:sldId id="262" r:id="rId13"/>
    <p:sldId id="263" r:id="rId14"/>
    <p:sldId id="266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83" r:id="rId23"/>
    <p:sldId id="284" r:id="rId24"/>
    <p:sldId id="286" r:id="rId2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0550" y="507237"/>
            <a:ext cx="7447915" cy="4536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1833" y="-56116"/>
            <a:ext cx="8572931" cy="1036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09008" y="1553267"/>
            <a:ext cx="4263390" cy="2726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24F5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6405" y="585947"/>
            <a:ext cx="8251190" cy="109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5"/>
              </a:spcBef>
            </a:pPr>
            <a:r>
              <a:rPr sz="3500" b="1" spc="120" dirty="0">
                <a:solidFill>
                  <a:schemeClr val="tx1"/>
                </a:solidFill>
                <a:latin typeface="+mj-lt"/>
                <a:cs typeface="Tahoma"/>
              </a:rPr>
              <a:t>Team</a:t>
            </a:r>
            <a:r>
              <a:rPr sz="3500" b="1" spc="-110" dirty="0">
                <a:solidFill>
                  <a:schemeClr val="tx1"/>
                </a:solidFill>
                <a:latin typeface="+mj-lt"/>
                <a:cs typeface="Tahoma"/>
              </a:rPr>
              <a:t> </a:t>
            </a:r>
            <a:r>
              <a:rPr lang="en-IN" sz="3500" b="1" spc="-110" dirty="0">
                <a:solidFill>
                  <a:schemeClr val="tx1"/>
                </a:solidFill>
                <a:latin typeface="+mj-lt"/>
                <a:cs typeface="Tahoma"/>
              </a:rPr>
              <a:t>1</a:t>
            </a:r>
            <a:r>
              <a:rPr sz="3500" b="1" spc="-105" dirty="0">
                <a:solidFill>
                  <a:schemeClr val="tx1"/>
                </a:solidFill>
                <a:latin typeface="+mj-lt"/>
                <a:cs typeface="Tahoma"/>
              </a:rPr>
              <a:t> </a:t>
            </a:r>
            <a:r>
              <a:rPr sz="3500" b="1" spc="-409" dirty="0">
                <a:solidFill>
                  <a:schemeClr val="tx1"/>
                </a:solidFill>
                <a:latin typeface="+mj-lt"/>
                <a:cs typeface="Tahoma"/>
              </a:rPr>
              <a:t>:</a:t>
            </a:r>
            <a:endParaRPr sz="3500" b="1" dirty="0">
              <a:solidFill>
                <a:schemeClr val="tx1"/>
              </a:solidFill>
              <a:latin typeface="+mj-lt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3500" b="1" spc="225" dirty="0">
                <a:solidFill>
                  <a:schemeClr val="tx1"/>
                </a:solidFill>
                <a:latin typeface="+mj-lt"/>
                <a:cs typeface="Tahoma"/>
              </a:rPr>
              <a:t>BOOK</a:t>
            </a:r>
            <a:r>
              <a:rPr sz="3500" b="1" spc="-20" dirty="0">
                <a:solidFill>
                  <a:schemeClr val="tx1"/>
                </a:solidFill>
                <a:latin typeface="+mj-lt"/>
                <a:cs typeface="Tahoma"/>
              </a:rPr>
              <a:t> </a:t>
            </a:r>
            <a:r>
              <a:rPr sz="3500" b="1" spc="110" dirty="0">
                <a:solidFill>
                  <a:schemeClr val="tx1"/>
                </a:solidFill>
                <a:latin typeface="+mj-lt"/>
                <a:cs typeface="Tahoma"/>
              </a:rPr>
              <a:t>RECOMMENDATION</a:t>
            </a:r>
            <a:r>
              <a:rPr sz="3500" b="1" spc="-50" dirty="0">
                <a:solidFill>
                  <a:schemeClr val="tx1"/>
                </a:solidFill>
                <a:latin typeface="+mj-lt"/>
                <a:cs typeface="Tahoma"/>
              </a:rPr>
              <a:t> </a:t>
            </a:r>
            <a:r>
              <a:rPr sz="3500" b="1" spc="60" dirty="0">
                <a:solidFill>
                  <a:schemeClr val="tx1"/>
                </a:solidFill>
                <a:latin typeface="+mj-lt"/>
                <a:cs typeface="Tahoma"/>
              </a:rPr>
              <a:t>SYSTEM</a:t>
            </a:r>
            <a:endParaRPr sz="3500" b="1" dirty="0">
              <a:solidFill>
                <a:schemeClr val="tx1"/>
              </a:solidFill>
              <a:latin typeface="+mj-lt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7000" y="2388148"/>
            <a:ext cx="3810000" cy="215187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u="sng" spc="65" dirty="0">
                <a:solidFill>
                  <a:schemeClr val="tx1"/>
                </a:solidFill>
                <a:uFill>
                  <a:solidFill>
                    <a:srgbClr val="124F5C"/>
                  </a:solidFill>
                </a:uFill>
                <a:latin typeface="+mj-lt"/>
                <a:cs typeface="Tahoma"/>
              </a:rPr>
              <a:t>Team</a:t>
            </a:r>
            <a:r>
              <a:rPr sz="2000" b="1" u="sng" spc="-10" dirty="0">
                <a:solidFill>
                  <a:schemeClr val="tx1"/>
                </a:solidFill>
                <a:uFill>
                  <a:solidFill>
                    <a:srgbClr val="124F5C"/>
                  </a:solidFill>
                </a:uFill>
                <a:latin typeface="+mj-lt"/>
                <a:cs typeface="Tahoma"/>
              </a:rPr>
              <a:t> </a:t>
            </a:r>
            <a:r>
              <a:rPr sz="2000" b="1" u="sng" spc="70" dirty="0">
                <a:solidFill>
                  <a:schemeClr val="tx1"/>
                </a:solidFill>
                <a:uFill>
                  <a:solidFill>
                    <a:srgbClr val="124F5C"/>
                  </a:solidFill>
                </a:uFill>
                <a:latin typeface="+mj-lt"/>
                <a:cs typeface="Tahoma"/>
              </a:rPr>
              <a:t>Members</a:t>
            </a:r>
            <a:endParaRPr sz="2000" dirty="0">
              <a:solidFill>
                <a:schemeClr val="tx1"/>
              </a:solidFill>
              <a:latin typeface="+mj-lt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IN" sz="1200" dirty="0">
                <a:latin typeface="Tahoma"/>
                <a:cs typeface="Tahoma"/>
              </a:rPr>
              <a:t>Anjali Patil 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IN" sz="1200" dirty="0">
                <a:latin typeface="Tahoma"/>
                <a:cs typeface="Tahoma"/>
              </a:rPr>
              <a:t>Shivani </a:t>
            </a:r>
            <a:r>
              <a:rPr lang="en-IN" sz="1200" dirty="0" err="1">
                <a:latin typeface="Tahoma"/>
                <a:cs typeface="Tahoma"/>
              </a:rPr>
              <a:t>Gavali</a:t>
            </a:r>
            <a:endParaRPr lang="en-IN" sz="12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IN" sz="1200" dirty="0">
                <a:latin typeface="Tahoma"/>
                <a:cs typeface="Tahoma"/>
              </a:rPr>
              <a:t>Akash Yadav 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IN" sz="1200" dirty="0">
                <a:latin typeface="Tahoma"/>
                <a:cs typeface="Tahoma"/>
              </a:rPr>
              <a:t>PRANJALEE SHARMA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IN" sz="1200" dirty="0">
                <a:latin typeface="Tahoma"/>
                <a:cs typeface="Tahoma"/>
              </a:rPr>
              <a:t>RANJITH SAMUDRALA 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IN" sz="1200" dirty="0">
                <a:latin typeface="Tahoma"/>
                <a:cs typeface="Tahoma"/>
              </a:rPr>
              <a:t>POTTHULA SRIMAN </a:t>
            </a: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IN" sz="1200" dirty="0">
                <a:latin typeface="Tahoma"/>
                <a:cs typeface="Tahoma"/>
              </a:rPr>
              <a:t>Bhagyashree Ambade</a:t>
            </a:r>
            <a:endParaRPr sz="1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96CC-D9CA-193B-10FE-C8FAD7F8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33292"/>
            <a:ext cx="8572931" cy="430887"/>
          </a:xfrm>
        </p:spPr>
        <p:txBody>
          <a:bodyPr/>
          <a:lstStyle/>
          <a:p>
            <a:r>
              <a:rPr lang="en-US" spc="70" dirty="0"/>
              <a:t>Observations</a:t>
            </a:r>
            <a:r>
              <a:rPr lang="en-US" spc="10" dirty="0"/>
              <a:t> </a:t>
            </a:r>
            <a:r>
              <a:rPr lang="en-US" spc="80" dirty="0"/>
              <a:t>from</a:t>
            </a:r>
            <a:r>
              <a:rPr lang="en-US" spc="-5" dirty="0"/>
              <a:t> </a:t>
            </a:r>
            <a:r>
              <a:rPr lang="en-US" spc="45" dirty="0" err="1"/>
              <a:t>Book_df</a:t>
            </a:r>
            <a:r>
              <a:rPr lang="en-US" spc="-5" dirty="0"/>
              <a:t> </a:t>
            </a:r>
            <a:r>
              <a:rPr lang="en-US" spc="-10" dirty="0"/>
              <a:t>(Book title)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DD4C5-B526-4B3F-42FD-7DC0FC28B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123950"/>
            <a:ext cx="5017820" cy="38603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D1480A-557E-DDF3-2DA1-86AF8341E5DE}"/>
              </a:ext>
            </a:extLst>
          </p:cNvPr>
          <p:cNvSpPr txBox="1"/>
          <p:nvPr/>
        </p:nvSpPr>
        <p:spPr>
          <a:xfrm>
            <a:off x="163780" y="1352550"/>
            <a:ext cx="37986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These books are significant within the dataset, and their high occurrence suggests their popularity or relevance.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+mj-lt"/>
              </a:rPr>
              <a:t>Wild Animus </a:t>
            </a:r>
            <a:r>
              <a:rPr lang="en-IN" sz="1400" dirty="0">
                <a:latin typeface="+mj-lt"/>
              </a:rPr>
              <a:t>occurs frequently</a:t>
            </a:r>
            <a:endParaRPr lang="en-IN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4769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85800" y="285750"/>
            <a:ext cx="7447915" cy="4536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70" dirty="0"/>
              <a:t>Observations</a:t>
            </a:r>
            <a:r>
              <a:rPr spc="10" dirty="0"/>
              <a:t> </a:t>
            </a:r>
            <a:r>
              <a:rPr spc="80" dirty="0"/>
              <a:t>from</a:t>
            </a:r>
            <a:r>
              <a:rPr spc="-5" dirty="0"/>
              <a:t> </a:t>
            </a:r>
            <a:r>
              <a:rPr spc="45" dirty="0"/>
              <a:t>Book_df</a:t>
            </a:r>
            <a:r>
              <a:rPr spc="-5" dirty="0"/>
              <a:t> </a:t>
            </a:r>
            <a:r>
              <a:rPr spc="-10" dirty="0"/>
              <a:t>(Publishers)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562" y="1581150"/>
            <a:ext cx="2047850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400" b="1" spc="-35" dirty="0">
                <a:solidFill>
                  <a:srgbClr val="124F5C"/>
                </a:solidFill>
                <a:latin typeface="+mj-lt"/>
                <a:cs typeface="Verdana"/>
              </a:rPr>
              <a:t>Ballantine books</a:t>
            </a:r>
            <a:r>
              <a:rPr sz="1400" b="1" spc="-35" dirty="0">
                <a:solidFill>
                  <a:srgbClr val="124F5C"/>
                </a:solidFill>
                <a:latin typeface="+mj-lt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+mj-lt"/>
                <a:cs typeface="Verdana"/>
              </a:rPr>
              <a:t>published</a:t>
            </a:r>
            <a:r>
              <a:rPr sz="1400" spc="5" dirty="0">
                <a:solidFill>
                  <a:srgbClr val="124F5C"/>
                </a:solidFill>
                <a:latin typeface="+mj-lt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+mj-lt"/>
                <a:cs typeface="Verdana"/>
              </a:rPr>
              <a:t>highest</a:t>
            </a:r>
            <a:r>
              <a:rPr sz="1400" spc="-5" dirty="0">
                <a:solidFill>
                  <a:srgbClr val="124F5C"/>
                </a:solidFill>
                <a:latin typeface="+mj-lt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+mj-lt"/>
                <a:cs typeface="Verdana"/>
              </a:rPr>
              <a:t>number</a:t>
            </a:r>
            <a:r>
              <a:rPr sz="1400" spc="-15" dirty="0">
                <a:solidFill>
                  <a:srgbClr val="124F5C"/>
                </a:solidFill>
                <a:latin typeface="+mj-lt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+mj-lt"/>
                <a:cs typeface="Verdana"/>
              </a:rPr>
              <a:t>of books</a:t>
            </a:r>
            <a:r>
              <a:rPr sz="1400" spc="-15" dirty="0">
                <a:solidFill>
                  <a:srgbClr val="124F5C"/>
                </a:solidFill>
                <a:latin typeface="+mj-lt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+mj-lt"/>
                <a:cs typeface="Verdana"/>
              </a:rPr>
              <a:t>in our</a:t>
            </a:r>
            <a:r>
              <a:rPr sz="1400" spc="-25" dirty="0">
                <a:solidFill>
                  <a:srgbClr val="124F5C"/>
                </a:solidFill>
                <a:latin typeface="+mj-lt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+mj-lt"/>
                <a:cs typeface="Verdana"/>
              </a:rPr>
              <a:t>given</a:t>
            </a:r>
            <a:r>
              <a:rPr sz="1400" spc="5" dirty="0">
                <a:solidFill>
                  <a:srgbClr val="124F5C"/>
                </a:solidFill>
                <a:latin typeface="+mj-lt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+mj-lt"/>
                <a:cs typeface="Verdana"/>
              </a:rPr>
              <a:t>dataset</a:t>
            </a:r>
            <a:endParaRPr sz="1400" dirty="0">
              <a:latin typeface="+mj-lt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949ED-698A-C815-48EA-F6F13888C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910" y="861661"/>
            <a:ext cx="6449490" cy="42818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5419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95"/>
              </a:spcBef>
            </a:pPr>
            <a:r>
              <a:rPr spc="70" dirty="0"/>
              <a:t>Observations</a:t>
            </a:r>
            <a:r>
              <a:rPr spc="30" dirty="0"/>
              <a:t> </a:t>
            </a:r>
            <a:r>
              <a:rPr spc="80" dirty="0"/>
              <a:t>from</a:t>
            </a:r>
            <a:r>
              <a:rPr spc="15" dirty="0"/>
              <a:t> </a:t>
            </a:r>
            <a:r>
              <a:rPr dirty="0"/>
              <a:t>Users_df </a:t>
            </a:r>
            <a:r>
              <a:rPr spc="-10" dirty="0"/>
              <a:t>(Location)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809750"/>
            <a:ext cx="2621809" cy="944489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345"/>
              </a:spcBef>
              <a:buFont typeface="Times New Roman"/>
              <a:buChar char="●"/>
              <a:tabLst>
                <a:tab pos="329565" algn="l"/>
              </a:tabLst>
            </a:pPr>
            <a:r>
              <a:rPr sz="1400" dirty="0">
                <a:solidFill>
                  <a:srgbClr val="124F5C"/>
                </a:solidFill>
                <a:latin typeface="+mj-lt"/>
                <a:cs typeface="Verdana"/>
              </a:rPr>
              <a:t>Splitting</a:t>
            </a:r>
            <a:r>
              <a:rPr sz="1400" spc="-15" dirty="0">
                <a:solidFill>
                  <a:srgbClr val="124F5C"/>
                </a:solidFill>
                <a:latin typeface="+mj-lt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+mj-lt"/>
                <a:cs typeface="Verdana"/>
              </a:rPr>
              <a:t>Location</a:t>
            </a:r>
            <a:r>
              <a:rPr sz="1400" spc="-10" dirty="0">
                <a:solidFill>
                  <a:srgbClr val="124F5C"/>
                </a:solidFill>
                <a:latin typeface="+mj-lt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+mj-lt"/>
                <a:cs typeface="Verdana"/>
              </a:rPr>
              <a:t>column</a:t>
            </a:r>
            <a:r>
              <a:rPr sz="1400" spc="-10" dirty="0">
                <a:solidFill>
                  <a:srgbClr val="124F5C"/>
                </a:solidFill>
                <a:latin typeface="+mj-lt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+mj-lt"/>
                <a:cs typeface="Verdana"/>
              </a:rPr>
              <a:t>and</a:t>
            </a:r>
            <a:r>
              <a:rPr sz="1400" spc="5" dirty="0">
                <a:solidFill>
                  <a:srgbClr val="124F5C"/>
                </a:solidFill>
                <a:latin typeface="+mj-lt"/>
                <a:cs typeface="Verdana"/>
              </a:rPr>
              <a:t> </a:t>
            </a:r>
            <a:r>
              <a:rPr sz="1400" dirty="0" err="1">
                <a:solidFill>
                  <a:srgbClr val="124F5C"/>
                </a:solidFill>
                <a:latin typeface="+mj-lt"/>
                <a:cs typeface="Verdana"/>
              </a:rPr>
              <a:t>analysing</a:t>
            </a:r>
            <a:r>
              <a:rPr sz="1400" spc="35" dirty="0">
                <a:solidFill>
                  <a:srgbClr val="124F5C"/>
                </a:solidFill>
                <a:latin typeface="+mj-lt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+mj-lt"/>
                <a:cs typeface="Verdana"/>
              </a:rPr>
              <a:t>country.</a:t>
            </a:r>
            <a:endParaRPr sz="1400" dirty="0">
              <a:latin typeface="+mj-lt"/>
              <a:cs typeface="Verdana"/>
            </a:endParaRPr>
          </a:p>
          <a:p>
            <a:pPr marL="329565" indent="-316865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</a:tabLst>
            </a:pPr>
            <a:r>
              <a:rPr sz="1400" dirty="0">
                <a:solidFill>
                  <a:srgbClr val="124F5C"/>
                </a:solidFill>
                <a:latin typeface="+mj-lt"/>
                <a:cs typeface="Verdana"/>
              </a:rPr>
              <a:t>Most</a:t>
            </a:r>
            <a:r>
              <a:rPr sz="1400" spc="-75" dirty="0">
                <a:solidFill>
                  <a:srgbClr val="124F5C"/>
                </a:solidFill>
                <a:latin typeface="+mj-lt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+mj-lt"/>
                <a:cs typeface="Verdana"/>
              </a:rPr>
              <a:t>active</a:t>
            </a:r>
            <a:r>
              <a:rPr sz="1400" spc="-75" dirty="0">
                <a:solidFill>
                  <a:srgbClr val="124F5C"/>
                </a:solidFill>
                <a:latin typeface="+mj-lt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+mj-lt"/>
                <a:cs typeface="Verdana"/>
              </a:rPr>
              <a:t>readers</a:t>
            </a:r>
            <a:r>
              <a:rPr sz="1400" spc="-60" dirty="0">
                <a:solidFill>
                  <a:srgbClr val="124F5C"/>
                </a:solidFill>
                <a:latin typeface="+mj-lt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+mj-lt"/>
                <a:cs typeface="Verdana"/>
              </a:rPr>
              <a:t>are</a:t>
            </a:r>
            <a:r>
              <a:rPr sz="1400" spc="-70" dirty="0">
                <a:solidFill>
                  <a:srgbClr val="124F5C"/>
                </a:solidFill>
                <a:latin typeface="+mj-lt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+mj-lt"/>
                <a:cs typeface="Verdana"/>
              </a:rPr>
              <a:t>from</a:t>
            </a:r>
            <a:r>
              <a:rPr sz="1400" spc="-65" dirty="0">
                <a:solidFill>
                  <a:srgbClr val="124F5C"/>
                </a:solidFill>
                <a:latin typeface="+mj-lt"/>
                <a:cs typeface="Verdana"/>
              </a:rPr>
              <a:t> </a:t>
            </a:r>
            <a:r>
              <a:rPr lang="en-IN" sz="1400" spc="-20" dirty="0">
                <a:solidFill>
                  <a:srgbClr val="124F5C"/>
                </a:solidFill>
                <a:latin typeface="+mj-lt"/>
                <a:cs typeface="Verdana"/>
              </a:rPr>
              <a:t>Canada</a:t>
            </a:r>
            <a:r>
              <a:rPr sz="1400" spc="-20" dirty="0">
                <a:solidFill>
                  <a:srgbClr val="124F5C"/>
                </a:solidFill>
                <a:latin typeface="+mj-lt"/>
                <a:cs typeface="Verdana"/>
              </a:rPr>
              <a:t>.</a:t>
            </a:r>
            <a:endParaRPr sz="1400" dirty="0">
              <a:latin typeface="+mj-lt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26334-8D32-7702-AD58-3CD4EB144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568" y="1082088"/>
            <a:ext cx="5451930" cy="392806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85800" y="285750"/>
            <a:ext cx="7447915" cy="4536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70" dirty="0"/>
              <a:t>Observations</a:t>
            </a:r>
            <a:r>
              <a:rPr spc="10" dirty="0"/>
              <a:t> </a:t>
            </a:r>
            <a:r>
              <a:rPr spc="80" dirty="0"/>
              <a:t>from</a:t>
            </a:r>
            <a:r>
              <a:rPr spc="-5" dirty="0"/>
              <a:t> </a:t>
            </a:r>
            <a:r>
              <a:rPr spc="45" dirty="0"/>
              <a:t>Book_df</a:t>
            </a:r>
            <a:r>
              <a:rPr spc="-5" dirty="0"/>
              <a:t> </a:t>
            </a:r>
            <a:r>
              <a:rPr spc="-10" dirty="0"/>
              <a:t>(Authors)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816" y="1809750"/>
            <a:ext cx="25908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400" b="1" spc="-30" dirty="0">
                <a:solidFill>
                  <a:srgbClr val="124F5C"/>
                </a:solidFill>
                <a:latin typeface="+mj-lt"/>
                <a:cs typeface="Verdana"/>
              </a:rPr>
              <a:t>Stephen King</a:t>
            </a:r>
            <a:r>
              <a:rPr sz="1400" b="1" spc="-30" dirty="0">
                <a:solidFill>
                  <a:srgbClr val="124F5C"/>
                </a:solidFill>
                <a:latin typeface="+mj-lt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+mj-lt"/>
                <a:cs typeface="Verdana"/>
              </a:rPr>
              <a:t>wrote</a:t>
            </a:r>
            <a:r>
              <a:rPr sz="1400" spc="-60" dirty="0">
                <a:solidFill>
                  <a:srgbClr val="124F5C"/>
                </a:solidFill>
                <a:latin typeface="+mj-lt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+mj-lt"/>
                <a:cs typeface="Verdana"/>
              </a:rPr>
              <a:t>highest</a:t>
            </a:r>
            <a:r>
              <a:rPr sz="1400" spc="-30" dirty="0">
                <a:solidFill>
                  <a:srgbClr val="124F5C"/>
                </a:solidFill>
                <a:latin typeface="+mj-lt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+mj-lt"/>
                <a:cs typeface="Verdana"/>
              </a:rPr>
              <a:t>number</a:t>
            </a:r>
            <a:r>
              <a:rPr sz="1400" spc="-25" dirty="0">
                <a:solidFill>
                  <a:srgbClr val="124F5C"/>
                </a:solidFill>
                <a:latin typeface="+mj-lt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+mj-lt"/>
                <a:cs typeface="Verdana"/>
              </a:rPr>
              <a:t>of</a:t>
            </a:r>
            <a:r>
              <a:rPr sz="1400" spc="-45" dirty="0">
                <a:solidFill>
                  <a:srgbClr val="124F5C"/>
                </a:solidFill>
                <a:latin typeface="+mj-lt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+mj-lt"/>
                <a:cs typeface="Verdana"/>
              </a:rPr>
              <a:t>books</a:t>
            </a:r>
            <a:r>
              <a:rPr sz="1400" spc="-35" dirty="0">
                <a:solidFill>
                  <a:srgbClr val="124F5C"/>
                </a:solidFill>
                <a:latin typeface="+mj-lt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+mj-lt"/>
                <a:cs typeface="Verdana"/>
              </a:rPr>
              <a:t>in</a:t>
            </a:r>
            <a:r>
              <a:rPr sz="1400" spc="-40" dirty="0">
                <a:solidFill>
                  <a:srgbClr val="124F5C"/>
                </a:solidFill>
                <a:latin typeface="+mj-lt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+mj-lt"/>
                <a:cs typeface="Verdana"/>
              </a:rPr>
              <a:t>our</a:t>
            </a:r>
            <a:r>
              <a:rPr sz="1400" spc="-40" dirty="0">
                <a:solidFill>
                  <a:srgbClr val="124F5C"/>
                </a:solidFill>
                <a:latin typeface="+mj-lt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+mj-lt"/>
                <a:cs typeface="Verdana"/>
              </a:rPr>
              <a:t>given</a:t>
            </a:r>
            <a:r>
              <a:rPr sz="1400" spc="-5" dirty="0">
                <a:solidFill>
                  <a:srgbClr val="124F5C"/>
                </a:solidFill>
                <a:latin typeface="+mj-lt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+mj-lt"/>
                <a:cs typeface="Verdana"/>
              </a:rPr>
              <a:t>dataset</a:t>
            </a:r>
            <a:endParaRPr sz="1400" dirty="0">
              <a:latin typeface="+mj-lt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B8E7F-AA43-55E9-E0A6-A55A86AB6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047750"/>
            <a:ext cx="5832994" cy="38945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-400050"/>
            <a:ext cx="8572931" cy="1036505"/>
          </a:xfrm>
          <a:prstGeom prst="rect">
            <a:avLst/>
          </a:prstGeom>
        </p:spPr>
        <p:txBody>
          <a:bodyPr vert="horz" wrap="square" lIns="0" tIns="575419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95"/>
              </a:spcBef>
            </a:pPr>
            <a:r>
              <a:rPr lang="en-IN" spc="80" dirty="0"/>
              <a:t>Outliers Detection</a:t>
            </a:r>
            <a:endParaRPr spc="8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E1FF6C-CCF4-A6CD-160B-2B73392E8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731" y="742950"/>
            <a:ext cx="3733800" cy="3157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603F3D-D0CE-72B4-60F5-5AE0E11BC465}"/>
              </a:ext>
            </a:extLst>
          </p:cNvPr>
          <p:cNvSpPr txBox="1"/>
          <p:nvPr/>
        </p:nvSpPr>
        <p:spPr>
          <a:xfrm>
            <a:off x="457200" y="971550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+mj-lt"/>
              </a:rPr>
              <a:t>This boxplot visually represents the distribution of age within the dataset, highlighting the presence of outliers at higher ages.</a:t>
            </a:r>
          </a:p>
          <a:p>
            <a:endParaRPr lang="en-US" sz="12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The box represents the middle 50% of the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It spans from the first quartile (Q1) to the third quartile (Q3).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The median (middle value) is indicated by the line inside the box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The whiskers extend from the box to show the range of data outside the IQR.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On one side, it extends towards approximately age 20.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On the other side, it extends towards age 80.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The individual points beyond the whiskers are outliers.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These are ages that fall outside what would be considered normal variation.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In this case, the outliers cluster around age 100.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B36F-3D71-38BA-F9DA-6F8B09E0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93" y="285750"/>
            <a:ext cx="8572931" cy="430887"/>
          </a:xfrm>
        </p:spPr>
        <p:txBody>
          <a:bodyPr/>
          <a:lstStyle/>
          <a:p>
            <a:r>
              <a:rPr lang="en-IN" spc="80" dirty="0"/>
              <a:t>Outliers Detection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29E9F3-20EC-6460-99B0-28040FB7C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30" y="968335"/>
            <a:ext cx="3852105" cy="32068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AAFD76-98C3-B8E7-5533-8718C14EA04F}"/>
              </a:ext>
            </a:extLst>
          </p:cNvPr>
          <p:cNvSpPr txBox="1"/>
          <p:nvPr/>
        </p:nvSpPr>
        <p:spPr>
          <a:xfrm>
            <a:off x="348292" y="968335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This boxplot visually represents the distribution of </a:t>
            </a:r>
            <a:r>
              <a:rPr lang="en-US" sz="1200" dirty="0">
                <a:latin typeface="+mj-lt"/>
              </a:rPr>
              <a:t>Year-of –Publication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within the dataset</a:t>
            </a:r>
            <a:r>
              <a:rPr lang="en-US" sz="1200" dirty="0">
                <a:latin typeface="+mj-lt"/>
              </a:rPr>
              <a:t>.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lt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The box represents the middle 50% of the data.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It spans from the first quartile (Q1) to the third quartile (Q3).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The median (middle value) is indicated by the line inside the box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The whiskers extend from the box to show the range of data outside the IQR.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The majority of publications occurred after 1960, as indicated by the position of the box.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The median year of publication is close to the year 2000, as indicated by the line within the box.</a:t>
            </a: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There is a significant number of outliers on both sides, but particularly for earlier years (left side), which suggests that there are some publications from much earlier years.</a:t>
            </a:r>
          </a:p>
        </p:txBody>
      </p:sp>
    </p:spTree>
    <p:extLst>
      <p:ext uri="{BB962C8B-B14F-4D97-AF65-F5344CB8AC3E}">
        <p14:creationId xmlns:p14="http://schemas.microsoft.com/office/powerpoint/2010/main" val="2168124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2742-294F-2720-8BBE-2A11FBF6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98003"/>
            <a:ext cx="8572931" cy="430887"/>
          </a:xfrm>
        </p:spPr>
        <p:txBody>
          <a:bodyPr/>
          <a:lstStyle/>
          <a:p>
            <a:r>
              <a:rPr lang="en-IN" spc="80" dirty="0"/>
              <a:t>Outliers Detection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74096-3CEA-AFCE-89F6-94DBEC8BA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939530"/>
            <a:ext cx="3821623" cy="3264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50D7C0-BCA0-A7F6-4A9F-089282D4AD3A}"/>
              </a:ext>
            </a:extLst>
          </p:cNvPr>
          <p:cNvSpPr txBox="1"/>
          <p:nvPr/>
        </p:nvSpPr>
        <p:spPr>
          <a:xfrm>
            <a:off x="357266" y="1140589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1200" b="0" i="0" dirty="0">
                <a:effectLst/>
                <a:highlight>
                  <a:srgbClr val="F3F3F3"/>
                </a:highlight>
                <a:latin typeface="+mj-lt"/>
              </a:rPr>
              <a:t>This boxplot visually summarizes the distribution of book ratings, indicating central tendency and variability without any specific outliers.</a:t>
            </a:r>
          </a:p>
          <a:p>
            <a:pPr marL="171450" lvl="1" indent="-171450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The box represents the middle 50% of the data.</a:t>
            </a:r>
          </a:p>
          <a:p>
            <a:pPr marL="171450" lvl="1" indent="-171450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It spans from the first quartile (Q1) to the third quartile (Q3).</a:t>
            </a:r>
          </a:p>
          <a:p>
            <a:pPr marL="171450" lvl="1" indent="-171450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The median (middle value) is indicated by the line inside the box</a:t>
            </a:r>
          </a:p>
          <a:p>
            <a:pPr marL="171450" lvl="1" indent="-171450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The whiskers extend from the box to show the range of data outside the IQR.</a:t>
            </a:r>
          </a:p>
          <a:p>
            <a:pPr marL="171450" lvl="1" indent="-171450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On one side, it extends towards approximately rating 2.</a:t>
            </a:r>
          </a:p>
          <a:p>
            <a:pPr marL="171450" lvl="1" indent="-171450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On the other side, it extends towards rating 10.</a:t>
            </a:r>
          </a:p>
          <a:p>
            <a:pPr marL="171450" lvl="1" indent="-171450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There are no individual points plotted beyond the whiskers.</a:t>
            </a:r>
          </a:p>
          <a:p>
            <a:pPr marL="171450" lvl="1" indent="-171450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This suggests that there are no outliers in this dataset for book ratings.</a:t>
            </a:r>
          </a:p>
          <a:p>
            <a:pPr marL="171450" lvl="1" indent="-171450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</a:rPr>
              <a:t>All data points fall within the typical range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7147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27BF-A2EE-E1CC-4493-689B4546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34" y="57150"/>
            <a:ext cx="8572931" cy="430887"/>
          </a:xfrm>
        </p:spPr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7DDD2-D67E-3167-1575-3FD4336DD8B2}"/>
              </a:ext>
            </a:extLst>
          </p:cNvPr>
          <p:cNvSpPr txBox="1"/>
          <p:nvPr/>
        </p:nvSpPr>
        <p:spPr>
          <a:xfrm>
            <a:off x="152400" y="916491"/>
            <a:ext cx="47244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1.SUGGETION OF BOOK_TITLE BASED ON THE USER_ID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Book Title: Pigs in Heaven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Book Title: The Testament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Book Title: Wild Animus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Book Title: Wild Animus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Book Title: Liberty Falling (Anna Pigeon Mysteries (Paperback))</a:t>
            </a:r>
            <a:endParaRPr lang="en-IN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A26D9E-8512-0B81-15B2-C6D9BD550DFA}"/>
              </a:ext>
            </a:extLst>
          </p:cNvPr>
          <p:cNvSpPr txBox="1"/>
          <p:nvPr/>
        </p:nvSpPr>
        <p:spPr>
          <a:xfrm>
            <a:off x="1143000" y="471714"/>
            <a:ext cx="62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1.) COLLABORATIVE RECOMMENDATION SYSTEM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A055CB-EB36-33B1-8DCE-CCF28AE55ADB}"/>
              </a:ext>
            </a:extLst>
          </p:cNvPr>
          <p:cNvSpPr txBox="1"/>
          <p:nvPr/>
        </p:nvSpPr>
        <p:spPr>
          <a:xfrm>
            <a:off x="151151" y="2011018"/>
            <a:ext cx="57912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2.NAME OF THE AUTHERS FOR THE ABOVE SUGGETION BOOK_TITLES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Book Title: Pigs in Heaven Author: Barbara Kingsolver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Book Title: The Testament Author: John Grisham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Book Title: Wild Animus Author: Rich </a:t>
            </a:r>
            <a:r>
              <a:rPr lang="en-IN" sz="1100" dirty="0" err="1"/>
              <a:t>Shapero</a:t>
            </a:r>
            <a:endParaRPr lang="en-I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Book Title: Wild Animus Author: Rich </a:t>
            </a:r>
            <a:r>
              <a:rPr lang="en-IN" sz="1100" dirty="0" err="1"/>
              <a:t>Shapero</a:t>
            </a:r>
            <a:endParaRPr lang="en-IN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/>
              <a:t>Book Title: Liberty Falling (Anna Pigeon Mysteries (Paperback)) Author: Nevada Barr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E2F2E3-53CB-317B-9276-5C1A8F720038}"/>
              </a:ext>
            </a:extLst>
          </p:cNvPr>
          <p:cNvSpPr txBox="1"/>
          <p:nvPr/>
        </p:nvSpPr>
        <p:spPr>
          <a:xfrm>
            <a:off x="151151" y="3116312"/>
            <a:ext cx="62483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3.USER_ID'S WITH SIMILAR CHOICE IN READING: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Similar users for user 11676: [30735, 124487, 210959, 24194, 159376]</a:t>
            </a:r>
            <a:endParaRPr lang="en-IN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B18BE5-9E6C-4A2C-D59C-E6CB531F4D72}"/>
              </a:ext>
            </a:extLst>
          </p:cNvPr>
          <p:cNvSpPr txBox="1"/>
          <p:nvPr/>
        </p:nvSpPr>
        <p:spPr>
          <a:xfrm>
            <a:off x="151151" y="3504254"/>
            <a:ext cx="7164049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4.COMMON RECOMMENDATION FOR THE TWO USER_ID’S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Enter the first user ID: 11676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Enter the second user ID: 210959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Common book recommendations for users 11676 and 210959: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Ship of Fools: nan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Fight Club: nan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Lost World: nan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Keep: nan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Street Lawyer: </a:t>
            </a:r>
            <a:r>
              <a:rPr lang="en-US" sz="1100" dirty="0" err="1"/>
              <a:t>na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967072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E5D0-2DE6-78AF-1411-9075E1115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069" y="285750"/>
            <a:ext cx="8572931" cy="430887"/>
          </a:xfrm>
        </p:spPr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3A8AE-4F6D-ED14-A9B5-469D2D973A26}"/>
              </a:ext>
            </a:extLst>
          </p:cNvPr>
          <p:cNvSpPr txBox="1"/>
          <p:nvPr/>
        </p:nvSpPr>
        <p:spPr>
          <a:xfrm>
            <a:off x="1847634" y="868977"/>
            <a:ext cx="601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2. CONTENT BASED RECOMMENDATION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225365-FC52-FCCA-5A55-8E2E6B74993D}"/>
              </a:ext>
            </a:extLst>
          </p:cNvPr>
          <p:cNvSpPr txBox="1"/>
          <p:nvPr/>
        </p:nvSpPr>
        <p:spPr>
          <a:xfrm>
            <a:off x="457200" y="1428750"/>
            <a:ext cx="78486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Number of recommended books for user 2 :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Recommended books:</a:t>
            </a:r>
          </a:p>
          <a:p>
            <a:r>
              <a:rPr lang="en-US" sz="1600" dirty="0"/>
              <a:t>     1 . Who's Who in Classical Mythology (Who's Who Series)</a:t>
            </a:r>
          </a:p>
          <a:p>
            <a:r>
              <a:rPr lang="en-US" sz="1600" dirty="0"/>
              <a:t>     2 . Dictionary of Mythology: Mainly Classical</a:t>
            </a:r>
          </a:p>
          <a:p>
            <a:r>
              <a:rPr lang="en-US" sz="1600" dirty="0"/>
              <a:t>     3 . Classical mythology</a:t>
            </a:r>
          </a:p>
          <a:p>
            <a:r>
              <a:rPr lang="en-US" sz="1600" dirty="0"/>
              <a:t>     4 . The Dictionary of Classical Mythology</a:t>
            </a:r>
          </a:p>
          <a:p>
            <a:r>
              <a:rPr lang="en-US" sz="1600" dirty="0"/>
              <a:t>     5 . Classical Mythology</a:t>
            </a:r>
          </a:p>
          <a:p>
            <a:r>
              <a:rPr lang="en-US" sz="1600" dirty="0"/>
              <a:t>     6 . Mythology and You : Classical Mythology and its Relevance in Today's World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64954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E320-FA58-F929-DFC0-03C615AC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1950"/>
            <a:ext cx="8572931" cy="430887"/>
          </a:xfrm>
        </p:spPr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77666-F08D-885E-719C-397CD204A295}"/>
              </a:ext>
            </a:extLst>
          </p:cNvPr>
          <p:cNvSpPr txBox="1"/>
          <p:nvPr/>
        </p:nvSpPr>
        <p:spPr>
          <a:xfrm>
            <a:off x="1828800" y="895350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Popularity Based Recommendation System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539EA-8B5F-B030-93A3-DDE3DBDE4EFF}"/>
              </a:ext>
            </a:extLst>
          </p:cNvPr>
          <p:cNvSpPr txBox="1"/>
          <p:nvPr/>
        </p:nvSpPr>
        <p:spPr>
          <a:xfrm>
            <a:off x="609600" y="1367195"/>
            <a:ext cx="6705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Top 5 popular book recommendations for user 210959: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Demonic Comedy: Some Detours in the Baghdad of Saddam Hussein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Slaughtermatic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Elect Mr. Robinson for a Better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Conspiracies, Cover-Ups and Crimes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South of Heaven (Vintage Crime/Black Lizard)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6759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5541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95"/>
              </a:spcBef>
            </a:pPr>
            <a:r>
              <a:rPr spc="85" dirty="0"/>
              <a:t>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352550"/>
            <a:ext cx="3542665" cy="2037737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350"/>
              </a:spcBef>
              <a:buFont typeface="Times New Roman"/>
              <a:buChar char="●"/>
              <a:tabLst>
                <a:tab pos="329565" algn="l"/>
              </a:tabLst>
            </a:pPr>
            <a:r>
              <a:rPr sz="1400" b="1" spc="55" dirty="0">
                <a:solidFill>
                  <a:schemeClr val="tx1"/>
                </a:solidFill>
                <a:latin typeface="+mj-lt"/>
                <a:cs typeface="Tahoma"/>
              </a:rPr>
              <a:t>Problem</a:t>
            </a:r>
            <a:r>
              <a:rPr sz="1400" b="1" spc="-50" dirty="0">
                <a:solidFill>
                  <a:schemeClr val="tx1"/>
                </a:solidFill>
                <a:latin typeface="+mj-lt"/>
                <a:cs typeface="Tahom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+mj-lt"/>
                <a:cs typeface="Tahoma"/>
              </a:rPr>
              <a:t>statement</a:t>
            </a:r>
            <a:endParaRPr sz="1400" dirty="0">
              <a:solidFill>
                <a:schemeClr val="tx1"/>
              </a:solidFill>
              <a:latin typeface="+mj-lt"/>
              <a:cs typeface="Tahoma"/>
            </a:endParaRPr>
          </a:p>
          <a:p>
            <a:pPr marL="329565" indent="-316865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329565" algn="l"/>
              </a:tabLst>
            </a:pPr>
            <a:r>
              <a:rPr sz="1400" b="1" dirty="0">
                <a:solidFill>
                  <a:schemeClr val="tx1"/>
                </a:solidFill>
                <a:latin typeface="+mj-lt"/>
                <a:cs typeface="Tahoma"/>
              </a:rPr>
              <a:t>Data</a:t>
            </a:r>
            <a:r>
              <a:rPr sz="1400" b="1" spc="150" dirty="0">
                <a:solidFill>
                  <a:schemeClr val="tx1"/>
                </a:solidFill>
                <a:latin typeface="+mj-lt"/>
                <a:cs typeface="Tahoma"/>
              </a:rPr>
              <a:t> </a:t>
            </a:r>
            <a:r>
              <a:rPr sz="1400" b="1" spc="40" dirty="0">
                <a:solidFill>
                  <a:schemeClr val="tx1"/>
                </a:solidFill>
                <a:latin typeface="+mj-lt"/>
                <a:cs typeface="Tahoma"/>
              </a:rPr>
              <a:t>Summary</a:t>
            </a:r>
            <a:endParaRPr sz="1400" dirty="0">
              <a:solidFill>
                <a:schemeClr val="tx1"/>
              </a:solidFill>
              <a:latin typeface="+mj-lt"/>
              <a:cs typeface="Tahoma"/>
            </a:endParaRPr>
          </a:p>
          <a:p>
            <a:pPr marL="329565" indent="-316865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</a:tabLst>
            </a:pPr>
            <a:r>
              <a:rPr sz="1400" b="1" dirty="0">
                <a:solidFill>
                  <a:schemeClr val="tx1"/>
                </a:solidFill>
                <a:latin typeface="+mj-lt"/>
                <a:cs typeface="Tahoma"/>
              </a:rPr>
              <a:t>Analysis</a:t>
            </a:r>
            <a:r>
              <a:rPr sz="1400" b="1" spc="160" dirty="0">
                <a:solidFill>
                  <a:schemeClr val="tx1"/>
                </a:solidFill>
                <a:latin typeface="+mj-lt"/>
                <a:cs typeface="Tahoma"/>
              </a:rPr>
              <a:t> </a:t>
            </a:r>
            <a:r>
              <a:rPr sz="1400" b="1" dirty="0">
                <a:solidFill>
                  <a:schemeClr val="tx1"/>
                </a:solidFill>
                <a:latin typeface="+mj-lt"/>
                <a:cs typeface="Tahoma"/>
              </a:rPr>
              <a:t>of</a:t>
            </a:r>
            <a:r>
              <a:rPr sz="1400" b="1" spc="165" dirty="0">
                <a:solidFill>
                  <a:schemeClr val="tx1"/>
                </a:solidFill>
                <a:latin typeface="+mj-lt"/>
                <a:cs typeface="Tahoma"/>
              </a:rPr>
              <a:t> </a:t>
            </a:r>
            <a:r>
              <a:rPr sz="1400" b="1" dirty="0">
                <a:solidFill>
                  <a:schemeClr val="tx1"/>
                </a:solidFill>
                <a:latin typeface="+mj-lt"/>
                <a:cs typeface="Tahoma"/>
              </a:rPr>
              <a:t>different</a:t>
            </a:r>
            <a:r>
              <a:rPr sz="1400" b="1" spc="170" dirty="0">
                <a:solidFill>
                  <a:schemeClr val="tx1"/>
                </a:solidFill>
                <a:latin typeface="+mj-lt"/>
                <a:cs typeface="Tahom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+mj-lt"/>
                <a:cs typeface="Tahoma"/>
              </a:rPr>
              <a:t>datasets</a:t>
            </a:r>
            <a:endParaRPr sz="1400" dirty="0">
              <a:solidFill>
                <a:schemeClr val="tx1"/>
              </a:solidFill>
              <a:latin typeface="+mj-lt"/>
              <a:cs typeface="Tahoma"/>
            </a:endParaRPr>
          </a:p>
          <a:p>
            <a:pPr marL="329565" indent="-316865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329565" algn="l"/>
              </a:tabLst>
            </a:pPr>
            <a:r>
              <a:rPr sz="1400" b="1" dirty="0">
                <a:solidFill>
                  <a:schemeClr val="tx1"/>
                </a:solidFill>
                <a:latin typeface="+mj-lt"/>
                <a:cs typeface="Tahoma"/>
              </a:rPr>
              <a:t>Outlier</a:t>
            </a:r>
            <a:r>
              <a:rPr sz="1400" b="1" spc="210" dirty="0">
                <a:solidFill>
                  <a:schemeClr val="tx1"/>
                </a:solidFill>
                <a:latin typeface="+mj-lt"/>
                <a:cs typeface="Tahoma"/>
              </a:rPr>
              <a:t> </a:t>
            </a:r>
            <a:r>
              <a:rPr lang="en-IN" sz="1400" b="1" spc="-10" dirty="0">
                <a:solidFill>
                  <a:schemeClr val="tx1"/>
                </a:solidFill>
                <a:latin typeface="+mj-lt"/>
                <a:cs typeface="Tahoma"/>
              </a:rPr>
              <a:t>Detection</a:t>
            </a:r>
            <a:endParaRPr sz="1400" dirty="0">
              <a:solidFill>
                <a:schemeClr val="tx1"/>
              </a:solidFill>
              <a:latin typeface="+mj-lt"/>
              <a:cs typeface="Tahoma"/>
            </a:endParaRPr>
          </a:p>
          <a:p>
            <a:pPr marL="329565" indent="-316865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</a:tabLst>
            </a:pPr>
            <a:r>
              <a:rPr lang="en-IN" sz="1400" b="1" dirty="0">
                <a:solidFill>
                  <a:schemeClr val="tx1"/>
                </a:solidFill>
                <a:latin typeface="+mj-lt"/>
                <a:cs typeface="Tahoma"/>
              </a:rPr>
              <a:t>Model Building</a:t>
            </a:r>
          </a:p>
          <a:p>
            <a:pPr marL="329565" indent="-316865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</a:tabLst>
            </a:pPr>
            <a:r>
              <a:rPr lang="en-IN" sz="1400" b="1" dirty="0">
                <a:solidFill>
                  <a:schemeClr val="tx1"/>
                </a:solidFill>
                <a:latin typeface="+mj-lt"/>
                <a:cs typeface="Tahoma"/>
              </a:rPr>
              <a:t>Model Evaluation</a:t>
            </a:r>
            <a:endParaRPr sz="1400" dirty="0">
              <a:solidFill>
                <a:schemeClr val="tx1"/>
              </a:solidFill>
              <a:latin typeface="+mj-lt"/>
              <a:cs typeface="Tahoma"/>
            </a:endParaRPr>
          </a:p>
          <a:p>
            <a:pPr marL="329565" indent="-316865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</a:tabLst>
            </a:pPr>
            <a:r>
              <a:rPr lang="en-IN" sz="1400" b="1" spc="35" dirty="0">
                <a:solidFill>
                  <a:schemeClr val="tx1"/>
                </a:solidFill>
                <a:latin typeface="+mj-lt"/>
                <a:cs typeface="Tahoma"/>
              </a:rPr>
              <a:t>Conclusion</a:t>
            </a:r>
          </a:p>
          <a:p>
            <a:pPr marL="329565" indent="-316865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</a:tabLst>
            </a:pPr>
            <a:r>
              <a:rPr lang="en-IN" sz="1400" b="1" spc="35" dirty="0">
                <a:solidFill>
                  <a:schemeClr val="tx1"/>
                </a:solidFill>
                <a:latin typeface="+mj-lt"/>
                <a:cs typeface="Tahoma"/>
              </a:rPr>
              <a:t>Challenges</a:t>
            </a:r>
            <a:endParaRPr sz="1400" dirty="0">
              <a:solidFill>
                <a:schemeClr val="tx1"/>
              </a:solidFill>
              <a:latin typeface="+mj-lt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D03C-D765-666E-BD5E-D072514D5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3350"/>
            <a:ext cx="8572931" cy="430887"/>
          </a:xfrm>
        </p:spPr>
        <p:txBody>
          <a:bodyPr/>
          <a:lstStyle/>
          <a:p>
            <a:r>
              <a:rPr lang="en-IN" dirty="0"/>
              <a:t>Model 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003B2-CC7E-F80D-65DA-35B6DB42BACB}"/>
              </a:ext>
            </a:extLst>
          </p:cNvPr>
          <p:cNvSpPr txBox="1"/>
          <p:nvPr/>
        </p:nvSpPr>
        <p:spPr>
          <a:xfrm>
            <a:off x="411480" y="1047750"/>
            <a:ext cx="6934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BASED ON COVERAGE OF TOP N-RECOMMENDATIONS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Coverage of Collaborative Filtering: 0.0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Coverage of Content-Based Filtering: 0.0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Coverage of Popularity-Based Filtering: 1.0</a:t>
            </a:r>
          </a:p>
          <a:p>
            <a:r>
              <a:rPr lang="en-US" sz="1200" dirty="0"/>
              <a:t>Best Recommendation System: Popularity-Based Filtering</a:t>
            </a:r>
          </a:p>
          <a:p>
            <a:endParaRPr lang="en-US" sz="1200" dirty="0"/>
          </a:p>
          <a:p>
            <a:r>
              <a:rPr lang="en-US" dirty="0"/>
              <a:t>2. BASED ON THE F1-SCORE</a:t>
            </a:r>
            <a:endParaRPr lang="en-I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Collaborative Filtering:</a:t>
            </a:r>
          </a:p>
          <a:p>
            <a:r>
              <a:rPr lang="en-IN" sz="1200" dirty="0"/>
              <a:t>     Precision: 1.0  ; Recall: 1.0 ; F1-score: 1.0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Content-Based Filtering:</a:t>
            </a:r>
          </a:p>
          <a:p>
            <a:r>
              <a:rPr lang="en-IN" sz="1200" dirty="0"/>
              <a:t>     Precision: 0.8 ; Recall: 0.6666666666666666 ; F1-score: 0.7272727272727272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Popularity-Based Filtering:</a:t>
            </a:r>
          </a:p>
          <a:p>
            <a:r>
              <a:rPr lang="en-IN" sz="1200" dirty="0"/>
              <a:t>     Precision: 1.0 ; Recall: 0.8333333333333334 ; F1-score: 0.9090909090909091</a:t>
            </a:r>
            <a:endParaRPr lang="en-IN" dirty="0"/>
          </a:p>
          <a:p>
            <a:r>
              <a:rPr lang="en-IN" sz="1200" dirty="0"/>
              <a:t>Best Recommendation System based on F1-score: Collaborative Filtering</a:t>
            </a:r>
          </a:p>
        </p:txBody>
      </p:sp>
    </p:spTree>
    <p:extLst>
      <p:ext uri="{BB962C8B-B14F-4D97-AF65-F5344CB8AC3E}">
        <p14:creationId xmlns:p14="http://schemas.microsoft.com/office/powerpoint/2010/main" val="1812844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88B9-FBF0-68C2-5320-03F813D36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34" y="133350"/>
            <a:ext cx="8572931" cy="430887"/>
          </a:xfrm>
        </p:spPr>
        <p:txBody>
          <a:bodyPr/>
          <a:lstStyle/>
          <a:p>
            <a:r>
              <a:rPr lang="en-IN" dirty="0"/>
              <a:t>Model 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3460A-5219-4452-DCE9-563C00BCF34F}"/>
              </a:ext>
            </a:extLst>
          </p:cNvPr>
          <p:cNvSpPr txBox="1"/>
          <p:nvPr/>
        </p:nvSpPr>
        <p:spPr>
          <a:xfrm>
            <a:off x="457200" y="6667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ON BASIS OF THE ROC-CURVE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A36973-EB90-701A-0E61-AF3643B77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564237"/>
            <a:ext cx="3337777" cy="24931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5A1834-49D1-1380-563A-D01A563B702B}"/>
              </a:ext>
            </a:extLst>
          </p:cNvPr>
          <p:cNvSpPr txBox="1"/>
          <p:nvPr/>
        </p:nvSpPr>
        <p:spPr>
          <a:xfrm>
            <a:off x="762000" y="122074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Best Recommendation System based on AUC-ROC: Collaborative Filtering</a:t>
            </a:r>
            <a:endParaRPr lang="en-I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72B15B-BBAB-C9CE-2BFB-82D1A8E171F7}"/>
              </a:ext>
            </a:extLst>
          </p:cNvPr>
          <p:cNvSpPr txBox="1"/>
          <p:nvPr/>
        </p:nvSpPr>
        <p:spPr>
          <a:xfrm>
            <a:off x="457200" y="3401831"/>
            <a:ext cx="85729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On basis of the f1-score and roc-curve we are getting the " collaborative-recommendation system" as the best model.</a:t>
            </a:r>
          </a:p>
          <a:p>
            <a:r>
              <a:rPr lang="en-US" sz="1600" dirty="0"/>
              <a:t>Therefore collaborative filtering recommendation system is the best model fitting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00726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6943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95"/>
              </a:spcBef>
            </a:pPr>
            <a:r>
              <a:rPr spc="7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550" y="1195000"/>
            <a:ext cx="8366125" cy="33848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790" marR="5080" indent="-339090" algn="just">
              <a:lnSpc>
                <a:spcPct val="115100"/>
              </a:lnSpc>
              <a:spcBef>
                <a:spcPts val="100"/>
              </a:spcBef>
              <a:buClr>
                <a:srgbClr val="F5FCFF"/>
              </a:buClr>
              <a:buSzPct val="50000"/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+mj-lt"/>
                <a:cs typeface="Times New Roman"/>
              </a:rPr>
              <a:t>A recommendation system helps an organization to create loyal customers.</a:t>
            </a:r>
            <a:r>
              <a:rPr lang="en-IN" sz="2000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The recommendation system today are very powerful that they can handle the</a:t>
            </a:r>
            <a:r>
              <a:rPr lang="en-IN" sz="2000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new customer too who has visited the site for the first time. They recommend</a:t>
            </a:r>
            <a:r>
              <a:rPr lang="en-IN" sz="2000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the products which are currently trending or highly rated and they can also</a:t>
            </a:r>
            <a:r>
              <a:rPr lang="en-IN" sz="2000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recommend the products which bring maximum profitto the company.</a:t>
            </a:r>
          </a:p>
          <a:p>
            <a:pPr marL="127000" marR="252095">
              <a:lnSpc>
                <a:spcPct val="114999"/>
              </a:lnSpc>
              <a:spcBef>
                <a:spcPts val="20"/>
              </a:spcBef>
            </a:pP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A</a:t>
            </a:r>
            <a:r>
              <a:rPr sz="1800" spc="-3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book</a:t>
            </a:r>
            <a:r>
              <a:rPr sz="1800" spc="-3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recommendation</a:t>
            </a:r>
            <a:r>
              <a:rPr sz="1800" spc="-3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system</a:t>
            </a:r>
            <a:r>
              <a:rPr sz="1800" spc="-5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is</a:t>
            </a:r>
            <a:r>
              <a:rPr sz="1800" spc="-3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a</a:t>
            </a:r>
            <a:r>
              <a:rPr sz="1800" spc="-3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type</a:t>
            </a:r>
            <a:r>
              <a:rPr sz="1800" spc="-5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of</a:t>
            </a:r>
            <a:r>
              <a:rPr sz="1800" spc="-3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recommendation</a:t>
            </a:r>
            <a:r>
              <a:rPr sz="1800" spc="-3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system</a:t>
            </a:r>
            <a:r>
              <a:rPr sz="1800" spc="-5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where</a:t>
            </a:r>
            <a:r>
              <a:rPr sz="1800" spc="-2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we</a:t>
            </a:r>
            <a:r>
              <a:rPr sz="1800" spc="-3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have</a:t>
            </a:r>
            <a:r>
              <a:rPr sz="1800" spc="-25" dirty="0">
                <a:solidFill>
                  <a:srgbClr val="F5FCFF"/>
                </a:solidFill>
                <a:latin typeface="Times New Roman"/>
                <a:cs typeface="Times New Roman"/>
              </a:rPr>
              <a:t> to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recommend</a:t>
            </a:r>
            <a:r>
              <a:rPr sz="1800" spc="-2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similar</a:t>
            </a:r>
            <a:r>
              <a:rPr sz="1800" spc="-2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type</a:t>
            </a:r>
            <a:r>
              <a:rPr sz="1800" spc="-5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of</a:t>
            </a:r>
            <a:r>
              <a:rPr sz="1800" spc="-2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books</a:t>
            </a:r>
            <a:r>
              <a:rPr sz="1800" spc="-2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to</a:t>
            </a:r>
            <a:r>
              <a:rPr sz="1800" spc="-3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the</a:t>
            </a:r>
            <a:r>
              <a:rPr sz="1800" spc="-2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reader</a:t>
            </a:r>
            <a:r>
              <a:rPr sz="1800" spc="-2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based</a:t>
            </a:r>
            <a:r>
              <a:rPr sz="1800" spc="-3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on</a:t>
            </a:r>
            <a:r>
              <a:rPr sz="1800" spc="-3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his</a:t>
            </a:r>
            <a:r>
              <a:rPr sz="1800" spc="-2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interest.</a:t>
            </a:r>
            <a:r>
              <a:rPr sz="1800" spc="-3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The</a:t>
            </a:r>
            <a:r>
              <a:rPr sz="1800" spc="-3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5FCFF"/>
                </a:solidFill>
                <a:latin typeface="Times New Roman"/>
                <a:cs typeface="Times New Roman"/>
              </a:rPr>
              <a:t>books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recommendation</a:t>
            </a:r>
            <a:r>
              <a:rPr sz="1800" spc="-2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system</a:t>
            </a:r>
            <a:r>
              <a:rPr sz="1800" spc="-3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is</a:t>
            </a:r>
            <a:r>
              <a:rPr sz="1800" spc="-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used</a:t>
            </a:r>
            <a:r>
              <a:rPr sz="1800" spc="-1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by online</a:t>
            </a:r>
            <a:r>
              <a:rPr sz="1800" spc="-2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websites</a:t>
            </a:r>
            <a:r>
              <a:rPr sz="1800" spc="-1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which</a:t>
            </a:r>
            <a:r>
              <a:rPr sz="1800" spc="-1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provide</a:t>
            </a:r>
            <a:r>
              <a:rPr sz="1800" spc="1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ebooks like</a:t>
            </a:r>
            <a:r>
              <a:rPr sz="1800" spc="-2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5FCFF"/>
                </a:solidFill>
                <a:latin typeface="Times New Roman"/>
                <a:cs typeface="Times New Roman"/>
              </a:rPr>
              <a:t>google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playbooks,</a:t>
            </a:r>
            <a:r>
              <a:rPr sz="1800" spc="-1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open</a:t>
            </a:r>
            <a:r>
              <a:rPr sz="1800" spc="-1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library,</a:t>
            </a:r>
            <a:r>
              <a:rPr sz="1800" spc="-40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good</a:t>
            </a:r>
            <a:r>
              <a:rPr sz="1800" spc="5" dirty="0">
                <a:solidFill>
                  <a:srgbClr val="F5FC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5FCFF"/>
                </a:solidFill>
                <a:latin typeface="Times New Roman"/>
                <a:cs typeface="Times New Roman"/>
              </a:rPr>
              <a:t>Read’s,</a:t>
            </a:r>
            <a:r>
              <a:rPr sz="1800" spc="-20" dirty="0">
                <a:solidFill>
                  <a:srgbClr val="F5FCFF"/>
                </a:solidFill>
                <a:latin typeface="Times New Roman"/>
                <a:cs typeface="Times New Roman"/>
              </a:rPr>
              <a:t> etc</a:t>
            </a:r>
            <a:r>
              <a:rPr sz="1800" spc="-20" dirty="0">
                <a:solidFill>
                  <a:srgbClr val="F5FCFF"/>
                </a:solidFill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093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95"/>
              </a:spcBef>
            </a:pPr>
            <a:r>
              <a:rPr spc="80" dirty="0"/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236" y="980389"/>
            <a:ext cx="8223884" cy="27293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marR="5080" indent="-317500">
              <a:lnSpc>
                <a:spcPct val="115199"/>
              </a:lnSpc>
              <a:spcBef>
                <a:spcPts val="95"/>
              </a:spcBef>
              <a:buFont typeface="Times New Roman"/>
              <a:buChar char="●"/>
              <a:tabLst>
                <a:tab pos="329565" algn="l"/>
              </a:tabLst>
            </a:pPr>
            <a:r>
              <a:rPr lang="en-US" sz="1400" b="1" spc="45" dirty="0">
                <a:solidFill>
                  <a:schemeClr val="tx1"/>
                </a:solidFill>
                <a:latin typeface="+mj-lt"/>
                <a:cs typeface="Tahoma"/>
              </a:rPr>
              <a:t>The problem was that most books didn't have a lot of user activity, so it was difficult to deal with missing or sparse data.</a:t>
            </a:r>
            <a:endParaRPr sz="1400" dirty="0">
              <a:solidFill>
                <a:schemeClr val="tx1"/>
              </a:solidFill>
              <a:latin typeface="+mj-lt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4F5C"/>
              </a:buClr>
              <a:buFont typeface="Times New Roman"/>
              <a:buChar char="●"/>
            </a:pPr>
            <a:endParaRPr sz="1400" dirty="0">
              <a:solidFill>
                <a:schemeClr val="tx1"/>
              </a:solidFill>
              <a:latin typeface="+mj-lt"/>
              <a:cs typeface="Tahoma"/>
            </a:endParaRPr>
          </a:p>
          <a:p>
            <a:pPr marL="329565" indent="-316865">
              <a:lnSpc>
                <a:spcPct val="100000"/>
              </a:lnSpc>
              <a:buFont typeface="Times New Roman"/>
              <a:buChar char="●"/>
              <a:tabLst>
                <a:tab pos="329565" algn="l"/>
              </a:tabLst>
            </a:pPr>
            <a:r>
              <a:rPr sz="1400" b="1" spc="20" dirty="0">
                <a:solidFill>
                  <a:schemeClr val="tx1"/>
                </a:solidFill>
                <a:latin typeface="+mj-lt"/>
                <a:cs typeface="Tahoma"/>
              </a:rPr>
              <a:t>Understanding</a:t>
            </a:r>
            <a:r>
              <a:rPr sz="1400" b="1" spc="50" dirty="0">
                <a:solidFill>
                  <a:schemeClr val="tx1"/>
                </a:solidFill>
                <a:latin typeface="+mj-lt"/>
                <a:cs typeface="Tahoma"/>
              </a:rPr>
              <a:t> </a:t>
            </a:r>
            <a:r>
              <a:rPr sz="1400" b="1" spc="20" dirty="0">
                <a:solidFill>
                  <a:schemeClr val="tx1"/>
                </a:solidFill>
                <a:latin typeface="+mj-lt"/>
                <a:cs typeface="Tahoma"/>
              </a:rPr>
              <a:t>the</a:t>
            </a:r>
            <a:r>
              <a:rPr sz="1400" b="1" spc="100" dirty="0">
                <a:solidFill>
                  <a:schemeClr val="tx1"/>
                </a:solidFill>
                <a:latin typeface="+mj-lt"/>
                <a:cs typeface="Tahoma"/>
              </a:rPr>
              <a:t> </a:t>
            </a:r>
            <a:r>
              <a:rPr sz="1400" b="1" spc="20" dirty="0">
                <a:solidFill>
                  <a:schemeClr val="tx1"/>
                </a:solidFill>
                <a:latin typeface="+mj-lt"/>
                <a:cs typeface="Tahoma"/>
              </a:rPr>
              <a:t>metric</a:t>
            </a:r>
            <a:r>
              <a:rPr sz="1400" b="1" spc="75" dirty="0">
                <a:solidFill>
                  <a:schemeClr val="tx1"/>
                </a:solidFill>
                <a:latin typeface="+mj-lt"/>
                <a:cs typeface="Tahoma"/>
              </a:rPr>
              <a:t> </a:t>
            </a:r>
            <a:r>
              <a:rPr sz="1400" b="1" spc="20" dirty="0">
                <a:solidFill>
                  <a:schemeClr val="tx1"/>
                </a:solidFill>
                <a:latin typeface="+mj-lt"/>
                <a:cs typeface="Tahoma"/>
              </a:rPr>
              <a:t>for</a:t>
            </a:r>
            <a:r>
              <a:rPr sz="1400" b="1" spc="70" dirty="0">
                <a:solidFill>
                  <a:schemeClr val="tx1"/>
                </a:solidFill>
                <a:latin typeface="+mj-lt"/>
                <a:cs typeface="Tahoma"/>
              </a:rPr>
              <a:t> </a:t>
            </a:r>
            <a:r>
              <a:rPr sz="1400" b="1" spc="20" dirty="0">
                <a:solidFill>
                  <a:schemeClr val="tx1"/>
                </a:solidFill>
                <a:latin typeface="+mj-lt"/>
                <a:cs typeface="Tahoma"/>
              </a:rPr>
              <a:t>evaluation</a:t>
            </a:r>
            <a:r>
              <a:rPr sz="1400" b="1" spc="80" dirty="0">
                <a:solidFill>
                  <a:schemeClr val="tx1"/>
                </a:solidFill>
                <a:latin typeface="+mj-lt"/>
                <a:cs typeface="Tahoma"/>
              </a:rPr>
              <a:t> </a:t>
            </a:r>
            <a:r>
              <a:rPr sz="1400" b="1" spc="20" dirty="0">
                <a:solidFill>
                  <a:schemeClr val="tx1"/>
                </a:solidFill>
                <a:latin typeface="+mj-lt"/>
                <a:cs typeface="Tahoma"/>
              </a:rPr>
              <a:t>was</a:t>
            </a:r>
            <a:r>
              <a:rPr sz="1400" b="1" spc="75" dirty="0">
                <a:solidFill>
                  <a:schemeClr val="tx1"/>
                </a:solidFill>
                <a:latin typeface="+mj-lt"/>
                <a:cs typeface="Tahoma"/>
              </a:rPr>
              <a:t> </a:t>
            </a:r>
            <a:r>
              <a:rPr sz="1400" b="1" spc="20" dirty="0">
                <a:solidFill>
                  <a:schemeClr val="tx1"/>
                </a:solidFill>
                <a:latin typeface="+mj-lt"/>
                <a:cs typeface="Tahoma"/>
              </a:rPr>
              <a:t>a</a:t>
            </a:r>
            <a:r>
              <a:rPr sz="1400" b="1" spc="110" dirty="0">
                <a:solidFill>
                  <a:schemeClr val="tx1"/>
                </a:solidFill>
                <a:latin typeface="+mj-lt"/>
                <a:cs typeface="Tahoma"/>
              </a:rPr>
              <a:t> </a:t>
            </a:r>
            <a:r>
              <a:rPr sz="1400" b="1" spc="20" dirty="0">
                <a:solidFill>
                  <a:schemeClr val="tx1"/>
                </a:solidFill>
                <a:latin typeface="+mj-lt"/>
                <a:cs typeface="Tahoma"/>
              </a:rPr>
              <a:t>challenge</a:t>
            </a:r>
            <a:r>
              <a:rPr sz="1400" b="1" spc="65" dirty="0">
                <a:solidFill>
                  <a:schemeClr val="tx1"/>
                </a:solidFill>
                <a:latin typeface="+mj-lt"/>
                <a:cs typeface="Tahoma"/>
              </a:rPr>
              <a:t> </a:t>
            </a:r>
            <a:r>
              <a:rPr sz="1400" b="1" spc="20" dirty="0">
                <a:solidFill>
                  <a:schemeClr val="tx1"/>
                </a:solidFill>
                <a:latin typeface="+mj-lt"/>
                <a:cs typeface="Tahoma"/>
              </a:rPr>
              <a:t>as</a:t>
            </a:r>
            <a:r>
              <a:rPr sz="1400" b="1" spc="90" dirty="0">
                <a:solidFill>
                  <a:schemeClr val="tx1"/>
                </a:solidFill>
                <a:latin typeface="+mj-lt"/>
                <a:cs typeface="Tahom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+mj-lt"/>
                <a:cs typeface="Tahoma"/>
              </a:rPr>
              <a:t>well.</a:t>
            </a:r>
            <a:endParaRPr sz="1400" dirty="0">
              <a:solidFill>
                <a:schemeClr val="tx1"/>
              </a:solidFill>
              <a:latin typeface="+mj-lt"/>
              <a:cs typeface="Tahoma"/>
            </a:endParaRPr>
          </a:p>
          <a:p>
            <a:pPr>
              <a:lnSpc>
                <a:spcPct val="100000"/>
              </a:lnSpc>
              <a:spcBef>
                <a:spcPts val="1445"/>
              </a:spcBef>
              <a:buClr>
                <a:srgbClr val="124F5C"/>
              </a:buClr>
              <a:buFont typeface="Times New Roman"/>
              <a:buChar char="●"/>
            </a:pPr>
            <a:endParaRPr sz="1400" dirty="0">
              <a:solidFill>
                <a:schemeClr val="tx1"/>
              </a:solidFill>
              <a:latin typeface="+mj-lt"/>
              <a:cs typeface="Tahoma"/>
            </a:endParaRPr>
          </a:p>
          <a:p>
            <a:pPr marL="329565" marR="5715" indent="-317500">
              <a:lnSpc>
                <a:spcPct val="114999"/>
              </a:lnSpc>
              <a:buFont typeface="Times New Roman"/>
              <a:buChar char="●"/>
              <a:tabLst>
                <a:tab pos="329565" algn="l"/>
              </a:tabLst>
            </a:pPr>
            <a:r>
              <a:rPr sz="1400" b="1" dirty="0">
                <a:solidFill>
                  <a:schemeClr val="tx1"/>
                </a:solidFill>
                <a:latin typeface="+mj-lt"/>
                <a:cs typeface="Tahoma"/>
              </a:rPr>
              <a:t>Since</a:t>
            </a:r>
            <a:r>
              <a:rPr sz="1400" b="1" spc="70" dirty="0">
                <a:solidFill>
                  <a:schemeClr val="tx1"/>
                </a:solidFill>
                <a:latin typeface="+mj-lt"/>
                <a:cs typeface="Tahoma"/>
              </a:rPr>
              <a:t>  </a:t>
            </a:r>
            <a:r>
              <a:rPr sz="1400" b="1" dirty="0">
                <a:solidFill>
                  <a:schemeClr val="tx1"/>
                </a:solidFill>
                <a:latin typeface="+mj-lt"/>
                <a:cs typeface="Tahoma"/>
              </a:rPr>
              <a:t>the</a:t>
            </a:r>
            <a:r>
              <a:rPr sz="1400" b="1" spc="75" dirty="0">
                <a:solidFill>
                  <a:schemeClr val="tx1"/>
                </a:solidFill>
                <a:latin typeface="+mj-lt"/>
                <a:cs typeface="Tahoma"/>
              </a:rPr>
              <a:t>  </a:t>
            </a:r>
            <a:r>
              <a:rPr sz="1400" b="1" dirty="0">
                <a:solidFill>
                  <a:schemeClr val="tx1"/>
                </a:solidFill>
                <a:latin typeface="+mj-lt"/>
                <a:cs typeface="Tahoma"/>
              </a:rPr>
              <a:t>data</a:t>
            </a:r>
            <a:r>
              <a:rPr sz="1400" b="1" spc="70" dirty="0">
                <a:solidFill>
                  <a:schemeClr val="tx1"/>
                </a:solidFill>
                <a:latin typeface="+mj-lt"/>
                <a:cs typeface="Tahoma"/>
              </a:rPr>
              <a:t>  </a:t>
            </a:r>
            <a:r>
              <a:rPr sz="1400" b="1" dirty="0">
                <a:solidFill>
                  <a:schemeClr val="tx1"/>
                </a:solidFill>
                <a:latin typeface="+mj-lt"/>
                <a:cs typeface="Tahoma"/>
              </a:rPr>
              <a:t>consisted</a:t>
            </a:r>
            <a:r>
              <a:rPr sz="1400" b="1" spc="65" dirty="0">
                <a:solidFill>
                  <a:schemeClr val="tx1"/>
                </a:solidFill>
                <a:latin typeface="+mj-lt"/>
                <a:cs typeface="Tahoma"/>
              </a:rPr>
              <a:t>  </a:t>
            </a:r>
            <a:r>
              <a:rPr sz="1400" b="1" dirty="0">
                <a:solidFill>
                  <a:schemeClr val="tx1"/>
                </a:solidFill>
                <a:latin typeface="+mj-lt"/>
                <a:cs typeface="Tahoma"/>
              </a:rPr>
              <a:t>of</a:t>
            </a:r>
            <a:r>
              <a:rPr sz="1400" b="1" spc="70" dirty="0">
                <a:solidFill>
                  <a:schemeClr val="tx1"/>
                </a:solidFill>
                <a:latin typeface="+mj-lt"/>
                <a:cs typeface="Tahoma"/>
              </a:rPr>
              <a:t>  </a:t>
            </a:r>
            <a:r>
              <a:rPr sz="1400" b="1" dirty="0">
                <a:solidFill>
                  <a:schemeClr val="tx1"/>
                </a:solidFill>
                <a:latin typeface="+mj-lt"/>
                <a:cs typeface="Tahoma"/>
              </a:rPr>
              <a:t>text</a:t>
            </a:r>
            <a:r>
              <a:rPr sz="1400" b="1" spc="75" dirty="0">
                <a:solidFill>
                  <a:schemeClr val="tx1"/>
                </a:solidFill>
                <a:latin typeface="+mj-lt"/>
                <a:cs typeface="Tahoma"/>
              </a:rPr>
              <a:t>  </a:t>
            </a:r>
            <a:r>
              <a:rPr sz="1400" b="1" dirty="0">
                <a:solidFill>
                  <a:schemeClr val="tx1"/>
                </a:solidFill>
                <a:latin typeface="+mj-lt"/>
                <a:cs typeface="Tahoma"/>
              </a:rPr>
              <a:t>data,</a:t>
            </a:r>
            <a:r>
              <a:rPr sz="1400" b="1" spc="70" dirty="0">
                <a:solidFill>
                  <a:schemeClr val="tx1"/>
                </a:solidFill>
                <a:latin typeface="+mj-lt"/>
                <a:cs typeface="Tahoma"/>
              </a:rPr>
              <a:t>  </a:t>
            </a:r>
            <a:r>
              <a:rPr sz="1400" b="1" dirty="0">
                <a:solidFill>
                  <a:schemeClr val="tx1"/>
                </a:solidFill>
                <a:latin typeface="+mj-lt"/>
                <a:cs typeface="Tahoma"/>
              </a:rPr>
              <a:t>data</a:t>
            </a:r>
            <a:r>
              <a:rPr sz="1400" b="1" spc="70" dirty="0">
                <a:solidFill>
                  <a:schemeClr val="tx1"/>
                </a:solidFill>
                <a:latin typeface="+mj-lt"/>
                <a:cs typeface="Tahoma"/>
              </a:rPr>
              <a:t>  </a:t>
            </a:r>
            <a:r>
              <a:rPr sz="1400" b="1" spc="45" dirty="0">
                <a:solidFill>
                  <a:schemeClr val="tx1"/>
                </a:solidFill>
                <a:latin typeface="+mj-lt"/>
                <a:cs typeface="Tahoma"/>
              </a:rPr>
              <a:t>cleaning</a:t>
            </a:r>
            <a:r>
              <a:rPr sz="1400" b="1" spc="75" dirty="0">
                <a:solidFill>
                  <a:schemeClr val="tx1"/>
                </a:solidFill>
                <a:latin typeface="+mj-lt"/>
                <a:cs typeface="Tahoma"/>
              </a:rPr>
              <a:t>  </a:t>
            </a:r>
            <a:r>
              <a:rPr sz="1400" b="1" dirty="0">
                <a:solidFill>
                  <a:schemeClr val="tx1"/>
                </a:solidFill>
                <a:latin typeface="+mj-lt"/>
                <a:cs typeface="Tahoma"/>
              </a:rPr>
              <a:t>was</a:t>
            </a:r>
            <a:r>
              <a:rPr sz="1400" b="1" spc="70" dirty="0">
                <a:solidFill>
                  <a:schemeClr val="tx1"/>
                </a:solidFill>
                <a:latin typeface="+mj-lt"/>
                <a:cs typeface="Tahoma"/>
              </a:rPr>
              <a:t>  </a:t>
            </a:r>
            <a:r>
              <a:rPr sz="1400" b="1" dirty="0">
                <a:solidFill>
                  <a:schemeClr val="tx1"/>
                </a:solidFill>
                <a:latin typeface="+mj-lt"/>
                <a:cs typeface="Tahoma"/>
              </a:rPr>
              <a:t>a</a:t>
            </a:r>
            <a:r>
              <a:rPr sz="1400" b="1" spc="75" dirty="0">
                <a:solidFill>
                  <a:schemeClr val="tx1"/>
                </a:solidFill>
                <a:latin typeface="+mj-lt"/>
                <a:cs typeface="Tahoma"/>
              </a:rPr>
              <a:t>  </a:t>
            </a:r>
            <a:r>
              <a:rPr sz="1400" b="1" dirty="0">
                <a:solidFill>
                  <a:schemeClr val="tx1"/>
                </a:solidFill>
                <a:latin typeface="+mj-lt"/>
                <a:cs typeface="Tahoma"/>
              </a:rPr>
              <a:t>major</a:t>
            </a:r>
            <a:r>
              <a:rPr sz="1400" b="1" spc="70" dirty="0">
                <a:solidFill>
                  <a:schemeClr val="tx1"/>
                </a:solidFill>
                <a:latin typeface="+mj-lt"/>
                <a:cs typeface="Tahoma"/>
              </a:rPr>
              <a:t>  </a:t>
            </a:r>
            <a:r>
              <a:rPr sz="1400" b="1" dirty="0">
                <a:solidFill>
                  <a:schemeClr val="tx1"/>
                </a:solidFill>
                <a:latin typeface="+mj-lt"/>
                <a:cs typeface="Tahoma"/>
              </a:rPr>
              <a:t>challenge</a:t>
            </a:r>
            <a:r>
              <a:rPr sz="1400" b="1" spc="75" dirty="0">
                <a:solidFill>
                  <a:schemeClr val="tx1"/>
                </a:solidFill>
                <a:latin typeface="+mj-lt"/>
                <a:cs typeface="Tahoma"/>
              </a:rPr>
              <a:t>  </a:t>
            </a:r>
            <a:r>
              <a:rPr sz="1400" b="1" spc="-25" dirty="0">
                <a:solidFill>
                  <a:schemeClr val="tx1"/>
                </a:solidFill>
                <a:latin typeface="+mj-lt"/>
                <a:cs typeface="Tahoma"/>
              </a:rPr>
              <a:t>in </a:t>
            </a:r>
            <a:r>
              <a:rPr sz="1400" b="1" dirty="0">
                <a:solidFill>
                  <a:schemeClr val="tx1"/>
                </a:solidFill>
                <a:latin typeface="+mj-lt"/>
                <a:cs typeface="Tahoma"/>
              </a:rPr>
              <a:t>features</a:t>
            </a:r>
            <a:r>
              <a:rPr sz="1400" b="1" spc="195" dirty="0">
                <a:solidFill>
                  <a:schemeClr val="tx1"/>
                </a:solidFill>
                <a:latin typeface="+mj-lt"/>
                <a:cs typeface="Tahoma"/>
              </a:rPr>
              <a:t> </a:t>
            </a:r>
            <a:r>
              <a:rPr sz="1400" b="1" dirty="0">
                <a:solidFill>
                  <a:schemeClr val="tx1"/>
                </a:solidFill>
                <a:latin typeface="+mj-lt"/>
                <a:cs typeface="Tahoma"/>
              </a:rPr>
              <a:t>like</a:t>
            </a:r>
            <a:r>
              <a:rPr sz="1400" b="1" spc="215" dirty="0">
                <a:solidFill>
                  <a:schemeClr val="tx1"/>
                </a:solidFill>
                <a:latin typeface="+mj-lt"/>
                <a:cs typeface="Tahoma"/>
              </a:rPr>
              <a:t> </a:t>
            </a:r>
            <a:r>
              <a:rPr sz="1400" b="1" dirty="0">
                <a:solidFill>
                  <a:schemeClr val="tx1"/>
                </a:solidFill>
                <a:latin typeface="+mj-lt"/>
                <a:cs typeface="Tahoma"/>
              </a:rPr>
              <a:t>Location</a:t>
            </a:r>
            <a:r>
              <a:rPr sz="1400" b="1" spc="150" dirty="0">
                <a:solidFill>
                  <a:schemeClr val="tx1"/>
                </a:solidFill>
                <a:latin typeface="+mj-lt"/>
                <a:cs typeface="Tahoma"/>
              </a:rPr>
              <a:t> </a:t>
            </a:r>
            <a:r>
              <a:rPr sz="1400" b="1" spc="-20" dirty="0">
                <a:solidFill>
                  <a:schemeClr val="tx1"/>
                </a:solidFill>
                <a:latin typeface="+mj-lt"/>
                <a:cs typeface="Tahoma"/>
              </a:rPr>
              <a:t>etc..</a:t>
            </a:r>
            <a:endParaRPr sz="1400" dirty="0">
              <a:solidFill>
                <a:schemeClr val="tx1"/>
              </a:solidFill>
              <a:latin typeface="+mj-lt"/>
              <a:cs typeface="Tahoma"/>
            </a:endParaRPr>
          </a:p>
          <a:p>
            <a:pPr>
              <a:lnSpc>
                <a:spcPct val="100000"/>
              </a:lnSpc>
              <a:buClr>
                <a:srgbClr val="124F5C"/>
              </a:buClr>
              <a:buFont typeface="Times New Roman"/>
              <a:buChar char="●"/>
            </a:pPr>
            <a:endParaRPr sz="1400" dirty="0">
              <a:solidFill>
                <a:schemeClr val="tx1"/>
              </a:solidFill>
              <a:latin typeface="+mj-lt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4F5C"/>
              </a:buClr>
              <a:buFont typeface="Times New Roman"/>
              <a:buChar char="●"/>
            </a:pPr>
            <a:endParaRPr sz="1400" dirty="0">
              <a:solidFill>
                <a:schemeClr val="tx1"/>
              </a:solidFill>
              <a:latin typeface="+mj-lt"/>
              <a:cs typeface="Tahoma"/>
            </a:endParaRPr>
          </a:p>
          <a:p>
            <a:pPr marL="329565" indent="-316865">
              <a:lnSpc>
                <a:spcPct val="100000"/>
              </a:lnSpc>
              <a:buFont typeface="Times New Roman"/>
              <a:buChar char="●"/>
              <a:tabLst>
                <a:tab pos="329565" algn="l"/>
              </a:tabLst>
            </a:pPr>
            <a:r>
              <a:rPr sz="1400" b="1" dirty="0">
                <a:solidFill>
                  <a:schemeClr val="tx1"/>
                </a:solidFill>
                <a:latin typeface="+mj-lt"/>
                <a:cs typeface="Tahoma"/>
              </a:rPr>
              <a:t>Decision</a:t>
            </a:r>
            <a:r>
              <a:rPr sz="1400" b="1" spc="55" dirty="0">
                <a:solidFill>
                  <a:schemeClr val="tx1"/>
                </a:solidFill>
                <a:latin typeface="+mj-lt"/>
                <a:cs typeface="Tahoma"/>
              </a:rPr>
              <a:t>  </a:t>
            </a:r>
            <a:r>
              <a:rPr sz="1400" b="1" spc="60" dirty="0">
                <a:solidFill>
                  <a:schemeClr val="tx1"/>
                </a:solidFill>
                <a:latin typeface="+mj-lt"/>
                <a:cs typeface="Tahoma"/>
              </a:rPr>
              <a:t>making</a:t>
            </a:r>
            <a:r>
              <a:rPr sz="1400" b="1" spc="55" dirty="0">
                <a:solidFill>
                  <a:schemeClr val="tx1"/>
                </a:solidFill>
                <a:latin typeface="+mj-lt"/>
                <a:cs typeface="Tahoma"/>
              </a:rPr>
              <a:t>  </a:t>
            </a:r>
            <a:r>
              <a:rPr sz="1400" b="1" spc="60" dirty="0">
                <a:solidFill>
                  <a:schemeClr val="tx1"/>
                </a:solidFill>
                <a:latin typeface="+mj-lt"/>
                <a:cs typeface="Tahoma"/>
              </a:rPr>
              <a:t>on</a:t>
            </a:r>
            <a:r>
              <a:rPr sz="1400" b="1" spc="55" dirty="0">
                <a:solidFill>
                  <a:schemeClr val="tx1"/>
                </a:solidFill>
                <a:latin typeface="+mj-lt"/>
                <a:cs typeface="Tahoma"/>
              </a:rPr>
              <a:t>  </a:t>
            </a:r>
            <a:r>
              <a:rPr sz="1400" b="1" dirty="0">
                <a:solidFill>
                  <a:schemeClr val="tx1"/>
                </a:solidFill>
                <a:latin typeface="+mj-lt"/>
                <a:cs typeface="Tahoma"/>
              </a:rPr>
              <a:t>missing</a:t>
            </a:r>
            <a:r>
              <a:rPr sz="1400" b="1" spc="65" dirty="0">
                <a:solidFill>
                  <a:schemeClr val="tx1"/>
                </a:solidFill>
                <a:latin typeface="+mj-lt"/>
                <a:cs typeface="Tahoma"/>
              </a:rPr>
              <a:t>  </a:t>
            </a:r>
            <a:r>
              <a:rPr sz="1400" b="1" dirty="0">
                <a:solidFill>
                  <a:schemeClr val="tx1"/>
                </a:solidFill>
                <a:latin typeface="+mj-lt"/>
                <a:cs typeface="Tahoma"/>
              </a:rPr>
              <a:t>value</a:t>
            </a:r>
            <a:r>
              <a:rPr sz="1400" b="1" spc="65" dirty="0">
                <a:solidFill>
                  <a:schemeClr val="tx1"/>
                </a:solidFill>
                <a:latin typeface="+mj-lt"/>
                <a:cs typeface="Tahoma"/>
              </a:rPr>
              <a:t>  </a:t>
            </a:r>
            <a:r>
              <a:rPr sz="1400" b="1" dirty="0">
                <a:solidFill>
                  <a:schemeClr val="tx1"/>
                </a:solidFill>
                <a:latin typeface="+mj-lt"/>
                <a:cs typeface="Tahoma"/>
              </a:rPr>
              <a:t>imputations</a:t>
            </a:r>
            <a:r>
              <a:rPr sz="1400" b="1" spc="65" dirty="0">
                <a:solidFill>
                  <a:schemeClr val="tx1"/>
                </a:solidFill>
                <a:latin typeface="+mj-lt"/>
                <a:cs typeface="Tahoma"/>
              </a:rPr>
              <a:t>  </a:t>
            </a:r>
            <a:r>
              <a:rPr sz="1400" b="1" spc="60" dirty="0">
                <a:solidFill>
                  <a:schemeClr val="tx1"/>
                </a:solidFill>
                <a:latin typeface="+mj-lt"/>
                <a:cs typeface="Tahoma"/>
              </a:rPr>
              <a:t>and</a:t>
            </a:r>
            <a:r>
              <a:rPr sz="1400" b="1" spc="50" dirty="0">
                <a:solidFill>
                  <a:schemeClr val="tx1"/>
                </a:solidFill>
                <a:latin typeface="+mj-lt"/>
                <a:cs typeface="Tahoma"/>
              </a:rPr>
              <a:t>  </a:t>
            </a:r>
            <a:r>
              <a:rPr sz="1400" b="1" dirty="0">
                <a:solidFill>
                  <a:schemeClr val="tx1"/>
                </a:solidFill>
                <a:latin typeface="+mj-lt"/>
                <a:cs typeface="Tahoma"/>
              </a:rPr>
              <a:t>outlier</a:t>
            </a:r>
            <a:r>
              <a:rPr sz="1400" b="1" spc="55" dirty="0">
                <a:solidFill>
                  <a:schemeClr val="tx1"/>
                </a:solidFill>
                <a:latin typeface="+mj-lt"/>
                <a:cs typeface="Tahoma"/>
              </a:rPr>
              <a:t>  </a:t>
            </a:r>
            <a:r>
              <a:rPr sz="1400" b="1" dirty="0">
                <a:solidFill>
                  <a:schemeClr val="tx1"/>
                </a:solidFill>
                <a:latin typeface="+mj-lt"/>
                <a:cs typeface="Tahoma"/>
              </a:rPr>
              <a:t>treatment</a:t>
            </a:r>
            <a:r>
              <a:rPr sz="1400" b="1" spc="55" dirty="0">
                <a:solidFill>
                  <a:schemeClr val="tx1"/>
                </a:solidFill>
                <a:latin typeface="+mj-lt"/>
                <a:cs typeface="Tahoma"/>
              </a:rPr>
              <a:t>  </a:t>
            </a:r>
            <a:r>
              <a:rPr sz="1400" b="1" dirty="0">
                <a:solidFill>
                  <a:schemeClr val="tx1"/>
                </a:solidFill>
                <a:latin typeface="+mj-lt"/>
                <a:cs typeface="Tahoma"/>
              </a:rPr>
              <a:t>was</a:t>
            </a:r>
            <a:r>
              <a:rPr sz="1400" b="1" spc="55" dirty="0">
                <a:solidFill>
                  <a:schemeClr val="tx1"/>
                </a:solidFill>
                <a:latin typeface="+mj-lt"/>
                <a:cs typeface="Tahoma"/>
              </a:rPr>
              <a:t>  </a:t>
            </a:r>
            <a:r>
              <a:rPr sz="1400" b="1" spc="-10" dirty="0">
                <a:solidFill>
                  <a:schemeClr val="tx1"/>
                </a:solidFill>
                <a:latin typeface="+mj-lt"/>
                <a:cs typeface="Tahoma"/>
              </a:rPr>
              <a:t>quite</a:t>
            </a:r>
            <a:endParaRPr sz="1400" dirty="0">
              <a:solidFill>
                <a:schemeClr val="tx1"/>
              </a:solidFill>
              <a:latin typeface="+mj-lt"/>
              <a:cs typeface="Tahoma"/>
            </a:endParaRPr>
          </a:p>
          <a:p>
            <a:pPr marL="329565">
              <a:lnSpc>
                <a:spcPct val="100000"/>
              </a:lnSpc>
              <a:spcBef>
                <a:spcPts val="254"/>
              </a:spcBef>
            </a:pPr>
            <a:r>
              <a:rPr sz="1400" b="1" spc="20" dirty="0">
                <a:solidFill>
                  <a:schemeClr val="tx1"/>
                </a:solidFill>
                <a:latin typeface="+mj-lt"/>
                <a:cs typeface="Tahoma"/>
              </a:rPr>
              <a:t>challenging</a:t>
            </a:r>
            <a:r>
              <a:rPr sz="1400" b="1" spc="100" dirty="0">
                <a:solidFill>
                  <a:schemeClr val="tx1"/>
                </a:solidFill>
                <a:latin typeface="+mj-lt"/>
                <a:cs typeface="Tahoma"/>
              </a:rPr>
              <a:t> </a:t>
            </a:r>
            <a:r>
              <a:rPr sz="1400" b="1" spc="20" dirty="0">
                <a:solidFill>
                  <a:schemeClr val="tx1"/>
                </a:solidFill>
                <a:latin typeface="+mj-lt"/>
                <a:cs typeface="Tahoma"/>
              </a:rPr>
              <a:t>as</a:t>
            </a:r>
            <a:r>
              <a:rPr sz="1400" b="1" spc="145" dirty="0">
                <a:solidFill>
                  <a:schemeClr val="tx1"/>
                </a:solidFill>
                <a:latin typeface="+mj-lt"/>
                <a:cs typeface="Tahoma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+mj-lt"/>
                <a:cs typeface="Tahoma"/>
              </a:rPr>
              <a:t>well.</a:t>
            </a:r>
            <a:endParaRPr sz="1400" dirty="0">
              <a:solidFill>
                <a:schemeClr val="tx1"/>
              </a:solidFill>
              <a:latin typeface="+mj-lt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8054" y="1870405"/>
            <a:ext cx="371094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160" dirty="0"/>
              <a:t>Thank</a:t>
            </a:r>
            <a:r>
              <a:rPr sz="5200" spc="-35" dirty="0"/>
              <a:t> </a:t>
            </a:r>
            <a:r>
              <a:rPr sz="5200" spc="105" dirty="0"/>
              <a:t>You</a:t>
            </a:r>
            <a:endParaRPr sz="5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5419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95"/>
              </a:spcBef>
            </a:pPr>
            <a:r>
              <a:rPr spc="100" dirty="0"/>
              <a:t>Problem</a:t>
            </a:r>
            <a:r>
              <a:rPr spc="-10" dirty="0"/>
              <a:t> </a:t>
            </a:r>
            <a:r>
              <a:rPr spc="70" dirty="0"/>
              <a:t>Statement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dirty="0"/>
              <a:t>During</a:t>
            </a:r>
            <a:r>
              <a:rPr spc="-5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25" dirty="0"/>
              <a:t>last</a:t>
            </a:r>
            <a:r>
              <a:rPr spc="-55" dirty="0"/>
              <a:t> </a:t>
            </a:r>
            <a:r>
              <a:rPr dirty="0"/>
              <a:t>few</a:t>
            </a:r>
            <a:r>
              <a:rPr spc="-55" dirty="0"/>
              <a:t> </a:t>
            </a:r>
            <a:r>
              <a:rPr spc="-10" dirty="0"/>
              <a:t>decades,</a:t>
            </a:r>
            <a:r>
              <a:rPr spc="-45" dirty="0"/>
              <a:t> </a:t>
            </a:r>
            <a:r>
              <a:rPr dirty="0"/>
              <a:t>with</a:t>
            </a:r>
            <a:r>
              <a:rPr spc="-8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30" dirty="0"/>
              <a:t>rise </a:t>
            </a:r>
            <a:r>
              <a:rPr spc="-25" dirty="0"/>
              <a:t>of </a:t>
            </a:r>
            <a:r>
              <a:rPr dirty="0"/>
              <a:t>Youtube,</a:t>
            </a:r>
            <a:r>
              <a:rPr spc="-114" dirty="0"/>
              <a:t> </a:t>
            </a:r>
            <a:r>
              <a:rPr dirty="0"/>
              <a:t>Amazon,</a:t>
            </a:r>
            <a:r>
              <a:rPr spc="-85" dirty="0"/>
              <a:t> </a:t>
            </a:r>
            <a:r>
              <a:rPr spc="-35" dirty="0"/>
              <a:t>Netflix,</a:t>
            </a:r>
            <a:r>
              <a:rPr spc="-9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dirty="0"/>
              <a:t>many</a:t>
            </a:r>
            <a:r>
              <a:rPr spc="-80" dirty="0"/>
              <a:t> </a:t>
            </a:r>
            <a:r>
              <a:rPr dirty="0"/>
              <a:t>other</a:t>
            </a:r>
            <a:r>
              <a:rPr spc="-90" dirty="0"/>
              <a:t> </a:t>
            </a:r>
            <a:r>
              <a:rPr spc="-20" dirty="0"/>
              <a:t>such </a:t>
            </a:r>
            <a:r>
              <a:rPr dirty="0"/>
              <a:t>web</a:t>
            </a:r>
            <a:r>
              <a:rPr spc="-5" dirty="0"/>
              <a:t> </a:t>
            </a:r>
            <a:r>
              <a:rPr spc="-50" dirty="0"/>
              <a:t>services,</a:t>
            </a:r>
            <a:r>
              <a:rPr spc="35" dirty="0"/>
              <a:t> </a:t>
            </a:r>
            <a:r>
              <a:rPr dirty="0"/>
              <a:t>recommender</a:t>
            </a:r>
            <a:r>
              <a:rPr spc="10" dirty="0"/>
              <a:t> </a:t>
            </a:r>
            <a:r>
              <a:rPr spc="-10" dirty="0"/>
              <a:t>systems</a:t>
            </a:r>
            <a:r>
              <a:rPr spc="35" dirty="0"/>
              <a:t> </a:t>
            </a:r>
            <a:r>
              <a:rPr spc="-20" dirty="0"/>
              <a:t>have </a:t>
            </a:r>
            <a:r>
              <a:rPr dirty="0"/>
              <a:t>become</a:t>
            </a:r>
            <a:r>
              <a:rPr spc="-15" dirty="0"/>
              <a:t> </a:t>
            </a:r>
            <a:r>
              <a:rPr spc="70" dirty="0"/>
              <a:t>much</a:t>
            </a:r>
            <a:r>
              <a:rPr spc="-45" dirty="0"/>
              <a:t> </a:t>
            </a:r>
            <a:r>
              <a:rPr dirty="0"/>
              <a:t>more</a:t>
            </a:r>
            <a:r>
              <a:rPr spc="-35" dirty="0"/>
              <a:t> </a:t>
            </a:r>
            <a:r>
              <a:rPr dirty="0"/>
              <a:t>important</a:t>
            </a:r>
            <a:r>
              <a:rPr spc="-5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our</a:t>
            </a:r>
            <a:r>
              <a:rPr spc="-40" dirty="0"/>
              <a:t> </a:t>
            </a:r>
            <a:r>
              <a:rPr spc="-35" dirty="0"/>
              <a:t>lives</a:t>
            </a:r>
            <a:r>
              <a:rPr spc="5" dirty="0"/>
              <a:t> </a:t>
            </a:r>
            <a:r>
              <a:rPr spc="-25" dirty="0"/>
              <a:t>in </a:t>
            </a:r>
            <a:r>
              <a:rPr dirty="0"/>
              <a:t>terms</a:t>
            </a:r>
            <a:r>
              <a:rPr spc="-8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providing</a:t>
            </a:r>
            <a:r>
              <a:rPr spc="-35" dirty="0"/>
              <a:t> </a:t>
            </a:r>
            <a:r>
              <a:rPr dirty="0"/>
              <a:t>highly</a:t>
            </a:r>
            <a:r>
              <a:rPr spc="-55" dirty="0"/>
              <a:t> </a:t>
            </a:r>
            <a:r>
              <a:rPr dirty="0"/>
              <a:t>personalized</a:t>
            </a:r>
            <a:r>
              <a:rPr spc="-70" dirty="0"/>
              <a:t> </a:t>
            </a:r>
            <a:r>
              <a:rPr spc="-25" dirty="0"/>
              <a:t>and </a:t>
            </a:r>
            <a:r>
              <a:rPr spc="-10" dirty="0"/>
              <a:t>relevant</a:t>
            </a:r>
            <a:r>
              <a:rPr spc="-120" dirty="0"/>
              <a:t> </a:t>
            </a:r>
            <a:r>
              <a:rPr spc="-10" dirty="0"/>
              <a:t>content.</a:t>
            </a: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pc="-10" dirty="0"/>
          </a:p>
          <a:p>
            <a:pPr marL="12700" marR="145415">
              <a:lnSpc>
                <a:spcPct val="114999"/>
              </a:lnSpc>
            </a:pPr>
            <a:r>
              <a:rPr b="1" dirty="0">
                <a:latin typeface="Tahoma"/>
                <a:cs typeface="Tahoma"/>
              </a:rPr>
              <a:t>The</a:t>
            </a:r>
            <a:r>
              <a:rPr b="1" spc="75" dirty="0">
                <a:latin typeface="Tahoma"/>
                <a:cs typeface="Tahoma"/>
              </a:rPr>
              <a:t> </a:t>
            </a:r>
            <a:r>
              <a:rPr b="1" spc="50" dirty="0">
                <a:latin typeface="Tahoma"/>
                <a:cs typeface="Tahoma"/>
              </a:rPr>
              <a:t>main</a:t>
            </a:r>
            <a:r>
              <a:rPr b="1" spc="75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objective</a:t>
            </a:r>
            <a:r>
              <a:rPr b="1" spc="60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is</a:t>
            </a:r>
            <a:r>
              <a:rPr b="1" spc="90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to</a:t>
            </a:r>
            <a:r>
              <a:rPr b="1" spc="100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create</a:t>
            </a:r>
            <a:r>
              <a:rPr b="1" spc="95" dirty="0">
                <a:latin typeface="Tahoma"/>
                <a:cs typeface="Tahoma"/>
              </a:rPr>
              <a:t> </a:t>
            </a:r>
            <a:r>
              <a:rPr b="1" spc="-50" dirty="0">
                <a:latin typeface="Tahoma"/>
                <a:cs typeface="Tahoma"/>
              </a:rPr>
              <a:t>a </a:t>
            </a:r>
            <a:r>
              <a:rPr b="1" spc="50" dirty="0">
                <a:latin typeface="Tahoma"/>
                <a:cs typeface="Tahoma"/>
              </a:rPr>
              <a:t>recommendation</a:t>
            </a:r>
            <a:r>
              <a:rPr b="1" spc="75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system</a:t>
            </a:r>
            <a:r>
              <a:rPr b="1" spc="95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to</a:t>
            </a:r>
            <a:r>
              <a:rPr b="1" spc="110" dirty="0">
                <a:latin typeface="Tahoma"/>
                <a:cs typeface="Tahoma"/>
              </a:rPr>
              <a:t> </a:t>
            </a:r>
            <a:r>
              <a:rPr b="1" spc="60" dirty="0">
                <a:latin typeface="Tahoma"/>
                <a:cs typeface="Tahoma"/>
              </a:rPr>
              <a:t>recommend </a:t>
            </a:r>
            <a:r>
              <a:rPr b="1" dirty="0">
                <a:latin typeface="Tahoma"/>
                <a:cs typeface="Tahoma"/>
              </a:rPr>
              <a:t>relevant</a:t>
            </a:r>
            <a:r>
              <a:rPr b="1" spc="100" dirty="0">
                <a:latin typeface="Tahoma"/>
                <a:cs typeface="Tahoma"/>
              </a:rPr>
              <a:t> </a:t>
            </a:r>
            <a:r>
              <a:rPr b="1" spc="55" dirty="0">
                <a:latin typeface="Tahoma"/>
                <a:cs typeface="Tahoma"/>
              </a:rPr>
              <a:t>books</a:t>
            </a:r>
            <a:r>
              <a:rPr b="1" spc="80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to</a:t>
            </a:r>
            <a:r>
              <a:rPr b="1" spc="55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users</a:t>
            </a:r>
            <a:r>
              <a:rPr b="1" spc="95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based</a:t>
            </a:r>
            <a:r>
              <a:rPr b="1" spc="85" dirty="0">
                <a:latin typeface="Tahoma"/>
                <a:cs typeface="Tahoma"/>
              </a:rPr>
              <a:t> </a:t>
            </a:r>
            <a:r>
              <a:rPr b="1" spc="60" dirty="0">
                <a:latin typeface="Tahoma"/>
                <a:cs typeface="Tahoma"/>
              </a:rPr>
              <a:t>on</a:t>
            </a:r>
            <a:r>
              <a:rPr b="1" spc="75" dirty="0">
                <a:latin typeface="Tahoma"/>
                <a:cs typeface="Tahoma"/>
              </a:rPr>
              <a:t> </a:t>
            </a:r>
            <a:r>
              <a:rPr b="1" spc="-10" dirty="0">
                <a:latin typeface="Tahoma"/>
                <a:cs typeface="Tahoma"/>
              </a:rPr>
              <a:t>popularity </a:t>
            </a:r>
            <a:r>
              <a:rPr b="1" spc="60" dirty="0">
                <a:latin typeface="Tahoma"/>
                <a:cs typeface="Tahoma"/>
              </a:rPr>
              <a:t>and</a:t>
            </a:r>
            <a:r>
              <a:rPr b="1" spc="35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user</a:t>
            </a:r>
            <a:r>
              <a:rPr b="1" spc="25" dirty="0">
                <a:latin typeface="Tahoma"/>
                <a:cs typeface="Tahoma"/>
              </a:rPr>
              <a:t> </a:t>
            </a:r>
            <a:r>
              <a:rPr b="1" spc="-10" dirty="0">
                <a:latin typeface="Tahoma"/>
                <a:cs typeface="Tahoma"/>
              </a:rPr>
              <a:t>interests.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791" y="1499616"/>
            <a:ext cx="3810000" cy="32041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1025"/>
              </a:spcBef>
            </a:pPr>
            <a:r>
              <a:rPr spc="70" dirty="0"/>
              <a:t>Data</a:t>
            </a:r>
            <a:r>
              <a:rPr spc="-30" dirty="0"/>
              <a:t> </a:t>
            </a:r>
            <a:r>
              <a:rPr spc="85" dirty="0"/>
              <a:t>Summary</a:t>
            </a:r>
          </a:p>
          <a:p>
            <a:pPr marL="260985">
              <a:lnSpc>
                <a:spcPct val="100000"/>
              </a:lnSpc>
              <a:spcBef>
                <a:spcPts val="470"/>
              </a:spcBef>
            </a:pPr>
            <a:r>
              <a:rPr sz="1400" b="0" dirty="0">
                <a:solidFill>
                  <a:srgbClr val="124F5C"/>
                </a:solidFill>
                <a:latin typeface="Verdana"/>
                <a:cs typeface="Verdana"/>
              </a:rPr>
              <a:t>The</a:t>
            </a:r>
            <a:r>
              <a:rPr sz="1400" b="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dirty="0">
                <a:solidFill>
                  <a:srgbClr val="124F5C"/>
                </a:solidFill>
                <a:latin typeface="Verdana"/>
                <a:cs typeface="Verdana"/>
              </a:rPr>
              <a:t>dataset</a:t>
            </a:r>
            <a:r>
              <a:rPr sz="1400" b="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40" dirty="0">
                <a:solidFill>
                  <a:srgbClr val="124F5C"/>
                </a:solidFill>
                <a:latin typeface="Verdana"/>
                <a:cs typeface="Verdana"/>
              </a:rPr>
              <a:t>is</a:t>
            </a:r>
            <a:r>
              <a:rPr sz="1400" b="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dirty="0">
                <a:solidFill>
                  <a:srgbClr val="124F5C"/>
                </a:solidFill>
                <a:latin typeface="Verdana"/>
                <a:cs typeface="Verdana"/>
              </a:rPr>
              <a:t>comprised</a:t>
            </a:r>
            <a:r>
              <a:rPr sz="1400" b="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b="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dirty="0">
                <a:solidFill>
                  <a:srgbClr val="124F5C"/>
                </a:solidFill>
                <a:latin typeface="Verdana"/>
                <a:cs typeface="Verdana"/>
              </a:rPr>
              <a:t>three</a:t>
            </a:r>
            <a:r>
              <a:rPr sz="1400" b="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25" dirty="0">
                <a:solidFill>
                  <a:srgbClr val="124F5C"/>
                </a:solidFill>
                <a:latin typeface="Verdana"/>
                <a:cs typeface="Verdana"/>
              </a:rPr>
              <a:t>csv</a:t>
            </a:r>
            <a:r>
              <a:rPr sz="1400" b="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114" dirty="0">
                <a:solidFill>
                  <a:srgbClr val="124F5C"/>
                </a:solidFill>
                <a:latin typeface="Verdana"/>
                <a:cs typeface="Verdana"/>
              </a:rPr>
              <a:t>files::</a:t>
            </a:r>
            <a:r>
              <a:rPr sz="1400" b="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45" dirty="0">
                <a:solidFill>
                  <a:srgbClr val="124F5C"/>
                </a:solidFill>
                <a:latin typeface="Verdana"/>
                <a:cs typeface="Verdana"/>
              </a:rPr>
              <a:t>User_df,</a:t>
            </a:r>
            <a:r>
              <a:rPr sz="1400" b="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35" dirty="0">
                <a:solidFill>
                  <a:srgbClr val="124F5C"/>
                </a:solidFill>
                <a:latin typeface="Verdana"/>
                <a:cs typeface="Verdana"/>
              </a:rPr>
              <a:t>Books_df,</a:t>
            </a:r>
            <a:r>
              <a:rPr sz="1400" b="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b="0" spc="-10" dirty="0">
                <a:solidFill>
                  <a:srgbClr val="124F5C"/>
                </a:solidFill>
                <a:latin typeface="Verdana"/>
                <a:cs typeface="Verdana"/>
              </a:rPr>
              <a:t>Ratings_df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3514" y="1037310"/>
            <a:ext cx="6284595" cy="1047723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Users_dataset.</a:t>
            </a:r>
            <a:endParaRPr sz="1400" dirty="0">
              <a:latin typeface="Verdana"/>
              <a:cs typeface="Verdana"/>
            </a:endParaRPr>
          </a:p>
          <a:p>
            <a:pPr marL="376555" indent="-316865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376555" algn="l"/>
              </a:tabLst>
            </a:pP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User-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ID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(unique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each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user)</a:t>
            </a:r>
            <a:endParaRPr sz="1400" dirty="0">
              <a:latin typeface="Verdana"/>
              <a:cs typeface="Verdana"/>
            </a:endParaRPr>
          </a:p>
          <a:p>
            <a:pPr marL="376555" indent="-316865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76555" algn="l"/>
              </a:tabLst>
            </a:pP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Location</a:t>
            </a:r>
            <a:r>
              <a:rPr sz="14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(contains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city,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state</a:t>
            </a:r>
            <a:r>
              <a:rPr sz="1400" spc="-7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country</a:t>
            </a:r>
            <a:r>
              <a:rPr sz="14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separated</a:t>
            </a:r>
            <a:r>
              <a:rPr sz="1400" spc="-7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by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commas)</a:t>
            </a:r>
            <a:endParaRPr sz="1400" dirty="0">
              <a:latin typeface="Verdana"/>
              <a:cs typeface="Verdana"/>
            </a:endParaRPr>
          </a:p>
          <a:p>
            <a:pPr marL="376555" indent="-316865">
              <a:lnSpc>
                <a:spcPct val="100000"/>
              </a:lnSpc>
              <a:spcBef>
                <a:spcPts val="465"/>
              </a:spcBef>
              <a:buFont typeface="Times New Roman"/>
              <a:buChar char="●"/>
              <a:tabLst>
                <a:tab pos="376555" algn="l"/>
                <a:tab pos="3641725" algn="l"/>
              </a:tabLst>
            </a:pP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Age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	Shape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11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Dataset</a:t>
            </a:r>
            <a:r>
              <a:rPr sz="1400" spc="-114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(278</a:t>
            </a:r>
            <a:r>
              <a:rPr lang="en-IN" sz="1400" spc="-90" dirty="0">
                <a:solidFill>
                  <a:srgbClr val="124F5C"/>
                </a:solidFill>
                <a:latin typeface="Verdana"/>
                <a:cs typeface="Verdana"/>
              </a:rPr>
              <a:t>785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,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lang="en-IN" sz="1400" spc="-55" dirty="0">
                <a:solidFill>
                  <a:srgbClr val="124F5C"/>
                </a:solidFill>
                <a:latin typeface="Verdana"/>
                <a:cs typeface="Verdana"/>
              </a:rPr>
              <a:t>3</a:t>
            </a:r>
            <a:r>
              <a:rPr sz="1400" spc="-55" dirty="0">
                <a:solidFill>
                  <a:srgbClr val="124F5C"/>
                </a:solidFill>
                <a:latin typeface="Verdana"/>
                <a:cs typeface="Verdana"/>
              </a:rPr>
              <a:t>)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270" y="2267559"/>
            <a:ext cx="2940685" cy="149796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Books_dataset.</a:t>
            </a:r>
            <a:endParaRPr sz="1400" dirty="0">
              <a:latin typeface="Verdana"/>
              <a:cs typeface="Verdana"/>
            </a:endParaRPr>
          </a:p>
          <a:p>
            <a:pPr marL="423545" indent="-316865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423545" algn="l"/>
              </a:tabLst>
            </a:pP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ISBN</a:t>
            </a:r>
            <a:r>
              <a:rPr sz="1400" spc="-8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(unique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each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book)</a:t>
            </a:r>
            <a:endParaRPr sz="1400" dirty="0">
              <a:latin typeface="Verdana"/>
              <a:cs typeface="Verdana"/>
            </a:endParaRPr>
          </a:p>
          <a:p>
            <a:pPr marL="423545" indent="-316865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423545" algn="l"/>
              </a:tabLst>
            </a:pP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Book-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Title</a:t>
            </a:r>
            <a:endParaRPr sz="1400" dirty="0">
              <a:latin typeface="Verdana"/>
              <a:cs typeface="Verdana"/>
            </a:endParaRPr>
          </a:p>
          <a:p>
            <a:pPr marL="423545" indent="-316865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423545" algn="l"/>
              </a:tabLst>
            </a:pP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Book-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Author</a:t>
            </a:r>
            <a:endParaRPr sz="1400" dirty="0">
              <a:latin typeface="Verdana"/>
              <a:cs typeface="Verdana"/>
            </a:endParaRPr>
          </a:p>
          <a:p>
            <a:pPr marL="423545" indent="-316865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423545" algn="l"/>
              </a:tabLst>
            </a:pPr>
            <a:r>
              <a:rPr sz="1400" spc="-35" dirty="0">
                <a:solidFill>
                  <a:srgbClr val="124F5C"/>
                </a:solidFill>
                <a:latin typeface="Verdana"/>
                <a:cs typeface="Verdana"/>
              </a:rPr>
              <a:t>Year-</a:t>
            </a: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Of-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Publication</a:t>
            </a:r>
            <a:endParaRPr sz="1400" dirty="0">
              <a:latin typeface="Verdana"/>
              <a:cs typeface="Verdana"/>
            </a:endParaRPr>
          </a:p>
          <a:p>
            <a:pPr marL="423545" indent="-316865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423545" algn="l"/>
              </a:tabLst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Publisher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270" y="3985056"/>
            <a:ext cx="1507490" cy="76263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Ratings_dataset.</a:t>
            </a:r>
            <a:endParaRPr sz="1400">
              <a:latin typeface="Verdana"/>
              <a:cs typeface="Verdana"/>
            </a:endParaRPr>
          </a:p>
          <a:p>
            <a:pPr marL="423545" indent="-316865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423545" algn="l"/>
              </a:tabLst>
            </a:pP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User-ID</a:t>
            </a:r>
            <a:endParaRPr sz="1400">
              <a:latin typeface="Verdana"/>
              <a:cs typeface="Verdana"/>
            </a:endParaRPr>
          </a:p>
          <a:p>
            <a:pPr marL="423545" indent="-316865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423545" algn="l"/>
              </a:tabLst>
            </a:pP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ISBN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734" y="2625953"/>
            <a:ext cx="2936875" cy="10833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350"/>
              </a:spcBef>
              <a:buFont typeface="Times New Roman"/>
              <a:buChar char="●"/>
              <a:tabLst>
                <a:tab pos="329565" algn="l"/>
              </a:tabLst>
            </a:pP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Image-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URL-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  <a:p>
            <a:pPr marL="329565" indent="-316865">
              <a:lnSpc>
                <a:spcPct val="100000"/>
              </a:lnSpc>
              <a:spcBef>
                <a:spcPts val="250"/>
              </a:spcBef>
              <a:buFont typeface="Times New Roman"/>
              <a:buChar char="●"/>
              <a:tabLst>
                <a:tab pos="329565" algn="l"/>
              </a:tabLst>
            </a:pP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Image-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URL-</a:t>
            </a:r>
            <a:r>
              <a:rPr sz="1400" spc="110" dirty="0">
                <a:solidFill>
                  <a:srgbClr val="124F5C"/>
                </a:solidFill>
                <a:latin typeface="Verdana"/>
                <a:cs typeface="Verdana"/>
              </a:rPr>
              <a:t>M</a:t>
            </a:r>
            <a:endParaRPr sz="1400">
              <a:latin typeface="Verdana"/>
              <a:cs typeface="Verdana"/>
            </a:endParaRPr>
          </a:p>
          <a:p>
            <a:pPr marL="329565" indent="-316865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</a:tabLst>
            </a:pPr>
            <a:r>
              <a:rPr sz="1400" spc="-20" dirty="0">
                <a:solidFill>
                  <a:srgbClr val="124F5C"/>
                </a:solidFill>
                <a:latin typeface="Verdana"/>
                <a:cs typeface="Verdana"/>
              </a:rPr>
              <a:t>Image-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URL-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L</a:t>
            </a:r>
            <a:endParaRPr sz="1400">
              <a:latin typeface="Verdana"/>
              <a:cs typeface="Verdana"/>
            </a:endParaRPr>
          </a:p>
          <a:p>
            <a:pPr marL="329565" indent="-316865">
              <a:lnSpc>
                <a:spcPct val="100000"/>
              </a:lnSpc>
              <a:spcBef>
                <a:spcPts val="855"/>
              </a:spcBef>
              <a:buFont typeface="Times New Roman"/>
              <a:buChar char="●"/>
              <a:tabLst>
                <a:tab pos="329565" algn="l"/>
              </a:tabLst>
            </a:pP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Shape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9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Dataset</a:t>
            </a:r>
            <a:r>
              <a:rPr sz="1400" spc="-12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124F5C"/>
                </a:solidFill>
                <a:latin typeface="Verdana"/>
                <a:cs typeface="Verdana"/>
              </a:rPr>
              <a:t>(271360,</a:t>
            </a:r>
            <a:r>
              <a:rPr sz="1400" spc="-9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Verdana"/>
                <a:cs typeface="Verdana"/>
              </a:rPr>
              <a:t>8)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734" y="4315817"/>
            <a:ext cx="3015615" cy="51625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345"/>
              </a:spcBef>
              <a:buFont typeface="Times New Roman"/>
              <a:buChar char="●"/>
              <a:tabLst>
                <a:tab pos="329565" algn="l"/>
              </a:tabLst>
            </a:pP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Book-</a:t>
            </a:r>
            <a:r>
              <a:rPr sz="1400" spc="-10" dirty="0">
                <a:solidFill>
                  <a:srgbClr val="124F5C"/>
                </a:solidFill>
                <a:latin typeface="Verdana"/>
                <a:cs typeface="Verdana"/>
              </a:rPr>
              <a:t>Rating</a:t>
            </a:r>
            <a:endParaRPr sz="1400">
              <a:latin typeface="Verdana"/>
              <a:cs typeface="Verdana"/>
            </a:endParaRPr>
          </a:p>
          <a:p>
            <a:pPr marL="329565" indent="-316865">
              <a:lnSpc>
                <a:spcPct val="100000"/>
              </a:lnSpc>
              <a:spcBef>
                <a:spcPts val="254"/>
              </a:spcBef>
              <a:buFont typeface="Times New Roman"/>
              <a:buChar char="●"/>
              <a:tabLst>
                <a:tab pos="329565" algn="l"/>
              </a:tabLst>
            </a:pP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Shape</a:t>
            </a:r>
            <a:r>
              <a:rPr sz="1400" spc="-105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of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24F5C"/>
                </a:solidFill>
                <a:latin typeface="Verdana"/>
                <a:cs typeface="Verdana"/>
              </a:rPr>
              <a:t>Dataset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124F5C"/>
                </a:solidFill>
                <a:latin typeface="Verdana"/>
                <a:cs typeface="Verdana"/>
              </a:rPr>
              <a:t>-</a:t>
            </a:r>
            <a:r>
              <a:rPr sz="1400" spc="-10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124F5C"/>
                </a:solidFill>
                <a:latin typeface="Verdana"/>
                <a:cs typeface="Verdana"/>
              </a:rPr>
              <a:t>(1149780,</a:t>
            </a:r>
            <a:r>
              <a:rPr sz="1400" spc="-13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124F5C"/>
                </a:solidFill>
                <a:latin typeface="Verdana"/>
                <a:cs typeface="Verdana"/>
              </a:rPr>
              <a:t>3)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833" y="-56115"/>
            <a:ext cx="8621167" cy="1011926"/>
          </a:xfrm>
          <a:prstGeom prst="rect">
            <a:avLst/>
          </a:prstGeom>
        </p:spPr>
        <p:txBody>
          <a:bodyPr vert="horz" wrap="square" lIns="0" tIns="575419" rIns="0" bIns="0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effectLst/>
                <a:highlight>
                  <a:srgbClr val="F7F7F7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CORRELATION HEATMAP 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352550"/>
            <a:ext cx="3848100" cy="2813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1400" b="0" i="0" dirty="0">
                <a:effectLst/>
                <a:highlight>
                  <a:srgbClr val="F3F3F3"/>
                </a:highlight>
                <a:latin typeface="+mj-lt"/>
              </a:rPr>
              <a:t>The </a:t>
            </a:r>
            <a:r>
              <a:rPr lang="en-US" sz="1400" b="1" i="0" dirty="0">
                <a:effectLst/>
                <a:highlight>
                  <a:srgbClr val="F3F3F3"/>
                </a:highlight>
                <a:latin typeface="+mj-lt"/>
              </a:rPr>
              <a:t>correlation heatmap</a:t>
            </a:r>
            <a:r>
              <a:rPr lang="en-US" sz="1400" b="0" i="0" dirty="0">
                <a:effectLst/>
                <a:highlight>
                  <a:srgbClr val="F3F3F3"/>
                </a:highlight>
                <a:latin typeface="+mj-lt"/>
              </a:rPr>
              <a:t> visually represents the relationships between </a:t>
            </a:r>
            <a:r>
              <a:rPr lang="en-US" sz="1400" b="1" i="0" dirty="0">
                <a:effectLst/>
                <a:highlight>
                  <a:srgbClr val="F3F3F3"/>
                </a:highlight>
                <a:latin typeface="+mj-lt"/>
              </a:rPr>
              <a:t>numerical variables</a:t>
            </a:r>
            <a:r>
              <a:rPr lang="en-US" sz="1400" b="0" i="0" dirty="0">
                <a:effectLst/>
                <a:highlight>
                  <a:srgbClr val="F3F3F3"/>
                </a:highlight>
                <a:latin typeface="+mj-lt"/>
              </a:rPr>
              <a:t> within a dataset. Here are the key insights: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highlight>
                  <a:srgbClr val="F3F3F3"/>
                </a:highlight>
                <a:latin typeface="+mj-lt"/>
              </a:rPr>
              <a:t>ISBN and Year-Of-Publication</a:t>
            </a:r>
            <a:r>
              <a:rPr lang="en-US" sz="1400" b="0" i="0" dirty="0">
                <a:effectLst/>
                <a:highlight>
                  <a:srgbClr val="F3F3F3"/>
                </a:highlight>
                <a:latin typeface="+mj-lt"/>
              </a:rPr>
              <a:t>: These two variables exhibit a </a:t>
            </a:r>
            <a:r>
              <a:rPr lang="en-US" sz="1400" b="1" i="0" dirty="0">
                <a:effectLst/>
                <a:highlight>
                  <a:srgbClr val="F3F3F3"/>
                </a:highlight>
                <a:latin typeface="+mj-lt"/>
              </a:rPr>
              <a:t>weak positive correlation</a:t>
            </a:r>
            <a:r>
              <a:rPr lang="en-US" sz="1400" b="0" i="0" dirty="0">
                <a:effectLst/>
                <a:highlight>
                  <a:srgbClr val="F3F3F3"/>
                </a:highlight>
                <a:latin typeface="+mj-lt"/>
              </a:rPr>
              <a:t> (approximately 0.052).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highlight>
                  <a:srgbClr val="F3F3F3"/>
                </a:highlight>
                <a:latin typeface="+mj-lt"/>
              </a:rPr>
              <a:t>User-ID and Book-Rating</a:t>
            </a:r>
            <a:r>
              <a:rPr lang="en-US" sz="1400" b="0" i="0" dirty="0">
                <a:effectLst/>
                <a:highlight>
                  <a:srgbClr val="F3F3F3"/>
                </a:highlight>
                <a:latin typeface="+mj-lt"/>
              </a:rPr>
              <a:t>: There appears to be </a:t>
            </a:r>
            <a:r>
              <a:rPr lang="en-US" sz="1400" b="1" i="0" dirty="0">
                <a:effectLst/>
                <a:highlight>
                  <a:srgbClr val="F3F3F3"/>
                </a:highlight>
                <a:latin typeface="+mj-lt"/>
              </a:rPr>
              <a:t>no significant linear relationship</a:t>
            </a:r>
            <a:r>
              <a:rPr lang="en-US" sz="1400" b="0" i="0" dirty="0">
                <a:effectLst/>
                <a:highlight>
                  <a:srgbClr val="F3F3F3"/>
                </a:highlight>
                <a:latin typeface="+mj-lt"/>
              </a:rPr>
              <a:t> between user IDs and book ratings.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highlight>
                  <a:srgbClr val="F3F3F3"/>
                </a:highlight>
                <a:latin typeface="+mj-lt"/>
              </a:rPr>
              <a:t>Age and Book-Rating</a:t>
            </a:r>
            <a:r>
              <a:rPr lang="en-US" sz="1400" b="0" i="0" dirty="0">
                <a:effectLst/>
                <a:highlight>
                  <a:srgbClr val="F3F3F3"/>
                </a:highlight>
                <a:latin typeface="+mj-lt"/>
              </a:rPr>
              <a:t>: Similar to the previous case, there is </a:t>
            </a:r>
            <a:r>
              <a:rPr lang="en-US" sz="1400" b="1" i="0" dirty="0">
                <a:effectLst/>
                <a:highlight>
                  <a:srgbClr val="F3F3F3"/>
                </a:highlight>
                <a:latin typeface="+mj-lt"/>
              </a:rPr>
              <a:t>no strong correlation</a:t>
            </a:r>
            <a:r>
              <a:rPr lang="en-US" sz="1400" b="0" i="0" dirty="0">
                <a:effectLst/>
                <a:highlight>
                  <a:srgbClr val="F3F3F3"/>
                </a:highlight>
                <a:latin typeface="+mj-lt"/>
              </a:rPr>
              <a:t> between age and book ratings. Age alone does not predict book ratings.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5F7CD8-77CA-9933-866D-6502831FB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084" y="1504950"/>
            <a:ext cx="4438916" cy="3567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5419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95"/>
              </a:spcBef>
            </a:pPr>
            <a:r>
              <a:rPr spc="70" dirty="0"/>
              <a:t>Observations</a:t>
            </a:r>
            <a:r>
              <a:rPr spc="30" dirty="0"/>
              <a:t> </a:t>
            </a:r>
            <a:r>
              <a:rPr spc="80" dirty="0"/>
              <a:t>from</a:t>
            </a:r>
            <a:r>
              <a:rPr spc="15" dirty="0"/>
              <a:t> </a:t>
            </a:r>
            <a:r>
              <a:rPr dirty="0"/>
              <a:t>Users_df </a:t>
            </a:r>
            <a:r>
              <a:rPr spc="-10" dirty="0"/>
              <a:t>(Age)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D04E25-4BBF-784F-4848-8C8180407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352550"/>
            <a:ext cx="4602740" cy="32242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A83CCC-CD1E-F5BC-B639-00128BBD040D}"/>
              </a:ext>
            </a:extLst>
          </p:cNvPr>
          <p:cNvSpPr txBox="1"/>
          <p:nvPr/>
        </p:nvSpPr>
        <p:spPr>
          <a:xfrm>
            <a:off x="427709" y="1417588"/>
            <a:ext cx="361089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The distribution of age within a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The histogram is right-skewed.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The highest frequency occurs around the 20-30 age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The dataset contains a larger proportion of young people compared to older age groups. </a:t>
            </a:r>
            <a:endParaRPr lang="en-IN" sz="1400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F7EA-1175-6B66-1860-E0167577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67" y="433292"/>
            <a:ext cx="8572931" cy="430887"/>
          </a:xfrm>
        </p:spPr>
        <p:txBody>
          <a:bodyPr/>
          <a:lstStyle/>
          <a:p>
            <a:r>
              <a:rPr lang="en-US" spc="70" dirty="0"/>
              <a:t>Observations</a:t>
            </a:r>
            <a:r>
              <a:rPr lang="en-US" spc="30" dirty="0"/>
              <a:t> </a:t>
            </a:r>
            <a:r>
              <a:rPr lang="en-US" spc="80" dirty="0"/>
              <a:t>from</a:t>
            </a:r>
            <a:r>
              <a:rPr lang="en-US" spc="15" dirty="0"/>
              <a:t> </a:t>
            </a:r>
            <a:r>
              <a:rPr lang="en-US" spc="15" dirty="0" err="1"/>
              <a:t>Ratings</a:t>
            </a:r>
            <a:r>
              <a:rPr lang="en-US" dirty="0" err="1"/>
              <a:t>_df</a:t>
            </a:r>
            <a:r>
              <a:rPr lang="en-US" dirty="0"/>
              <a:t> </a:t>
            </a:r>
            <a:r>
              <a:rPr lang="en-US" spc="-10" dirty="0"/>
              <a:t>(Book-Rating)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0D902-D042-216A-8DBC-413A43EB9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963" y="1428750"/>
            <a:ext cx="4195062" cy="3015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0B9384-AFFE-408B-3FAA-DCFF41B32FB7}"/>
              </a:ext>
            </a:extLst>
          </p:cNvPr>
          <p:cNvSpPr txBox="1"/>
          <p:nvPr/>
        </p:nvSpPr>
        <p:spPr>
          <a:xfrm>
            <a:off x="186975" y="1428750"/>
            <a:ext cx="423262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ighlight>
                  <a:srgbClr val="F3F3F3"/>
                </a:highlight>
                <a:latin typeface="+mj-lt"/>
              </a:rPr>
              <a:t>T</a:t>
            </a:r>
            <a:r>
              <a:rPr lang="en-US" sz="1400" b="0" i="0" dirty="0">
                <a:effectLst/>
                <a:highlight>
                  <a:srgbClr val="F3F3F3"/>
                </a:highlight>
                <a:latin typeface="+mj-lt"/>
              </a:rPr>
              <a:t>he distribution of book ratings within a dataset</a:t>
            </a:r>
            <a:endParaRPr lang="en-US" sz="14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The histogram has a significant spike at the rating of “0”. This means that a large number of books have received a rating of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As we move towards higher ratings (from 1 to 10), the bars become shorter, indicating fewer books with those ratings.</a:t>
            </a:r>
            <a:endParaRPr lang="en-IN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28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86D4-AD76-4F62-F6E2-B8723AB51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34" y="361950"/>
            <a:ext cx="8572931" cy="430887"/>
          </a:xfrm>
        </p:spPr>
        <p:txBody>
          <a:bodyPr/>
          <a:lstStyle/>
          <a:p>
            <a:r>
              <a:rPr lang="en-US" spc="70" dirty="0"/>
              <a:t>Observations</a:t>
            </a:r>
            <a:r>
              <a:rPr lang="en-US" spc="30" dirty="0"/>
              <a:t> </a:t>
            </a:r>
            <a:r>
              <a:rPr lang="en-US" spc="80" dirty="0"/>
              <a:t>from</a:t>
            </a:r>
            <a:r>
              <a:rPr lang="en-US" spc="15" dirty="0"/>
              <a:t> </a:t>
            </a:r>
            <a:r>
              <a:rPr lang="en-US" spc="15" dirty="0" err="1"/>
              <a:t>Ratings</a:t>
            </a:r>
            <a:r>
              <a:rPr lang="en-US" dirty="0" err="1"/>
              <a:t>_df</a:t>
            </a:r>
            <a:r>
              <a:rPr lang="en-US" dirty="0"/>
              <a:t> </a:t>
            </a:r>
            <a:r>
              <a:rPr lang="en-US" spc="-10" dirty="0"/>
              <a:t>(Book-Rating)</a:t>
            </a:r>
            <a:endParaRPr lang="en-IN" spc="7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1ABCF-2DE0-4B0A-01CA-FA6BA24C2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610" y="1581150"/>
            <a:ext cx="4263390" cy="2154436"/>
          </a:xfrm>
        </p:spPr>
        <p:txBody>
          <a:bodyPr/>
          <a:lstStyle/>
          <a:p>
            <a:r>
              <a:rPr lang="en-US" dirty="0">
                <a:highlight>
                  <a:srgbClr val="F3F3F3"/>
                </a:highlight>
                <a:latin typeface="SegoeUIVariable"/>
              </a:rPr>
              <a:t>T</a:t>
            </a:r>
            <a:r>
              <a:rPr lang="en-US" b="0" i="0" dirty="0">
                <a:effectLst/>
                <a:highlight>
                  <a:srgbClr val="F3F3F3"/>
                </a:highlight>
                <a:latin typeface="+mj-lt"/>
              </a:rPr>
              <a:t>he distribution of book ratings within a dataset using pie chart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3F3F3"/>
                </a:highlight>
                <a:latin typeface="+mj-lt"/>
              </a:rPr>
              <a:t>The largest section in pink represents books with a rating of </a:t>
            </a:r>
            <a:r>
              <a:rPr lang="en-US" b="1" i="0" dirty="0">
                <a:effectLst/>
                <a:highlight>
                  <a:srgbClr val="F3F3F3"/>
                </a:highlight>
                <a:latin typeface="+mj-lt"/>
              </a:rPr>
              <a:t>0.0</a:t>
            </a:r>
            <a:r>
              <a:rPr lang="en-US" b="0" i="0" dirty="0">
                <a:effectLst/>
                <a:highlight>
                  <a:srgbClr val="F3F3F3"/>
                </a:highlight>
                <a:latin typeface="+mj-lt"/>
              </a:rPr>
              <a:t>, accounting for </a:t>
            </a:r>
            <a:r>
              <a:rPr lang="en-US" b="1" i="0" dirty="0">
                <a:effectLst/>
                <a:highlight>
                  <a:srgbClr val="F3F3F3"/>
                </a:highlight>
                <a:latin typeface="+mj-lt"/>
              </a:rPr>
              <a:t>62.78%</a:t>
            </a:r>
            <a:r>
              <a:rPr lang="en-US" b="0" i="0" dirty="0">
                <a:effectLst/>
                <a:highlight>
                  <a:srgbClr val="F3F3F3"/>
                </a:highlight>
                <a:latin typeface="+mj-lt"/>
              </a:rPr>
              <a:t> of the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3F3F3"/>
                </a:highlight>
                <a:latin typeface="+mj-lt"/>
              </a:rPr>
              <a:t>8.0</a:t>
            </a:r>
            <a:r>
              <a:rPr lang="en-US" b="0" i="0" dirty="0">
                <a:effectLst/>
                <a:highlight>
                  <a:srgbClr val="F3F3F3"/>
                </a:highlight>
                <a:latin typeface="+mj-lt"/>
              </a:rPr>
              <a:t>: The green slice corresponds to books rated </a:t>
            </a:r>
            <a:r>
              <a:rPr lang="en-US" b="1" i="0" dirty="0">
                <a:effectLst/>
                <a:highlight>
                  <a:srgbClr val="F3F3F3"/>
                </a:highlight>
                <a:latin typeface="+mj-lt"/>
              </a:rPr>
              <a:t>8.0</a:t>
            </a:r>
            <a:r>
              <a:rPr lang="en-US" b="0" i="0" dirty="0">
                <a:effectLst/>
                <a:highlight>
                  <a:srgbClr val="F3F3F3"/>
                </a:highlight>
                <a:latin typeface="+mj-lt"/>
              </a:rPr>
              <a:t>, making up </a:t>
            </a:r>
            <a:r>
              <a:rPr lang="en-US" b="1" i="0" dirty="0">
                <a:effectLst/>
                <a:highlight>
                  <a:srgbClr val="F3F3F3"/>
                </a:highlight>
                <a:latin typeface="+mj-lt"/>
              </a:rPr>
              <a:t>6.91%</a:t>
            </a:r>
            <a:r>
              <a:rPr lang="en-US" b="0" i="0" dirty="0">
                <a:effectLst/>
                <a:highlight>
                  <a:srgbClr val="F3F3F3"/>
                </a:highlight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3F3F3"/>
                </a:highlight>
                <a:latin typeface="+mj-lt"/>
              </a:rPr>
              <a:t>9.0</a:t>
            </a:r>
            <a:r>
              <a:rPr lang="en-US" b="0" i="0" dirty="0">
                <a:effectLst/>
                <a:highlight>
                  <a:srgbClr val="F3F3F3"/>
                </a:highlight>
                <a:latin typeface="+mj-lt"/>
              </a:rPr>
              <a:t>: The orange slice represents books rated </a:t>
            </a:r>
            <a:r>
              <a:rPr lang="en-US" b="1" i="0" dirty="0">
                <a:effectLst/>
                <a:highlight>
                  <a:srgbClr val="F3F3F3"/>
                </a:highlight>
                <a:latin typeface="+mj-lt"/>
              </a:rPr>
              <a:t>9.0</a:t>
            </a:r>
            <a:r>
              <a:rPr lang="en-US" b="0" i="0" dirty="0">
                <a:effectLst/>
                <a:highlight>
                  <a:srgbClr val="F3F3F3"/>
                </a:highlight>
                <a:latin typeface="+mj-lt"/>
              </a:rPr>
              <a:t>, comprising </a:t>
            </a:r>
            <a:r>
              <a:rPr lang="en-US" b="1" i="0" dirty="0">
                <a:effectLst/>
                <a:highlight>
                  <a:srgbClr val="F3F3F3"/>
                </a:highlight>
                <a:latin typeface="+mj-lt"/>
              </a:rPr>
              <a:t>5.89%</a:t>
            </a:r>
            <a:r>
              <a:rPr lang="en-US" b="0" i="0" dirty="0">
                <a:effectLst/>
                <a:highlight>
                  <a:srgbClr val="F3F3F3"/>
                </a:highlight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3F3F3"/>
                </a:highlight>
                <a:latin typeface="+mj-lt"/>
              </a:rPr>
              <a:t>Ratings from </a:t>
            </a:r>
            <a:r>
              <a:rPr lang="en-US" b="1" i="0" dirty="0">
                <a:effectLst/>
                <a:highlight>
                  <a:srgbClr val="F3F3F3"/>
                </a:highlight>
                <a:latin typeface="+mj-lt"/>
              </a:rPr>
              <a:t>2.0 to 7.0</a:t>
            </a:r>
            <a:r>
              <a:rPr lang="en-US" b="0" i="0" dirty="0">
                <a:effectLst/>
                <a:highlight>
                  <a:srgbClr val="F3F3F3"/>
                </a:highlight>
                <a:latin typeface="+mj-lt"/>
              </a:rPr>
              <a:t>: These smaller sections (in various colors) account for the remaining ratings.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BAA86-2050-3C03-74AE-E78D5118D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352550"/>
            <a:ext cx="3200592" cy="329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9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80FB6-C34C-388F-3BCD-EBFA5713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542" y="266527"/>
            <a:ext cx="8572931" cy="861774"/>
          </a:xfrm>
        </p:spPr>
        <p:txBody>
          <a:bodyPr/>
          <a:lstStyle/>
          <a:p>
            <a:r>
              <a:rPr lang="en-US" spc="70" dirty="0"/>
              <a:t>Observations</a:t>
            </a:r>
            <a:r>
              <a:rPr lang="en-US" spc="30" dirty="0"/>
              <a:t> </a:t>
            </a:r>
            <a:r>
              <a:rPr lang="en-US" spc="80" dirty="0"/>
              <a:t>from</a:t>
            </a:r>
            <a:r>
              <a:rPr lang="en-US" spc="15" dirty="0"/>
              <a:t> </a:t>
            </a:r>
            <a:r>
              <a:rPr lang="en-US" spc="15" dirty="0" err="1"/>
              <a:t>Books_df</a:t>
            </a:r>
            <a:r>
              <a:rPr lang="en-US" dirty="0"/>
              <a:t> </a:t>
            </a:r>
            <a:r>
              <a:rPr lang="en-US" spc="-10" dirty="0"/>
              <a:t>(Year of Publication)</a:t>
            </a:r>
            <a:endParaRPr lang="en-IN" spc="7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BE6B2-97D1-11AA-92C2-0A99A64BB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657350"/>
            <a:ext cx="3657600" cy="1600200"/>
          </a:xfrm>
        </p:spPr>
        <p:txBody>
          <a:bodyPr/>
          <a:lstStyle/>
          <a:p>
            <a:r>
              <a:rPr lang="en-US" dirty="0">
                <a:latin typeface="+mj-lt"/>
              </a:rPr>
              <a:t>The distribution of Book Publication Years within a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histogram is right-skewed.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In this graph, the peak occurs between the years 2000 and 2020.This suggests that a significant number of books were published during this period.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29CD0-BDD7-BEFA-F0DF-084B30D79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047750"/>
            <a:ext cx="459930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7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1709</Words>
  <Application>Microsoft Office PowerPoint</Application>
  <PresentationFormat>On-screen Show (16:9)</PresentationFormat>
  <Paragraphs>188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MT</vt:lpstr>
      <vt:lpstr>Roboto</vt:lpstr>
      <vt:lpstr>SegoeUIVariable</vt:lpstr>
      <vt:lpstr>Tahoma</vt:lpstr>
      <vt:lpstr>Times New Roman</vt:lpstr>
      <vt:lpstr>Verdana</vt:lpstr>
      <vt:lpstr>Office Theme</vt:lpstr>
      <vt:lpstr>PowerPoint Presentation</vt:lpstr>
      <vt:lpstr>Content</vt:lpstr>
      <vt:lpstr>Problem Statement</vt:lpstr>
      <vt:lpstr>Data Summary The dataset is comprised of three csv files:: User_df, Books_df, Ratings_df</vt:lpstr>
      <vt:lpstr>CORRELATION HEATMAP  </vt:lpstr>
      <vt:lpstr>Observations from Users_df (Age)</vt:lpstr>
      <vt:lpstr>Observations from Ratings_df (Book-Rating)</vt:lpstr>
      <vt:lpstr>Observations from Ratings_df (Book-Rating)</vt:lpstr>
      <vt:lpstr>Observations from Books_df (Year of Publication)</vt:lpstr>
      <vt:lpstr>Observations from Book_df (Book title)</vt:lpstr>
      <vt:lpstr>Observations from Book_df (Publishers)</vt:lpstr>
      <vt:lpstr>Observations from Users_df (Location)</vt:lpstr>
      <vt:lpstr>Observations from Book_df (Authors)</vt:lpstr>
      <vt:lpstr>Outliers Detection</vt:lpstr>
      <vt:lpstr>Outliers Detection</vt:lpstr>
      <vt:lpstr>Outliers Detection</vt:lpstr>
      <vt:lpstr>Model Building</vt:lpstr>
      <vt:lpstr>Model Building</vt:lpstr>
      <vt:lpstr>Model Building</vt:lpstr>
      <vt:lpstr>Model Evaluation</vt:lpstr>
      <vt:lpstr>Model Evaluation</vt:lpstr>
      <vt:lpstr>Conclusion</vt:lpstr>
      <vt:lpstr>Challenges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III  Team 3 :  BOOK RECOMMENDATION SYSTEM  Team Members          Shyam Sundar K           Fathima K</dc:title>
  <dc:creator>syed sharin</dc:creator>
  <cp:lastModifiedBy>Bhagyashree Ambade</cp:lastModifiedBy>
  <cp:revision>2</cp:revision>
  <dcterms:created xsi:type="dcterms:W3CDTF">2024-05-08T05:42:48Z</dcterms:created>
  <dcterms:modified xsi:type="dcterms:W3CDTF">2024-05-08T09:54:37Z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2024-05-08T00:00:00Z</vt:filetime>
  </property>
  <property fmtid="{D5CDD505-2E9C-101B-9397-08002B2CF9AE}" pid="5" name="Producer">
    <vt:lpwstr>Microsoft® PowerPoint® 2019</vt:lpwstr>
  </property>
</Properties>
</file>