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7" r:id="rId5"/>
    <p:sldId id="267" r:id="rId6"/>
    <p:sldId id="268" r:id="rId7"/>
    <p:sldId id="269" r:id="rId8"/>
    <p:sldId id="272" r:id="rId9"/>
    <p:sldId id="270" r:id="rId10"/>
    <p:sldId id="259" r:id="rId11"/>
    <p:sldId id="261" r:id="rId12"/>
    <p:sldId id="262" r:id="rId13"/>
    <p:sldId id="263" r:id="rId14"/>
    <p:sldId id="271" r:id="rId15"/>
    <p:sldId id="265" r:id="rId16"/>
    <p:sldId id="273"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p:cViewPr>
        <p:scale>
          <a:sx n="82" d="100"/>
          <a:sy n="82" d="100"/>
        </p:scale>
        <p:origin x="720" y="7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7/14/2023</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7/14/2023</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dirty="0"/>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7/14/2023</a:t>
            </a:fld>
            <a:endParaRPr dirty="0"/>
          </a:p>
        </p:txBody>
      </p:sp>
      <p:sp>
        <p:nvSpPr>
          <p:cNvPr id="23" name="Footer Placeholder 22"/>
          <p:cNvSpPr>
            <a:spLocks noGrp="1"/>
          </p:cNvSpPr>
          <p:nvPr>
            <p:ph type="ftr" sz="quarter" idx="11"/>
          </p:nvPr>
        </p:nvSpPr>
        <p:spPr/>
        <p:txBody>
          <a:bodyPr/>
          <a:lstStyle/>
          <a:p>
            <a:endParaRPr dirty="0"/>
          </a:p>
        </p:txBody>
      </p:sp>
      <p:sp>
        <p:nvSpPr>
          <p:cNvPr id="24" name="Slide Number Placeholder 2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7/14/2023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7/14/2023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7/14/2023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7/14/2023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7/14/2023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7/14/2023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7/14/2023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7/14/2023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7/14/2023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F0DFD029-FB74-4578-B929-F66AA97659CA}" type="datetimeFigureOut">
              <a:rPr lang="en-US"/>
              <a:t>7/14/2023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7/14/2023</a:t>
            </a:fld>
            <a:endParaRPr dirty="0"/>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584200"/>
            <a:ext cx="10184236" cy="2000251"/>
          </a:xfrm>
        </p:spPr>
        <p:txBody>
          <a:bodyPr>
            <a:normAutofit/>
          </a:bodyPr>
          <a:lstStyle/>
          <a:p>
            <a:r>
              <a:rPr lang="en-US" sz="4500" b="1" dirty="0">
                <a:latin typeface="Arial Black" panose="020B0A04020102020204" pitchFamily="34" charset="0"/>
              </a:rPr>
              <a:t>DEPLOYING PYTHON/FLASK WEB APPLICATION USING AWS</a:t>
            </a:r>
            <a:endParaRPr lang="en-US" sz="4500" dirty="0">
              <a:latin typeface="Arial Black" panose="020B0A04020102020204" pitchFamily="34" charset="0"/>
            </a:endParaRPr>
          </a:p>
        </p:txBody>
      </p:sp>
      <p:sp>
        <p:nvSpPr>
          <p:cNvPr id="5" name="Subtitle 4"/>
          <p:cNvSpPr>
            <a:spLocks noGrp="1"/>
          </p:cNvSpPr>
          <p:nvPr>
            <p:ph type="subTitle" idx="1"/>
          </p:nvPr>
        </p:nvSpPr>
        <p:spPr>
          <a:xfrm>
            <a:off x="3351212" y="2819400"/>
            <a:ext cx="8735325" cy="1752600"/>
          </a:xfrm>
        </p:spPr>
        <p:txBody>
          <a:bodyPr/>
          <a:lstStyle/>
          <a:p>
            <a:r>
              <a:rPr lang="en-US" dirty="0"/>
              <a:t>                                   - </a:t>
            </a:r>
            <a:r>
              <a:rPr lang="en-US" sz="2400" b="1" dirty="0">
                <a:solidFill>
                  <a:schemeClr val="accent1">
                    <a:lumMod val="60000"/>
                    <a:lumOff val="40000"/>
                  </a:schemeClr>
                </a:solidFill>
                <a:latin typeface="Arial Black" panose="020B0A04020102020204" pitchFamily="34" charset="0"/>
              </a:rPr>
              <a:t>Ranjith Venugopal</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E8D49-09FE-D9E3-834F-36127DB09E7F}"/>
              </a:ext>
            </a:extLst>
          </p:cNvPr>
          <p:cNvSpPr>
            <a:spLocks noGrp="1"/>
          </p:cNvSpPr>
          <p:nvPr/>
        </p:nvSpPr>
        <p:spPr>
          <a:xfrm>
            <a:off x="1024715" y="671362"/>
            <a:ext cx="10139396" cy="55152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sz="3000" b="1" u="sng" dirty="0">
                <a:latin typeface="Times New Roman" panose="02020603050405020304" pitchFamily="18" charset="0"/>
                <a:cs typeface="Times New Roman" panose="02020603050405020304" pitchFamily="18" charset="0"/>
              </a:rPr>
              <a:t>PART 3 : Install Jenkins, deploy application and browse output</a:t>
            </a:r>
          </a:p>
          <a:p>
            <a:r>
              <a:rPr lang="en-IN" sz="3000" dirty="0">
                <a:latin typeface="Angsana New" panose="02020603050405020304" pitchFamily="18" charset="-34"/>
                <a:cs typeface="Angsana New" panose="02020603050405020304" pitchFamily="18" charset="-34"/>
              </a:rPr>
              <a:t>Create an EC2 instance and install java, Jenkins.</a:t>
            </a:r>
          </a:p>
          <a:p>
            <a:r>
              <a:rPr lang="en-IN" sz="3000" dirty="0">
                <a:latin typeface="Angsana New" panose="02020603050405020304" pitchFamily="18" charset="-34"/>
                <a:cs typeface="Angsana New" panose="02020603050405020304" pitchFamily="18" charset="-34"/>
              </a:rPr>
              <a:t>Provide commands enable, start and status Jenkins.</a:t>
            </a:r>
          </a:p>
          <a:p>
            <a:r>
              <a:rPr lang="en-IN" sz="3000" dirty="0">
                <a:latin typeface="Angsana New" panose="02020603050405020304" pitchFamily="18" charset="-34"/>
                <a:cs typeface="Angsana New" panose="02020603050405020304" pitchFamily="18" charset="-34"/>
              </a:rPr>
              <a:t>Browse the IP and login  to the  Jenkins server.</a:t>
            </a:r>
          </a:p>
          <a:p>
            <a:r>
              <a:rPr lang="en-IN" sz="3000" dirty="0">
                <a:latin typeface="Angsana New" panose="02020603050405020304" pitchFamily="18" charset="-34"/>
                <a:cs typeface="Angsana New" panose="02020603050405020304" pitchFamily="18" charset="-34"/>
              </a:rPr>
              <a:t>Create a freestyle job, add the git repo and the credentials.</a:t>
            </a:r>
          </a:p>
          <a:p>
            <a:r>
              <a:rPr lang="en-IN" sz="3000" dirty="0">
                <a:latin typeface="Angsana New" panose="02020603050405020304" pitchFamily="18" charset="-34"/>
                <a:cs typeface="Angsana New" panose="02020603050405020304" pitchFamily="18" charset="-34"/>
              </a:rPr>
              <a:t>Add the commands in the execute shell, save and build the job.</a:t>
            </a:r>
          </a:p>
          <a:p>
            <a:r>
              <a:rPr lang="en-IN" sz="3000" dirty="0">
                <a:latin typeface="Angsana New" panose="02020603050405020304" pitchFamily="18" charset="-34"/>
                <a:cs typeface="Angsana New" panose="02020603050405020304" pitchFamily="18" charset="-34"/>
              </a:rPr>
              <a:t>On success, </a:t>
            </a:r>
            <a:r>
              <a:rPr lang="en-IN" sz="3000" kern="100" dirty="0">
                <a:latin typeface="Angsana New" panose="02020603050405020304" pitchFamily="18" charset="-34"/>
                <a:ea typeface="Calibri" panose="020F0502020204030204" pitchFamily="34" charset="0"/>
                <a:cs typeface="Angsana New" panose="02020603050405020304" pitchFamily="18" charset="-34"/>
              </a:rPr>
              <a:t>browse public IP of the EC2 instance, assign the port to browse the web page.</a:t>
            </a:r>
          </a:p>
          <a:p>
            <a:endParaRPr lang="en-IN" dirty="0">
              <a:latin typeface="Comic Sans MS" panose="030F0702030302020204" pitchFamily="66" charset="0"/>
            </a:endParaRPr>
          </a:p>
          <a:p>
            <a:endParaRPr lang="en-IN" dirty="0">
              <a:latin typeface="Comic Sans MS" panose="030F0702030302020204" pitchFamily="66" charset="0"/>
            </a:endParaRPr>
          </a:p>
          <a:p>
            <a:endParaRPr lang="en-IN" dirty="0">
              <a:latin typeface="Comic Sans MS" panose="030F0702030302020204" pitchFamily="66" charset="0"/>
            </a:endParaRPr>
          </a:p>
          <a:p>
            <a:endParaRPr lang="en-IN" dirty="0"/>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B7E8D49-09FE-D9E3-834F-36127DB09E7F}"/>
              </a:ext>
            </a:extLst>
          </p:cNvPr>
          <p:cNvSpPr>
            <a:spLocks noGrp="1"/>
          </p:cNvSpPr>
          <p:nvPr>
            <p:ph type="title" idx="4294967295"/>
          </p:nvPr>
        </p:nvSpPr>
        <p:spPr>
          <a:xfrm>
            <a:off x="989013" y="228600"/>
            <a:ext cx="11049000" cy="58674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sz="3000" b="1" u="sng" dirty="0">
                <a:latin typeface="Times New Roman" panose="02020603050405020304" pitchFamily="18" charset="0"/>
                <a:cs typeface="Times New Roman" panose="02020603050405020304" pitchFamily="18" charset="0"/>
              </a:rPr>
              <a:t>PART 4 : Install Jenkins, use terraform to deploy and browse.</a:t>
            </a:r>
          </a:p>
          <a:p>
            <a:r>
              <a:rPr lang="en-IN" sz="3000" dirty="0">
                <a:latin typeface="Angsana New" panose="02020603050405020304" pitchFamily="18" charset="-34"/>
                <a:cs typeface="Angsana New" panose="02020603050405020304" pitchFamily="18" charset="-34"/>
              </a:rPr>
              <a:t>Create an EC2 instance and install java, Jenkins and Terraform.</a:t>
            </a:r>
          </a:p>
          <a:p>
            <a:r>
              <a:rPr lang="en-IN" sz="3000" dirty="0">
                <a:latin typeface="Angsana New" panose="02020603050405020304" pitchFamily="18" charset="-34"/>
                <a:cs typeface="Angsana New" panose="02020603050405020304" pitchFamily="18" charset="-34"/>
              </a:rPr>
              <a:t>Add GitHub user data repo along with the credentials in the job.</a:t>
            </a:r>
          </a:p>
          <a:p>
            <a:r>
              <a:rPr lang="en-IN" sz="3000" dirty="0">
                <a:latin typeface="Angsana New" panose="02020603050405020304" pitchFamily="18" charset="-34"/>
                <a:cs typeface="Angsana New" panose="02020603050405020304" pitchFamily="18" charset="-34"/>
              </a:rPr>
              <a:t>In the execute shell provide the permissions along with the command to execute the shell script.</a:t>
            </a:r>
          </a:p>
          <a:p>
            <a:r>
              <a:rPr lang="en-IN" sz="3000" dirty="0">
                <a:latin typeface="Angsana New" panose="02020603050405020304" pitchFamily="18" charset="-34"/>
                <a:cs typeface="Angsana New" panose="02020603050405020304" pitchFamily="18" charset="-34"/>
              </a:rPr>
              <a:t>Terraform init, validate, plan and apply –auto approve commands will be executed as part of the shell script.</a:t>
            </a:r>
          </a:p>
          <a:p>
            <a:r>
              <a:rPr lang="en-IN" sz="3000" dirty="0">
                <a:latin typeface="Angsana New" panose="02020603050405020304" pitchFamily="18" charset="-34"/>
                <a:cs typeface="Angsana New" panose="02020603050405020304" pitchFamily="18" charset="-34"/>
              </a:rPr>
              <a:t>On success, </a:t>
            </a:r>
            <a:r>
              <a:rPr lang="en-IN" sz="3000" kern="100" dirty="0">
                <a:latin typeface="Angsana New" panose="02020603050405020304" pitchFamily="18" charset="-34"/>
                <a:ea typeface="Calibri" panose="020F0502020204030204" pitchFamily="34" charset="0"/>
                <a:cs typeface="Angsana New" panose="02020603050405020304" pitchFamily="18" charset="-34"/>
              </a:rPr>
              <a:t>browse public IP of the EC2 instance, assign the port to browse the web page.</a:t>
            </a:r>
          </a:p>
          <a:p>
            <a:endParaRPr lang="en-IN" dirty="0">
              <a:latin typeface="Comic Sans MS" panose="030F0702030302020204" pitchFamily="66" charset="0"/>
            </a:endParaRPr>
          </a:p>
          <a:p>
            <a:endParaRPr lang="en-IN" b="1" dirty="0"/>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989012" y="304800"/>
            <a:ext cx="11049000" cy="5410200"/>
          </a:xfrm>
        </p:spPr>
        <p:txBody>
          <a:bodyPr>
            <a:normAutofit fontScale="90000"/>
          </a:bodyPr>
          <a:lstStyle/>
          <a:p>
            <a:pPr marL="0" indent="0"/>
            <a:r>
              <a:rPr lang="en-IN" sz="3300" b="1" dirty="0">
                <a:latin typeface="Times New Roman" panose="02020603050405020304" pitchFamily="18" charset="0"/>
                <a:cs typeface="Times New Roman" panose="02020603050405020304" pitchFamily="18" charset="0"/>
              </a:rPr>
              <a:t>PART 5 : Use Webhooks and PollSCM to trigger Jenkins job</a:t>
            </a:r>
            <a:br>
              <a:rPr lang="en-IN" sz="3300" b="1" dirty="0">
                <a:latin typeface="Times New Roman" panose="02020603050405020304" pitchFamily="18" charset="0"/>
                <a:cs typeface="Times New Roman" panose="02020603050405020304" pitchFamily="18" charset="0"/>
              </a:rPr>
            </a:br>
            <a:br>
              <a:rPr lang="en-IN" sz="3300" b="1" dirty="0">
                <a:latin typeface="Times New Roman" panose="02020603050405020304" pitchFamily="18" charset="0"/>
                <a:cs typeface="Times New Roman" panose="02020603050405020304" pitchFamily="18" charset="0"/>
              </a:rPr>
            </a:br>
            <a:r>
              <a:rPr lang="en-IN" sz="3300" dirty="0">
                <a:latin typeface="Angsana New" panose="02020603050405020304" pitchFamily="18" charset="-34"/>
                <a:cs typeface="Angsana New" panose="02020603050405020304" pitchFamily="18" charset="-34"/>
              </a:rPr>
              <a:t>Create EC2 instance and install java, Jenkins and Terraform.</a:t>
            </a:r>
            <a:br>
              <a:rPr lang="en-IN" sz="3300" dirty="0">
                <a:latin typeface="Angsana New" panose="02020603050405020304" pitchFamily="18" charset="-34"/>
                <a:cs typeface="Angsana New" panose="02020603050405020304" pitchFamily="18" charset="-34"/>
              </a:rPr>
            </a:br>
            <a:br>
              <a:rPr lang="en-IN" sz="3300" dirty="0">
                <a:latin typeface="Angsana New" panose="02020603050405020304" pitchFamily="18" charset="-34"/>
                <a:cs typeface="Angsana New" panose="02020603050405020304" pitchFamily="18" charset="-34"/>
              </a:rPr>
            </a:br>
            <a:r>
              <a:rPr lang="en-IN" sz="3300" b="1" u="sng" dirty="0">
                <a:latin typeface="Times New Roman" panose="02020603050405020304" pitchFamily="18" charset="0"/>
                <a:cs typeface="Times New Roman" panose="02020603050405020304" pitchFamily="18" charset="0"/>
              </a:rPr>
              <a:t>BUILD THE CODE USING WEBHOOKS:</a:t>
            </a:r>
            <a:br>
              <a:rPr lang="en-IN" sz="3300" b="1" u="sng" dirty="0">
                <a:latin typeface="Times New Roman" panose="02020603050405020304" pitchFamily="18" charset="0"/>
                <a:cs typeface="Times New Roman" panose="02020603050405020304" pitchFamily="18" charset="0"/>
              </a:rPr>
            </a:br>
            <a:br>
              <a:rPr lang="en-IN" sz="3600" b="1" u="sng" dirty="0">
                <a:latin typeface="Comic Sans MS" panose="030F0702030302020204" pitchFamily="66" charset="0"/>
              </a:rPr>
            </a:br>
            <a:r>
              <a:rPr lang="en-IN" sz="3300" dirty="0">
                <a:latin typeface="Angsana New" panose="02020603050405020304" pitchFamily="18" charset="-34"/>
                <a:cs typeface="Angsana New" panose="02020603050405020304" pitchFamily="18" charset="-34"/>
              </a:rPr>
              <a:t>Go to github and add Webhook using Jenkins URL.</a:t>
            </a:r>
            <a:br>
              <a:rPr lang="en-IN" sz="3300" dirty="0">
                <a:latin typeface="Angsana New" panose="02020603050405020304" pitchFamily="18" charset="-34"/>
                <a:cs typeface="Angsana New" panose="02020603050405020304" pitchFamily="18" charset="-34"/>
              </a:rPr>
            </a:br>
            <a:r>
              <a:rPr lang="en-IN" sz="3300" dirty="0">
                <a:latin typeface="Angsana New" panose="02020603050405020304" pitchFamily="18" charset="-34"/>
                <a:cs typeface="Angsana New" panose="02020603050405020304" pitchFamily="18" charset="-34"/>
              </a:rPr>
              <a:t>Add git repo along with credentials and click on github hook trigger.</a:t>
            </a:r>
            <a:br>
              <a:rPr lang="en-IN" sz="3300" dirty="0">
                <a:latin typeface="Angsana New" panose="02020603050405020304" pitchFamily="18" charset="-34"/>
                <a:cs typeface="Angsana New" panose="02020603050405020304" pitchFamily="18" charset="-34"/>
              </a:rPr>
            </a:br>
            <a:r>
              <a:rPr lang="en-IN" sz="3300" dirty="0">
                <a:latin typeface="Angsana New" panose="02020603050405020304" pitchFamily="18" charset="-34"/>
                <a:cs typeface="Angsana New" panose="02020603050405020304" pitchFamily="18" charset="-34"/>
              </a:rPr>
              <a:t>Give commands in execute shell and Build Now.</a:t>
            </a:r>
            <a:br>
              <a:rPr lang="en-IN" sz="3300" dirty="0">
                <a:latin typeface="Angsana New" panose="02020603050405020304" pitchFamily="18" charset="-34"/>
                <a:cs typeface="Angsana New" panose="02020603050405020304" pitchFamily="18" charset="-34"/>
              </a:rPr>
            </a:br>
            <a:r>
              <a:rPr lang="en-IN" sz="3300" dirty="0">
                <a:latin typeface="Angsana New" panose="02020603050405020304" pitchFamily="18" charset="-34"/>
                <a:cs typeface="Angsana New" panose="02020603050405020304" pitchFamily="18" charset="-34"/>
              </a:rPr>
              <a:t>Go to GitHub, change something, Jenkins will build automatically.</a:t>
            </a:r>
            <a:br>
              <a:rPr lang="en-IN" sz="3300" dirty="0">
                <a:latin typeface="Angsana New" panose="02020603050405020304" pitchFamily="18" charset="-34"/>
                <a:cs typeface="Angsana New" panose="02020603050405020304" pitchFamily="18" charset="-34"/>
              </a:rPr>
            </a:br>
            <a:endParaRPr lang="en-US" sz="3300"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5D1BE0-3F9D-A5E3-2EF4-8B092C861688}"/>
              </a:ext>
            </a:extLst>
          </p:cNvPr>
          <p:cNvSpPr txBox="1"/>
          <p:nvPr/>
        </p:nvSpPr>
        <p:spPr>
          <a:xfrm>
            <a:off x="1141412" y="381000"/>
            <a:ext cx="9829800" cy="3323987"/>
          </a:xfrm>
          <a:prstGeom prst="rect">
            <a:avLst/>
          </a:prstGeom>
          <a:noFill/>
        </p:spPr>
        <p:txBody>
          <a:bodyPr wrap="square" rtlCol="0">
            <a:spAutoFit/>
          </a:bodyPr>
          <a:lstStyle/>
          <a:p>
            <a:pPr marL="0" indent="0">
              <a:buNone/>
            </a:pPr>
            <a:r>
              <a:rPr lang="en-IN" sz="3000" b="1" u="sng" dirty="0">
                <a:latin typeface="Times New Roman" panose="02020603050405020304" pitchFamily="18" charset="0"/>
                <a:cs typeface="Times New Roman" panose="02020603050405020304" pitchFamily="18" charset="0"/>
              </a:rPr>
              <a:t>BUILD THE CODE USING POLLSCM</a:t>
            </a:r>
          </a:p>
          <a:p>
            <a:pPr marL="0" indent="0">
              <a:buNone/>
            </a:pPr>
            <a:endParaRPr lang="en-IN" sz="3000" b="1" u="sng" dirty="0">
              <a:latin typeface="Times New Roman" panose="02020603050405020304" pitchFamily="18" charset="0"/>
              <a:cs typeface="Times New Roman" panose="02020603050405020304" pitchFamily="18" charset="0"/>
            </a:endParaRPr>
          </a:p>
          <a:p>
            <a:r>
              <a:rPr lang="en-IN" sz="3000" dirty="0">
                <a:latin typeface="Angsana New" panose="02020603050405020304" pitchFamily="18" charset="-34"/>
                <a:cs typeface="Angsana New" panose="02020603050405020304" pitchFamily="18" charset="-34"/>
              </a:rPr>
              <a:t>Add the repo and credentials.</a:t>
            </a:r>
          </a:p>
          <a:p>
            <a:r>
              <a:rPr lang="en-IN" sz="3000" dirty="0">
                <a:latin typeface="Angsana New" panose="02020603050405020304" pitchFamily="18" charset="-34"/>
                <a:cs typeface="Angsana New" panose="02020603050405020304" pitchFamily="18" charset="-34"/>
              </a:rPr>
              <a:t>Click on POLLSCM and set a time [H/5 ****].</a:t>
            </a:r>
          </a:p>
          <a:p>
            <a:r>
              <a:rPr lang="en-IN" sz="3000" dirty="0">
                <a:latin typeface="Angsana New" panose="02020603050405020304" pitchFamily="18" charset="-34"/>
                <a:cs typeface="Angsana New" panose="02020603050405020304" pitchFamily="18" charset="-34"/>
              </a:rPr>
              <a:t>Give commands in execute shell and Build Now.</a:t>
            </a:r>
          </a:p>
          <a:p>
            <a:r>
              <a:rPr lang="en-IN" sz="3000" dirty="0">
                <a:latin typeface="Angsana New" panose="02020603050405020304" pitchFamily="18" charset="-34"/>
                <a:cs typeface="Angsana New" panose="02020603050405020304" pitchFamily="18" charset="-34"/>
              </a:rPr>
              <a:t>Go to GitHub, and make some changes in the repository.</a:t>
            </a:r>
          </a:p>
          <a:p>
            <a:r>
              <a:rPr lang="en-IN" sz="3000" dirty="0">
                <a:latin typeface="Angsana New" panose="02020603050405020304" pitchFamily="18" charset="-34"/>
                <a:cs typeface="Angsana New" panose="02020603050405020304" pitchFamily="18" charset="-34"/>
              </a:rPr>
              <a:t>Then every 5 minutes the Jenkins Job will be built automatically.</a:t>
            </a:r>
          </a:p>
        </p:txBody>
      </p:sp>
      <p:sp>
        <p:nvSpPr>
          <p:cNvPr id="3" name="TextBox 2">
            <a:extLst>
              <a:ext uri="{FF2B5EF4-FFF2-40B4-BE49-F238E27FC236}">
                <a16:creationId xmlns:a16="http://schemas.microsoft.com/office/drawing/2014/main" id="{A1920079-88E7-2559-8E65-E4239B6D4DE3}"/>
              </a:ext>
            </a:extLst>
          </p:cNvPr>
          <p:cNvSpPr txBox="1"/>
          <p:nvPr/>
        </p:nvSpPr>
        <p:spPr>
          <a:xfrm>
            <a:off x="6551612" y="4114800"/>
            <a:ext cx="6399213" cy="830997"/>
          </a:xfrm>
          <a:prstGeom prst="rect">
            <a:avLst/>
          </a:prstGeom>
          <a:noFill/>
        </p:spPr>
        <p:txBody>
          <a:bodyPr wrap="square" rtlCol="0">
            <a:spAutoFit/>
          </a:bodyPr>
          <a:lstStyle/>
          <a:p>
            <a:r>
              <a:rPr lang="en-US" dirty="0">
                <a:solidFill>
                  <a:schemeClr val="accent1">
                    <a:lumMod val="60000"/>
                    <a:lumOff val="40000"/>
                  </a:schemeClr>
                </a:solidFill>
                <a:latin typeface="Arial Black" panose="020B0A04020102020204" pitchFamily="34" charset="0"/>
              </a:rPr>
              <a:t>THANK YOU – </a:t>
            </a:r>
          </a:p>
          <a:p>
            <a:r>
              <a:rPr lang="en-US" dirty="0">
                <a:solidFill>
                  <a:schemeClr val="accent1">
                    <a:lumMod val="60000"/>
                    <a:lumOff val="40000"/>
                  </a:schemeClr>
                </a:solidFill>
                <a:latin typeface="Arial Black" panose="020B0A04020102020204" pitchFamily="34" charset="0"/>
              </a:rPr>
              <a:t>RANJITH VENUGOPAL</a:t>
            </a:r>
          </a:p>
        </p:txBody>
      </p:sp>
    </p:spTree>
    <p:extLst>
      <p:ext uri="{BB962C8B-B14F-4D97-AF65-F5344CB8AC3E}">
        <p14:creationId xmlns:p14="http://schemas.microsoft.com/office/powerpoint/2010/main" val="10597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370012" y="82549"/>
            <a:ext cx="8735325" cy="1212851"/>
          </a:xfrm>
        </p:spPr>
        <p:txBody>
          <a:bodyPr>
            <a:normAutofit/>
          </a:bodyPr>
          <a:lstStyle/>
          <a:p>
            <a:r>
              <a:rPr lang="en-US" sz="3600" b="1" u="sng" dirty="0">
                <a:latin typeface="Times New Roman" panose="02020603050405020304" pitchFamily="18" charset="0"/>
                <a:cs typeface="Times New Roman" panose="02020603050405020304" pitchFamily="18" charset="0"/>
              </a:rPr>
              <a:t>PYTHON:</a:t>
            </a:r>
          </a:p>
        </p:txBody>
      </p:sp>
      <p:sp>
        <p:nvSpPr>
          <p:cNvPr id="2" name="Subtitle 1">
            <a:extLst>
              <a:ext uri="{FF2B5EF4-FFF2-40B4-BE49-F238E27FC236}">
                <a16:creationId xmlns:a16="http://schemas.microsoft.com/office/drawing/2014/main" id="{C32BBB1E-55DB-6DD7-113B-1183715E1EB3}"/>
              </a:ext>
            </a:extLst>
          </p:cNvPr>
          <p:cNvSpPr>
            <a:spLocks noGrp="1"/>
          </p:cNvSpPr>
          <p:nvPr>
            <p:ph type="subTitle" idx="1"/>
          </p:nvPr>
        </p:nvSpPr>
        <p:spPr>
          <a:xfrm>
            <a:off x="1332657" y="1600200"/>
            <a:ext cx="8735325" cy="2438400"/>
          </a:xfrm>
        </p:spPr>
        <p:txBody>
          <a:bodyPr>
            <a:noAutofit/>
          </a:bodyPr>
          <a:lstStyle/>
          <a:p>
            <a:r>
              <a:rPr lang="en-US" sz="3000" cap="none" dirty="0">
                <a:solidFill>
                  <a:schemeClr val="tx1"/>
                </a:solidFill>
                <a:effectLst/>
                <a:latin typeface="Angsana New" panose="02020603050405020304" pitchFamily="18" charset="-34"/>
                <a:ea typeface="Calibri" panose="020F0502020204030204" pitchFamily="34" charset="0"/>
                <a:cs typeface="Angsana New" panose="02020603050405020304" pitchFamily="18" charset="-34"/>
              </a:rPr>
              <a:t>Python is a high-level, general-purpose programming language. Python is often used to build websites and software, automate tasks, and conduct data analysis.</a:t>
            </a:r>
            <a:endParaRPr lang="en-US" sz="3000" kern="100" cap="none" dirty="0">
              <a:solidFill>
                <a:schemeClr val="tx1"/>
              </a:solidFill>
              <a:effectLst/>
              <a:latin typeface="Angsana New" panose="02020603050405020304" pitchFamily="18" charset="-34"/>
              <a:ea typeface="Calibri" panose="020F0502020204030204" pitchFamily="34" charset="0"/>
              <a:cs typeface="Angsana New" panose="02020603050405020304" pitchFamily="18" charset="-34"/>
            </a:endParaRPr>
          </a:p>
          <a:p>
            <a:endParaRPr lang="en-US" sz="3000" cap="none" dirty="0">
              <a:solidFill>
                <a:schemeClr val="tx1"/>
              </a:solidFill>
              <a:latin typeface="Angsana New" panose="02020603050405020304" pitchFamily="18" charset="-34"/>
              <a:cs typeface="Angsana New" panose="02020603050405020304" pitchFamily="18" charset="-34"/>
            </a:endParaRPr>
          </a:p>
        </p:txBody>
      </p:sp>
      <p:sp>
        <p:nvSpPr>
          <p:cNvPr id="3" name="TextBox 2">
            <a:extLst>
              <a:ext uri="{FF2B5EF4-FFF2-40B4-BE49-F238E27FC236}">
                <a16:creationId xmlns:a16="http://schemas.microsoft.com/office/drawing/2014/main" id="{BCCB4F1D-9469-E76C-C8CA-0B56F7CADE8C}"/>
              </a:ext>
            </a:extLst>
          </p:cNvPr>
          <p:cNvSpPr txBox="1"/>
          <p:nvPr/>
        </p:nvSpPr>
        <p:spPr>
          <a:xfrm>
            <a:off x="1370012" y="3143071"/>
            <a:ext cx="9906000" cy="5370188"/>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PIP:</a:t>
            </a:r>
          </a:p>
          <a:p>
            <a:endParaRPr lang="en-US" sz="3600" b="1" u="sng" dirty="0">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3000" kern="100" dirty="0">
                <a:effectLst/>
                <a:latin typeface="Angsana New" panose="02020603050405020304" pitchFamily="18" charset="-34"/>
                <a:ea typeface="Calibri" panose="020F0502020204030204" pitchFamily="34" charset="0"/>
                <a:cs typeface="Angsana New" panose="02020603050405020304" pitchFamily="18" charset="-34"/>
              </a:rPr>
              <a:t>PIP is a package-management system written in Python and is used to install and manage software packages. Pip can download, install and manage packages in Python very efficiently and in no time!</a:t>
            </a:r>
          </a:p>
          <a:p>
            <a:endParaRPr lang="en-US" sz="3000" b="1" u="sng" dirty="0">
              <a:latin typeface="Angsana New" panose="02020603050405020304" pitchFamily="18" charset="-34"/>
              <a:cs typeface="Angsana New" panose="02020603050405020304" pitchFamily="18" charset="-34"/>
            </a:endParaRPr>
          </a:p>
          <a:p>
            <a:endParaRPr lang="en-US" sz="3600" b="1" u="sng" dirty="0">
              <a:latin typeface="Times New Roman" panose="02020603050405020304" pitchFamily="18" charset="0"/>
              <a:cs typeface="Times New Roman" panose="02020603050405020304" pitchFamily="18" charset="0"/>
            </a:endParaRPr>
          </a:p>
          <a:p>
            <a:endParaRPr lang="en-US" sz="3600" b="1" u="sng" dirty="0">
              <a:latin typeface="Times New Roman" panose="02020603050405020304" pitchFamily="18" charset="0"/>
              <a:cs typeface="Times New Roman" panose="02020603050405020304" pitchFamily="18" charset="0"/>
            </a:endParaRPr>
          </a:p>
          <a:p>
            <a:endParaRPr lang="en-US" sz="3000" b="1" u="sng" dirty="0">
              <a:latin typeface="Angsana New" panose="02020603050405020304" pitchFamily="18" charset="-34"/>
              <a:cs typeface="Angsana New" panose="02020603050405020304" pitchFamily="18" charset="-34"/>
            </a:endParaRPr>
          </a:p>
          <a:p>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FLASK:</a:t>
            </a:r>
            <a:endParaRPr lang="en-US" dirty="0"/>
          </a:p>
        </p:txBody>
      </p:sp>
      <p:sp>
        <p:nvSpPr>
          <p:cNvPr id="14" name="Content Placeholder 13"/>
          <p:cNvSpPr>
            <a:spLocks noGrp="1"/>
          </p:cNvSpPr>
          <p:nvPr>
            <p:ph idx="1"/>
          </p:nvPr>
        </p:nvSpPr>
        <p:spPr>
          <a:xfrm>
            <a:off x="1293812" y="1676400"/>
            <a:ext cx="10360501" cy="4462272"/>
          </a:xfrm>
        </p:spPr>
        <p:txBody>
          <a:bodyPr>
            <a:normAutofit/>
          </a:bodyPr>
          <a:lstStyle/>
          <a:p>
            <a:pPr marL="0" indent="0">
              <a:buNone/>
            </a:pPr>
            <a:r>
              <a:rPr lang="en-US" sz="3000" kern="100" dirty="0">
                <a:effectLst/>
                <a:latin typeface="Angsana New" panose="02020603050405020304" pitchFamily="18" charset="-34"/>
                <a:ea typeface="Calibri" panose="020F0502020204030204" pitchFamily="34" charset="0"/>
                <a:cs typeface="Angsana New" panose="02020603050405020304" pitchFamily="18" charset="-34"/>
              </a:rPr>
              <a:t>Flask is a </a:t>
            </a:r>
            <a:r>
              <a:rPr lang="en-US" sz="3000" b="1" kern="100" dirty="0">
                <a:effectLst/>
                <a:latin typeface="Angsana New" panose="02020603050405020304" pitchFamily="18" charset="-34"/>
                <a:ea typeface="Calibri" panose="020F0502020204030204" pitchFamily="34" charset="0"/>
                <a:cs typeface="Angsana New" panose="02020603050405020304" pitchFamily="18" charset="-34"/>
              </a:rPr>
              <a:t>web development framework</a:t>
            </a:r>
            <a:r>
              <a:rPr lang="en-US" sz="3000" kern="100" dirty="0">
                <a:effectLst/>
                <a:latin typeface="Angsana New" panose="02020603050405020304" pitchFamily="18" charset="-34"/>
                <a:ea typeface="Calibri" panose="020F0502020204030204" pitchFamily="34" charset="0"/>
                <a:cs typeface="Angsana New" panose="02020603050405020304" pitchFamily="18" charset="-34"/>
              </a:rPr>
              <a:t> developed in Python. It is</a:t>
            </a:r>
            <a:r>
              <a:rPr lang="en-US" sz="3000" i="1" kern="100" dirty="0">
                <a:effectLst/>
                <a:latin typeface="Angsana New" panose="02020603050405020304" pitchFamily="18" charset="-34"/>
                <a:ea typeface="Calibri" panose="020F0502020204030204" pitchFamily="34" charset="0"/>
                <a:cs typeface="Angsana New" panose="02020603050405020304" pitchFamily="18" charset="-34"/>
              </a:rPr>
              <a:t> </a:t>
            </a:r>
            <a:r>
              <a:rPr lang="en-US" sz="3000" kern="100" dirty="0">
                <a:effectLst/>
                <a:latin typeface="Angsana New" panose="02020603050405020304" pitchFamily="18" charset="-34"/>
                <a:ea typeface="Calibri" panose="020F0502020204030204" pitchFamily="34" charset="0"/>
                <a:cs typeface="Angsana New" panose="02020603050405020304" pitchFamily="18" charset="-34"/>
              </a:rPr>
              <a:t>easy to learn</a:t>
            </a:r>
            <a:r>
              <a:rPr lang="en-US" sz="3000" i="1" kern="100" dirty="0">
                <a:effectLst/>
                <a:latin typeface="Angsana New" panose="02020603050405020304" pitchFamily="18" charset="-34"/>
                <a:ea typeface="Calibri" panose="020F0502020204030204" pitchFamily="34" charset="0"/>
                <a:cs typeface="Angsana New" panose="02020603050405020304" pitchFamily="18" charset="-34"/>
              </a:rPr>
              <a:t> </a:t>
            </a:r>
            <a:r>
              <a:rPr lang="en-US" sz="3000" kern="100" dirty="0">
                <a:effectLst/>
                <a:latin typeface="Angsana New" panose="02020603050405020304" pitchFamily="18" charset="-34"/>
                <a:ea typeface="Calibri" panose="020F0502020204030204" pitchFamily="34" charset="0"/>
                <a:cs typeface="Angsana New" panose="02020603050405020304" pitchFamily="18" charset="-34"/>
              </a:rPr>
              <a:t>and use</a:t>
            </a:r>
            <a:r>
              <a:rPr lang="en-US" sz="3000" i="1" kern="100" dirty="0">
                <a:effectLst/>
                <a:latin typeface="Angsana New" panose="02020603050405020304" pitchFamily="18" charset="-34"/>
                <a:ea typeface="Calibri" panose="020F0502020204030204" pitchFamily="34" charset="0"/>
                <a:cs typeface="Angsana New" panose="02020603050405020304" pitchFamily="18" charset="-34"/>
              </a:rPr>
              <a:t>.</a:t>
            </a:r>
            <a:r>
              <a:rPr lang="en-US" sz="3000" kern="100" dirty="0">
                <a:effectLst/>
                <a:latin typeface="Angsana New" panose="02020603050405020304" pitchFamily="18" charset="-34"/>
                <a:ea typeface="Calibri" panose="020F0502020204030204" pitchFamily="34" charset="0"/>
                <a:cs typeface="Angsana New" panose="02020603050405020304" pitchFamily="18" charset="-34"/>
              </a:rPr>
              <a:t> Flask is a small and lightweight Python web framework that provides useful tools and features that make creating web applications in Python easier. It gives developers flexibility and is a more accessible framework for new developers since we can build a web application quickly using only a single Python file.</a:t>
            </a:r>
          </a:p>
          <a:p>
            <a:pPr marL="0" indent="0">
              <a:buNone/>
            </a:pPr>
            <a:r>
              <a:rPr lang="en-US" sz="3000" dirty="0">
                <a:latin typeface="Angsana New" panose="02020603050405020304" pitchFamily="18" charset="-34"/>
                <a:cs typeface="Angsana New" panose="02020603050405020304" pitchFamily="18" charset="-34"/>
              </a:rPr>
              <a:t>Flask is a web framework that provides libraries to build lightweight web applications in python.</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584201"/>
            <a:ext cx="8838089" cy="939800"/>
          </a:xfrm>
        </p:spPr>
        <p:txBody>
          <a:bodyPr>
            <a:normAutofit/>
          </a:bodyPr>
          <a:lstStyle/>
          <a:p>
            <a:r>
              <a:rPr lang="en-US" sz="3600" b="1" u="sng" dirty="0">
                <a:latin typeface="Times New Roman" panose="02020603050405020304" pitchFamily="18" charset="0"/>
                <a:cs typeface="Times New Roman" panose="02020603050405020304" pitchFamily="18" charset="0"/>
              </a:rPr>
              <a:t>PRE-REQUSITES:</a:t>
            </a:r>
          </a:p>
        </p:txBody>
      </p:sp>
      <p:sp>
        <p:nvSpPr>
          <p:cNvPr id="3" name="Content Placeholder 2"/>
          <p:cNvSpPr>
            <a:spLocks noGrp="1"/>
          </p:cNvSpPr>
          <p:nvPr>
            <p:ph type="subTitle" idx="1"/>
          </p:nvPr>
        </p:nvSpPr>
        <p:spPr>
          <a:xfrm>
            <a:off x="1625176" y="1600200"/>
            <a:ext cx="8735325" cy="3505200"/>
          </a:xfrm>
        </p:spPr>
        <p:txBody>
          <a:bodyPr>
            <a:normAutofit/>
          </a:bodyPr>
          <a:lstStyle/>
          <a:p>
            <a:r>
              <a:rPr lang="en-US" sz="3000" dirty="0">
                <a:solidFill>
                  <a:schemeClr val="tx1"/>
                </a:solidFill>
                <a:latin typeface="Angsana New" panose="02020603050405020304" pitchFamily="18" charset="-34"/>
                <a:cs typeface="Angsana New" panose="02020603050405020304" pitchFamily="18" charset="-34"/>
              </a:rPr>
              <a:t>1. Aws account</a:t>
            </a:r>
          </a:p>
          <a:p>
            <a:r>
              <a:rPr lang="en-US" sz="3000" dirty="0">
                <a:solidFill>
                  <a:schemeClr val="tx1"/>
                </a:solidFill>
                <a:latin typeface="Angsana New" panose="02020603050405020304" pitchFamily="18" charset="-34"/>
                <a:cs typeface="Angsana New" panose="02020603050405020304" pitchFamily="18" charset="-34"/>
              </a:rPr>
              <a:t>2. VPC </a:t>
            </a:r>
          </a:p>
          <a:p>
            <a:r>
              <a:rPr lang="en-US" sz="3000" dirty="0">
                <a:solidFill>
                  <a:schemeClr val="tx1"/>
                </a:solidFill>
                <a:latin typeface="Angsana New" panose="02020603050405020304" pitchFamily="18" charset="-34"/>
                <a:cs typeface="Angsana New" panose="02020603050405020304" pitchFamily="18" charset="-34"/>
              </a:rPr>
              <a:t>3. Ec2 Instance </a:t>
            </a:r>
          </a:p>
          <a:p>
            <a:r>
              <a:rPr lang="en-US" sz="3000" dirty="0">
                <a:solidFill>
                  <a:schemeClr val="tx1"/>
                </a:solidFill>
                <a:latin typeface="Angsana New" panose="02020603050405020304" pitchFamily="18" charset="-34"/>
                <a:cs typeface="Angsana New" panose="02020603050405020304" pitchFamily="18" charset="-34"/>
              </a:rPr>
              <a:t>4. GitHub </a:t>
            </a:r>
          </a:p>
          <a:p>
            <a:r>
              <a:rPr lang="en-US" sz="3000" dirty="0">
                <a:solidFill>
                  <a:schemeClr val="tx1"/>
                </a:solidFill>
                <a:latin typeface="Angsana New" panose="02020603050405020304" pitchFamily="18" charset="-34"/>
                <a:cs typeface="Angsana New" panose="02020603050405020304" pitchFamily="18" charset="-34"/>
              </a:rPr>
              <a:t>5. Git Bash / Terminal </a:t>
            </a:r>
          </a:p>
          <a:p>
            <a:r>
              <a:rPr lang="en-US" sz="3000" dirty="0">
                <a:solidFill>
                  <a:schemeClr val="tx1"/>
                </a:solidFill>
                <a:latin typeface="Angsana New" panose="02020603050405020304" pitchFamily="18" charset="-34"/>
                <a:cs typeface="Angsana New" panose="02020603050405020304" pitchFamily="18" charset="-34"/>
              </a:rPr>
              <a:t>6. Basic understanding of Python/Flask </a:t>
            </a:r>
          </a:p>
          <a:p>
            <a:r>
              <a:rPr lang="en-US" sz="3000" dirty="0">
                <a:solidFill>
                  <a:schemeClr val="tx1"/>
                </a:solidFill>
                <a:latin typeface="Angsana New" panose="02020603050405020304" pitchFamily="18" charset="-34"/>
                <a:cs typeface="Angsana New" panose="02020603050405020304" pitchFamily="18" charset="-34"/>
              </a:rPr>
              <a:t>7. Terraform </a:t>
            </a:r>
          </a:p>
          <a:p>
            <a:r>
              <a:rPr lang="en-US" sz="3000" dirty="0">
                <a:solidFill>
                  <a:schemeClr val="tx1"/>
                </a:solidFill>
                <a:latin typeface="Angsana New" panose="02020603050405020304" pitchFamily="18" charset="-34"/>
                <a:cs typeface="Angsana New" panose="02020603050405020304" pitchFamily="18" charset="-34"/>
              </a:rPr>
              <a:t>8. Jenkins</a:t>
            </a:r>
          </a:p>
          <a:p>
            <a:endParaRPr lang="en-US" sz="3000"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1791-4BF8-5573-06C4-14417C03F09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Some widely used commands in Python</a:t>
            </a:r>
          </a:p>
        </p:txBody>
      </p:sp>
      <p:sp>
        <p:nvSpPr>
          <p:cNvPr id="3" name="Content Placeholder 2">
            <a:extLst>
              <a:ext uri="{FF2B5EF4-FFF2-40B4-BE49-F238E27FC236}">
                <a16:creationId xmlns:a16="http://schemas.microsoft.com/office/drawing/2014/main" id="{DCA186A0-10DA-0897-F0E9-E0715BC4F118}"/>
              </a:ext>
            </a:extLst>
          </p:cNvPr>
          <p:cNvSpPr>
            <a:spLocks noGrp="1"/>
          </p:cNvSpPr>
          <p:nvPr>
            <p:ph idx="1"/>
          </p:nvPr>
        </p:nvSpPr>
        <p:spPr>
          <a:xfrm>
            <a:off x="1218883" y="1701797"/>
            <a:ext cx="10360501" cy="2717803"/>
          </a:xfrm>
        </p:spPr>
        <p:txBody>
          <a:bodyPr>
            <a:normAutofit/>
          </a:bodyPr>
          <a:lstStyle/>
          <a:p>
            <a:pPr marL="514350" indent="-514350">
              <a:buClr>
                <a:schemeClr val="tx1"/>
              </a:buClr>
              <a:buFont typeface="+mj-lt"/>
              <a:buAutoNum type="arabicPeriod"/>
            </a:pPr>
            <a:r>
              <a:rPr lang="en-US" sz="3000" dirty="0">
                <a:latin typeface="Angsana New" panose="02020603050405020304" pitchFamily="18" charset="-34"/>
                <a:cs typeface="Angsana New" panose="02020603050405020304" pitchFamily="18" charset="-34"/>
              </a:rPr>
              <a:t>sudo apt install python3-pip –y (install python application)</a:t>
            </a:r>
          </a:p>
          <a:p>
            <a:pPr marL="514350" indent="-514350">
              <a:buClr>
                <a:schemeClr val="tx1"/>
              </a:buClr>
              <a:buFont typeface="+mj-lt"/>
              <a:buAutoNum type="arabicPeriod"/>
            </a:pPr>
            <a:r>
              <a:rPr lang="en-US" sz="3000" dirty="0">
                <a:latin typeface="Angsana New" panose="02020603050405020304" pitchFamily="18" charset="-34"/>
                <a:cs typeface="Angsana New" panose="02020603050405020304" pitchFamily="18" charset="-34"/>
              </a:rPr>
              <a:t>sudo pip3 install –r requirements (to install requirements)</a:t>
            </a:r>
          </a:p>
          <a:p>
            <a:pPr marL="514350" indent="-514350">
              <a:buClr>
                <a:schemeClr val="tx1"/>
              </a:buClr>
              <a:buFont typeface="+mj-lt"/>
              <a:buAutoNum type="arabicPeriod"/>
            </a:pPr>
            <a:r>
              <a:rPr lang="en-US" sz="3000" dirty="0">
                <a:latin typeface="Angsana New" panose="02020603050405020304" pitchFamily="18" charset="-34"/>
                <a:cs typeface="Angsana New" panose="02020603050405020304" pitchFamily="18" charset="-34"/>
              </a:rPr>
              <a:t>python3 app.py (to apply flask)</a:t>
            </a:r>
          </a:p>
          <a:p>
            <a:pPr marL="514350" indent="-514350">
              <a:buClr>
                <a:schemeClr val="tx1"/>
              </a:buClr>
              <a:buFont typeface="+mj-lt"/>
              <a:buAutoNum type="arabicPeriod"/>
            </a:pPr>
            <a:r>
              <a:rPr lang="en-US" sz="3000" dirty="0">
                <a:latin typeface="Angsana New" panose="02020603050405020304" pitchFamily="18" charset="-34"/>
                <a:cs typeface="Angsana New" panose="02020603050405020304" pitchFamily="18" charset="-34"/>
              </a:rPr>
              <a:t>screen -d –m python3 app.py (keep the output after shutdown of machine</a:t>
            </a:r>
          </a:p>
          <a:p>
            <a:pPr marL="514350" indent="-514350">
              <a:buClr>
                <a:schemeClr val="tx1"/>
              </a:buClr>
              <a:buFont typeface="+mj-lt"/>
              <a:buAutoNum type="arabicPeriod"/>
            </a:pPr>
            <a:endParaRPr lang="en-US" sz="3000"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210715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381000"/>
            <a:ext cx="8735325" cy="863600"/>
          </a:xfrm>
        </p:spPr>
        <p:txBody>
          <a:bodyPr>
            <a:normAutofit/>
          </a:bodyPr>
          <a:lstStyle/>
          <a:p>
            <a:r>
              <a:rPr lang="en-US" sz="3600" b="1" dirty="0">
                <a:latin typeface="Times New Roman" panose="02020603050405020304" pitchFamily="18" charset="0"/>
                <a:cs typeface="Times New Roman" panose="02020603050405020304" pitchFamily="18" charset="0"/>
              </a:rPr>
              <a:t>Some widely used commands in Jenkins</a:t>
            </a:r>
          </a:p>
        </p:txBody>
      </p:sp>
      <p:sp>
        <p:nvSpPr>
          <p:cNvPr id="3" name="Content Placeholder 2"/>
          <p:cNvSpPr>
            <a:spLocks noGrp="1"/>
          </p:cNvSpPr>
          <p:nvPr>
            <p:ph type="subTitle" idx="1"/>
          </p:nvPr>
        </p:nvSpPr>
        <p:spPr>
          <a:xfrm>
            <a:off x="1303110" y="1600200"/>
            <a:ext cx="9066689" cy="2413000"/>
          </a:xfrm>
        </p:spPr>
        <p:txBody>
          <a:bodyPr>
            <a:normAutofit/>
          </a:bodyPr>
          <a:lstStyle/>
          <a:p>
            <a:pPr marL="514350" indent="-514350">
              <a:buClr>
                <a:schemeClr val="tx1"/>
              </a:buClr>
              <a:buFont typeface="+mj-lt"/>
              <a:buAutoNum type="arabicPeriod"/>
            </a:pPr>
            <a:r>
              <a:rPr lang="en-US" sz="3000" cap="none" dirty="0">
                <a:solidFill>
                  <a:schemeClr val="tx1"/>
                </a:solidFill>
                <a:latin typeface="Angsana New" panose="02020603050405020304" pitchFamily="18" charset="-34"/>
                <a:cs typeface="Angsana New" panose="02020603050405020304" pitchFamily="18" charset="-34"/>
              </a:rPr>
              <a:t>sudo app install java-11* (install java application)</a:t>
            </a:r>
          </a:p>
          <a:p>
            <a:pPr marL="514350" indent="-514350">
              <a:buClr>
                <a:schemeClr val="tx1"/>
              </a:buClr>
              <a:buFont typeface="+mj-lt"/>
              <a:buAutoNum type="arabicPeriod"/>
            </a:pPr>
            <a:r>
              <a:rPr lang="de-DE" sz="3000" cap="none" dirty="0">
                <a:solidFill>
                  <a:schemeClr val="tx1"/>
                </a:solidFill>
                <a:latin typeface="Angsana New" panose="02020603050405020304" pitchFamily="18" charset="-34"/>
                <a:cs typeface="Angsana New" panose="02020603050405020304" pitchFamily="18" charset="-34"/>
              </a:rPr>
              <a:t>sudo app install jenkins –y (install jenkins)</a:t>
            </a:r>
          </a:p>
          <a:p>
            <a:pPr marL="514350" indent="-514350">
              <a:buClr>
                <a:schemeClr val="tx1"/>
              </a:buClr>
              <a:buFont typeface="+mj-lt"/>
              <a:buAutoNum type="arabicPeriod"/>
            </a:pPr>
            <a:r>
              <a:rPr lang="de-DE" sz="3000" cap="none" dirty="0">
                <a:solidFill>
                  <a:schemeClr val="tx1"/>
                </a:solidFill>
                <a:latin typeface="Angsana New" panose="02020603050405020304" pitchFamily="18" charset="-34"/>
                <a:cs typeface="Angsana New" panose="02020603050405020304" pitchFamily="18" charset="-34"/>
              </a:rPr>
              <a:t>sudo systemctl start </a:t>
            </a:r>
          </a:p>
          <a:p>
            <a:pPr marL="514350" indent="-514350">
              <a:buClr>
                <a:schemeClr val="tx1"/>
              </a:buClr>
              <a:buFont typeface="+mj-lt"/>
              <a:buAutoNum type="arabicPeriod"/>
            </a:pPr>
            <a:r>
              <a:rPr lang="de-DE" sz="3000" cap="none" dirty="0">
                <a:solidFill>
                  <a:schemeClr val="tx1"/>
                </a:solidFill>
                <a:latin typeface="Angsana New" panose="02020603050405020304" pitchFamily="18" charset="-34"/>
                <a:cs typeface="Angsana New" panose="02020603050405020304" pitchFamily="18" charset="-34"/>
              </a:rPr>
              <a:t>sudo systemctl enable</a:t>
            </a:r>
          </a:p>
          <a:p>
            <a:pPr marL="514350" indent="-514350">
              <a:buClr>
                <a:schemeClr val="tx1"/>
              </a:buClr>
              <a:buFont typeface="+mj-lt"/>
              <a:buAutoNum type="arabicPeriod"/>
            </a:pPr>
            <a:r>
              <a:rPr lang="de-DE" sz="3000" cap="none" dirty="0">
                <a:solidFill>
                  <a:schemeClr val="tx1"/>
                </a:solidFill>
                <a:latin typeface="Angsana New" panose="02020603050405020304" pitchFamily="18" charset="-34"/>
                <a:cs typeface="Angsana New" panose="02020603050405020304" pitchFamily="18" charset="-34"/>
              </a:rPr>
              <a:t>sudo systemctl status</a:t>
            </a:r>
          </a:p>
          <a:p>
            <a:pPr marL="514350" indent="-514350">
              <a:buClr>
                <a:schemeClr val="tx1"/>
              </a:buClr>
              <a:buFont typeface="+mj-lt"/>
              <a:buAutoNum type="arabicPeriod"/>
            </a:pPr>
            <a:endParaRPr lang="en-US" sz="3000" dirty="0">
              <a:solidFill>
                <a:schemeClr val="tx1"/>
              </a:solidFill>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989012" y="0"/>
            <a:ext cx="11199813" cy="6858000"/>
          </a:xfrm>
        </p:spPr>
        <p:txBody>
          <a:bodyPr>
            <a:normAutofit fontScale="90000"/>
          </a:bodyPr>
          <a:lstStyle/>
          <a:p>
            <a:pPr marL="0" indent="0"/>
            <a:r>
              <a:rPr lang="en-IN" sz="3300" b="1" u="sng" dirty="0">
                <a:latin typeface="Times New Roman" panose="02020603050405020304" pitchFamily="18" charset="0"/>
                <a:cs typeface="Times New Roman" panose="02020603050405020304" pitchFamily="18" charset="0"/>
              </a:rPr>
              <a:t>TERRAFORM:</a:t>
            </a:r>
            <a:br>
              <a:rPr lang="en-IN" sz="3300" b="1" u="sng" dirty="0">
                <a:latin typeface="Times New Roman" panose="02020603050405020304" pitchFamily="18" charset="0"/>
                <a:cs typeface="Times New Roman" panose="02020603050405020304" pitchFamily="18" charset="0"/>
              </a:rPr>
            </a:br>
            <a:br>
              <a:rPr lang="en-IN" b="1" u="sng" dirty="0">
                <a:latin typeface="Comic Sans MS" panose="030F0702030302020204" pitchFamily="66" charset="0"/>
              </a:rPr>
            </a:br>
            <a:r>
              <a:rPr lang="en-IN" sz="3300" dirty="0">
                <a:latin typeface="Angsana New" panose="02020603050405020304" pitchFamily="18" charset="-34"/>
                <a:cs typeface="Angsana New" panose="02020603050405020304" pitchFamily="18" charset="-34"/>
              </a:rPr>
              <a:t>sudo apt install terraform (install terraform)</a:t>
            </a:r>
            <a:br>
              <a:rPr lang="en-IN" sz="3300" dirty="0">
                <a:latin typeface="Angsana New" panose="02020603050405020304" pitchFamily="18" charset="-34"/>
                <a:cs typeface="Angsana New" panose="02020603050405020304" pitchFamily="18" charset="-34"/>
              </a:rPr>
            </a:br>
            <a:r>
              <a:rPr lang="en-IN" sz="3300" dirty="0">
                <a:latin typeface="Angsana New" panose="02020603050405020304" pitchFamily="18" charset="-34"/>
                <a:cs typeface="Angsana New" panose="02020603050405020304" pitchFamily="18" charset="-34"/>
              </a:rPr>
              <a:t>terraform fmt (set the format of the code)</a:t>
            </a:r>
            <a:br>
              <a:rPr lang="en-IN" sz="3300" dirty="0">
                <a:latin typeface="Angsana New" panose="02020603050405020304" pitchFamily="18" charset="-34"/>
                <a:cs typeface="Angsana New" panose="02020603050405020304" pitchFamily="18" charset="-34"/>
              </a:rPr>
            </a:br>
            <a:r>
              <a:rPr lang="en-IN" sz="3300" dirty="0">
                <a:latin typeface="Angsana New" panose="02020603050405020304" pitchFamily="18" charset="-34"/>
                <a:cs typeface="Angsana New" panose="02020603050405020304" pitchFamily="18" charset="-34"/>
              </a:rPr>
              <a:t>terraform init (initialize backend process)</a:t>
            </a:r>
            <a:br>
              <a:rPr lang="en-IN" sz="3300" dirty="0">
                <a:latin typeface="Angsana New" panose="02020603050405020304" pitchFamily="18" charset="-34"/>
                <a:cs typeface="Angsana New" panose="02020603050405020304" pitchFamily="18" charset="-34"/>
              </a:rPr>
            </a:br>
            <a:r>
              <a:rPr lang="en-IN" sz="3300" dirty="0">
                <a:latin typeface="Angsana New" panose="02020603050405020304" pitchFamily="18" charset="-34"/>
                <a:cs typeface="Angsana New" panose="02020603050405020304" pitchFamily="18" charset="-34"/>
              </a:rPr>
              <a:t>terraform validate (to check the code is valid or not)</a:t>
            </a:r>
            <a:br>
              <a:rPr lang="en-IN" sz="3300" dirty="0">
                <a:latin typeface="Angsana New" panose="02020603050405020304" pitchFamily="18" charset="-34"/>
                <a:cs typeface="Angsana New" panose="02020603050405020304" pitchFamily="18" charset="-34"/>
              </a:rPr>
            </a:br>
            <a:r>
              <a:rPr lang="en-IN" sz="3300" dirty="0">
                <a:latin typeface="Angsana New" panose="02020603050405020304" pitchFamily="18" charset="-34"/>
                <a:cs typeface="Angsana New" panose="02020603050405020304" pitchFamily="18" charset="-34"/>
              </a:rPr>
              <a:t>terraform plan (shows which resources are to be installed)</a:t>
            </a:r>
            <a:br>
              <a:rPr lang="en-IN" sz="3300" dirty="0">
                <a:latin typeface="Angsana New" panose="02020603050405020304" pitchFamily="18" charset="-34"/>
                <a:cs typeface="Angsana New" panose="02020603050405020304" pitchFamily="18" charset="-34"/>
              </a:rPr>
            </a:br>
            <a:r>
              <a:rPr lang="en-IN" sz="3300" dirty="0">
                <a:latin typeface="Angsana New" panose="02020603050405020304" pitchFamily="18" charset="-34"/>
                <a:cs typeface="Angsana New" panose="02020603050405020304" pitchFamily="18" charset="-34"/>
              </a:rPr>
              <a:t>terraform apply ( apply the code)</a:t>
            </a:r>
            <a:br>
              <a:rPr lang="en-IN" sz="3300" dirty="0">
                <a:latin typeface="Angsana New" panose="02020603050405020304" pitchFamily="18" charset="-34"/>
                <a:cs typeface="Angsana New" panose="02020603050405020304" pitchFamily="18" charset="-34"/>
              </a:rPr>
            </a:br>
            <a:br>
              <a:rPr lang="en-IN" sz="3300" dirty="0">
                <a:latin typeface="Angsana New" panose="02020603050405020304" pitchFamily="18" charset="-34"/>
                <a:cs typeface="Angsana New" panose="02020603050405020304" pitchFamily="18" charset="-34"/>
              </a:rPr>
            </a:br>
            <a:r>
              <a:rPr lang="en-IN" sz="3300" b="1" u="sng" dirty="0">
                <a:latin typeface="Times New Roman" panose="02020603050405020304" pitchFamily="18" charset="0"/>
                <a:cs typeface="Times New Roman" panose="02020603050405020304" pitchFamily="18" charset="0"/>
              </a:rPr>
              <a:t>GIT:</a:t>
            </a:r>
            <a:br>
              <a:rPr lang="en-IN" sz="3300" u="sng" dirty="0">
                <a:latin typeface="Times New Roman" panose="02020603050405020304" pitchFamily="18" charset="0"/>
                <a:cs typeface="Times New Roman" panose="02020603050405020304" pitchFamily="18" charset="0"/>
              </a:rPr>
            </a:br>
            <a:br>
              <a:rPr lang="en-IN" u="sng" dirty="0">
                <a:latin typeface="Comic Sans MS" panose="030F0702030302020204" pitchFamily="66" charset="0"/>
              </a:rPr>
            </a:br>
            <a:r>
              <a:rPr lang="en-IN" sz="3300" dirty="0">
                <a:latin typeface="Angsana New" panose="02020603050405020304" pitchFamily="18" charset="-34"/>
                <a:cs typeface="Angsana New" panose="02020603050405020304" pitchFamily="18" charset="-34"/>
              </a:rPr>
              <a:t>sudo git clone (to clone the repo in the local machine)</a:t>
            </a:r>
            <a:br>
              <a:rPr lang="en-IN" sz="3300" dirty="0">
                <a:latin typeface="Angsana New" panose="02020603050405020304" pitchFamily="18" charset="-34"/>
                <a:cs typeface="Angsana New" panose="02020603050405020304" pitchFamily="18" charset="-34"/>
              </a:rPr>
            </a:br>
            <a:r>
              <a:rPr lang="en-IN" sz="3300" dirty="0">
                <a:latin typeface="Angsana New" panose="02020603050405020304" pitchFamily="18" charset="-34"/>
                <a:cs typeface="Angsana New" panose="02020603050405020304" pitchFamily="18" charset="-34"/>
              </a:rPr>
              <a:t>sudo git status (check status)</a:t>
            </a:r>
            <a:br>
              <a:rPr lang="en-IN" sz="3300" dirty="0">
                <a:latin typeface="Angsana New" panose="02020603050405020304" pitchFamily="18" charset="-34"/>
                <a:cs typeface="Angsana New" panose="02020603050405020304" pitchFamily="18" charset="-34"/>
              </a:rPr>
            </a:br>
            <a:r>
              <a:rPr lang="en-IN" sz="3300" dirty="0">
                <a:latin typeface="Angsana New" panose="02020603050405020304" pitchFamily="18" charset="-34"/>
                <a:cs typeface="Angsana New" panose="02020603050405020304" pitchFamily="18" charset="-34"/>
              </a:rPr>
              <a:t>sudo git add ( add the files)</a:t>
            </a:r>
            <a:br>
              <a:rPr lang="en-IN" sz="3300" dirty="0">
                <a:latin typeface="Angsana New" panose="02020603050405020304" pitchFamily="18" charset="-34"/>
                <a:cs typeface="Angsana New" panose="02020603050405020304" pitchFamily="18" charset="-34"/>
              </a:rPr>
            </a:br>
            <a:r>
              <a:rPr lang="en-IN" sz="3300" dirty="0">
                <a:latin typeface="Angsana New" panose="02020603050405020304" pitchFamily="18" charset="-34"/>
                <a:cs typeface="Angsana New" panose="02020603050405020304" pitchFamily="18" charset="-34"/>
              </a:rPr>
              <a:t>sudo git commit (commit the files)</a:t>
            </a:r>
            <a:br>
              <a:rPr lang="en-IN" sz="3300" dirty="0">
                <a:latin typeface="Angsana New" panose="02020603050405020304" pitchFamily="18" charset="-34"/>
                <a:cs typeface="Angsana New" panose="02020603050405020304" pitchFamily="18" charset="-34"/>
              </a:rPr>
            </a:br>
            <a:r>
              <a:rPr lang="en-IN" sz="3300" dirty="0">
                <a:latin typeface="Angsana New" panose="02020603050405020304" pitchFamily="18" charset="-34"/>
                <a:cs typeface="Angsana New" panose="02020603050405020304" pitchFamily="18" charset="-34"/>
              </a:rPr>
              <a:t>sudo git push ( push all the files in the github repo)</a:t>
            </a:r>
            <a:endParaRPr lang="en-US" dirty="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B7E8D49-09FE-D9E3-834F-36127DB09E7F}"/>
              </a:ext>
            </a:extLst>
          </p:cNvPr>
          <p:cNvSpPr>
            <a:spLocks noGrp="1"/>
          </p:cNvSpPr>
          <p:nvPr>
            <p:ph type="title" idx="4294967295"/>
          </p:nvPr>
        </p:nvSpPr>
        <p:spPr>
          <a:xfrm>
            <a:off x="1141412" y="0"/>
            <a:ext cx="11199812" cy="68580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sz="3000" b="1" u="sng" dirty="0">
                <a:latin typeface="Times New Roman" panose="02020603050405020304" pitchFamily="18" charset="0"/>
                <a:cs typeface="Times New Roman" panose="02020603050405020304" pitchFamily="18" charset="0"/>
              </a:rPr>
              <a:t>PART 1 : Execute python application and check output in browser</a:t>
            </a:r>
          </a:p>
          <a:p>
            <a:r>
              <a:rPr lang="en-IN" sz="3000" kern="100" dirty="0">
                <a:latin typeface="Angsana New" panose="02020603050405020304" pitchFamily="18" charset="-34"/>
                <a:ea typeface="Calibri" panose="020F0502020204030204" pitchFamily="34" charset="0"/>
                <a:cs typeface="Angsana New" panose="02020603050405020304" pitchFamily="18" charset="-34"/>
              </a:rPr>
              <a:t>Create EC2 Instance</a:t>
            </a:r>
          </a:p>
          <a:p>
            <a:r>
              <a:rPr lang="en-IN" sz="3000" kern="100" dirty="0">
                <a:latin typeface="Angsana New" panose="02020603050405020304" pitchFamily="18" charset="-34"/>
                <a:ea typeface="Calibri" panose="020F0502020204030204" pitchFamily="34" charset="0"/>
                <a:cs typeface="Angsana New" panose="02020603050405020304" pitchFamily="18" charset="-34"/>
              </a:rPr>
              <a:t>Go to GitHub  and clone the python application repo.</a:t>
            </a:r>
          </a:p>
          <a:p>
            <a:r>
              <a:rPr lang="en-IN" sz="3000" kern="100" dirty="0">
                <a:latin typeface="Angsana New" panose="02020603050405020304" pitchFamily="18" charset="-34"/>
                <a:ea typeface="Calibri" panose="020F0502020204030204" pitchFamily="34" charset="0"/>
                <a:cs typeface="Angsana New" panose="02020603050405020304" pitchFamily="18" charset="-34"/>
              </a:rPr>
              <a:t>Go inside the repo and open app.py file using the vi editor.</a:t>
            </a:r>
          </a:p>
          <a:p>
            <a:r>
              <a:rPr lang="en-IN" sz="3000" kern="100" dirty="0">
                <a:latin typeface="Angsana New" panose="02020603050405020304" pitchFamily="18" charset="-34"/>
                <a:ea typeface="Calibri" panose="020F0502020204030204" pitchFamily="34" charset="0"/>
                <a:cs typeface="Angsana New" panose="02020603050405020304" pitchFamily="18" charset="-34"/>
              </a:rPr>
              <a:t>Assign all traffic and give port (0.0.0.0 and 7000)</a:t>
            </a:r>
          </a:p>
          <a:p>
            <a:r>
              <a:rPr lang="en-IN" sz="3000" kern="100" dirty="0">
                <a:latin typeface="Angsana New" panose="02020603050405020304" pitchFamily="18" charset="-34"/>
                <a:ea typeface="Calibri" panose="020F0502020204030204" pitchFamily="34" charset="0"/>
                <a:cs typeface="Angsana New" panose="02020603050405020304" pitchFamily="18" charset="-34"/>
              </a:rPr>
              <a:t>In the EC2 security groups assign the port 7000.</a:t>
            </a:r>
          </a:p>
          <a:p>
            <a:r>
              <a:rPr lang="en-IN" sz="3000" kern="100" dirty="0">
                <a:latin typeface="Angsana New" panose="02020603050405020304" pitchFamily="18" charset="-34"/>
                <a:ea typeface="Calibri" panose="020F0502020204030204" pitchFamily="34" charset="0"/>
                <a:cs typeface="Angsana New" panose="02020603050405020304" pitchFamily="18" charset="-34"/>
              </a:rPr>
              <a:t>Install the requirements.txt using pip3 install –r requirements.txt</a:t>
            </a:r>
          </a:p>
          <a:p>
            <a:r>
              <a:rPr lang="en-IN" sz="3000" kern="100" dirty="0">
                <a:latin typeface="Angsana New" panose="02020603050405020304" pitchFamily="18" charset="-34"/>
                <a:ea typeface="Calibri" panose="020F0502020204030204" pitchFamily="34" charset="0"/>
                <a:cs typeface="Angsana New" panose="02020603050405020304" pitchFamily="18" charset="-34"/>
              </a:rPr>
              <a:t>Execute the python application using python3 app.py</a:t>
            </a:r>
          </a:p>
          <a:p>
            <a:r>
              <a:rPr lang="en-IN" sz="3000" kern="100" dirty="0">
                <a:latin typeface="Angsana New" panose="02020603050405020304" pitchFamily="18" charset="-34"/>
                <a:ea typeface="Calibri" panose="020F0502020204030204" pitchFamily="34" charset="0"/>
                <a:cs typeface="Angsana New" panose="02020603050405020304" pitchFamily="18" charset="-34"/>
              </a:rPr>
              <a:t>Browse public IP of the EC2 instance, assign the port to browse the web page.</a:t>
            </a:r>
          </a:p>
          <a:p>
            <a:endParaRPr lang="en-IN" dirty="0">
              <a:latin typeface="Comic Sans MS" panose="030F0702030302020204" pitchFamily="66" charset="0"/>
            </a:endParaRP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B7E8D49-09FE-D9E3-834F-36127DB09E7F}"/>
              </a:ext>
            </a:extLst>
          </p:cNvPr>
          <p:cNvSpPr>
            <a:spLocks noGrp="1"/>
          </p:cNvSpPr>
          <p:nvPr>
            <p:ph type="title"/>
          </p:nvPr>
        </p:nvSpPr>
        <p:spPr>
          <a:xfrm>
            <a:off x="1065212" y="228600"/>
            <a:ext cx="10742613" cy="49530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sz="3000" b="1" u="sng" dirty="0">
                <a:latin typeface="Times New Roman" panose="02020603050405020304" pitchFamily="18" charset="0"/>
                <a:cs typeface="Times New Roman" panose="02020603050405020304" pitchFamily="18" charset="0"/>
              </a:rPr>
              <a:t>PART 2 : Create Terraform files and browse the output</a:t>
            </a:r>
          </a:p>
          <a:p>
            <a:r>
              <a:rPr lang="en-IN" sz="3000" dirty="0">
                <a:latin typeface="Angsana New" panose="02020603050405020304" pitchFamily="18" charset="-34"/>
                <a:cs typeface="Angsana New" panose="02020603050405020304" pitchFamily="18" charset="-34"/>
              </a:rPr>
              <a:t>Create an EC2 instance and install terraform.</a:t>
            </a:r>
          </a:p>
          <a:p>
            <a:r>
              <a:rPr lang="en-IN" sz="3000" dirty="0">
                <a:latin typeface="Angsana New" panose="02020603050405020304" pitchFamily="18" charset="-34"/>
                <a:cs typeface="Angsana New" panose="02020603050405020304" pitchFamily="18" charset="-34"/>
              </a:rPr>
              <a:t>Create the resources ( provider, vpc, subnets, igw, ec2 instance, route_tables and user data.</a:t>
            </a:r>
          </a:p>
          <a:p>
            <a:r>
              <a:rPr lang="en-IN" sz="3000" dirty="0">
                <a:latin typeface="Angsana New" panose="02020603050405020304" pitchFamily="18" charset="-34"/>
                <a:cs typeface="Angsana New" panose="02020603050405020304" pitchFamily="18" charset="-34"/>
              </a:rPr>
              <a:t>Provide the commands terraform init, terraform validate, terraform plan and terraform apply.</a:t>
            </a:r>
          </a:p>
          <a:p>
            <a:r>
              <a:rPr lang="en-IN" sz="3000" kern="100" dirty="0">
                <a:latin typeface="Angsana New" panose="02020603050405020304" pitchFamily="18" charset="-34"/>
                <a:ea typeface="Calibri" panose="020F0502020204030204" pitchFamily="34" charset="0"/>
                <a:cs typeface="Angsana New" panose="02020603050405020304" pitchFamily="18" charset="-34"/>
              </a:rPr>
              <a:t>Browse the Public IP of the EC2 instance, assign the port to browse the web page.</a:t>
            </a:r>
          </a:p>
          <a:p>
            <a:r>
              <a:rPr lang="en-IN" sz="3000" kern="100" dirty="0">
                <a:latin typeface="Angsana New" panose="02020603050405020304" pitchFamily="18" charset="-34"/>
                <a:ea typeface="Calibri" panose="020F0502020204030204" pitchFamily="34" charset="0"/>
                <a:cs typeface="Angsana New" panose="02020603050405020304" pitchFamily="18" charset="-34"/>
              </a:rPr>
              <a:t>Go to GitHub and create a private repo and clone into the local machine.</a:t>
            </a:r>
          </a:p>
          <a:p>
            <a:r>
              <a:rPr lang="en-IN" sz="3000" kern="100" dirty="0">
                <a:latin typeface="Angsana New" panose="02020603050405020304" pitchFamily="18" charset="-34"/>
                <a:ea typeface="Calibri" panose="020F0502020204030204" pitchFamily="34" charset="0"/>
                <a:cs typeface="Angsana New" panose="02020603050405020304" pitchFamily="18" charset="-34"/>
              </a:rPr>
              <a:t>Add the terraform files, commit and push to the private repos.</a:t>
            </a:r>
            <a:endParaRPr lang="en-IN" sz="3000"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6005</TotalTime>
  <Words>942</Words>
  <Application>Microsoft Office PowerPoint</Application>
  <PresentationFormat>Custom</PresentationFormat>
  <Paragraphs>76</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Angsana New</vt:lpstr>
      <vt:lpstr>Arial</vt:lpstr>
      <vt:lpstr>Arial Black</vt:lpstr>
      <vt:lpstr>Calibri</vt:lpstr>
      <vt:lpstr>Comic Sans MS</vt:lpstr>
      <vt:lpstr>Times New Roman</vt:lpstr>
      <vt:lpstr>Tech 16x9</vt:lpstr>
      <vt:lpstr>DEPLOYING PYTHON/FLASK WEB APPLICATION USING AWS</vt:lpstr>
      <vt:lpstr>PYTHON:</vt:lpstr>
      <vt:lpstr>FLASK:</vt:lpstr>
      <vt:lpstr>PRE-REQUSITES:</vt:lpstr>
      <vt:lpstr>Some widely used commands in Python</vt:lpstr>
      <vt:lpstr>Some widely used commands in Jenkins</vt:lpstr>
      <vt:lpstr>TERRAFORM:  sudo apt install terraform (install terraform) terraform fmt (set the format of the code) terraform init (initialize backend process) terraform validate (to check the code is valid or not) terraform plan (shows which resources are to be installed) terraform apply ( apply the code)  GIT:  sudo git clone (to clone the repo in the local machine) sudo git status (check status) sudo git add ( add the files) sudo git commit (commit the files) sudo git push ( push all the files in the github repo)</vt:lpstr>
      <vt:lpstr>PART 1 : Execute python application and check output in browser Create EC2 Instance Go to GitHub  and clone the python application repo. Go inside the repo and open app.py file using the vi editor. Assign all traffic and give port (0.0.0.0 and 7000) In the EC2 security groups assign the port 7000. Install the requirements.txt using pip3 install –r requirements.txt Execute the python application using python3 app.py Browse public IP of the EC2 instance, assign the port to browse the web page. </vt:lpstr>
      <vt:lpstr>PART 2 : Create Terraform files and browse the output Create an EC2 instance and install terraform. Create the resources ( provider, vpc, subnets, igw, ec2 instance, route_tables and user data. Provide the commands terraform init, terraform validate, terraform plan and terraform apply. Browse the Public IP of the EC2 instance, assign the port to browse the web page. Go to GitHub and create a private repo and clone into the local machine. Add the terraform files, commit and push to the private repos.</vt:lpstr>
      <vt:lpstr>PowerPoint Presentation</vt:lpstr>
      <vt:lpstr>PART 4 : Install Jenkins, use terraform to deploy and browse. Create an EC2 instance and install java, Jenkins and Terraform. Add GitHub user data repo along with the credentials in the job. In the execute shell provide the permissions along with the command to execute the shell script. Terraform init, validate, plan and apply –auto approve commands will be executed as part of the shell script. On success, browse public IP of the EC2 instance, assign the port to browse the web page.  </vt:lpstr>
      <vt:lpstr>PART 5 : Use Webhooks and PollSCM to trigger Jenkins job  Create EC2 instance and install java, Jenkins and Terraform.  BUILD THE CODE USING WEBHOOKS:  Go to github and add Webhook using Jenkins URL. Add git repo along with credentials and click on github hook trigger. Give commands in execute shell and Build Now. Go to GitHub, change something, Jenkins will build automatically.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PYTHON/FLASK WEB APPLICATION USING AWS</dc:title>
  <dc:creator>Ranjith Venugopal</dc:creator>
  <cp:lastModifiedBy>Ranjith Venugopal</cp:lastModifiedBy>
  <cp:revision>2</cp:revision>
  <dcterms:created xsi:type="dcterms:W3CDTF">2023-07-13T15:37:50Z</dcterms:created>
  <dcterms:modified xsi:type="dcterms:W3CDTF">2023-07-18T10:01:37Z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