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322" r:id="rId4"/>
    <p:sldId id="325" r:id="rId5"/>
    <p:sldId id="324" r:id="rId6"/>
    <p:sldId id="326" r:id="rId7"/>
    <p:sldId id="323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E535A92-C0D1-4C23-832E-C27D4D33C2C7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78F785-F1D7-4C72-BB66-D44C32F02D4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3884760" y="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3/11/16</a:t>
            </a: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Copyrights 2016 @ Kontinuum Data</a:t>
            </a:r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0" y="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Kontinuum data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9" name="CustomShape 3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A3D9112-D1A2-4F0D-9725-F9AA7D7D8642}" type="slidenum">
              <a:rPr lang="en-US" sz="1200" strike="noStrike">
                <a:solidFill>
                  <a:srgbClr val="8B8B8B"/>
                </a:solidFill>
                <a:latin typeface="Century Gothic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28680" y="1981200"/>
            <a:ext cx="12163320" cy="22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2060"/>
                </a:solidFill>
                <a:latin typeface="Good Times Rg"/>
              </a:rPr>
              <a:t>L A </a:t>
            </a:r>
            <a:r>
              <a:rPr lang="en-US" sz="5400" dirty="0" smtClean="0">
                <a:solidFill>
                  <a:srgbClr val="002060"/>
                </a:solidFill>
                <a:latin typeface="Good Times Rg"/>
              </a:rPr>
              <a:t>Technologies</a:t>
            </a:r>
          </a:p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2060"/>
                </a:solidFill>
                <a:latin typeface="Good Times Rg"/>
              </a:rPr>
              <a:t>Mini Projects for AI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440" cy="1144800"/>
          </a:xfrm>
        </p:spPr>
        <p:txBody>
          <a:bodyPr/>
          <a:lstStyle/>
          <a:p>
            <a:r>
              <a:rPr lang="en-US" sz="4000" dirty="0" smtClean="0"/>
              <a:t>Mini Projects (Simplified)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1:</a:t>
            </a:r>
          </a:p>
          <a:p>
            <a:r>
              <a:rPr lang="en-US" b="1" dirty="0" smtClean="0"/>
              <a:t>Problem Definition </a:t>
            </a:r>
            <a:r>
              <a:rPr lang="en-US" dirty="0" smtClean="0"/>
              <a:t>– Pattern recognition for indentifying email/document author.  Given emails of some persons, identify the author of various emails.</a:t>
            </a:r>
          </a:p>
          <a:p>
            <a:endParaRPr lang="en-US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 –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smtClean="0"/>
              <a:t>a trained decision tree classifier for identifying the correct authors.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and explain the </a:t>
            </a:r>
            <a:r>
              <a:rPr lang="en-US" dirty="0" smtClean="0"/>
              <a:t>test result </a:t>
            </a:r>
            <a:r>
              <a:rPr lang="en-US" dirty="0" smtClean="0"/>
              <a:t>in terms of  confusion matrix and accuracy score. . </a:t>
            </a:r>
          </a:p>
          <a:p>
            <a:endParaRPr lang="en-US" dirty="0" smtClean="0"/>
          </a:p>
          <a:p>
            <a:r>
              <a:rPr lang="en-US" b="1" dirty="0" smtClean="0"/>
              <a:t>Python Packages </a:t>
            </a:r>
            <a:r>
              <a:rPr lang="en-US" dirty="0" smtClean="0"/>
              <a:t>– </a:t>
            </a:r>
            <a:r>
              <a:rPr lang="en-US" dirty="0" smtClean="0"/>
              <a:t>The </a:t>
            </a:r>
            <a:r>
              <a:rPr lang="en-US" dirty="0" smtClean="0"/>
              <a:t>above approach can be achieved by using ‘</a:t>
            </a:r>
            <a:r>
              <a:rPr lang="en-US" dirty="0" err="1" smtClean="0"/>
              <a:t>numpy</a:t>
            </a:r>
            <a:r>
              <a:rPr lang="en-US" dirty="0" smtClean="0"/>
              <a:t>’, ‘</a:t>
            </a:r>
            <a:r>
              <a:rPr lang="en-US" dirty="0" err="1" smtClean="0"/>
              <a:t>TfidfVectorizer</a:t>
            </a:r>
            <a:r>
              <a:rPr lang="en-US" dirty="0" smtClean="0"/>
              <a:t>’ , </a:t>
            </a:r>
            <a:r>
              <a:rPr lang="en-US" dirty="0" err="1" smtClean="0"/>
              <a:t>cross_validation</a:t>
            </a:r>
            <a:r>
              <a:rPr lang="en-US" dirty="0" smtClean="0"/>
              <a:t> with </a:t>
            </a:r>
            <a:r>
              <a:rPr lang="en-US" dirty="0" smtClean="0"/>
              <a:t>‘</a:t>
            </a:r>
            <a:r>
              <a:rPr lang="en-US" dirty="0" err="1" smtClean="0"/>
              <a:t>sklearn</a:t>
            </a:r>
            <a:r>
              <a:rPr lang="en-US" dirty="0" smtClean="0"/>
              <a:t>’  packages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440" cy="1144800"/>
          </a:xfrm>
        </p:spPr>
        <p:txBody>
          <a:bodyPr/>
          <a:lstStyle/>
          <a:p>
            <a:r>
              <a:rPr lang="en-US" sz="4000" dirty="0" smtClean="0"/>
              <a:t>Mini Projects (Simplified)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</a:t>
            </a:r>
            <a:r>
              <a:rPr lang="en-US" b="1" dirty="0" smtClean="0"/>
              <a:t>2:</a:t>
            </a:r>
            <a:endParaRPr lang="en-US" b="1" dirty="0" smtClean="0"/>
          </a:p>
          <a:p>
            <a:r>
              <a:rPr lang="en-US" b="1" dirty="0" smtClean="0"/>
              <a:t>Problem Definition </a:t>
            </a:r>
            <a:r>
              <a:rPr lang="en-US" dirty="0" smtClean="0"/>
              <a:t>– </a:t>
            </a:r>
            <a:r>
              <a:rPr lang="en-US" dirty="0" smtClean="0"/>
              <a:t>Minimization of risk and maximization of profit on behalf of the bank</a:t>
            </a:r>
            <a:r>
              <a:rPr lang="en-US" dirty="0" smtClean="0"/>
              <a:t>. </a:t>
            </a:r>
            <a:r>
              <a:rPr lang="en-US" dirty="0" smtClean="0"/>
              <a:t>To minimize loss from the bank’s perspective, the bank needs a decision rule regarding who to give approval of the loan and who not to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 –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Collect </a:t>
            </a:r>
            <a:r>
              <a:rPr lang="en-US" dirty="0" smtClean="0"/>
              <a:t>applicant’s credit history, demographic </a:t>
            </a:r>
            <a:r>
              <a:rPr lang="en-US" dirty="0" smtClean="0"/>
              <a:t>and </a:t>
            </a:r>
            <a:r>
              <a:rPr lang="en-US" dirty="0" smtClean="0"/>
              <a:t>socio-economic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Tree-based </a:t>
            </a:r>
            <a:r>
              <a:rPr lang="en-US" dirty="0" smtClean="0"/>
              <a:t>method and Random </a:t>
            </a:r>
            <a:r>
              <a:rPr lang="en-US" dirty="0" smtClean="0"/>
              <a:t>Forest to determine the optimal solution to find credit worthy customers.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and explain the </a:t>
            </a:r>
            <a:r>
              <a:rPr lang="en-US" dirty="0" smtClean="0"/>
              <a:t>test result </a:t>
            </a:r>
            <a:r>
              <a:rPr lang="en-US" dirty="0" smtClean="0"/>
              <a:t>in terms of  confusion matrix and accuracy score. . </a:t>
            </a:r>
          </a:p>
          <a:p>
            <a:endParaRPr lang="en-US" dirty="0" smtClean="0"/>
          </a:p>
          <a:p>
            <a:r>
              <a:rPr lang="en-US" b="1" dirty="0" smtClean="0"/>
              <a:t>Python Packages </a:t>
            </a:r>
            <a:r>
              <a:rPr lang="en-US" dirty="0" smtClean="0"/>
              <a:t>– </a:t>
            </a:r>
            <a:r>
              <a:rPr lang="en-US" dirty="0" smtClean="0"/>
              <a:t>The </a:t>
            </a:r>
            <a:r>
              <a:rPr lang="en-US" dirty="0" smtClean="0"/>
              <a:t>above approach can be achieved by using ‘</a:t>
            </a:r>
            <a:r>
              <a:rPr lang="en-US" dirty="0" err="1" smtClean="0"/>
              <a:t>numpy</a:t>
            </a:r>
            <a:r>
              <a:rPr lang="en-US" dirty="0" smtClean="0"/>
              <a:t>’ and </a:t>
            </a:r>
            <a:r>
              <a:rPr lang="en-US" dirty="0" smtClean="0"/>
              <a:t>‘</a:t>
            </a:r>
            <a:r>
              <a:rPr lang="en-US" dirty="0" err="1" smtClean="0"/>
              <a:t>sklearn</a:t>
            </a:r>
            <a:r>
              <a:rPr lang="en-US" dirty="0" smtClean="0"/>
              <a:t>’  </a:t>
            </a:r>
            <a:r>
              <a:rPr lang="en-US" dirty="0" smtClean="0"/>
              <a:t>packages.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440" cy="1144800"/>
          </a:xfrm>
        </p:spPr>
        <p:txBody>
          <a:bodyPr/>
          <a:lstStyle/>
          <a:p>
            <a:r>
              <a:rPr lang="en-US" sz="4000" dirty="0" smtClean="0"/>
              <a:t>Mini Projects (Simplified)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1059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3:</a:t>
            </a:r>
          </a:p>
          <a:p>
            <a:r>
              <a:rPr lang="en-US" b="1" dirty="0" smtClean="0"/>
              <a:t>Problem Definition </a:t>
            </a:r>
            <a:r>
              <a:rPr lang="en-US" dirty="0" smtClean="0"/>
              <a:t>– Use of Random Forests classifier for image recognition. Given pictures of some persons, identify one or more faces using a stored database of faces or images. </a:t>
            </a:r>
          </a:p>
          <a:p>
            <a:endParaRPr lang="en-US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 –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Based </a:t>
            </a:r>
            <a:r>
              <a:rPr lang="en-US" dirty="0" smtClean="0"/>
              <a:t>on Principal Component  Analysis  (</a:t>
            </a:r>
            <a:r>
              <a:rPr lang="en-US" dirty="0" err="1" smtClean="0"/>
              <a:t>Eigenface</a:t>
            </a:r>
            <a:r>
              <a:rPr lang="en-US" dirty="0" smtClean="0"/>
              <a:t> method) for both face recognition and representation, tune a Random forests to create an initial classifier for the images.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and explain the result in terms of  Precision, Recall, F1 Score and confusion matrix.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Eigenface</a:t>
            </a:r>
            <a:r>
              <a:rPr lang="en-US" dirty="0" smtClean="0"/>
              <a:t> method, the whole face pattern is transformed to a feature vector. PCA can achieve the optimal representation in the sense of maximizing the overall data variance.  </a:t>
            </a:r>
          </a:p>
          <a:p>
            <a:endParaRPr lang="en-US" dirty="0" smtClean="0"/>
          </a:p>
          <a:p>
            <a:r>
              <a:rPr lang="en-US" b="1" dirty="0" smtClean="0"/>
              <a:t>Python </a:t>
            </a:r>
            <a:r>
              <a:rPr lang="en-US" b="1" dirty="0" smtClean="0"/>
              <a:t>Packages </a:t>
            </a:r>
            <a:r>
              <a:rPr lang="en-US" dirty="0" smtClean="0"/>
              <a:t>– the above approach can be achieved by using ‘</a:t>
            </a:r>
            <a:r>
              <a:rPr lang="en-US" dirty="0" err="1" smtClean="0"/>
              <a:t>numpy</a:t>
            </a:r>
            <a:r>
              <a:rPr lang="en-US" dirty="0" smtClean="0"/>
              <a:t>’ and ‘</a:t>
            </a:r>
            <a:r>
              <a:rPr lang="en-US" dirty="0" err="1" smtClean="0"/>
              <a:t>sklearn</a:t>
            </a:r>
            <a:r>
              <a:rPr lang="en-US" dirty="0" smtClean="0"/>
              <a:t>’  packages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440" cy="1144800"/>
          </a:xfrm>
        </p:spPr>
        <p:txBody>
          <a:bodyPr/>
          <a:lstStyle/>
          <a:p>
            <a:r>
              <a:rPr lang="en-US" sz="4000" dirty="0" smtClean="0"/>
              <a:t>Mini Projects (Simplified)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</a:t>
            </a:r>
            <a:r>
              <a:rPr lang="en-US" b="1" dirty="0" smtClean="0"/>
              <a:t>4:</a:t>
            </a:r>
            <a:endParaRPr lang="en-US" b="1" dirty="0" smtClean="0"/>
          </a:p>
          <a:p>
            <a:r>
              <a:rPr lang="en-US" b="1" dirty="0" smtClean="0"/>
              <a:t>Problem Definition </a:t>
            </a:r>
            <a:r>
              <a:rPr lang="en-US" dirty="0" smtClean="0"/>
              <a:t>– </a:t>
            </a:r>
            <a:r>
              <a:rPr lang="en-US" dirty="0" smtClean="0"/>
              <a:t>Application of ML and AI algorithms on server logs to identify loyal and non-loyal customers for e-</a:t>
            </a:r>
            <a:r>
              <a:rPr lang="en-US" dirty="0" smtClean="0"/>
              <a:t>commerce retail sites.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 –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Collect server log data such as ‘Session Length’, ‘Purchase Count’, ‘Active Days’, ‘</a:t>
            </a:r>
            <a:r>
              <a:rPr lang="en-US" dirty="0" err="1" smtClean="0"/>
              <a:t>Event_Count</a:t>
            </a:r>
            <a:r>
              <a:rPr lang="en-US" dirty="0" smtClean="0"/>
              <a:t>’, ‘Churned/Stayed’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Tree based methods to train a model for predicting loyal customers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and explain the result in terms of  Precision, Recall, F1 Score and confusion matrix.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Python </a:t>
            </a:r>
            <a:r>
              <a:rPr lang="en-US" b="1" dirty="0" smtClean="0"/>
              <a:t>Packages </a:t>
            </a:r>
            <a:r>
              <a:rPr lang="en-US" dirty="0" smtClean="0"/>
              <a:t>– the above approach can be achieved by using ‘</a:t>
            </a:r>
            <a:r>
              <a:rPr lang="en-US" dirty="0" err="1" smtClean="0"/>
              <a:t>numpy</a:t>
            </a:r>
            <a:r>
              <a:rPr lang="en-US" dirty="0" smtClean="0"/>
              <a:t>’ and ‘</a:t>
            </a:r>
            <a:r>
              <a:rPr lang="en-US" dirty="0" err="1" smtClean="0"/>
              <a:t>sklearn</a:t>
            </a:r>
            <a:r>
              <a:rPr lang="en-US" dirty="0" smtClean="0"/>
              <a:t>’  packages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440" cy="1144800"/>
          </a:xfrm>
        </p:spPr>
        <p:txBody>
          <a:bodyPr/>
          <a:lstStyle/>
          <a:p>
            <a:r>
              <a:rPr lang="en-US" sz="4000" dirty="0" smtClean="0"/>
              <a:t>Mini Projects (Simplified)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1059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</a:t>
            </a:r>
            <a:r>
              <a:rPr lang="en-US" b="1" dirty="0" smtClean="0"/>
              <a:t>5:</a:t>
            </a:r>
            <a:endParaRPr lang="en-US" b="1" dirty="0" smtClean="0"/>
          </a:p>
          <a:p>
            <a:r>
              <a:rPr lang="en-US" b="1" dirty="0" smtClean="0"/>
              <a:t>Problem Definition </a:t>
            </a:r>
            <a:r>
              <a:rPr lang="en-US" dirty="0" smtClean="0"/>
              <a:t>– Use of SVM classifier for image recognition. Given pictures of some persons, identify one or more faces using a stored database of faces or images. </a:t>
            </a:r>
          </a:p>
          <a:p>
            <a:endParaRPr lang="en-US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 –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Based </a:t>
            </a:r>
            <a:r>
              <a:rPr lang="en-US" dirty="0" smtClean="0"/>
              <a:t>on Principal Component  Analysis  (</a:t>
            </a:r>
            <a:r>
              <a:rPr lang="en-US" dirty="0" err="1" smtClean="0"/>
              <a:t>Eigenface</a:t>
            </a:r>
            <a:r>
              <a:rPr lang="en-US" dirty="0" smtClean="0"/>
              <a:t> method) for both face recognition and representation, use SVM to create a classifier for the images.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Compare its </a:t>
            </a:r>
            <a:r>
              <a:rPr lang="en-US" dirty="0" smtClean="0"/>
              <a:t>result with that of random forests classifiers.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Eigenface</a:t>
            </a:r>
            <a:r>
              <a:rPr lang="en-US" dirty="0" smtClean="0"/>
              <a:t> method, the whole face pattern is transformed to a feature vector. PCA can achieve the optimal representation in the sense of maximizing the overall data variance.  </a:t>
            </a:r>
          </a:p>
          <a:p>
            <a:endParaRPr lang="en-US" dirty="0" smtClean="0"/>
          </a:p>
          <a:p>
            <a:r>
              <a:rPr lang="en-US" dirty="0" smtClean="0"/>
              <a:t>A SVM performs classification by constructing an N-dimensional hyper plane that optimally separates the data into two categories.</a:t>
            </a:r>
          </a:p>
          <a:p>
            <a:endParaRPr lang="en-US" dirty="0" smtClean="0"/>
          </a:p>
          <a:p>
            <a:r>
              <a:rPr lang="en-US" b="1" dirty="0" smtClean="0"/>
              <a:t>Python Packages </a:t>
            </a:r>
            <a:r>
              <a:rPr lang="en-US" dirty="0" smtClean="0"/>
              <a:t>– the above approach can be achieved by using ‘</a:t>
            </a:r>
            <a:r>
              <a:rPr lang="en-US" dirty="0" err="1" smtClean="0"/>
              <a:t>numpy</a:t>
            </a:r>
            <a:r>
              <a:rPr lang="en-US" dirty="0" smtClean="0"/>
              <a:t>’ and ‘</a:t>
            </a:r>
            <a:r>
              <a:rPr lang="en-US" dirty="0" err="1" smtClean="0"/>
              <a:t>sklearn</a:t>
            </a:r>
            <a:r>
              <a:rPr lang="en-US" dirty="0" smtClean="0"/>
              <a:t>’  packages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440" cy="1144800"/>
          </a:xfrm>
        </p:spPr>
        <p:txBody>
          <a:bodyPr/>
          <a:lstStyle/>
          <a:p>
            <a:r>
              <a:rPr lang="en-US" sz="4000" dirty="0" smtClean="0"/>
              <a:t>Mini Projects (Simplified)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1059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</a:t>
            </a:r>
            <a:r>
              <a:rPr lang="en-US" b="1" dirty="0" smtClean="0"/>
              <a:t>6:</a:t>
            </a:r>
            <a:endParaRPr lang="en-US" b="1" dirty="0" smtClean="0"/>
          </a:p>
          <a:p>
            <a:r>
              <a:rPr lang="en-US" b="1" dirty="0" smtClean="0"/>
              <a:t>Problem Definition </a:t>
            </a:r>
            <a:r>
              <a:rPr lang="en-US" dirty="0" smtClean="0"/>
              <a:t>– </a:t>
            </a:r>
            <a:r>
              <a:rPr lang="en-US" dirty="0" smtClean="0"/>
              <a:t>Planning a trip for a group of </a:t>
            </a:r>
            <a:r>
              <a:rPr lang="en-US" dirty="0" smtClean="0"/>
              <a:t>people (</a:t>
            </a:r>
            <a:r>
              <a:rPr lang="en-US" dirty="0" err="1" smtClean="0"/>
              <a:t>hillclimbing</a:t>
            </a:r>
            <a:r>
              <a:rPr lang="en-US" dirty="0" smtClean="0"/>
              <a:t> example from our practical) </a:t>
            </a:r>
            <a:r>
              <a:rPr lang="en-US" dirty="0" smtClean="0"/>
              <a:t>from </a:t>
            </a:r>
            <a:r>
              <a:rPr lang="en-US" dirty="0" smtClean="0"/>
              <a:t>different locations </a:t>
            </a:r>
            <a:r>
              <a:rPr lang="en-US" dirty="0" smtClean="0"/>
              <a:t>all arriving at the same </a:t>
            </a:r>
            <a:r>
              <a:rPr lang="en-US" dirty="0" smtClean="0"/>
              <a:t>place. </a:t>
            </a:r>
            <a:r>
              <a:rPr lang="en-US" dirty="0" smtClean="0"/>
              <a:t>The challenge </a:t>
            </a:r>
            <a:r>
              <a:rPr lang="en-US" dirty="0" smtClean="0"/>
              <a:t>is </a:t>
            </a:r>
            <a:r>
              <a:rPr lang="en-US" dirty="0" smtClean="0"/>
              <a:t>to </a:t>
            </a:r>
            <a:r>
              <a:rPr lang="en-US" dirty="0" smtClean="0"/>
              <a:t>use Genetic Algorithm to decide </a:t>
            </a:r>
            <a:r>
              <a:rPr lang="en-US" dirty="0" smtClean="0"/>
              <a:t>which flight each person in the </a:t>
            </a:r>
            <a:r>
              <a:rPr lang="en-US" dirty="0" smtClean="0"/>
              <a:t>group should take, keeping </a:t>
            </a:r>
            <a:r>
              <a:rPr lang="en-US" dirty="0" smtClean="0"/>
              <a:t>total price down is a goal, but there are many other possible </a:t>
            </a:r>
            <a:r>
              <a:rPr lang="en-US" dirty="0" smtClean="0"/>
              <a:t>factors that </a:t>
            </a:r>
            <a:r>
              <a:rPr lang="en-US" dirty="0" smtClean="0"/>
              <a:t>the optimal solution will take into account and try to minimize, such as </a:t>
            </a:r>
            <a:r>
              <a:rPr lang="en-US" dirty="0" smtClean="0"/>
              <a:t>total waiting </a:t>
            </a:r>
            <a:r>
              <a:rPr lang="en-US" dirty="0" smtClean="0"/>
              <a:t>time at the airport or total flight time.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 –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flight sched</a:t>
            </a:r>
            <a:r>
              <a:rPr lang="en-US" dirty="0" smtClean="0"/>
              <a:t>ule dataset that was used in </a:t>
            </a:r>
            <a:r>
              <a:rPr lang="en-US" dirty="0" err="1" smtClean="0"/>
              <a:t>hillclimbing</a:t>
            </a:r>
            <a:r>
              <a:rPr lang="en-US" dirty="0" smtClean="0"/>
              <a:t> practical session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initial population and get a ranked list of solutions based on the cost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hall-of-fame, then iterate using mutation and crossover to find the most optimal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 smtClean="0"/>
              <a:t>Python </a:t>
            </a:r>
            <a:r>
              <a:rPr lang="en-US" b="1" dirty="0" smtClean="0"/>
              <a:t>Packages </a:t>
            </a:r>
            <a:r>
              <a:rPr lang="en-US" dirty="0" smtClean="0"/>
              <a:t>– </a:t>
            </a:r>
            <a:r>
              <a:rPr lang="en-US" dirty="0" smtClean="0"/>
              <a:t>Create own Genetic Algorithm code to solve the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14446</TotalTime>
  <Words>762</Words>
  <Application>Microsoft Office PowerPoint</Application>
  <PresentationFormat>Custom</PresentationFormat>
  <Paragraphs>71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Slide 1</vt:lpstr>
      <vt:lpstr>Mini Projects (Simplified)</vt:lpstr>
      <vt:lpstr>Mini Projects (Simplified)</vt:lpstr>
      <vt:lpstr>Mini Projects (Simplified)</vt:lpstr>
      <vt:lpstr>Mini Projects (Simplified)</vt:lpstr>
      <vt:lpstr>Mini Projects (Simplified)</vt:lpstr>
      <vt:lpstr>Mini Projects (Simplified)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anup pande</dc:creator>
  <cp:lastModifiedBy>heycoolmaddy@hotmail.com</cp:lastModifiedBy>
  <cp:revision>76</cp:revision>
  <dcterms:created xsi:type="dcterms:W3CDTF">2016-02-12T10:59:23Z</dcterms:created>
  <dcterms:modified xsi:type="dcterms:W3CDTF">2018-10-04T17:01:20Z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