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8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62DDC-6B32-A933-39F1-5D8998540B9C}" v="221" dt="2024-06-10T05:53:10.621"/>
    <p1510:client id="{B7B9CE21-5F02-A32E-684C-DF11F0E301BF}" v="83" dt="2024-06-11T10:21:01.114"/>
    <p1510:client id="{E39BEA8D-F974-FCE4-CACA-D9560A93BA35}" v="82" dt="2024-06-10T15:58:28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5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3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3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9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66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49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1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4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00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6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6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725202"/>
            <a:ext cx="10890595" cy="1198631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Calibri"/>
                <a:ea typeface="+mj-lt"/>
                <a:cs typeface="+mj-lt"/>
              </a:rPr>
              <a:t>Corona Virus Analysis </a:t>
            </a:r>
            <a:br>
              <a:rPr lang="en-US" dirty="0">
                <a:latin typeface="Calibri"/>
                <a:ea typeface="+mj-lt"/>
                <a:cs typeface="+mj-lt"/>
              </a:rPr>
            </a:br>
            <a:r>
              <a:rPr lang="en-US" dirty="0">
                <a:latin typeface="Calibri"/>
                <a:ea typeface="+mj-lt"/>
                <a:cs typeface="+mj-lt"/>
              </a:rPr>
              <a:t>Using SQL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8357" y="3133052"/>
            <a:ext cx="9754784" cy="85694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800" b="1">
                <a:latin typeface="Corbel"/>
                <a:ea typeface="+mn-lt"/>
                <a:cs typeface="+mn-lt"/>
              </a:rPr>
              <a:t>Insights and Trends</a:t>
            </a:r>
            <a:endParaRPr lang="en-US" sz="4800" b="1">
              <a:latin typeface="Corbe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1631312-E9B5-0BB5-26A6-7316F1558AAC}"/>
              </a:ext>
            </a:extLst>
          </p:cNvPr>
          <p:cNvSpPr txBox="1"/>
          <p:nvPr/>
        </p:nvSpPr>
        <p:spPr>
          <a:xfrm>
            <a:off x="3444815" y="4326819"/>
            <a:ext cx="528799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latin typeface="Corbel"/>
              </a:rPr>
              <a:t>RANJIT KUMAR NISHAD</a:t>
            </a:r>
            <a:endParaRPr lang="en-US"/>
          </a:p>
          <a:p>
            <a:pPr algn="ctr"/>
            <a:r>
              <a:rPr lang="en-US" sz="2800" b="1">
                <a:latin typeface="Corbel"/>
                <a:cs typeface="Arial"/>
              </a:rPr>
              <a:t>Batch Name -MIP-DA-09</a:t>
            </a:r>
            <a:endParaRPr lang="en-US" sz="2800" b="1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050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955240"/>
            <a:ext cx="10890595" cy="997348"/>
          </a:xfrm>
        </p:spPr>
        <p:txBody>
          <a:bodyPr>
            <a:noAutofit/>
          </a:bodyPr>
          <a:lstStyle/>
          <a:p>
            <a:pPr algn="ctr"/>
            <a:r>
              <a:rPr lang="en-US" b="0" dirty="0">
                <a:latin typeface="Corbel"/>
                <a:ea typeface="+mj-lt"/>
                <a:cs typeface="+mj-lt"/>
              </a:rPr>
              <a:t>Statistical Analysis</a:t>
            </a:r>
            <a:endParaRPr lang="en-US" dirty="0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80" y="2155392"/>
            <a:ext cx="9754784" cy="12595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Corbel"/>
                <a:ea typeface="+mn-lt"/>
                <a:cs typeface="+mn-lt"/>
              </a:rPr>
              <a:t>Spread of confirmed, deaths, recovered cases (total, average, variance, standard deviation)</a:t>
            </a:r>
            <a:endParaRPr lang="en-US" sz="2800" dirty="0">
              <a:latin typeface="Corbel"/>
            </a:endParaRPr>
          </a:p>
          <a:p>
            <a:endParaRPr lang="en-US" sz="2800" dirty="0">
              <a:latin typeface="Corbe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A076C35-F566-08A4-4B14-635D7F9B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37" y="3112608"/>
            <a:ext cx="8710701" cy="26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66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955240"/>
            <a:ext cx="10890595" cy="997348"/>
          </a:xfrm>
        </p:spPr>
        <p:txBody>
          <a:bodyPr>
            <a:noAutofit/>
          </a:bodyPr>
          <a:lstStyle/>
          <a:p>
            <a:pPr algn="ctr"/>
            <a:r>
              <a:rPr lang="en-US" b="0" dirty="0">
                <a:latin typeface="Corbel"/>
                <a:ea typeface="+mj-lt"/>
                <a:cs typeface="+mj-lt"/>
              </a:rPr>
              <a:t>Country Analysis</a:t>
            </a:r>
            <a:endParaRPr lang="en-US" dirty="0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80" y="1968487"/>
            <a:ext cx="9754784" cy="17914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Corbel"/>
                <a:ea typeface="+mn-lt"/>
                <a:cs typeface="+mn-lt"/>
              </a:rPr>
              <a:t>Country with the highest confirmed cases – (US, 33461982)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Corbel"/>
                <a:ea typeface="+mn-lt"/>
                <a:cs typeface="+mn-lt"/>
              </a:rPr>
              <a:t>Country with the lowest deaths -(Dominica, 0 death)</a:t>
            </a:r>
            <a:endParaRPr lang="en-US" sz="2800" dirty="0">
              <a:latin typeface="Corbel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Corbel"/>
                <a:ea typeface="+mn-lt"/>
                <a:cs typeface="+mn-lt"/>
              </a:rPr>
              <a:t>Top 5 countries with the highest recovered cases</a:t>
            </a:r>
            <a:endParaRPr lang="en-US" sz="2800">
              <a:latin typeface="Corbel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Corbel"/>
            </a:endParaRPr>
          </a:p>
          <a:p>
            <a:endParaRPr lang="en-US" sz="2800" dirty="0">
              <a:latin typeface="Corbe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2F0480-09C7-7603-213F-2B80376A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40" y="3764441"/>
            <a:ext cx="6919463" cy="18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24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955240"/>
            <a:ext cx="10890595" cy="997348"/>
          </a:xfrm>
        </p:spPr>
        <p:txBody>
          <a:bodyPr>
            <a:noAutofit/>
          </a:bodyPr>
          <a:lstStyle/>
          <a:p>
            <a:pPr algn="ctr"/>
            <a:r>
              <a:rPr lang="en-US" b="0" dirty="0">
                <a:latin typeface="Corbel"/>
                <a:ea typeface="+mj-lt"/>
                <a:cs typeface="+mj-lt"/>
              </a:rPr>
              <a:t>Conclusion</a:t>
            </a:r>
            <a:endParaRPr lang="en-US" dirty="0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80" y="2212902"/>
            <a:ext cx="10933727" cy="33873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Corbel"/>
                <a:ea typeface="+mn-lt"/>
                <a:cs typeface="+mn-lt"/>
              </a:rPr>
              <a:t>In conclusion, this analysis provides a detailed overview of COVID-19 trends and patterns. </a:t>
            </a:r>
            <a:endParaRPr lang="en-US" sz="2800">
              <a:latin typeface="Corbel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Corbel"/>
                <a:ea typeface="+mn-lt"/>
                <a:cs typeface="+mn-lt"/>
              </a:rPr>
              <a:t>It highlights the importance of data-driven insights in understanding and combating the pandemic. </a:t>
            </a:r>
            <a:endParaRPr lang="en-US" sz="2800">
              <a:latin typeface="Corbel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Corbel"/>
                <a:ea typeface="+mn-lt"/>
                <a:cs typeface="+mn-lt"/>
              </a:rPr>
              <a:t>The findings can help inform public health decisions and strategies for managing future outbreaks</a:t>
            </a:r>
            <a:endParaRPr lang="en-US" sz="2800">
              <a:latin typeface="Corbel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Corbel"/>
            </a:endParaRPr>
          </a:p>
          <a:p>
            <a:endParaRPr lang="en-US" sz="2800" dirty="0">
              <a:latin typeface="Corbe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16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955240"/>
            <a:ext cx="10890595" cy="997348"/>
          </a:xfrm>
        </p:spPr>
        <p:txBody>
          <a:bodyPr>
            <a:noAutofit/>
          </a:bodyPr>
          <a:lstStyle/>
          <a:p>
            <a:pPr algn="ctr"/>
            <a:r>
              <a:rPr lang="en-US" b="0" dirty="0">
                <a:ea typeface="+mj-lt"/>
                <a:cs typeface="+mj-lt"/>
              </a:rPr>
              <a:t>Acknowledgement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80" y="2212902"/>
            <a:ext cx="10933727" cy="33873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Corbel"/>
                <a:ea typeface="+mn-lt"/>
                <a:cs typeface="+mn-lt"/>
              </a:rPr>
              <a:t>First and foremost, I would like to thank  </a:t>
            </a:r>
            <a:r>
              <a:rPr lang="en-US" sz="2800" b="1" dirty="0" err="1">
                <a:latin typeface="Corbel"/>
                <a:ea typeface="+mn-lt"/>
                <a:cs typeface="+mn-lt"/>
              </a:rPr>
              <a:t>Mentorness</a:t>
            </a:r>
            <a:r>
              <a:rPr lang="en-US" sz="2800" b="1" dirty="0">
                <a:latin typeface="Corbel"/>
                <a:ea typeface="+mn-lt"/>
                <a:cs typeface="+mn-lt"/>
              </a:rPr>
              <a:t> </a:t>
            </a:r>
            <a:r>
              <a:rPr lang="en-US" sz="2800" dirty="0">
                <a:latin typeface="Corbel"/>
                <a:ea typeface="+mn-lt"/>
                <a:cs typeface="+mn-lt"/>
              </a:rPr>
              <a:t>for providing me with the opportunity and resources to conduct this analysis.</a:t>
            </a:r>
          </a:p>
          <a:p>
            <a:endParaRPr lang="en-US" sz="2800" dirty="0">
              <a:latin typeface="Corbel"/>
              <a:ea typeface="+mn-lt"/>
              <a:cs typeface="+mn-lt"/>
            </a:endParaRPr>
          </a:p>
          <a:p>
            <a:pPr algn="ctr"/>
            <a:r>
              <a:rPr lang="en-US" sz="2800" dirty="0">
                <a:latin typeface="Corbel"/>
                <a:ea typeface="+mn-lt"/>
                <a:cs typeface="+mn-lt"/>
              </a:rPr>
              <a:t>Thank you !!</a:t>
            </a:r>
            <a:endParaRPr lang="en-US" sz="2800" dirty="0">
              <a:latin typeface="Corbel"/>
            </a:endParaRPr>
          </a:p>
          <a:p>
            <a:endParaRPr lang="en-US" sz="2800" dirty="0">
              <a:latin typeface="Corbe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16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710825"/>
            <a:ext cx="10027953" cy="1371160"/>
          </a:xfrm>
        </p:spPr>
        <p:txBody>
          <a:bodyPr>
            <a:noAutofit/>
          </a:bodyPr>
          <a:lstStyle/>
          <a:p>
            <a:pPr algn="ctr"/>
            <a:r>
              <a:rPr lang="en-US">
                <a:latin typeface="Corbel"/>
                <a:ea typeface="+mj-lt"/>
                <a:cs typeface="+mj-lt"/>
              </a:rPr>
              <a:t>Introduction</a:t>
            </a:r>
            <a:endParaRPr lang="en-US">
              <a:latin typeface="Corbel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8357" y="2112260"/>
            <a:ext cx="9754784" cy="40343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>
              <a:buChar char="•"/>
            </a:pPr>
            <a:r>
              <a:rPr lang="en-US" sz="3200">
                <a:latin typeface="Corbel"/>
                <a:ea typeface="+mn-lt"/>
                <a:cs typeface="+mn-lt"/>
              </a:rPr>
              <a:t>The COVID-19 pandemic has had a profound impact on global public health, economies, and daily life. </a:t>
            </a:r>
            <a:endParaRPr lang="en-US" sz="3200"/>
          </a:p>
          <a:p>
            <a:pPr marL="571500" indent="-571500">
              <a:buChar char="•"/>
            </a:pPr>
            <a:r>
              <a:rPr lang="en-US" sz="3200">
                <a:latin typeface="Corbel"/>
                <a:ea typeface="+mn-lt"/>
                <a:cs typeface="+mn-lt"/>
              </a:rPr>
              <a:t>As a data analyst, it is crucial to understand the spread of the virus through data-driven insights. </a:t>
            </a:r>
          </a:p>
          <a:p>
            <a:pPr marL="571500" indent="-571500">
              <a:buChar char="•"/>
            </a:pPr>
            <a:r>
              <a:rPr lang="en-US" sz="3200">
                <a:latin typeface="Corbel"/>
                <a:ea typeface="+mn-lt"/>
                <a:cs typeface="+mn-lt"/>
              </a:rPr>
              <a:t>This analysis aims to provide a deeper understanding of COVID-19 trends and patterns.</a:t>
            </a:r>
            <a:endParaRPr lang="en-US" sz="3200">
              <a:latin typeface="Corbe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510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567052"/>
            <a:ext cx="10890595" cy="1141121"/>
          </a:xfrm>
        </p:spPr>
        <p:txBody>
          <a:bodyPr>
            <a:noAutofit/>
          </a:bodyPr>
          <a:lstStyle/>
          <a:p>
            <a:pPr algn="ctr"/>
            <a:r>
              <a:rPr lang="en-US">
                <a:latin typeface="Corbel"/>
                <a:ea typeface="+mj-lt"/>
                <a:cs typeface="+mj-lt"/>
              </a:rPr>
              <a:t>Dataset Overview</a:t>
            </a:r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8357" y="2069128"/>
            <a:ext cx="9754784" cy="41924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400" b="1">
                <a:latin typeface="Corbel"/>
                <a:ea typeface="+mn-lt"/>
                <a:cs typeface="+mn-lt"/>
              </a:rPr>
              <a:t>Province</a:t>
            </a:r>
            <a:r>
              <a:rPr lang="en-US" sz="2400">
                <a:latin typeface="Corbel"/>
                <a:ea typeface="+mn-lt"/>
                <a:cs typeface="+mn-lt"/>
              </a:rPr>
              <a:t>: Geographic subdivision within a country/region.</a:t>
            </a:r>
            <a:endParaRPr lang="en-US" sz="2400">
              <a:latin typeface="Corbel"/>
            </a:endParaRPr>
          </a:p>
          <a:p>
            <a:pPr marL="342900" indent="-342900">
              <a:buChar char="•"/>
            </a:pPr>
            <a:r>
              <a:rPr lang="en-US" sz="2400" b="1">
                <a:latin typeface="Corbel"/>
                <a:ea typeface="+mn-lt"/>
                <a:cs typeface="+mn-lt"/>
              </a:rPr>
              <a:t>Country/Region</a:t>
            </a:r>
            <a:r>
              <a:rPr lang="en-US" sz="2400">
                <a:latin typeface="Corbel"/>
                <a:ea typeface="+mn-lt"/>
                <a:cs typeface="+mn-lt"/>
              </a:rPr>
              <a:t>: Geographic entity where data is recorded.</a:t>
            </a:r>
          </a:p>
          <a:p>
            <a:pPr marL="342900" indent="-342900">
              <a:buChar char="•"/>
            </a:pPr>
            <a:r>
              <a:rPr lang="en-US" sz="2400" b="1">
                <a:latin typeface="Corbel"/>
                <a:ea typeface="+mn-lt"/>
                <a:cs typeface="+mn-lt"/>
              </a:rPr>
              <a:t>Latitude</a:t>
            </a:r>
            <a:r>
              <a:rPr lang="en-US" sz="2400">
                <a:latin typeface="Corbel"/>
                <a:ea typeface="+mn-lt"/>
                <a:cs typeface="+mn-lt"/>
              </a:rPr>
              <a:t>: North-south position on Earth's surface.</a:t>
            </a:r>
          </a:p>
          <a:p>
            <a:pPr marL="342900" indent="-342900">
              <a:buChar char="•"/>
            </a:pPr>
            <a:r>
              <a:rPr lang="en-US" sz="2400" b="1">
                <a:latin typeface="Corbel"/>
                <a:ea typeface="+mn-lt"/>
                <a:cs typeface="+mn-lt"/>
              </a:rPr>
              <a:t>Longitude</a:t>
            </a:r>
            <a:r>
              <a:rPr lang="en-US" sz="2400">
                <a:latin typeface="Corbel"/>
                <a:ea typeface="+mn-lt"/>
                <a:cs typeface="+mn-lt"/>
              </a:rPr>
              <a:t>: East-west position on Earth's surface.</a:t>
            </a:r>
          </a:p>
          <a:p>
            <a:pPr marL="342900" indent="-342900">
              <a:buChar char="•"/>
            </a:pPr>
            <a:r>
              <a:rPr lang="en-US" sz="2400" b="1">
                <a:latin typeface="Corbel"/>
                <a:ea typeface="+mn-lt"/>
                <a:cs typeface="+mn-lt"/>
              </a:rPr>
              <a:t>Date</a:t>
            </a:r>
            <a:r>
              <a:rPr lang="en-US" sz="2400">
                <a:latin typeface="Corbel"/>
                <a:ea typeface="+mn-lt"/>
                <a:cs typeface="+mn-lt"/>
              </a:rPr>
              <a:t>: Recorded date of CORONA VIRUS data.</a:t>
            </a:r>
          </a:p>
          <a:p>
            <a:pPr marL="342900" indent="-342900">
              <a:buChar char="•"/>
            </a:pPr>
            <a:r>
              <a:rPr lang="en-US" sz="2400" b="1">
                <a:latin typeface="Corbel"/>
                <a:ea typeface="+mn-lt"/>
                <a:cs typeface="+mn-lt"/>
              </a:rPr>
              <a:t>Confirmed cases</a:t>
            </a:r>
            <a:r>
              <a:rPr lang="en-US" sz="2400">
                <a:latin typeface="Corbel"/>
                <a:ea typeface="+mn-lt"/>
                <a:cs typeface="+mn-lt"/>
              </a:rPr>
              <a:t>: Number of diagnosed CORONA VIRUS cases.</a:t>
            </a:r>
          </a:p>
          <a:p>
            <a:pPr marL="342900" indent="-342900">
              <a:buChar char="•"/>
            </a:pPr>
            <a:r>
              <a:rPr lang="en-US" sz="2400" b="1">
                <a:latin typeface="Corbel"/>
                <a:ea typeface="+mn-lt"/>
                <a:cs typeface="+mn-lt"/>
              </a:rPr>
              <a:t>Deaths</a:t>
            </a:r>
            <a:r>
              <a:rPr lang="en-US" sz="2400">
                <a:latin typeface="Corbel"/>
                <a:ea typeface="+mn-lt"/>
                <a:cs typeface="+mn-lt"/>
              </a:rPr>
              <a:t>: Number of CORONA VIRUS related deaths.</a:t>
            </a:r>
          </a:p>
          <a:p>
            <a:pPr marL="342900" indent="-342900">
              <a:buChar char="•"/>
            </a:pPr>
            <a:r>
              <a:rPr lang="en-US" sz="2400" b="1">
                <a:latin typeface="Corbel"/>
                <a:ea typeface="+mn-lt"/>
                <a:cs typeface="+mn-lt"/>
              </a:rPr>
              <a:t>Recovered cases</a:t>
            </a:r>
            <a:r>
              <a:rPr lang="en-US" sz="2400">
                <a:latin typeface="Corbel"/>
                <a:ea typeface="+mn-lt"/>
                <a:cs typeface="+mn-lt"/>
              </a:rPr>
              <a:t>: Number of recovered CORONA VIRUS cases.</a:t>
            </a:r>
            <a:endParaRPr lang="en-US" sz="2400">
              <a:latin typeface="Corbe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8744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955240"/>
            <a:ext cx="10890595" cy="997348"/>
          </a:xfrm>
        </p:spPr>
        <p:txBody>
          <a:bodyPr>
            <a:noAutofit/>
          </a:bodyPr>
          <a:lstStyle/>
          <a:p>
            <a:pPr algn="ctr"/>
            <a:r>
              <a:rPr lang="en-US">
                <a:latin typeface="Corbel"/>
                <a:ea typeface="+mj-lt"/>
                <a:cs typeface="+mj-lt"/>
              </a:rPr>
              <a:t>Data Cleaning</a:t>
            </a:r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80" y="2687354"/>
            <a:ext cx="9754784" cy="14751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sz="2800" dirty="0">
                <a:latin typeface="Corbel"/>
                <a:ea typeface="+mn-lt"/>
                <a:cs typeface="+mn-lt"/>
              </a:rPr>
              <a:t>Check and handle NULL values</a:t>
            </a:r>
            <a:endParaRPr lang="en-US">
              <a:latin typeface="Corbel"/>
            </a:endParaRPr>
          </a:p>
          <a:p>
            <a:pPr marL="457200" indent="-457200">
              <a:buChar char="•"/>
            </a:pPr>
            <a:r>
              <a:rPr lang="en-US" sz="2800" dirty="0">
                <a:latin typeface="Corbel"/>
                <a:ea typeface="+mn-lt"/>
                <a:cs typeface="+mn-lt"/>
              </a:rPr>
              <a:t>Update NULLs with zeros</a:t>
            </a:r>
            <a:endParaRPr lang="en-US">
              <a:latin typeface="Corbel"/>
              <a:ea typeface="+mn-lt"/>
              <a:cs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1403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955240"/>
            <a:ext cx="10890595" cy="997348"/>
          </a:xfrm>
        </p:spPr>
        <p:txBody>
          <a:bodyPr>
            <a:noAutofit/>
          </a:bodyPr>
          <a:lstStyle/>
          <a:p>
            <a:pPr algn="ctr"/>
            <a:r>
              <a:rPr lang="en-US" b="0" dirty="0">
                <a:latin typeface="Corbel"/>
                <a:ea typeface="+mj-lt"/>
                <a:cs typeface="+mj-lt"/>
              </a:rPr>
              <a:t>Data Exploration</a:t>
            </a:r>
            <a:endParaRPr lang="en-US" dirty="0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80" y="2687354"/>
            <a:ext cx="9754784" cy="24528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sz="2800" dirty="0">
                <a:latin typeface="Corbel"/>
                <a:ea typeface="+mn-lt"/>
                <a:cs typeface="+mn-lt"/>
              </a:rPr>
              <a:t> Total number of rows - </a:t>
            </a:r>
            <a:r>
              <a:rPr lang="en-US" sz="2800" b="1" dirty="0">
                <a:latin typeface="Corbel"/>
                <a:ea typeface="+mn-lt"/>
                <a:cs typeface="+mn-lt"/>
              </a:rPr>
              <a:t>78386</a:t>
            </a:r>
            <a:endParaRPr lang="en-US" sz="2800" b="1">
              <a:latin typeface="Corbel"/>
            </a:endParaRPr>
          </a:p>
          <a:p>
            <a:pPr marL="457200" indent="-457200">
              <a:buChar char="•"/>
            </a:pPr>
            <a:r>
              <a:rPr lang="en-US" sz="2800" dirty="0">
                <a:latin typeface="Corbel"/>
                <a:ea typeface="+mn-lt"/>
                <a:cs typeface="+mn-lt"/>
              </a:rPr>
              <a:t>Date range of the dataset – </a:t>
            </a:r>
            <a:r>
              <a:rPr lang="en-US" sz="2400" dirty="0">
                <a:latin typeface="Corbel"/>
                <a:ea typeface="+mn-lt"/>
                <a:cs typeface="+mn-lt"/>
              </a:rPr>
              <a:t>    Start Date (22/01/2020)</a:t>
            </a:r>
          </a:p>
          <a:p>
            <a:pPr lvl="7"/>
            <a:r>
              <a:rPr lang="en-US" sz="2400" dirty="0">
                <a:latin typeface="Corbel"/>
                <a:ea typeface="+mn-lt"/>
                <a:cs typeface="+mn-lt"/>
              </a:rPr>
              <a:t>End</a:t>
            </a:r>
            <a:r>
              <a:rPr lang="en-US" sz="2400" dirty="0">
                <a:latin typeface="Corbel"/>
              </a:rPr>
              <a:t> Date (13/06/2021)</a:t>
            </a:r>
            <a:endParaRPr lang="en-US" dirty="0"/>
          </a:p>
          <a:p>
            <a:endParaRPr lang="en-US" sz="2800" dirty="0">
              <a:latin typeface="Corbe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1935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955240"/>
            <a:ext cx="10890595" cy="997348"/>
          </a:xfrm>
        </p:spPr>
        <p:txBody>
          <a:bodyPr>
            <a:noAutofit/>
          </a:bodyPr>
          <a:lstStyle/>
          <a:p>
            <a:pPr algn="ctr"/>
            <a:r>
              <a:rPr lang="en-US" b="0" dirty="0">
                <a:latin typeface="Corbel"/>
                <a:ea typeface="+mj-lt"/>
                <a:cs typeface="+mj-lt"/>
              </a:rPr>
              <a:t>Monthly Data Analysis</a:t>
            </a:r>
            <a:endParaRPr lang="en-US" dirty="0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80" y="2169770"/>
            <a:ext cx="9754784" cy="12595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Corbel"/>
                <a:ea typeface="+mn-lt"/>
                <a:cs typeface="+mn-lt"/>
              </a:rPr>
              <a:t>Number of months in the dataset - 18</a:t>
            </a:r>
            <a:endParaRPr lang="en-US" sz="2800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Corbel"/>
                <a:ea typeface="+mn-lt"/>
                <a:cs typeface="+mn-lt"/>
              </a:rPr>
              <a:t>Monthly averages for confirmed, deaths, recovered</a:t>
            </a:r>
            <a:endParaRPr lang="en-US" sz="2800" dirty="0">
              <a:latin typeface="Corbel"/>
            </a:endParaRPr>
          </a:p>
          <a:p>
            <a:endParaRPr lang="en-US" sz="2800" dirty="0">
              <a:latin typeface="Corbe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DB1A521-2F40-13E6-23BE-FE8649B43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81" y="3291517"/>
            <a:ext cx="6946777" cy="26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27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955240"/>
            <a:ext cx="10890595" cy="997348"/>
          </a:xfrm>
        </p:spPr>
        <p:txBody>
          <a:bodyPr>
            <a:noAutofit/>
          </a:bodyPr>
          <a:lstStyle/>
          <a:p>
            <a:pPr algn="ctr"/>
            <a:r>
              <a:rPr lang="en-US" b="0">
                <a:latin typeface="Corbel"/>
                <a:ea typeface="+mj-lt"/>
                <a:cs typeface="+mj-lt"/>
              </a:rPr>
              <a:t>Most Frequent Values</a:t>
            </a:r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80" y="2687354"/>
            <a:ext cx="9754784" cy="14751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Corbel"/>
                <a:ea typeface="+mn-lt"/>
                <a:cs typeface="+mn-lt"/>
              </a:rPr>
              <a:t>Most frequent values for confirmed, deaths, recovered each month</a:t>
            </a:r>
            <a:endParaRPr lang="en-US" sz="2800" dirty="0">
              <a:latin typeface="Corbel"/>
            </a:endParaRPr>
          </a:p>
          <a:p>
            <a:endParaRPr lang="en-US" sz="2800" dirty="0">
              <a:latin typeface="Corbe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E2B0F8D-8F6D-CD30-3EFC-21622911F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57" y="3429000"/>
            <a:ext cx="6922877" cy="24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20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955240"/>
            <a:ext cx="10890595" cy="997348"/>
          </a:xfrm>
        </p:spPr>
        <p:txBody>
          <a:bodyPr>
            <a:noAutofit/>
          </a:bodyPr>
          <a:lstStyle/>
          <a:p>
            <a:pPr algn="ctr"/>
            <a:r>
              <a:rPr lang="en-US" b="0" dirty="0">
                <a:latin typeface="Corbel"/>
                <a:ea typeface="+mj-lt"/>
                <a:cs typeface="+mj-lt"/>
              </a:rPr>
              <a:t>Yearly Data Analysis</a:t>
            </a:r>
            <a:endParaRPr lang="en-US" dirty="0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80" y="2083505"/>
            <a:ext cx="9754784" cy="13170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Corbel"/>
                <a:ea typeface="+mn-lt"/>
                <a:cs typeface="+mn-lt"/>
              </a:rPr>
              <a:t>Minimum and maximum values per year for confirmed, deaths, recovered</a:t>
            </a:r>
            <a:endParaRPr lang="en-US" sz="2800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Corbel"/>
            </a:endParaRPr>
          </a:p>
          <a:p>
            <a:endParaRPr lang="en-US" sz="2800" dirty="0">
              <a:latin typeface="Corbe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0BCC286-A8BD-14A7-6E41-69B97190F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53" y="3413904"/>
            <a:ext cx="5328966" cy="199989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B61695-81F8-37FD-60E9-5E47D58E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243" y="3399077"/>
            <a:ext cx="5472380" cy="204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30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955240"/>
            <a:ext cx="10890595" cy="997348"/>
          </a:xfrm>
        </p:spPr>
        <p:txBody>
          <a:bodyPr>
            <a:noAutofit/>
          </a:bodyPr>
          <a:lstStyle/>
          <a:p>
            <a:pPr algn="ctr"/>
            <a:r>
              <a:rPr lang="en-US" b="0" dirty="0">
                <a:latin typeface="Corbel"/>
                <a:ea typeface="+mj-lt"/>
                <a:cs typeface="+mj-lt"/>
              </a:rPr>
              <a:t>Total Cases Each Month</a:t>
            </a:r>
            <a:endParaRPr lang="en-US" dirty="0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80" y="2256034"/>
            <a:ext cx="9754784" cy="7419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Corbel"/>
                <a:ea typeface="+mn-lt"/>
                <a:cs typeface="+mn-lt"/>
              </a:rPr>
              <a:t>Monthly totals for confirmed, deaths, recovered</a:t>
            </a:r>
            <a:endParaRPr lang="en-US" sz="2800" dirty="0">
              <a:latin typeface="Corbel"/>
            </a:endParaRPr>
          </a:p>
          <a:p>
            <a:endParaRPr lang="en-US" sz="2800" dirty="0">
              <a:latin typeface="Corbe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078B2FC-DDAB-2FDE-7918-86AD26726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99" y="2873047"/>
            <a:ext cx="8797503" cy="283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44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PunchcardVTI</vt:lpstr>
      <vt:lpstr>Corona Virus Analysis  Using SQL</vt:lpstr>
      <vt:lpstr>Introduction</vt:lpstr>
      <vt:lpstr>Dataset Overview</vt:lpstr>
      <vt:lpstr>Data Cleaning</vt:lpstr>
      <vt:lpstr>Data Exploration</vt:lpstr>
      <vt:lpstr>Monthly Data Analysis</vt:lpstr>
      <vt:lpstr>Most Frequent Values</vt:lpstr>
      <vt:lpstr>Yearly Data Analysis</vt:lpstr>
      <vt:lpstr>Total Cases Each Month</vt:lpstr>
      <vt:lpstr>Statistical Analysis</vt:lpstr>
      <vt:lpstr>Country Analysis</vt:lpstr>
      <vt:lpstr>Conclusion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273</cp:revision>
  <dcterms:created xsi:type="dcterms:W3CDTF">2024-06-08T14:33:30Z</dcterms:created>
  <dcterms:modified xsi:type="dcterms:W3CDTF">2024-06-11T10:57:39Z</dcterms:modified>
</cp:coreProperties>
</file>