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408" r:id="rId7"/>
    <p:sldId id="413" r:id="rId8"/>
    <p:sldId id="414" r:id="rId9"/>
    <p:sldId id="415" r:id="rId10"/>
    <p:sldId id="416" r:id="rId11"/>
    <p:sldId id="417" r:id="rId12"/>
    <p:sldId id="42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8" r:id="rId21"/>
    <p:sldId id="425" r:id="rId22"/>
    <p:sldId id="426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E66FF-02AC-E167-009A-AD7511E0EF8B}" v="97" dt="2024-06-18T09:00:54.941"/>
    <p1510:client id="{6622C1CC-2842-F938-C377-ACFA29626040}" v="68" dt="2024-06-17T16:10:18.787"/>
    <p1510:client id="{CB707A62-178B-953E-1BF7-FCAB858B7897}" v="820" dt="2024-06-17T07:42:37.767"/>
    <p1510:client id="{D2A818B8-2924-A17B-6570-2E82C14A92F1}" v="586" dt="2024-06-16T16:40:45.25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9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67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71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8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1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6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91" y="411479"/>
            <a:ext cx="8462513" cy="3291840"/>
          </a:xfrm>
        </p:spPr>
        <p:txBody>
          <a:bodyPr/>
          <a:lstStyle/>
          <a:p>
            <a:pPr algn="ctr"/>
            <a:r>
              <a:rPr lang="en-US" b="0" dirty="0">
                <a:ea typeface="+mj-lt"/>
                <a:cs typeface="+mj-lt"/>
              </a:rPr>
              <a:t>Fastag Fraud Detection Using 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Machine Learning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0979D-F14D-B421-2F77-0C2830515CD2}"/>
              </a:ext>
            </a:extLst>
          </p:cNvPr>
          <p:cNvSpPr txBox="1"/>
          <p:nvPr/>
        </p:nvSpPr>
        <p:spPr>
          <a:xfrm>
            <a:off x="6291532" y="5874587"/>
            <a:ext cx="57480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Franklin Gothic Demi"/>
              </a:rPr>
              <a:t>RANJIT KUMAR NISHAD</a:t>
            </a:r>
            <a:br>
              <a:rPr lang="en-US" sz="2400" dirty="0">
                <a:latin typeface="Franklin Gothic Demi"/>
              </a:rPr>
            </a:br>
            <a:r>
              <a:rPr lang="en-US" sz="2400" dirty="0">
                <a:solidFill>
                  <a:schemeClr val="bg1"/>
                </a:solidFill>
                <a:latin typeface="Franklin Gothic Demi"/>
              </a:rPr>
              <a:t>MIP-ML-12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Scaling Numerical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StandardScaler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scale numerical features to have zero mean and unit variance</a:t>
            </a:r>
            <a:r>
              <a:rPr lang="en-US" b="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ensures that all numerical features are on the same scale, which can improve the performance of the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1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Feature Engineering from Timestamp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create new features from the </a:t>
            </a:r>
            <a:r>
              <a:rPr lang="en-US">
                <a:solidFill>
                  <a:schemeClr val="bg1"/>
                </a:solidFill>
                <a:latin typeface="Consolas"/>
              </a:rPr>
              <a:t>Timestamp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column, extracting the hour of the day and the day of the week.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These features can be useful for detecting patterns related to the time of the transaction.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1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Combining All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combine the encoded categorical features, scaled numerical features, and the new time features into a single DataFrame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target variable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is set to the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Fraud_indicator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column.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forms our complete feature set for modeling.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9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Splitting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split the data into training and testing sets using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train_test_split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test_size=0.2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indicates that 20% of the data is used for testing.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stratify=y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ensures that the class distribution in the training and testing sets is similar to the original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Handling Class Imbalance with SMOTE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use SMOTE (Synthetic Minority Over-sampling Technique) to handle class imbalance.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SMOTE generates synthetic samples for the minority class to create a balanced training set.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helps improve the model's performance on imbalanced datasets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3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Model Training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initialize and train a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RandomForestClassifier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on the resampled training data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Random Forest is a robust and versatile ensemble learning method.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0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Model Predictions and 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evaluate the model's performance using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classification_report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chemeClr val="bg1"/>
                </a:solidFill>
                <a:latin typeface="Consolas"/>
              </a:rPr>
              <a:t>confusion_matrix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classification_report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provides precision, recall, f1-score, and support for each class.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confusion_matrix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shows the number of true positive, true negative, false positive, and false negative predictions.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0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Hyperparameter Tuning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GridSearchCV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for hyperparameter tuning to find the best parameters for the Random Forest model</a:t>
            </a:r>
            <a:endParaRPr lang="en-US" dirty="0">
              <a:solidFill>
                <a:schemeClr val="bg1"/>
              </a:solidFill>
              <a:latin typeface="Franklin Gothic Book"/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define a parameter grid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param_grid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perform cross-validation</a:t>
            </a:r>
            <a:endParaRPr lang="en-US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best model is selected and evaluated on the test set.</a:t>
            </a:r>
            <a:endParaRPr lang="en-US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240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SHAP Analysis for Model Interpretability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71345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SHAP (SHapley Additive Explanations) to interpret the model's predictions.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TreeExplainer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is used to calculate SHAP values for the best model.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shap.summary_plot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provides a visualization of the feature importance and their impact on the predictions.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helps us understand which features contribute most to the model's decisions.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1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Conclusion and 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Achieved robust fraud detection with machine learning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Addressed class imbalance with SMOTE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Identified key features influencing fraud detection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Demonstrated potential for real-time implementation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Outlined future improvements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Project Objectives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Exploration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Feature Engineering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Real-time Fraud Detection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Explanatory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500777" cy="18903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Ranjit Kumar Nishad</a:t>
            </a:r>
          </a:p>
          <a:p>
            <a:r>
              <a:rPr lang="en-US" dirty="0"/>
              <a:t>MIP-ML-12</a:t>
            </a:r>
          </a:p>
          <a:p>
            <a:r>
              <a:rPr lang="en-US" dirty="0"/>
              <a:t>+91-8468085323</a:t>
            </a:r>
          </a:p>
          <a:p>
            <a:r>
              <a:rPr lang="en-US" dirty="0"/>
              <a:t>ranjitnishad@gmail.com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51464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46488"/>
            <a:ext cx="4648977" cy="4273205"/>
          </a:xfrm>
        </p:spPr>
        <p:txBody>
          <a:bodyPr vert="horz" lIns="0" tIns="4572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Transaction_ID</a:t>
            </a:r>
            <a:r>
              <a:rPr lang="en-US" dirty="0">
                <a:ea typeface="+mn-lt"/>
                <a:cs typeface="+mn-lt"/>
              </a:rPr>
              <a:t>: Unique identifier for each transaction</a:t>
            </a:r>
            <a:endParaRPr lang="en-US" dirty="0"/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: Date and time of the transaction.</a:t>
            </a:r>
            <a:endParaRPr lang="en-US" dirty="0"/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Vehicle_Type</a:t>
            </a:r>
            <a:r>
              <a:rPr lang="en-US" dirty="0">
                <a:ea typeface="+mn-lt"/>
                <a:cs typeface="+mn-lt"/>
              </a:rPr>
              <a:t>: Type of vehicle involved in the transaction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FastagID</a:t>
            </a:r>
            <a:r>
              <a:rPr lang="en-US" dirty="0">
                <a:ea typeface="+mn-lt"/>
                <a:cs typeface="+mn-lt"/>
              </a:rPr>
              <a:t>: Unique identifier for Fastag. 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TollBoothID</a:t>
            </a:r>
            <a:r>
              <a:rPr lang="en-US" dirty="0">
                <a:ea typeface="+mn-lt"/>
                <a:cs typeface="+mn-lt"/>
              </a:rPr>
              <a:t>: Identifier for the toll booth. 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Lane_Type</a:t>
            </a:r>
            <a:r>
              <a:rPr lang="en-US" dirty="0">
                <a:ea typeface="+mn-lt"/>
                <a:cs typeface="+mn-lt"/>
              </a:rPr>
              <a:t>: Type of lane used for the transaction.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66238" y="2230827"/>
            <a:ext cx="5583506" cy="4632639"/>
          </a:xfrm>
        </p:spPr>
        <p:txBody>
          <a:bodyPr vert="horz" lIns="0" tIns="45720" rIns="0" bIns="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Vehicle_Dimensions</a:t>
            </a:r>
            <a:r>
              <a:rPr lang="en-US" dirty="0">
                <a:ea typeface="+mn-lt"/>
                <a:cs typeface="+mn-lt"/>
              </a:rPr>
              <a:t>: Dimensions of the vehicle</a:t>
            </a:r>
            <a:endParaRPr lang="en-US" dirty="0"/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Transaction_Amoun</a:t>
            </a:r>
            <a:r>
              <a:rPr lang="en-US" dirty="0">
                <a:ea typeface="+mn-lt"/>
                <a:cs typeface="+mn-lt"/>
              </a:rPr>
              <a:t>t: Amount associated with the transaction</a:t>
            </a:r>
            <a:endParaRPr lang="en-US" dirty="0"/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Amount_paid</a:t>
            </a:r>
            <a:r>
              <a:rPr lang="en-US" dirty="0">
                <a:ea typeface="+mn-lt"/>
                <a:cs typeface="+mn-lt"/>
              </a:rPr>
              <a:t>: Amount paid for the transaction</a:t>
            </a:r>
            <a:endParaRPr lang="en-US" dirty="0"/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Geographical_Location</a:t>
            </a:r>
            <a:r>
              <a:rPr lang="en-US" dirty="0">
                <a:ea typeface="+mn-lt"/>
                <a:cs typeface="+mn-lt"/>
              </a:rPr>
              <a:t>: Location details of the transaction.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Vehicle_Speed</a:t>
            </a:r>
            <a:r>
              <a:rPr lang="en-US" dirty="0">
                <a:ea typeface="+mn-lt"/>
                <a:cs typeface="+mn-lt"/>
              </a:rPr>
              <a:t>: Speed of the vehicle during the transaction.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Vehicle_Plate_Number</a:t>
            </a:r>
            <a:r>
              <a:rPr lang="en-US" dirty="0">
                <a:ea typeface="+mn-lt"/>
                <a:cs typeface="+mn-lt"/>
              </a:rPr>
              <a:t>: License plate number of the vehicle</a:t>
            </a:r>
          </a:p>
          <a:p>
            <a:pPr marL="283210" lvl="1" indent="-283210"/>
            <a:r>
              <a:rPr lang="en-US" b="1" dirty="0">
                <a:ea typeface="+mn-lt"/>
                <a:cs typeface="+mn-lt"/>
              </a:rPr>
              <a:t>Fraud_indicator</a:t>
            </a:r>
            <a:r>
              <a:rPr lang="en-US" dirty="0">
                <a:ea typeface="+mn-lt"/>
                <a:cs typeface="+mn-lt"/>
              </a:rPr>
              <a:t>: Binary indicator of fraudulent activity (target 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Loading and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931923" cy="441447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load the dataset from a CSV file into a pandas DataFrame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Display basic information and statistics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Franklin Gothic Book"/>
              </a:rPr>
              <a:t>data.info()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provides an overview of the dataset, including the number of non-null entries and data types for each column.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Franklin Gothic Book"/>
              </a:rPr>
              <a:t>data.describe()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provides summary statistics for the numerical features in the dataset</a:t>
            </a:r>
            <a:r>
              <a:rPr lang="en-US" b="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Distribution of Fraud Indicator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a count plot to visualize the distribution of the target variable (</a:t>
            </a:r>
            <a:r>
              <a:rPr lang="en-US" dirty="0">
                <a:solidFill>
                  <a:schemeClr val="bg1"/>
                </a:solidFill>
                <a:latin typeface="Franklin Gothic Book"/>
              </a:rPr>
              <a:t>Fraud_indicator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US" b="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helps us understand the balance between fraudulent and non-fraudulent transactions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6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Feature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loop through all columns in the dataset (excluding the target variable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Fraud_indicator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US" b="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For each column, we plot a histogram with a kernel density estimate (KDE) to visualize the distribution of the feature values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helps us understand the data distribution and detect any anomalies or outliers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0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Handling Missing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</a:t>
            </a:r>
            <a:r>
              <a:rPr lang="en-US" dirty="0">
                <a:solidFill>
                  <a:schemeClr val="bg1"/>
                </a:solidFill>
                <a:latin typeface="Franklin Gothic Book"/>
              </a:rPr>
              <a:t>SimpleImputer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handle missing values in the dataset.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In this example, we impute missing values in the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Vehicle_Speed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column with the mean of the column.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ensures that our dataset is complete and ready for modeling.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5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Encoding Categorical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LabelEncoder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is used to convert categorical data into numerical format</a:t>
            </a:r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In this case, we encode the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Vehicle_Dimensions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column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step is essential because machine learning models typically require numerical input.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8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"/>
            <a:ext cx="6040125" cy="185230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Encode Other Categorical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OneHotEncoder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encode the other categorical variables.</a:t>
            </a:r>
            <a:endParaRPr lang="en-US" dirty="0">
              <a:solidFill>
                <a:schemeClr val="bg1"/>
              </a:solidFill>
              <a:latin typeface="Consolas"/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OneHotEncoder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creates binary columns for each category, which helps the model to understand categorical data</a:t>
            </a:r>
            <a:endParaRPr lang="en-US" dirty="0">
              <a:solidFill>
                <a:schemeClr val="bg1"/>
              </a:solidFill>
              <a:latin typeface="Franklin Gothic Book"/>
              <a:ea typeface="+mn-lt"/>
              <a:cs typeface="+mn-lt"/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  <a:latin typeface="Consolas"/>
              </a:rPr>
              <a:t>sparse_output=False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ensures that the output is in dense format, which is easier to work with.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187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Fastag Fraud Detection Using  Machine Learning</vt:lpstr>
      <vt:lpstr>Project Objectives</vt:lpstr>
      <vt:lpstr>Dataset Description</vt:lpstr>
      <vt:lpstr>Data Loading and Exploration</vt:lpstr>
      <vt:lpstr>Distribution of Fraud Indicator</vt:lpstr>
      <vt:lpstr>Feature Distribution</vt:lpstr>
      <vt:lpstr>Handling Missing Values</vt:lpstr>
      <vt:lpstr>Encoding Categorical Variables</vt:lpstr>
      <vt:lpstr>Encode Other Categorical Variables</vt:lpstr>
      <vt:lpstr>Scaling Numerical Features</vt:lpstr>
      <vt:lpstr>Feature Engineering from Timestamp</vt:lpstr>
      <vt:lpstr>Combining All Features</vt:lpstr>
      <vt:lpstr>Data Splitting</vt:lpstr>
      <vt:lpstr>Handling Class Imbalance with SMOTE</vt:lpstr>
      <vt:lpstr>Model Training</vt:lpstr>
      <vt:lpstr>Model Predictions and Evaluation</vt:lpstr>
      <vt:lpstr>Hyperparameter Tuning</vt:lpstr>
      <vt:lpstr>SHAP Analysis for Model Interpretability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515</cp:revision>
  <dcterms:created xsi:type="dcterms:W3CDTF">2024-06-16T14:09:01Z</dcterms:created>
  <dcterms:modified xsi:type="dcterms:W3CDTF">2024-06-18T09:48:10Z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