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61" r:id="rId4"/>
    <p:sldId id="262" r:id="rId5"/>
    <p:sldId id="263" r:id="rId6"/>
    <p:sldId id="273" r:id="rId7"/>
    <p:sldId id="274" r:id="rId8"/>
    <p:sldId id="275" r:id="rId9"/>
    <p:sldId id="276" r:id="rId10"/>
    <p:sldId id="277" r:id="rId11"/>
    <p:sldId id="278" r:id="rId12"/>
    <p:sldId id="283" r:id="rId13"/>
    <p:sldId id="264" r:id="rId14"/>
    <p:sldId id="284" r:id="rId15"/>
    <p:sldId id="266" r:id="rId16"/>
    <p:sldId id="267" r:id="rId17"/>
    <p:sldId id="272" r:id="rId18"/>
    <p:sldId id="280" r:id="rId19"/>
    <p:sldId id="281" r:id="rId20"/>
    <p:sldId id="282" r:id="rId21"/>
    <p:sldId id="268" r:id="rId22"/>
    <p:sldId id="269" r:id="rId23"/>
    <p:sldId id="270" r:id="rId24"/>
    <p:sldId id="2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30AAB-B9D6-D5F0-E024-BD4AB7533C89}" v="373" dt="2024-06-10T16:57:13.042"/>
    <p1510:client id="{2FF27B1D-6686-54CE-A953-AF18FEB1CF71}" v="270" dt="2024-06-12T04:41:58.937"/>
    <p1510:client id="{BA7ADB8E-10C3-9700-92CF-04591AC4FA21}" v="273" dt="2024-06-10T10:20:38.597"/>
    <p1510:client id="{ECD34CA4-7DB2-1B2C-5587-3EC9AE49C33D}" v="248" dt="2024-06-12T07:56:54.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June 12,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73114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June 12,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0466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June 12,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25349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June 12,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4946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June 12,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52072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June 12,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9043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June 12,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3305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June 12,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06099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June 12,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2301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June 12,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0964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June 12,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6211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Wednesday, June 12,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878705287"/>
      </p:ext>
    </p:extLst>
  </p:cSld>
  <p:clrMap bg1="dk1" tx1="lt1" bg2="dk2" tx2="lt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8" r:id="rId6"/>
    <p:sldLayoutId id="2147483854" r:id="rId7"/>
    <p:sldLayoutId id="2147483855" r:id="rId8"/>
    <p:sldLayoutId id="2147483856" r:id="rId9"/>
    <p:sldLayoutId id="2147483857" r:id="rId10"/>
    <p:sldLayoutId id="214748385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693049"/>
            <a:ext cx="10913552" cy="2412420"/>
          </a:xfrm>
        </p:spPr>
        <p:txBody>
          <a:bodyPr anchor="b">
            <a:noAutofit/>
          </a:bodyPr>
          <a:lstStyle/>
          <a:p>
            <a:pPr algn="ctr"/>
            <a:r>
              <a:rPr lang="en-US" sz="6000" dirty="0">
                <a:ea typeface="+mj-lt"/>
                <a:cs typeface="+mj-lt"/>
              </a:rPr>
              <a:t>Salary Predictions </a:t>
            </a:r>
            <a:br>
              <a:rPr lang="en-US" sz="6000" dirty="0">
                <a:ea typeface="+mj-lt"/>
                <a:cs typeface="+mj-lt"/>
              </a:rPr>
            </a:br>
            <a:r>
              <a:rPr lang="en-US" sz="6000" dirty="0">
                <a:ea typeface="+mj-lt"/>
                <a:cs typeface="+mj-lt"/>
              </a:rPr>
              <a:t>of </a:t>
            </a:r>
            <a:br>
              <a:rPr lang="en-US" sz="6000" dirty="0">
                <a:ea typeface="+mj-lt"/>
                <a:cs typeface="+mj-lt"/>
              </a:rPr>
            </a:br>
            <a:r>
              <a:rPr lang="en-US" sz="6000" dirty="0">
                <a:ea typeface="+mj-lt"/>
                <a:cs typeface="+mj-lt"/>
              </a:rPr>
              <a:t>Data Professions</a:t>
            </a:r>
            <a:endParaRPr lang="en-US" sz="6000"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1314959" y="3249910"/>
            <a:ext cx="9243683" cy="3087570"/>
          </a:xfrm>
        </p:spPr>
        <p:txBody>
          <a:bodyPr vert="horz" wrap="square" lIns="0" tIns="0" rIns="0" bIns="0" rtlCol="0" anchor="t">
            <a:normAutofit/>
          </a:bodyPr>
          <a:lstStyle/>
          <a:p>
            <a:pPr algn="ctr"/>
            <a:r>
              <a:rPr lang="en-US" sz="4000" dirty="0">
                <a:solidFill>
                  <a:schemeClr val="tx1">
                    <a:alpha val="60000"/>
                  </a:schemeClr>
                </a:solidFill>
                <a:latin typeface="Sitka Heading"/>
                <a:ea typeface="+mn-lt"/>
                <a:cs typeface="+mn-lt"/>
              </a:rPr>
              <a:t>Machine Learning Internship Project</a:t>
            </a:r>
            <a:endParaRPr lang="en-US" dirty="0">
              <a:solidFill>
                <a:schemeClr val="tx1">
                  <a:alpha val="60000"/>
                </a:schemeClr>
              </a:solidFill>
            </a:endParaRPr>
          </a:p>
          <a:p>
            <a:pPr algn="ctr"/>
            <a:endParaRPr lang="en-US" sz="4000" dirty="0">
              <a:solidFill>
                <a:schemeClr val="tx1">
                  <a:alpha val="60000"/>
                </a:schemeClr>
              </a:solidFill>
              <a:latin typeface="Sitka Heading"/>
              <a:ea typeface="+mn-lt"/>
              <a:cs typeface="+mn-lt"/>
            </a:endParaRPr>
          </a:p>
          <a:p>
            <a:pPr algn="ctr"/>
            <a:r>
              <a:rPr lang="en-US" sz="4000" dirty="0">
                <a:solidFill>
                  <a:schemeClr val="tx1">
                    <a:alpha val="60000"/>
                  </a:schemeClr>
                </a:solidFill>
                <a:latin typeface="Sitka Heading"/>
                <a:ea typeface="+mn-lt"/>
                <a:cs typeface="+mn-lt"/>
              </a:rPr>
              <a:t>Ranjit Kumar Nishad</a:t>
            </a:r>
            <a:endParaRPr lang="en-US" dirty="0">
              <a:solidFill>
                <a:schemeClr val="tx1">
                  <a:alpha val="60000"/>
                </a:schemeClr>
              </a:solidFill>
              <a:ea typeface="Source Sans Pro"/>
            </a:endParaRPr>
          </a:p>
          <a:p>
            <a:pPr algn="ctr"/>
            <a:r>
              <a:rPr lang="en-US" sz="2800" dirty="0">
                <a:solidFill>
                  <a:schemeClr val="tx1">
                    <a:alpha val="60000"/>
                  </a:schemeClr>
                </a:solidFill>
                <a:latin typeface="Sitka Heading"/>
                <a:ea typeface="+mn-lt"/>
                <a:cs typeface="+mn-lt"/>
              </a:rPr>
              <a:t>Batch Name – MIP-ML-12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495451" y="1884063"/>
            <a:ext cx="11055227" cy="4453417"/>
          </a:xfrm>
        </p:spPr>
        <p:txBody>
          <a:bodyPr vert="horz" wrap="square" lIns="0" tIns="0" rIns="0" bIns="0" rtlCol="0" anchor="t">
            <a:normAutofit/>
          </a:bodyPr>
          <a:lstStyle/>
          <a:p>
            <a:r>
              <a:rPr lang="en-US" sz="4000" b="1" dirty="0"/>
              <a:t>Ratings</a:t>
            </a:r>
          </a:p>
          <a:p>
            <a:pPr marL="285750" indent="-285750">
              <a:buFont typeface="Arial"/>
              <a:buChar char="•"/>
            </a:pPr>
            <a:r>
              <a:rPr lang="en-US" sz="2800">
                <a:solidFill>
                  <a:srgbClr val="FFFFFF">
                    <a:alpha val="80000"/>
                  </a:srgbClr>
                </a:solidFill>
                <a:ea typeface="+mn-lt"/>
                <a:cs typeface="+mn-lt"/>
              </a:rPr>
              <a:t>Ratings are generally positive, with most employees receiving between 2 and 4.</a:t>
            </a:r>
            <a:endParaRPr lang="en-US" sz="2800">
              <a:solidFill>
                <a:srgbClr val="FFFFFF">
                  <a:alpha val="80000"/>
                </a:srgbClr>
              </a:solidFill>
              <a:ea typeface="Source Sans Pro"/>
            </a:endParaRPr>
          </a:p>
          <a:p>
            <a:pPr marL="285750" indent="-285750">
              <a:buFont typeface="Arial"/>
              <a:buChar char="•"/>
            </a:pPr>
            <a:r>
              <a:rPr lang="en-US" sz="2800">
                <a:solidFill>
                  <a:srgbClr val="FFFFFF">
                    <a:alpha val="80000"/>
                  </a:srgbClr>
                </a:solidFill>
                <a:ea typeface="+mn-lt"/>
                <a:cs typeface="+mn-lt"/>
              </a:rPr>
              <a:t>The performance rating system may be stringent, resulting in a lower overall rating average.</a:t>
            </a:r>
            <a:endParaRPr lang="en-US" sz="2800">
              <a:solidFill>
                <a:srgbClr val="FFFFFF">
                  <a:alpha val="80000"/>
                </a:srgbClr>
              </a:solidFill>
              <a:ea typeface="Source Sans Pro"/>
            </a:endParaRPr>
          </a:p>
          <a:p>
            <a:endParaRPr lang="en-US"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latin typeface="Source Sans Pro"/>
              <a:ea typeface="Source Sans Pro"/>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211010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495451" y="1884063"/>
            <a:ext cx="11055227" cy="4453417"/>
          </a:xfrm>
        </p:spPr>
        <p:txBody>
          <a:bodyPr vert="horz" wrap="square" lIns="0" tIns="0" rIns="0" bIns="0" rtlCol="0" anchor="t">
            <a:normAutofit/>
          </a:bodyPr>
          <a:lstStyle/>
          <a:p>
            <a:r>
              <a:rPr lang="en-US" sz="4000" b="1" dirty="0"/>
              <a:t>Past Experience </a:t>
            </a:r>
          </a:p>
          <a:p>
            <a:pPr marL="285750" indent="-285750">
              <a:buFont typeface="Arial"/>
              <a:buChar char="•"/>
            </a:pPr>
            <a:r>
              <a:rPr lang="en-US" sz="2800">
                <a:solidFill>
                  <a:srgbClr val="FFFFFF">
                    <a:alpha val="80000"/>
                  </a:srgbClr>
                </a:solidFill>
                <a:ea typeface="+mn-lt"/>
                <a:cs typeface="+mn-lt"/>
              </a:rPr>
              <a:t>Most employees have very little past experience, as shown by the 25th percentile at 0 years and the median at 1 year.</a:t>
            </a:r>
            <a:endParaRPr lang="en-US" sz="2800">
              <a:solidFill>
                <a:srgbClr val="FFFFFF">
                  <a:alpha val="80000"/>
                </a:srgbClr>
              </a:solidFill>
              <a:ea typeface="Source Sans Pro"/>
            </a:endParaRPr>
          </a:p>
          <a:p>
            <a:pPr marL="285750" indent="-285750">
              <a:buFont typeface="Arial"/>
              <a:buChar char="•"/>
            </a:pPr>
            <a:r>
              <a:rPr lang="en-US" sz="2800" dirty="0">
                <a:solidFill>
                  <a:srgbClr val="FFFFFF">
                    <a:alpha val="80000"/>
                  </a:srgbClr>
                </a:solidFill>
                <a:ea typeface="+mn-lt"/>
                <a:cs typeface="+mn-lt"/>
              </a:rPr>
              <a:t>The workforce is predominantly junior, with many possibly starting their first job</a:t>
            </a:r>
            <a:endParaRPr lang="en-US" sz="2800"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latin typeface="Source Sans Pro"/>
              <a:ea typeface="Source Sans Pro"/>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43971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146710"/>
            <a:ext cx="10913552" cy="874045"/>
          </a:xfrm>
        </p:spPr>
        <p:txBody>
          <a:bodyPr anchor="b">
            <a:noAutofit/>
          </a:bodyPr>
          <a:lstStyle/>
          <a:p>
            <a:pPr algn="ctr"/>
            <a:r>
              <a:rPr lang="en-US" sz="6000" dirty="0">
                <a:ea typeface="+mj-lt"/>
                <a:cs typeface="+mj-lt"/>
              </a:rPr>
              <a:t>Correlation Matrix</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495451" y="1884063"/>
            <a:ext cx="11055227" cy="4453417"/>
          </a:xfrm>
        </p:spPr>
        <p:txBody>
          <a:bodyPr vert="horz" wrap="square" lIns="0" tIns="0" rIns="0" bIns="0" rtlCol="0" anchor="t">
            <a:normAutofit/>
          </a:bodyPr>
          <a:lstStyle/>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latin typeface="Source Sans Pro"/>
              <a:ea typeface="Source Sans Pro"/>
            </a:endParaRPr>
          </a:p>
          <a:p>
            <a:endParaRPr lang="en-US" sz="4000" dirty="0">
              <a:solidFill>
                <a:schemeClr val="tx1">
                  <a:alpha val="60000"/>
                </a:schemeClr>
              </a:solidFill>
              <a:ea typeface="Source Sans Pro"/>
            </a:endParaRPr>
          </a:p>
        </p:txBody>
      </p:sp>
      <p:pic>
        <p:nvPicPr>
          <p:cNvPr id="4" name="Picture 3" descr="A screenshot of a computer generated data&#10;&#10;Description automatically generated">
            <a:extLst>
              <a:ext uri="{FF2B5EF4-FFF2-40B4-BE49-F238E27FC236}">
                <a16:creationId xmlns:a16="http://schemas.microsoft.com/office/drawing/2014/main" id="{66C57D59-0024-ED6F-DE1D-55EA12D4808C}"/>
              </a:ext>
            </a:extLst>
          </p:cNvPr>
          <p:cNvPicPr>
            <a:picLocks noChangeAspect="1"/>
          </p:cNvPicPr>
          <p:nvPr/>
        </p:nvPicPr>
        <p:blipFill>
          <a:blip r:embed="rId2"/>
          <a:stretch>
            <a:fillRect/>
          </a:stretch>
        </p:blipFill>
        <p:spPr>
          <a:xfrm>
            <a:off x="878098" y="1204283"/>
            <a:ext cx="10450181" cy="5527734"/>
          </a:xfrm>
          <a:prstGeom prst="rect">
            <a:avLst/>
          </a:prstGeom>
        </p:spPr>
      </p:pic>
    </p:spTree>
    <p:extLst>
      <p:ext uri="{BB962C8B-B14F-4D97-AF65-F5344CB8AC3E}">
        <p14:creationId xmlns:p14="http://schemas.microsoft.com/office/powerpoint/2010/main" val="414131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Feature Engineering</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b="1" dirty="0">
                <a:solidFill>
                  <a:schemeClr val="tx1">
                    <a:alpha val="60000"/>
                  </a:schemeClr>
                </a:solidFill>
                <a:ea typeface="+mn-lt"/>
                <a:cs typeface="+mn-lt"/>
              </a:rPr>
              <a:t>New Features Created</a:t>
            </a:r>
            <a:endParaRPr lang="en-US" b="1">
              <a:solidFill>
                <a:schemeClr val="tx1">
                  <a:alpha val="60000"/>
                </a:schemeClr>
              </a:solidFill>
              <a:ea typeface="Source Sans Pro"/>
            </a:endParaRPr>
          </a:p>
          <a:p>
            <a:pPr marL="285750" indent="-285750">
              <a:buFont typeface="Arial"/>
              <a:buChar char="•"/>
            </a:pPr>
            <a:r>
              <a:rPr lang="en-US" sz="2800" dirty="0">
                <a:solidFill>
                  <a:schemeClr val="tx1">
                    <a:alpha val="60000"/>
                  </a:schemeClr>
                </a:solidFill>
                <a:ea typeface="+mn-lt"/>
                <a:cs typeface="+mn-lt"/>
              </a:rPr>
              <a:t>Tenure (difference between DOJ and CURRENT DATE).</a:t>
            </a:r>
            <a:endParaRPr lang="en-US" sz="2800">
              <a:solidFill>
                <a:schemeClr val="tx1">
                  <a:alpha val="60000"/>
                </a:schemeClr>
              </a:solidFill>
              <a:ea typeface="Source Sans Pro"/>
            </a:endParaRPr>
          </a:p>
          <a:p>
            <a:pPr marL="285750" indent="-285750">
              <a:buFont typeface="Arial"/>
              <a:buChar char="•"/>
            </a:pPr>
            <a:r>
              <a:rPr lang="en-US" sz="2800" dirty="0">
                <a:solidFill>
                  <a:schemeClr val="tx1">
                    <a:alpha val="60000"/>
                  </a:schemeClr>
                </a:solidFill>
                <a:ea typeface="+mn-lt"/>
                <a:cs typeface="+mn-lt"/>
              </a:rPr>
              <a:t>Total leaves (sum of LEAVES USED and LEAVES REMAINING)</a:t>
            </a:r>
          </a:p>
          <a:p>
            <a:pPr marL="285750" indent="-285750">
              <a:buFont typeface="Arial"/>
              <a:buChar char="•"/>
            </a:pPr>
            <a:r>
              <a:rPr lang="en-US" sz="2800" dirty="0">
                <a:solidFill>
                  <a:schemeClr val="tx1">
                    <a:alpha val="60000"/>
                  </a:schemeClr>
                </a:solidFill>
                <a:ea typeface="+mn-lt"/>
                <a:cs typeface="+mn-lt"/>
              </a:rPr>
              <a:t>Interaction terms between features like DESIGNATION and RATINGS.</a:t>
            </a:r>
            <a:endParaRPr lang="en-US" sz="2800" dirty="0">
              <a:solidFill>
                <a:schemeClr val="tx1">
                  <a:alpha val="60000"/>
                </a:schemeClr>
              </a:solidFill>
              <a:latin typeface="Source Sans Pro"/>
              <a:ea typeface="+mn-lt"/>
              <a:cs typeface="+mn-lt"/>
            </a:endParaRPr>
          </a:p>
        </p:txBody>
      </p:sp>
    </p:spTree>
    <p:extLst>
      <p:ext uri="{BB962C8B-B14F-4D97-AF65-F5344CB8AC3E}">
        <p14:creationId xmlns:p14="http://schemas.microsoft.com/office/powerpoint/2010/main" val="2288670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218595"/>
            <a:ext cx="10913552" cy="1981102"/>
          </a:xfrm>
        </p:spPr>
        <p:txBody>
          <a:bodyPr anchor="b">
            <a:noAutofit/>
          </a:bodyPr>
          <a:lstStyle/>
          <a:p>
            <a:pPr algn="ctr"/>
            <a:r>
              <a:rPr lang="en-US" sz="6000"/>
              <a:t>Data Preprocessing</a:t>
            </a:r>
            <a:endParaRPr lang="en-US" sz="6000">
              <a:solidFill>
                <a:srgbClr val="000000"/>
              </a:solidFill>
            </a:endParaRPr>
          </a:p>
          <a:p>
            <a:pPr algn="ctr"/>
            <a:endParaRPr lang="en-US" sz="6000"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b="1" dirty="0">
                <a:solidFill>
                  <a:schemeClr val="tx1">
                    <a:alpha val="60000"/>
                  </a:schemeClr>
                </a:solidFill>
                <a:latin typeface="Arial"/>
                <a:ea typeface="+mn-lt"/>
                <a:cs typeface="Arial"/>
              </a:rPr>
              <a:t>Steps in Preprocessing</a:t>
            </a:r>
            <a:endParaRPr lang="en-US" sz="4000" dirty="0">
              <a:solidFill>
                <a:schemeClr val="tx1">
                  <a:alpha val="60000"/>
                </a:schemeClr>
              </a:solidFill>
              <a:latin typeface="Arial"/>
              <a:ea typeface="+mn-lt"/>
              <a:cs typeface="Arial"/>
            </a:endParaRPr>
          </a:p>
          <a:p>
            <a:pPr marL="285750" indent="-285750">
              <a:buFont typeface="Arial,Sans-Serif"/>
              <a:buChar char="•"/>
            </a:pPr>
            <a:r>
              <a:rPr lang="en-US" sz="2800" dirty="0">
                <a:solidFill>
                  <a:schemeClr val="tx1">
                    <a:alpha val="60000"/>
                  </a:schemeClr>
                </a:solidFill>
                <a:latin typeface="Arial"/>
                <a:ea typeface="+mn-lt"/>
                <a:cs typeface="Arial"/>
              </a:rPr>
              <a:t>Handling missing values.</a:t>
            </a:r>
          </a:p>
          <a:p>
            <a:pPr marL="285750" indent="-285750">
              <a:buFont typeface="Arial,Sans-Serif"/>
              <a:buChar char="•"/>
            </a:pPr>
            <a:r>
              <a:rPr lang="en-US" sz="2800" dirty="0">
                <a:solidFill>
                  <a:schemeClr val="tx1">
                    <a:alpha val="60000"/>
                  </a:schemeClr>
                </a:solidFill>
                <a:latin typeface="Arial"/>
                <a:ea typeface="+mn-lt"/>
                <a:cs typeface="Arial"/>
              </a:rPr>
              <a:t>Encoding categorical variables.</a:t>
            </a:r>
          </a:p>
          <a:p>
            <a:pPr marL="285750" indent="-285750">
              <a:buFont typeface="Arial,Sans-Serif"/>
              <a:buChar char="•"/>
            </a:pPr>
            <a:r>
              <a:rPr lang="en-US" sz="2800" dirty="0">
                <a:solidFill>
                  <a:schemeClr val="tx1">
                    <a:alpha val="60000"/>
                  </a:schemeClr>
                </a:solidFill>
                <a:latin typeface="Arial"/>
                <a:ea typeface="+mn-lt"/>
                <a:cs typeface="Arial"/>
              </a:rPr>
              <a:t>Scaling/normalizing numerical features.</a:t>
            </a:r>
            <a:endParaRPr lang="en-US" dirty="0"/>
          </a:p>
        </p:txBody>
      </p:sp>
    </p:spTree>
    <p:extLst>
      <p:ext uri="{BB962C8B-B14F-4D97-AF65-F5344CB8AC3E}">
        <p14:creationId xmlns:p14="http://schemas.microsoft.com/office/powerpoint/2010/main" val="256827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Model Development</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dirty="0">
                <a:solidFill>
                  <a:schemeClr val="tx1">
                    <a:alpha val="60000"/>
                  </a:schemeClr>
                </a:solidFill>
                <a:ea typeface="+mn-lt"/>
                <a:cs typeface="+mn-lt"/>
              </a:rPr>
              <a:t>Models Used</a:t>
            </a:r>
            <a:endParaRPr lang="en-US" dirty="0">
              <a:solidFill>
                <a:schemeClr val="tx1">
                  <a:alpha val="60000"/>
                </a:schemeClr>
              </a:solidFill>
            </a:endParaRPr>
          </a:p>
          <a:p>
            <a:pPr marL="285750" indent="-285750">
              <a:buFont typeface="Arial"/>
              <a:buChar char="•"/>
            </a:pPr>
            <a:r>
              <a:rPr lang="en-US" sz="4000" dirty="0">
                <a:solidFill>
                  <a:schemeClr val="tx1">
                    <a:alpha val="60000"/>
                  </a:schemeClr>
                </a:solidFill>
                <a:ea typeface="+mn-lt"/>
                <a:cs typeface="+mn-lt"/>
              </a:rPr>
              <a:t>Linear Regression</a:t>
            </a:r>
            <a:endParaRPr lang="en-US" sz="4000" dirty="0">
              <a:solidFill>
                <a:schemeClr val="tx1">
                  <a:alpha val="60000"/>
                </a:schemeClr>
              </a:solidFill>
              <a:ea typeface="Source Sans Pro"/>
            </a:endParaRPr>
          </a:p>
          <a:p>
            <a:pPr marL="285750" indent="-285750">
              <a:buFont typeface="Arial"/>
              <a:buChar char="•"/>
            </a:pPr>
            <a:r>
              <a:rPr lang="en-US" sz="4000" dirty="0">
                <a:solidFill>
                  <a:schemeClr val="tx1">
                    <a:alpha val="60000"/>
                  </a:schemeClr>
                </a:solidFill>
                <a:ea typeface="+mn-lt"/>
                <a:cs typeface="+mn-lt"/>
              </a:rPr>
              <a:t>Decision Trees</a:t>
            </a:r>
          </a:p>
          <a:p>
            <a:pPr marL="285750" indent="-285750">
              <a:buFont typeface="Arial"/>
              <a:buChar char="•"/>
            </a:pPr>
            <a:r>
              <a:rPr lang="en-US" sz="4000">
                <a:solidFill>
                  <a:schemeClr val="tx1">
                    <a:alpha val="60000"/>
                  </a:schemeClr>
                </a:solidFill>
                <a:ea typeface="+mn-lt"/>
                <a:cs typeface="+mn-lt"/>
              </a:rPr>
              <a:t>Random Forest</a:t>
            </a:r>
          </a:p>
          <a:p>
            <a:pPr marL="285750" indent="-285750">
              <a:buFont typeface="Arial"/>
              <a:buChar char="•"/>
            </a:pPr>
            <a:r>
              <a:rPr lang="en-US" sz="4000" dirty="0">
                <a:solidFill>
                  <a:schemeClr val="tx1">
                    <a:alpha val="60000"/>
                  </a:schemeClr>
                </a:solidFill>
                <a:ea typeface="+mn-lt"/>
                <a:cs typeface="+mn-lt"/>
              </a:rPr>
              <a:t>Gradient Boosting</a:t>
            </a:r>
            <a:endParaRPr lang="en-US" sz="4000" dirty="0">
              <a:solidFill>
                <a:schemeClr val="tx1">
                  <a:alpha val="60000"/>
                </a:schemeClr>
              </a:solidFill>
              <a:latin typeface="Source Sans Pro"/>
              <a:ea typeface="+mn-lt"/>
              <a:cs typeface="+mn-lt"/>
            </a:endParaRPr>
          </a:p>
        </p:txBody>
      </p:sp>
    </p:spTree>
    <p:extLst>
      <p:ext uri="{BB962C8B-B14F-4D97-AF65-F5344CB8AC3E}">
        <p14:creationId xmlns:p14="http://schemas.microsoft.com/office/powerpoint/2010/main" val="1457684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Model Evaluation</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dirty="0">
                <a:solidFill>
                  <a:schemeClr val="tx1">
                    <a:alpha val="60000"/>
                  </a:schemeClr>
                </a:solidFill>
                <a:ea typeface="+mn-lt"/>
                <a:cs typeface="+mn-lt"/>
              </a:rPr>
              <a:t>Evaluation Metrics</a:t>
            </a:r>
            <a:endParaRPr lang="en-US" dirty="0">
              <a:solidFill>
                <a:schemeClr val="tx1">
                  <a:alpha val="60000"/>
                </a:schemeClr>
              </a:solidFill>
            </a:endParaRPr>
          </a:p>
          <a:p>
            <a:pPr marL="285750" indent="-285750">
              <a:buFont typeface="Arial"/>
              <a:buChar char="•"/>
            </a:pPr>
            <a:r>
              <a:rPr lang="en-US" sz="4000" dirty="0">
                <a:solidFill>
                  <a:schemeClr val="tx1">
                    <a:alpha val="60000"/>
                  </a:schemeClr>
                </a:solidFill>
                <a:ea typeface="+mn-lt"/>
                <a:cs typeface="+mn-lt"/>
              </a:rPr>
              <a:t>Mean Absolute Error (MAE)</a:t>
            </a:r>
            <a:endParaRPr lang="en-US" sz="4000" dirty="0">
              <a:solidFill>
                <a:schemeClr val="tx1">
                  <a:alpha val="60000"/>
                </a:schemeClr>
              </a:solidFill>
              <a:ea typeface="Source Sans Pro"/>
            </a:endParaRPr>
          </a:p>
          <a:p>
            <a:pPr marL="285750" indent="-285750">
              <a:buFont typeface="Arial"/>
              <a:buChar char="•"/>
            </a:pPr>
            <a:r>
              <a:rPr lang="en-US" sz="4000" dirty="0">
                <a:solidFill>
                  <a:schemeClr val="tx1">
                    <a:alpha val="60000"/>
                  </a:schemeClr>
                </a:solidFill>
                <a:ea typeface="+mn-lt"/>
                <a:cs typeface="+mn-lt"/>
              </a:rPr>
              <a:t>Mean Squared Error (MSE)</a:t>
            </a:r>
          </a:p>
          <a:p>
            <a:pPr marL="285750" indent="-285750">
              <a:buFont typeface="Arial"/>
              <a:buChar char="•"/>
            </a:pPr>
            <a:r>
              <a:rPr lang="en-US" sz="4000" dirty="0">
                <a:solidFill>
                  <a:schemeClr val="tx1">
                    <a:alpha val="60000"/>
                  </a:schemeClr>
                </a:solidFill>
                <a:ea typeface="+mn-lt"/>
                <a:cs typeface="+mn-lt"/>
              </a:rPr>
              <a:t>Root Mean Squared Error (RMSE)</a:t>
            </a:r>
          </a:p>
          <a:p>
            <a:pPr marL="285750" indent="-285750">
              <a:buFont typeface="Arial"/>
              <a:buChar char="•"/>
            </a:pPr>
            <a:r>
              <a:rPr lang="en-US" sz="4000" dirty="0">
                <a:solidFill>
                  <a:schemeClr val="tx1">
                    <a:alpha val="60000"/>
                  </a:schemeClr>
                </a:solidFill>
                <a:ea typeface="+mn-lt"/>
                <a:cs typeface="+mn-lt"/>
              </a:rPr>
              <a:t>R-squared (R2) score</a:t>
            </a:r>
            <a:endParaRPr lang="en-US" sz="4000" dirty="0">
              <a:solidFill>
                <a:schemeClr val="tx1">
                  <a:alpha val="60000"/>
                </a:schemeClr>
              </a:solidFill>
              <a:latin typeface="Source Sans Pro"/>
              <a:ea typeface="+mn-lt"/>
              <a:cs typeface="+mn-lt"/>
            </a:endParaRPr>
          </a:p>
        </p:txBody>
      </p:sp>
    </p:spTree>
    <p:extLst>
      <p:ext uri="{BB962C8B-B14F-4D97-AF65-F5344CB8AC3E}">
        <p14:creationId xmlns:p14="http://schemas.microsoft.com/office/powerpoint/2010/main" val="871983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Model Performance Overview</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a:solidFill>
                  <a:schemeClr val="tx1">
                    <a:alpha val="60000"/>
                  </a:schemeClr>
                </a:solidFill>
                <a:ea typeface="+mn-lt"/>
                <a:cs typeface="+mn-lt"/>
              </a:rPr>
              <a:t>1. Linear Regression Performance:</a:t>
            </a:r>
          </a:p>
          <a:p>
            <a:pPr marL="571500" indent="-571500">
              <a:buChar char="•"/>
            </a:pPr>
            <a:r>
              <a:rPr lang="en-US" sz="2800">
                <a:solidFill>
                  <a:schemeClr val="tx1">
                    <a:alpha val="60000"/>
                  </a:schemeClr>
                </a:solidFill>
                <a:ea typeface="+mn-lt"/>
                <a:cs typeface="+mn-lt"/>
              </a:rPr>
              <a:t>Mean Absolute Error (MAE): 4624.47</a:t>
            </a:r>
            <a:endParaRPr lang="en-US" sz="2800">
              <a:solidFill>
                <a:schemeClr val="tx1">
                  <a:alpha val="60000"/>
                </a:schemeClr>
              </a:solidFill>
            </a:endParaRPr>
          </a:p>
          <a:p>
            <a:pPr marL="571500" indent="-571500">
              <a:buChar char="•"/>
            </a:pPr>
            <a:r>
              <a:rPr lang="en-US" sz="2800" dirty="0">
                <a:solidFill>
                  <a:schemeClr val="tx1">
                    <a:alpha val="60000"/>
                  </a:schemeClr>
                </a:solidFill>
                <a:ea typeface="+mn-lt"/>
                <a:cs typeface="+mn-lt"/>
              </a:rPr>
              <a:t>Mean Squared Error (MSE): 96520358.42</a:t>
            </a:r>
            <a:endParaRPr lang="en-US" sz="2800">
              <a:solidFill>
                <a:schemeClr val="tx1">
                  <a:alpha val="60000"/>
                </a:schemeClr>
              </a:solidFill>
            </a:endParaRPr>
          </a:p>
          <a:p>
            <a:pPr marL="571500" indent="-571500">
              <a:buChar char="•"/>
            </a:pPr>
            <a:r>
              <a:rPr lang="en-US" sz="2800">
                <a:solidFill>
                  <a:schemeClr val="tx1">
                    <a:alpha val="60000"/>
                  </a:schemeClr>
                </a:solidFill>
                <a:ea typeface="+mn-lt"/>
                <a:cs typeface="+mn-lt"/>
              </a:rPr>
              <a:t>Root Mean Squared Error (RMSE): 9824.48</a:t>
            </a:r>
            <a:endParaRPr lang="en-US" sz="2800">
              <a:solidFill>
                <a:schemeClr val="tx1">
                  <a:alpha val="60000"/>
                </a:schemeClr>
              </a:solidFill>
            </a:endParaRPr>
          </a:p>
          <a:p>
            <a:pPr marL="571500" indent="-571500">
              <a:buChar char="•"/>
            </a:pPr>
            <a:r>
              <a:rPr lang="en-US" sz="2800">
                <a:solidFill>
                  <a:schemeClr val="tx1">
                    <a:alpha val="60000"/>
                  </a:schemeClr>
                </a:solidFill>
                <a:ea typeface="+mn-lt"/>
                <a:cs typeface="+mn-lt"/>
              </a:rPr>
              <a:t>R-squared (R2): 0.9419</a:t>
            </a:r>
            <a:endParaRPr lang="en-US" sz="2800">
              <a:solidFill>
                <a:schemeClr val="tx1">
                  <a:alpha val="60000"/>
                </a:schemeClr>
              </a:solidFill>
              <a:ea typeface="Source Sans Pro"/>
            </a:endParaRPr>
          </a:p>
        </p:txBody>
      </p:sp>
    </p:spTree>
    <p:extLst>
      <p:ext uri="{BB962C8B-B14F-4D97-AF65-F5344CB8AC3E}">
        <p14:creationId xmlns:p14="http://schemas.microsoft.com/office/powerpoint/2010/main" val="118506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Model Performance Overview</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dirty="0">
                <a:solidFill>
                  <a:schemeClr val="tx1">
                    <a:alpha val="60000"/>
                  </a:schemeClr>
                </a:solidFill>
                <a:ea typeface="+mn-lt"/>
                <a:cs typeface="+mn-lt"/>
              </a:rPr>
              <a:t>2. Decision Tree:</a:t>
            </a:r>
          </a:p>
          <a:p>
            <a:pPr marL="571500" indent="-571500">
              <a:buChar char="•"/>
            </a:pPr>
            <a:r>
              <a:rPr lang="en-US" sz="2800" dirty="0">
                <a:solidFill>
                  <a:schemeClr val="tx1">
                    <a:alpha val="60000"/>
                  </a:schemeClr>
                </a:solidFill>
                <a:ea typeface="+mn-lt"/>
                <a:cs typeface="+mn-lt"/>
              </a:rPr>
              <a:t>Mean Absolute Error (MAE): (5067.61)</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Mean Squared Error (MSE): (100,353,298.71)</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Root Mean Squared Error (RMSE): (10017.65)</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R-squared (R2): (0.9396)</a:t>
            </a:r>
            <a:endParaRPr lang="en-US" sz="2800" dirty="0">
              <a:solidFill>
                <a:schemeClr val="tx1">
                  <a:alpha val="60000"/>
                </a:schemeClr>
              </a:solidFill>
              <a:ea typeface="Source Sans Pro"/>
            </a:endParaRPr>
          </a:p>
        </p:txBody>
      </p:sp>
    </p:spTree>
    <p:extLst>
      <p:ext uri="{BB962C8B-B14F-4D97-AF65-F5344CB8AC3E}">
        <p14:creationId xmlns:p14="http://schemas.microsoft.com/office/powerpoint/2010/main" val="1557185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Model Performance Overview</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dirty="0">
                <a:solidFill>
                  <a:schemeClr val="tx1">
                    <a:alpha val="60000"/>
                  </a:schemeClr>
                </a:solidFill>
                <a:ea typeface="+mn-lt"/>
                <a:cs typeface="+mn-lt"/>
              </a:rPr>
              <a:t>3. Random Forest:</a:t>
            </a:r>
          </a:p>
          <a:p>
            <a:pPr marL="571500" indent="-571500">
              <a:buChar char="•"/>
            </a:pPr>
            <a:r>
              <a:rPr lang="en-US" sz="2800" dirty="0">
                <a:solidFill>
                  <a:schemeClr val="tx1">
                    <a:alpha val="60000"/>
                  </a:schemeClr>
                </a:solidFill>
                <a:ea typeface="+mn-lt"/>
                <a:cs typeface="+mn-lt"/>
              </a:rPr>
              <a:t>Mean Absolute Error (MAE): 4697.04</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Mean Squared Error (MSE):125,739,932.02</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Root Mean Squared Error (RMSE): 11213.38</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R-squared (R2): 0.9243</a:t>
            </a:r>
            <a:endParaRPr lang="en-US" sz="2800" dirty="0">
              <a:solidFill>
                <a:schemeClr val="tx1">
                  <a:alpha val="60000"/>
                </a:schemeClr>
              </a:solidFill>
              <a:ea typeface="Source Sans Pro"/>
            </a:endParaRPr>
          </a:p>
        </p:txBody>
      </p:sp>
    </p:spTree>
    <p:extLst>
      <p:ext uri="{BB962C8B-B14F-4D97-AF65-F5344CB8AC3E}">
        <p14:creationId xmlns:p14="http://schemas.microsoft.com/office/powerpoint/2010/main" val="211789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Introduction</a:t>
            </a:r>
            <a:endParaRPr lang="en-US"/>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b="1" dirty="0">
                <a:solidFill>
                  <a:schemeClr val="tx1">
                    <a:alpha val="60000"/>
                  </a:schemeClr>
                </a:solidFill>
                <a:latin typeface="Source Sans Pro"/>
                <a:ea typeface="+mn-lt"/>
                <a:cs typeface="+mn-lt"/>
              </a:rPr>
              <a:t>Project Objective</a:t>
            </a:r>
            <a:endParaRPr lang="en-US">
              <a:solidFill>
                <a:schemeClr val="tx1">
                  <a:alpha val="60000"/>
                </a:schemeClr>
              </a:solidFill>
              <a:latin typeface="Source Sans Pro"/>
              <a:ea typeface="Source Sans Pro"/>
            </a:endParaRPr>
          </a:p>
          <a:p>
            <a:pPr marL="285750" indent="-285750">
              <a:buFont typeface="Arial"/>
              <a:buChar char="•"/>
            </a:pPr>
            <a:r>
              <a:rPr lang="en-US" sz="2800" dirty="0">
                <a:solidFill>
                  <a:schemeClr val="tx1">
                    <a:alpha val="60000"/>
                  </a:schemeClr>
                </a:solidFill>
                <a:latin typeface="Source Sans Pro"/>
                <a:ea typeface="+mn-lt"/>
                <a:cs typeface="+mn-lt"/>
              </a:rPr>
              <a:t>Predict the salaries of data professionals.</a:t>
            </a:r>
            <a:endParaRPr lang="en-US" sz="2800">
              <a:solidFill>
                <a:schemeClr val="tx1">
                  <a:alpha val="60000"/>
                </a:schemeClr>
              </a:solidFill>
              <a:latin typeface="Source Sans Pro"/>
              <a:ea typeface="Source Sans Pro"/>
            </a:endParaRPr>
          </a:p>
          <a:p>
            <a:pPr marL="285750" indent="-285750">
              <a:buFont typeface="Arial"/>
              <a:buChar char="•"/>
            </a:pPr>
            <a:r>
              <a:rPr lang="en-US" sz="2800" dirty="0">
                <a:solidFill>
                  <a:schemeClr val="tx1">
                    <a:alpha val="60000"/>
                  </a:schemeClr>
                </a:solidFill>
                <a:latin typeface="Source Sans Pro"/>
                <a:ea typeface="+mn-lt"/>
                <a:cs typeface="+mn-lt"/>
              </a:rPr>
              <a:t>Provide actionable insights for job seekers and employers.</a:t>
            </a:r>
          </a:p>
        </p:txBody>
      </p:sp>
    </p:spTree>
    <p:extLst>
      <p:ext uri="{BB962C8B-B14F-4D97-AF65-F5344CB8AC3E}">
        <p14:creationId xmlns:p14="http://schemas.microsoft.com/office/powerpoint/2010/main" val="439656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Model Performance Overview</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dirty="0">
                <a:solidFill>
                  <a:schemeClr val="tx1">
                    <a:alpha val="60000"/>
                  </a:schemeClr>
                </a:solidFill>
                <a:ea typeface="+mn-lt"/>
                <a:cs typeface="+mn-lt"/>
              </a:rPr>
              <a:t>4. Gradient Boosting:</a:t>
            </a:r>
          </a:p>
          <a:p>
            <a:pPr marL="571500" indent="-571500">
              <a:buChar char="•"/>
            </a:pPr>
            <a:r>
              <a:rPr lang="en-US" sz="2800" dirty="0">
                <a:solidFill>
                  <a:schemeClr val="tx1">
                    <a:alpha val="60000"/>
                  </a:schemeClr>
                </a:solidFill>
                <a:ea typeface="+mn-lt"/>
                <a:cs typeface="+mn-lt"/>
              </a:rPr>
              <a:t>Mean Absolute Error (MAE): 4698.53</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Mean Squared Error (MSE): 135,102,559.37</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Root Mean Squared Error (RMSE): 11623.36</a:t>
            </a:r>
            <a:endParaRPr lang="en-US" sz="2800" dirty="0">
              <a:solidFill>
                <a:schemeClr val="tx1">
                  <a:alpha val="60000"/>
                </a:schemeClr>
              </a:solidFill>
            </a:endParaRPr>
          </a:p>
          <a:p>
            <a:pPr marL="571500" indent="-571500">
              <a:buChar char="•"/>
            </a:pPr>
            <a:r>
              <a:rPr lang="en-US" sz="2800" dirty="0">
                <a:solidFill>
                  <a:schemeClr val="tx1">
                    <a:alpha val="60000"/>
                  </a:schemeClr>
                </a:solidFill>
                <a:ea typeface="+mn-lt"/>
                <a:cs typeface="+mn-lt"/>
              </a:rPr>
              <a:t>R-squared (R2): 0.9186</a:t>
            </a:r>
            <a:endParaRPr lang="en-US" sz="2800" dirty="0">
              <a:solidFill>
                <a:schemeClr val="tx1">
                  <a:alpha val="60000"/>
                </a:schemeClr>
              </a:solidFill>
              <a:ea typeface="Source Sans Pro"/>
            </a:endParaRPr>
          </a:p>
        </p:txBody>
      </p:sp>
    </p:spTree>
    <p:extLst>
      <p:ext uri="{BB962C8B-B14F-4D97-AF65-F5344CB8AC3E}">
        <p14:creationId xmlns:p14="http://schemas.microsoft.com/office/powerpoint/2010/main" val="1830932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2937"/>
            <a:ext cx="10913552" cy="960308"/>
          </a:xfrm>
        </p:spPr>
        <p:txBody>
          <a:bodyPr anchor="b">
            <a:noAutofit/>
          </a:bodyPr>
          <a:lstStyle/>
          <a:p>
            <a:pPr algn="ctr"/>
            <a:r>
              <a:rPr lang="en-US" sz="6000" dirty="0">
                <a:ea typeface="+mj-lt"/>
                <a:cs typeface="+mj-lt"/>
              </a:rPr>
              <a:t>Best Model Selection</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164772" y="963915"/>
            <a:ext cx="12004133" cy="5704244"/>
          </a:xfrm>
        </p:spPr>
        <p:txBody>
          <a:bodyPr vert="horz" wrap="square" lIns="0" tIns="0" rIns="0" bIns="0" rtlCol="0" anchor="t">
            <a:noAutofit/>
          </a:bodyPr>
          <a:lstStyle/>
          <a:p>
            <a:r>
              <a:rPr lang="en-US" sz="4000" b="1" dirty="0">
                <a:solidFill>
                  <a:schemeClr val="tx1">
                    <a:alpha val="60000"/>
                  </a:schemeClr>
                </a:solidFill>
                <a:ea typeface="+mn-lt"/>
                <a:cs typeface="+mn-lt"/>
              </a:rPr>
              <a:t>Model Performance Comparison</a:t>
            </a:r>
          </a:p>
          <a:p>
            <a:pPr marL="285750" indent="-285750">
              <a:buFont typeface="Arial"/>
              <a:buChar char="•"/>
            </a:pPr>
            <a:r>
              <a:rPr lang="en-US" sz="2800" b="1" dirty="0">
                <a:solidFill>
                  <a:schemeClr val="tx1">
                    <a:alpha val="60000"/>
                  </a:schemeClr>
                </a:solidFill>
                <a:ea typeface="+mn-lt"/>
                <a:cs typeface="+mn-lt"/>
              </a:rPr>
              <a:t>Best Model</a:t>
            </a:r>
            <a:r>
              <a:rPr lang="en-US" sz="2800" dirty="0">
                <a:solidFill>
                  <a:schemeClr val="tx1">
                    <a:alpha val="60000"/>
                  </a:schemeClr>
                </a:solidFill>
                <a:ea typeface="+mn-lt"/>
                <a:cs typeface="+mn-lt"/>
              </a:rPr>
              <a:t>: The </a:t>
            </a:r>
            <a:r>
              <a:rPr lang="en-US" sz="2800" b="1" dirty="0">
                <a:solidFill>
                  <a:schemeClr val="tx1">
                    <a:alpha val="60000"/>
                  </a:schemeClr>
                </a:solidFill>
                <a:ea typeface="+mn-lt"/>
                <a:cs typeface="+mn-lt"/>
              </a:rPr>
              <a:t>Linear Regression model</a:t>
            </a:r>
            <a:r>
              <a:rPr lang="en-US" sz="2800" dirty="0">
                <a:solidFill>
                  <a:schemeClr val="tx1">
                    <a:alpha val="60000"/>
                  </a:schemeClr>
                </a:solidFill>
                <a:ea typeface="+mn-lt"/>
                <a:cs typeface="+mn-lt"/>
              </a:rPr>
              <a:t> performed the best in terms of MAE, RMSE, and R2, indicating it has the most accurate and reliable predictions for salary.</a:t>
            </a:r>
            <a:endParaRPr lang="en-US" sz="2800">
              <a:solidFill>
                <a:schemeClr val="tx1">
                  <a:alpha val="60000"/>
                </a:schemeClr>
              </a:solidFill>
              <a:ea typeface="Source Sans Pro"/>
            </a:endParaRPr>
          </a:p>
          <a:p>
            <a:pPr marL="285750" indent="-285750">
              <a:buFont typeface="Arial"/>
              <a:buChar char="•"/>
            </a:pPr>
            <a:r>
              <a:rPr lang="en-US" sz="2800" b="1" dirty="0">
                <a:solidFill>
                  <a:schemeClr val="tx1">
                    <a:alpha val="60000"/>
                  </a:schemeClr>
                </a:solidFill>
                <a:ea typeface="+mn-lt"/>
                <a:cs typeface="+mn-lt"/>
              </a:rPr>
              <a:t>Decision Tree</a:t>
            </a:r>
            <a:r>
              <a:rPr lang="en-US" sz="2800" dirty="0">
                <a:solidFill>
                  <a:schemeClr val="tx1">
                    <a:alpha val="60000"/>
                  </a:schemeClr>
                </a:solidFill>
                <a:ea typeface="+mn-lt"/>
                <a:cs typeface="+mn-lt"/>
              </a:rPr>
              <a:t>: Slightly worse than Linear Regression but still a good model with high R2.</a:t>
            </a:r>
            <a:endParaRPr lang="en-US" sz="2800">
              <a:solidFill>
                <a:schemeClr val="tx1">
                  <a:alpha val="60000"/>
                </a:schemeClr>
              </a:solidFill>
              <a:ea typeface="Source Sans Pro"/>
            </a:endParaRPr>
          </a:p>
          <a:p>
            <a:pPr marL="285750" indent="-285750">
              <a:buFont typeface="Arial"/>
              <a:buChar char="•"/>
            </a:pPr>
            <a:r>
              <a:rPr lang="en-US" sz="2800" b="1" dirty="0">
                <a:solidFill>
                  <a:schemeClr val="tx1">
                    <a:alpha val="60000"/>
                  </a:schemeClr>
                </a:solidFill>
                <a:ea typeface="+mn-lt"/>
                <a:cs typeface="+mn-lt"/>
              </a:rPr>
              <a:t>Random Forest</a:t>
            </a:r>
            <a:r>
              <a:rPr lang="en-US" sz="2800" dirty="0">
                <a:solidFill>
                  <a:schemeClr val="tx1">
                    <a:alpha val="60000"/>
                  </a:schemeClr>
                </a:solidFill>
                <a:ea typeface="+mn-lt"/>
                <a:cs typeface="+mn-lt"/>
              </a:rPr>
              <a:t>: Slightly underperforms compared to Linear Regression and Decision Tree, indicating the model may be overfitting or less suitable for this dataset.</a:t>
            </a:r>
            <a:endParaRPr lang="en-US" sz="2800">
              <a:solidFill>
                <a:schemeClr val="tx1">
                  <a:alpha val="60000"/>
                </a:schemeClr>
              </a:solidFill>
              <a:ea typeface="Source Sans Pro"/>
            </a:endParaRPr>
          </a:p>
          <a:p>
            <a:pPr marL="285750" indent="-285750">
              <a:buFont typeface="Arial"/>
              <a:buChar char="•"/>
            </a:pPr>
            <a:r>
              <a:rPr lang="en-US" sz="2800" b="1" dirty="0">
                <a:solidFill>
                  <a:schemeClr val="tx1">
                    <a:alpha val="60000"/>
                  </a:schemeClr>
                </a:solidFill>
                <a:ea typeface="+mn-lt"/>
                <a:cs typeface="+mn-lt"/>
              </a:rPr>
              <a:t>Gradient Boosting</a:t>
            </a:r>
            <a:r>
              <a:rPr lang="en-US" sz="2800" dirty="0">
                <a:solidFill>
                  <a:schemeClr val="tx1">
                    <a:alpha val="60000"/>
                  </a:schemeClr>
                </a:solidFill>
                <a:ea typeface="+mn-lt"/>
                <a:cs typeface="+mn-lt"/>
              </a:rPr>
              <a:t>: Shows the worst performance in terms of error metrics and R2 value, suggesting it may not be the best choice for this specific problem.</a:t>
            </a:r>
            <a:endParaRPr lang="en-US" sz="2800">
              <a:solidFill>
                <a:schemeClr val="tx1">
                  <a:alpha val="60000"/>
                </a:schemeClr>
              </a:solidFill>
              <a:ea typeface="Source Sans Pro"/>
            </a:endParaRPr>
          </a:p>
          <a:p>
            <a:endParaRPr lang="en-US" dirty="0">
              <a:solidFill>
                <a:schemeClr val="tx1">
                  <a:alpha val="60000"/>
                </a:schemeClr>
              </a:solidFill>
              <a:ea typeface="Source Sans Pro"/>
            </a:endParaRPr>
          </a:p>
        </p:txBody>
      </p:sp>
    </p:spTree>
    <p:extLst>
      <p:ext uri="{BB962C8B-B14F-4D97-AF65-F5344CB8AC3E}">
        <p14:creationId xmlns:p14="http://schemas.microsoft.com/office/powerpoint/2010/main" val="3307030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Recommendations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711111" y="1984704"/>
            <a:ext cx="10623908" cy="4352776"/>
          </a:xfrm>
        </p:spPr>
        <p:txBody>
          <a:bodyPr vert="horz" wrap="square" lIns="0" tIns="0" rIns="0" bIns="0" rtlCol="0" anchor="t">
            <a:normAutofit/>
          </a:bodyPr>
          <a:lstStyle/>
          <a:p>
            <a:r>
              <a:rPr lang="en-US" sz="4000" b="1" dirty="0">
                <a:solidFill>
                  <a:schemeClr val="tx1">
                    <a:alpha val="60000"/>
                  </a:schemeClr>
                </a:solidFill>
                <a:ea typeface="+mn-lt"/>
                <a:cs typeface="+mn-lt"/>
              </a:rPr>
              <a:t>Key Findings</a:t>
            </a:r>
            <a:endParaRPr lang="en-US" b="1" dirty="0">
              <a:solidFill>
                <a:schemeClr val="tx1">
                  <a:alpha val="60000"/>
                </a:schemeClr>
              </a:solidFill>
              <a:ea typeface="+mn-lt"/>
              <a:cs typeface="+mn-lt"/>
            </a:endParaRPr>
          </a:p>
          <a:p>
            <a:r>
              <a:rPr lang="en-US" sz="2800" dirty="0">
                <a:solidFill>
                  <a:schemeClr val="tx1">
                    <a:alpha val="60000"/>
                  </a:schemeClr>
                </a:solidFill>
                <a:ea typeface="+mn-lt"/>
                <a:cs typeface="+mn-lt"/>
              </a:rPr>
              <a:t>Linear Regression provided the best balance of accuracy and simplicity for this dataset, with the lowest MAE, MSE, and RMSE, and the highest R2 score. Decision Tree also performed well but was slightly less accurate. Random Forest and Gradient Boosting, while powerful, require further tuning and feature engineering to potentially outperform Linear Regression</a:t>
            </a:r>
            <a:endParaRPr lang="en-US" sz="2800" dirty="0">
              <a:solidFill>
                <a:schemeClr val="tx1">
                  <a:alpha val="60000"/>
                </a:schemeClr>
              </a:solidFill>
              <a:ea typeface="Source Sans Pro"/>
            </a:endParaRPr>
          </a:p>
        </p:txBody>
      </p:sp>
    </p:spTree>
    <p:extLst>
      <p:ext uri="{BB962C8B-B14F-4D97-AF65-F5344CB8AC3E}">
        <p14:creationId xmlns:p14="http://schemas.microsoft.com/office/powerpoint/2010/main" val="202825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Conclusion</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624846" y="1984704"/>
            <a:ext cx="10724549" cy="4352776"/>
          </a:xfrm>
        </p:spPr>
        <p:txBody>
          <a:bodyPr vert="horz" wrap="square" lIns="0" tIns="0" rIns="0" bIns="0" rtlCol="0" anchor="t">
            <a:normAutofit/>
          </a:bodyPr>
          <a:lstStyle/>
          <a:p>
            <a:r>
              <a:rPr lang="en-US" sz="4000" b="1" dirty="0">
                <a:solidFill>
                  <a:schemeClr val="tx1">
                    <a:alpha val="60000"/>
                  </a:schemeClr>
                </a:solidFill>
                <a:ea typeface="+mn-lt"/>
                <a:cs typeface="+mn-lt"/>
              </a:rPr>
              <a:t>Project Summary</a:t>
            </a:r>
          </a:p>
          <a:p>
            <a:r>
              <a:rPr lang="en-US" sz="2800" dirty="0">
                <a:solidFill>
                  <a:schemeClr val="tx1">
                    <a:alpha val="60000"/>
                  </a:schemeClr>
                </a:solidFill>
                <a:ea typeface="+mn-lt"/>
                <a:cs typeface="+mn-lt"/>
              </a:rPr>
              <a:t>Linear Regression provided the best balance of accuracy and simplicity for this dataset, with the lowest MAE, MSE, and RMSE, and the highest R2 score. Decision Tree also performed well but was slightly less accurate. Random Forest and Gradient Boosting, while powerful, require further tuning and feature engineering to potentially outperform Linear Regression</a:t>
            </a:r>
            <a:endParaRPr lang="en-US" sz="2800" dirty="0">
              <a:solidFill>
                <a:schemeClr val="tx1">
                  <a:alpha val="60000"/>
                </a:schemeClr>
              </a:solidFill>
            </a:endParaRPr>
          </a:p>
        </p:txBody>
      </p:sp>
    </p:spTree>
    <p:extLst>
      <p:ext uri="{BB962C8B-B14F-4D97-AF65-F5344CB8AC3E}">
        <p14:creationId xmlns:p14="http://schemas.microsoft.com/office/powerpoint/2010/main" val="318053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Acknowledgements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endParaRPr lang="en-US" sz="4000" dirty="0">
              <a:solidFill>
                <a:schemeClr val="tx1">
                  <a:alpha val="60000"/>
                </a:schemeClr>
              </a:solidFill>
              <a:ea typeface="Source Sans Pro"/>
            </a:endParaRPr>
          </a:p>
          <a:p>
            <a:pPr algn="ctr"/>
            <a:r>
              <a:rPr lang="en-US" sz="4000" b="1" dirty="0">
                <a:solidFill>
                  <a:schemeClr val="tx1">
                    <a:alpha val="60000"/>
                  </a:schemeClr>
                </a:solidFill>
                <a:ea typeface="+mn-lt"/>
                <a:cs typeface="+mn-lt"/>
              </a:rPr>
              <a:t>Thank You</a:t>
            </a:r>
            <a:endParaRPr lang="en-US" sz="4000" b="1" dirty="0">
              <a:solidFill>
                <a:srgbClr val="FFFFFF">
                  <a:alpha val="60000"/>
                </a:srgbClr>
              </a:solidFill>
              <a:ea typeface="+mn-lt"/>
              <a:cs typeface="+mn-lt"/>
            </a:endParaRPr>
          </a:p>
          <a:p>
            <a:pPr algn="ctr"/>
            <a:endParaRPr lang="en-US" sz="4000" b="1">
              <a:solidFill>
                <a:schemeClr val="tx1">
                  <a:alpha val="60000"/>
                </a:schemeClr>
              </a:solidFill>
              <a:ea typeface="Source Sans Pro"/>
            </a:endParaRPr>
          </a:p>
          <a:p>
            <a:pPr marL="285750" indent="-285750">
              <a:buFont typeface="Arial"/>
              <a:buChar char="•"/>
            </a:pPr>
            <a:endParaRPr lang="en-US" sz="4000" dirty="0">
              <a:solidFill>
                <a:schemeClr val="tx1">
                  <a:alpha val="60000"/>
                </a:schemeClr>
              </a:solidFill>
              <a:ea typeface="+mn-lt"/>
              <a:cs typeface="+mn-lt"/>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12349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Dataset Overview</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610469" y="1984704"/>
            <a:ext cx="9948173" cy="4352776"/>
          </a:xfrm>
        </p:spPr>
        <p:txBody>
          <a:bodyPr vert="horz" wrap="square" lIns="0" tIns="0" rIns="0" bIns="0" rtlCol="0" anchor="t">
            <a:normAutofit/>
          </a:bodyPr>
          <a:lstStyle/>
          <a:p>
            <a:r>
              <a:rPr lang="en-US" sz="4000" b="1" dirty="0">
                <a:solidFill>
                  <a:schemeClr val="tx1">
                    <a:alpha val="60000"/>
                  </a:schemeClr>
                </a:solidFill>
                <a:ea typeface="+mn-lt"/>
                <a:cs typeface="+mn-lt"/>
              </a:rPr>
              <a:t>Columns in the Dataset</a:t>
            </a:r>
            <a:endParaRPr lang="en-US" b="1" dirty="0">
              <a:solidFill>
                <a:schemeClr val="tx1">
                  <a:alpha val="60000"/>
                </a:schemeClr>
              </a:solidFill>
            </a:endParaRPr>
          </a:p>
          <a:p>
            <a:pPr>
              <a:buFont typeface="Arial"/>
              <a:buChar char="•"/>
            </a:pPr>
            <a:endParaRPr lang="en-US" sz="4000" dirty="0">
              <a:solidFill>
                <a:srgbClr val="FFFFFF">
                  <a:alpha val="60000"/>
                </a:srgbClr>
              </a:solidFill>
              <a:ea typeface="Source Sans Pro"/>
            </a:endParaRPr>
          </a:p>
          <a:p>
            <a:pPr lvl="1"/>
            <a:endParaRPr lang="en-US" dirty="0">
              <a:solidFill>
                <a:srgbClr val="FFFFFF">
                  <a:alpha val="60000"/>
                </a:srgbClr>
              </a:solidFill>
              <a:ea typeface="Source Sans Pro"/>
            </a:endParaRPr>
          </a:p>
          <a:p>
            <a:pPr marL="285750" indent="-285750">
              <a:buFont typeface="Arial"/>
              <a:buChar char="•"/>
            </a:pPr>
            <a:endParaRPr lang="en-US" sz="4000" dirty="0">
              <a:solidFill>
                <a:schemeClr val="tx1">
                  <a:alpha val="60000"/>
                </a:schemeClr>
              </a:solidFill>
              <a:ea typeface="+mn-lt"/>
              <a:cs typeface="+mn-lt"/>
            </a:endParaRPr>
          </a:p>
          <a:p>
            <a:endParaRPr lang="en-US" sz="4000" dirty="0">
              <a:solidFill>
                <a:schemeClr val="tx1">
                  <a:alpha val="60000"/>
                </a:schemeClr>
              </a:solidFill>
              <a:latin typeface="Source Sans Pro"/>
              <a:ea typeface="+mn-lt"/>
              <a:cs typeface="+mn-lt"/>
            </a:endParaRPr>
          </a:p>
        </p:txBody>
      </p:sp>
      <p:pic>
        <p:nvPicPr>
          <p:cNvPr id="4" name="Picture 3" descr="A table with numbers and letters&#10;&#10;Description automatically generated">
            <a:extLst>
              <a:ext uri="{FF2B5EF4-FFF2-40B4-BE49-F238E27FC236}">
                <a16:creationId xmlns:a16="http://schemas.microsoft.com/office/drawing/2014/main" id="{303103AA-21E3-ACF1-E488-5A06828B4A64}"/>
              </a:ext>
            </a:extLst>
          </p:cNvPr>
          <p:cNvPicPr>
            <a:picLocks noChangeAspect="1"/>
          </p:cNvPicPr>
          <p:nvPr/>
        </p:nvPicPr>
        <p:blipFill>
          <a:blip r:embed="rId2"/>
          <a:stretch>
            <a:fillRect/>
          </a:stretch>
        </p:blipFill>
        <p:spPr>
          <a:xfrm>
            <a:off x="629101" y="2755780"/>
            <a:ext cx="10703763" cy="3273005"/>
          </a:xfrm>
          <a:prstGeom prst="rect">
            <a:avLst/>
          </a:prstGeom>
        </p:spPr>
      </p:pic>
    </p:spTree>
    <p:extLst>
      <p:ext uri="{BB962C8B-B14F-4D97-AF65-F5344CB8AC3E}">
        <p14:creationId xmlns:p14="http://schemas.microsoft.com/office/powerpoint/2010/main" val="267012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a:ea typeface="+mj-lt"/>
                <a:cs typeface="+mj-lt"/>
              </a:rPr>
              <a:t>Exploratory Data Analysis (EDA)</a:t>
            </a:r>
            <a:endParaRPr lang="en-US"/>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r>
              <a:rPr lang="en-US" sz="4000" b="1" dirty="0">
                <a:solidFill>
                  <a:schemeClr val="tx1">
                    <a:alpha val="60000"/>
                  </a:schemeClr>
                </a:solidFill>
                <a:ea typeface="+mn-lt"/>
                <a:cs typeface="+mn-lt"/>
              </a:rPr>
              <a:t>Goals of EDA</a:t>
            </a:r>
            <a:endParaRPr lang="en-US" b="1">
              <a:solidFill>
                <a:schemeClr val="tx1">
                  <a:alpha val="60000"/>
                </a:schemeClr>
              </a:solidFill>
              <a:ea typeface="Source Sans Pro"/>
            </a:endParaRPr>
          </a:p>
          <a:p>
            <a:pPr marL="285750" indent="-285750">
              <a:buFont typeface="Arial"/>
              <a:buChar char="•"/>
            </a:pPr>
            <a:r>
              <a:rPr lang="en-US" sz="2800" dirty="0">
                <a:solidFill>
                  <a:schemeClr val="tx1">
                    <a:alpha val="60000"/>
                  </a:schemeClr>
                </a:solidFill>
                <a:ea typeface="+mn-lt"/>
                <a:cs typeface="+mn-lt"/>
              </a:rPr>
              <a:t>Understand the data distribution.</a:t>
            </a:r>
            <a:endParaRPr lang="en-US" sz="2800">
              <a:solidFill>
                <a:schemeClr val="tx1">
                  <a:alpha val="60000"/>
                </a:schemeClr>
              </a:solidFill>
              <a:ea typeface="Source Sans Pro"/>
            </a:endParaRPr>
          </a:p>
          <a:p>
            <a:pPr marL="285750" indent="-285750">
              <a:buFont typeface="Arial"/>
              <a:buChar char="•"/>
            </a:pPr>
            <a:r>
              <a:rPr lang="en-US" sz="2800" dirty="0">
                <a:solidFill>
                  <a:schemeClr val="tx1">
                    <a:alpha val="60000"/>
                  </a:schemeClr>
                </a:solidFill>
                <a:ea typeface="+mn-lt"/>
                <a:cs typeface="+mn-lt"/>
              </a:rPr>
              <a:t>Identify patterns and correlations.</a:t>
            </a:r>
          </a:p>
          <a:p>
            <a:pPr marL="285750" indent="-285750">
              <a:buFont typeface="Arial"/>
              <a:buChar char="•"/>
            </a:pPr>
            <a:r>
              <a:rPr lang="en-US" sz="2800" dirty="0">
                <a:solidFill>
                  <a:schemeClr val="tx1">
                    <a:alpha val="60000"/>
                  </a:schemeClr>
                </a:solidFill>
                <a:ea typeface="+mn-lt"/>
                <a:cs typeface="+mn-lt"/>
              </a:rPr>
              <a:t>Visualize key insights.</a:t>
            </a:r>
            <a:endParaRPr lang="en-US" sz="2800" dirty="0">
              <a:solidFill>
                <a:schemeClr val="tx1">
                  <a:alpha val="60000"/>
                </a:schemeClr>
              </a:solidFill>
              <a:latin typeface="Source Sans Pro"/>
              <a:ea typeface="+mn-lt"/>
              <a:cs typeface="+mn-lt"/>
            </a:endParaRPr>
          </a:p>
        </p:txBody>
      </p:sp>
    </p:spTree>
    <p:extLst>
      <p:ext uri="{BB962C8B-B14F-4D97-AF65-F5344CB8AC3E}">
        <p14:creationId xmlns:p14="http://schemas.microsoft.com/office/powerpoint/2010/main" val="16620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854884" y="1984704"/>
            <a:ext cx="9703758" cy="4352776"/>
          </a:xfrm>
        </p:spPr>
        <p:txBody>
          <a:bodyPr vert="horz" wrap="square" lIns="0" tIns="0" rIns="0" bIns="0" rtlCol="0" anchor="t">
            <a:normAutofit/>
          </a:bodyPr>
          <a:lstStyle/>
          <a:p>
            <a:endParaRPr lang="en-US" sz="4000" dirty="0">
              <a:solidFill>
                <a:schemeClr val="tx1">
                  <a:alpha val="60000"/>
                </a:schemeClr>
              </a:solidFill>
              <a:latin typeface="Source Sans Pro"/>
              <a:ea typeface="+mn-lt"/>
              <a:cs typeface="+mn-lt"/>
            </a:endParaRPr>
          </a:p>
        </p:txBody>
      </p:sp>
      <p:pic>
        <p:nvPicPr>
          <p:cNvPr id="4" name="Picture 3" descr="A table with numbers and a few digits&#10;&#10;Description automatically generated">
            <a:extLst>
              <a:ext uri="{FF2B5EF4-FFF2-40B4-BE49-F238E27FC236}">
                <a16:creationId xmlns:a16="http://schemas.microsoft.com/office/drawing/2014/main" id="{648DB1CE-9DD9-C457-67D9-5C2CF7B24084}"/>
              </a:ext>
            </a:extLst>
          </p:cNvPr>
          <p:cNvPicPr>
            <a:picLocks noChangeAspect="1"/>
          </p:cNvPicPr>
          <p:nvPr/>
        </p:nvPicPr>
        <p:blipFill>
          <a:blip r:embed="rId2"/>
          <a:stretch>
            <a:fillRect/>
          </a:stretch>
        </p:blipFill>
        <p:spPr>
          <a:xfrm>
            <a:off x="857612" y="1984257"/>
            <a:ext cx="9714777" cy="4370355"/>
          </a:xfrm>
          <a:prstGeom prst="rect">
            <a:avLst/>
          </a:prstGeom>
        </p:spPr>
      </p:pic>
    </p:spTree>
    <p:extLst>
      <p:ext uri="{BB962C8B-B14F-4D97-AF65-F5344CB8AC3E}">
        <p14:creationId xmlns:p14="http://schemas.microsoft.com/office/powerpoint/2010/main" val="2962019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409187" y="1754668"/>
            <a:ext cx="11141492" cy="4582812"/>
          </a:xfrm>
        </p:spPr>
        <p:txBody>
          <a:bodyPr vert="horz" wrap="square" lIns="0" tIns="0" rIns="0" bIns="0" rtlCol="0" anchor="t">
            <a:normAutofit/>
          </a:bodyPr>
          <a:lstStyle/>
          <a:p>
            <a:r>
              <a:rPr lang="en-US" sz="4000" b="1" dirty="0">
                <a:latin typeface="Source Sans Pro"/>
                <a:ea typeface="Source Sans Pro"/>
              </a:rPr>
              <a:t>Age</a:t>
            </a:r>
            <a:endParaRPr lang="en-US" sz="4000" b="1">
              <a:solidFill>
                <a:srgbClr val="FFFFFF">
                  <a:alpha val="80000"/>
                </a:srgbClr>
              </a:solidFill>
              <a:latin typeface="Source Sans Pro"/>
              <a:ea typeface="Source Sans Pro"/>
            </a:endParaRPr>
          </a:p>
          <a:p>
            <a:pPr>
              <a:buFont typeface="Arial"/>
              <a:buChar char="•"/>
            </a:pPr>
            <a:r>
              <a:rPr lang="en-US" sz="2800" dirty="0">
                <a:solidFill>
                  <a:schemeClr val="tx1">
                    <a:alpha val="60000"/>
                  </a:schemeClr>
                </a:solidFill>
                <a:ea typeface="+mn-lt"/>
                <a:cs typeface="+mn-lt"/>
              </a:rPr>
              <a:t> Most employees are between 22 and 25 years old.</a:t>
            </a:r>
            <a:endParaRPr lang="en-US" sz="2800" dirty="0">
              <a:solidFill>
                <a:schemeClr val="tx1">
                  <a:alpha val="60000"/>
                </a:schemeClr>
              </a:solidFill>
              <a:latin typeface="Source Sans Pro"/>
              <a:ea typeface="Source Sans Pro"/>
            </a:endParaRPr>
          </a:p>
          <a:p>
            <a:pPr>
              <a:buFont typeface="Arial"/>
              <a:buChar char="•"/>
            </a:pPr>
            <a:r>
              <a:rPr lang="en-US" sz="2800">
                <a:solidFill>
                  <a:schemeClr val="tx1">
                    <a:alpha val="60000"/>
                  </a:schemeClr>
                </a:solidFill>
                <a:ea typeface="+mn-lt"/>
                <a:cs typeface="+mn-lt"/>
              </a:rPr>
              <a:t> The age distribution indicates a young demographic, potentially early in their careers.</a:t>
            </a:r>
            <a:endParaRPr lang="en-US">
              <a:solidFill>
                <a:srgbClr val="FFFFFF">
                  <a:alpha val="60000"/>
                </a:srgbClr>
              </a:solidFill>
              <a:ea typeface="Source Sans Pro"/>
            </a:endParaRPr>
          </a:p>
          <a:p>
            <a:pPr marL="285750" indent="-285750">
              <a:buFont typeface="Arial"/>
              <a:buChar char="•"/>
            </a:pPr>
            <a:endParaRPr lang="en-US" sz="2800" dirty="0">
              <a:solidFill>
                <a:schemeClr val="tx1">
                  <a:alpha val="60000"/>
                </a:schemeClr>
              </a:solidFill>
              <a:latin typeface="Source Sans Pro"/>
              <a:ea typeface="Source Sans Pro"/>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239736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624847" y="1884063"/>
            <a:ext cx="10681417" cy="4453417"/>
          </a:xfrm>
        </p:spPr>
        <p:txBody>
          <a:bodyPr vert="horz" wrap="square" lIns="0" tIns="0" rIns="0" bIns="0" rtlCol="0" anchor="t">
            <a:normAutofit/>
          </a:bodyPr>
          <a:lstStyle/>
          <a:p>
            <a:r>
              <a:rPr lang="en-US" sz="4000" b="1" dirty="0"/>
              <a:t>Salary</a:t>
            </a:r>
          </a:p>
          <a:p>
            <a:pPr marL="285750" indent="-285750">
              <a:buFont typeface="Arial"/>
              <a:buChar char="•"/>
            </a:pPr>
            <a:r>
              <a:rPr lang="en-US" sz="2800" dirty="0">
                <a:solidFill>
                  <a:srgbClr val="FFFFFF">
                    <a:alpha val="80000"/>
                  </a:srgbClr>
                </a:solidFill>
                <a:ea typeface="+mn-lt"/>
                <a:cs typeface="+mn-lt"/>
              </a:rPr>
              <a:t>Salary variance is significant, with high salaries possibly due to experienced or high-performing individuals.</a:t>
            </a:r>
            <a:endParaRPr lang="en-US" sz="2800" dirty="0">
              <a:solidFill>
                <a:srgbClr val="FFFFFF">
                  <a:alpha val="80000"/>
                </a:srgbClr>
              </a:solidFill>
              <a:ea typeface="Source Sans Pro"/>
            </a:endParaRPr>
          </a:p>
          <a:p>
            <a:pPr marL="285750" indent="-285750">
              <a:buFont typeface="Arial"/>
              <a:buChar char="•"/>
            </a:pPr>
            <a:r>
              <a:rPr lang="en-US" sz="2800" dirty="0">
                <a:solidFill>
                  <a:srgbClr val="FFFFFF">
                    <a:alpha val="80000"/>
                  </a:srgbClr>
                </a:solidFill>
                <a:ea typeface="+mn-lt"/>
                <a:cs typeface="+mn-lt"/>
              </a:rPr>
              <a:t>The median salary is 46,781, with the majority earning between 43,418 and 51,401.50.</a:t>
            </a:r>
            <a:endParaRPr lang="en-US" sz="2800" dirty="0">
              <a:solidFill>
                <a:srgbClr val="FFFFFF">
                  <a:alpha val="80000"/>
                </a:srgbClr>
              </a:solidFill>
              <a:ea typeface="Source Sans Pro"/>
            </a:endParaRPr>
          </a:p>
          <a:p>
            <a:endParaRPr lang="en-US" sz="4000" b="1" dirty="0">
              <a:solidFill>
                <a:srgbClr val="FFFFFF">
                  <a:alpha val="80000"/>
                </a:srgbClr>
              </a:solidFill>
              <a:latin typeface="Source Sans Pro"/>
              <a:ea typeface="Source Sans Pro"/>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2289854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495451" y="1884063"/>
            <a:ext cx="11055227" cy="4453417"/>
          </a:xfrm>
        </p:spPr>
        <p:txBody>
          <a:bodyPr vert="horz" wrap="square" lIns="0" tIns="0" rIns="0" bIns="0" rtlCol="0" anchor="t">
            <a:normAutofit/>
          </a:bodyPr>
          <a:lstStyle/>
          <a:p>
            <a:r>
              <a:rPr lang="en-US" sz="4000" b="1" dirty="0"/>
              <a:t>Leaves Used</a:t>
            </a:r>
          </a:p>
          <a:p>
            <a:pPr marL="285750" indent="-285750">
              <a:buFont typeface="Arial"/>
              <a:buChar char="•"/>
            </a:pPr>
            <a:r>
              <a:rPr lang="en-US" sz="2800">
                <a:solidFill>
                  <a:srgbClr val="FFFFFF">
                    <a:alpha val="80000"/>
                  </a:srgbClr>
                </a:solidFill>
                <a:ea typeface="+mn-lt"/>
                <a:cs typeface="+mn-lt"/>
              </a:rPr>
              <a:t>Leave usage is fairly consistent, with most employees using between 19 and 26 days.</a:t>
            </a:r>
            <a:endParaRPr lang="en-US" sz="2800">
              <a:solidFill>
                <a:srgbClr val="FFFFFF">
                  <a:alpha val="80000"/>
                </a:srgbClr>
              </a:solidFill>
              <a:ea typeface="Source Sans Pro"/>
            </a:endParaRPr>
          </a:p>
          <a:p>
            <a:pPr marL="285750" indent="-285750">
              <a:buFont typeface="Arial"/>
              <a:buChar char="•"/>
            </a:pPr>
            <a:r>
              <a:rPr lang="en-US" sz="2800" dirty="0">
                <a:solidFill>
                  <a:srgbClr val="FFFFFF">
                    <a:alpha val="80000"/>
                  </a:srgbClr>
                </a:solidFill>
                <a:ea typeface="+mn-lt"/>
                <a:cs typeface="+mn-lt"/>
              </a:rPr>
              <a:t>The company may have a standardized leave policy that employees adhere to.</a:t>
            </a:r>
            <a:endParaRPr lang="en-US" sz="2800" dirty="0">
              <a:solidFill>
                <a:srgbClr val="FFFFFF">
                  <a:alpha val="80000"/>
                </a:srgbClr>
              </a:solidFill>
              <a:ea typeface="Source Sans Pro"/>
            </a:endParaRPr>
          </a:p>
          <a:p>
            <a:endParaRPr lang="en-US" sz="2800" b="1" dirty="0">
              <a:solidFill>
                <a:srgbClr val="FFFFFF">
                  <a:alpha val="80000"/>
                </a:srgbClr>
              </a:solidFill>
              <a:ea typeface="Source Sans Pro"/>
            </a:endParaRPr>
          </a:p>
          <a:p>
            <a:endParaRPr lang="en-US" sz="4000" b="1" dirty="0">
              <a:solidFill>
                <a:srgbClr val="FFFFFF">
                  <a:alpha val="80000"/>
                </a:srgbClr>
              </a:solidFill>
              <a:latin typeface="Source Sans Pro"/>
              <a:ea typeface="Source Sans Pro"/>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236125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p:cNvSpPr>
            <a:spLocks noGrp="1"/>
          </p:cNvSpPr>
          <p:nvPr>
            <p:ph type="ctrTitle"/>
          </p:nvPr>
        </p:nvSpPr>
        <p:spPr>
          <a:xfrm>
            <a:off x="624846" y="506143"/>
            <a:ext cx="10913552" cy="1219101"/>
          </a:xfrm>
        </p:spPr>
        <p:txBody>
          <a:bodyPr anchor="b">
            <a:noAutofit/>
          </a:bodyPr>
          <a:lstStyle/>
          <a:p>
            <a:pPr algn="ctr"/>
            <a:r>
              <a:rPr lang="en-US" sz="6000" dirty="0">
                <a:ea typeface="+mj-lt"/>
                <a:cs typeface="+mj-lt"/>
              </a:rPr>
              <a:t>EDA Insights</a:t>
            </a:r>
            <a:endParaRPr lang="en-US" dirty="0"/>
          </a:p>
        </p:txBody>
      </p:sp>
      <p:grpSp>
        <p:nvGrpSpPr>
          <p:cNvPr id="27" name="Group 26">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7" name="Freeform: Shape 16">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Subtitle 2"/>
          <p:cNvSpPr>
            <a:spLocks noGrp="1"/>
          </p:cNvSpPr>
          <p:nvPr>
            <p:ph type="subTitle" idx="1"/>
          </p:nvPr>
        </p:nvSpPr>
        <p:spPr>
          <a:xfrm>
            <a:off x="495451" y="1884063"/>
            <a:ext cx="11055227" cy="4453417"/>
          </a:xfrm>
        </p:spPr>
        <p:txBody>
          <a:bodyPr vert="horz" wrap="square" lIns="0" tIns="0" rIns="0" bIns="0" rtlCol="0" anchor="t">
            <a:normAutofit/>
          </a:bodyPr>
          <a:lstStyle/>
          <a:p>
            <a:r>
              <a:rPr lang="en-US" sz="4000" b="1" dirty="0"/>
              <a:t>Leaves Remaining</a:t>
            </a:r>
          </a:p>
          <a:p>
            <a:pPr marL="285750" indent="-285750">
              <a:buFont typeface="Arial"/>
              <a:buChar char="•"/>
            </a:pPr>
            <a:r>
              <a:rPr lang="en-US" sz="2800" dirty="0">
                <a:solidFill>
                  <a:srgbClr val="FFFFFF">
                    <a:alpha val="80000"/>
                  </a:srgbClr>
                </a:solidFill>
                <a:ea typeface="+mn-lt"/>
                <a:cs typeface="+mn-lt"/>
              </a:rPr>
              <a:t>Variability in leaves remaining suggests differences in how employees manage their leave balance.</a:t>
            </a:r>
            <a:endParaRPr lang="en-US" sz="2800" dirty="0">
              <a:solidFill>
                <a:srgbClr val="FFFFFF">
                  <a:alpha val="80000"/>
                </a:srgbClr>
              </a:solidFill>
              <a:ea typeface="Source Sans Pro"/>
            </a:endParaRPr>
          </a:p>
          <a:p>
            <a:pPr marL="285750" indent="-285750">
              <a:buFont typeface="Arial"/>
              <a:buChar char="•"/>
            </a:pPr>
            <a:r>
              <a:rPr lang="en-US" sz="2800" dirty="0">
                <a:solidFill>
                  <a:srgbClr val="FFFFFF">
                    <a:alpha val="80000"/>
                  </a:srgbClr>
                </a:solidFill>
                <a:ea typeface="+mn-lt"/>
                <a:cs typeface="+mn-lt"/>
              </a:rPr>
              <a:t>Some employees might not be using their leave, potentially due to workload or personal preference.</a:t>
            </a:r>
            <a:endParaRPr lang="en-US" sz="2800"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ea typeface="Source Sans Pro"/>
            </a:endParaRPr>
          </a:p>
          <a:p>
            <a:endParaRPr lang="en-US" sz="4000" b="1" dirty="0">
              <a:solidFill>
                <a:srgbClr val="FFFFFF">
                  <a:alpha val="80000"/>
                </a:srgbClr>
              </a:solidFill>
              <a:latin typeface="Source Sans Pro"/>
              <a:ea typeface="Source Sans Pro"/>
            </a:endParaRPr>
          </a:p>
          <a:p>
            <a:endParaRPr lang="en-US" sz="4000" dirty="0">
              <a:solidFill>
                <a:schemeClr val="tx1">
                  <a:alpha val="60000"/>
                </a:schemeClr>
              </a:solidFill>
              <a:ea typeface="Source Sans Pro"/>
            </a:endParaRPr>
          </a:p>
        </p:txBody>
      </p:sp>
    </p:spTree>
    <p:extLst>
      <p:ext uri="{BB962C8B-B14F-4D97-AF65-F5344CB8AC3E}">
        <p14:creationId xmlns:p14="http://schemas.microsoft.com/office/powerpoint/2010/main" val="161013725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3DFloatVTI</vt:lpstr>
      <vt:lpstr>Salary Predictions  of  Data Professions</vt:lpstr>
      <vt:lpstr>Introduction</vt:lpstr>
      <vt:lpstr>Dataset Overview</vt:lpstr>
      <vt:lpstr>Exploratory Data Analysis (EDA)</vt:lpstr>
      <vt:lpstr>EDA Insights</vt:lpstr>
      <vt:lpstr>EDA Insights</vt:lpstr>
      <vt:lpstr>EDA Insights</vt:lpstr>
      <vt:lpstr>EDA Insights</vt:lpstr>
      <vt:lpstr>EDA Insights</vt:lpstr>
      <vt:lpstr>EDA Insights</vt:lpstr>
      <vt:lpstr>EDA Insights</vt:lpstr>
      <vt:lpstr>Correlation Matrix</vt:lpstr>
      <vt:lpstr>Feature Engineering</vt:lpstr>
      <vt:lpstr>Data Preprocessing </vt:lpstr>
      <vt:lpstr>Model Development</vt:lpstr>
      <vt:lpstr>Model Evaluation</vt:lpstr>
      <vt:lpstr>Model Performance Overview</vt:lpstr>
      <vt:lpstr>Model Performance Overview</vt:lpstr>
      <vt:lpstr>Model Performance Overview</vt:lpstr>
      <vt:lpstr>Model Performance Overview</vt:lpstr>
      <vt:lpstr>Best Model Selection</vt:lpstr>
      <vt:lpstr>Recommendations</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537</cp:revision>
  <dcterms:created xsi:type="dcterms:W3CDTF">2024-06-10T08:33:25Z</dcterms:created>
  <dcterms:modified xsi:type="dcterms:W3CDTF">2024-06-12T08:56:14Z</dcterms:modified>
</cp:coreProperties>
</file>