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28"/>
  </p:notesMasterIdLst>
  <p:handoutMasterIdLst>
    <p:handoutMasterId r:id="rId29"/>
  </p:handoutMasterIdLst>
  <p:sldIdLst>
    <p:sldId id="400" r:id="rId5"/>
    <p:sldId id="403" r:id="rId6"/>
    <p:sldId id="413" r:id="rId7"/>
    <p:sldId id="420" r:id="rId8"/>
    <p:sldId id="409" r:id="rId9"/>
    <p:sldId id="415" r:id="rId10"/>
    <p:sldId id="416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07" r:id="rId19"/>
    <p:sldId id="437" r:id="rId20"/>
    <p:sldId id="438" r:id="rId21"/>
    <p:sldId id="439" r:id="rId22"/>
    <p:sldId id="440" r:id="rId23"/>
    <p:sldId id="441" r:id="rId24"/>
    <p:sldId id="442" r:id="rId25"/>
    <p:sldId id="429" r:id="rId26"/>
    <p:sldId id="41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9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36F8D-635F-F7CA-59AD-F9C9AD9B887D}" v="572" dt="2024-06-22T09:43:37.935"/>
    <p1510:client id="{8F9E28B4-020D-0894-61D4-C554929A8230}" v="71" dt="2024-06-21T11:00:07.713"/>
    <p1510:client id="{A3E7D6B1-BF6C-8D1F-88AD-7A5526A41928}" v="609" dt="2024-06-22T06:34:39.373"/>
    <p1510:client id="{BF0012DB-2057-56CE-839D-9198453E8F88}" v="389" dt="2024-06-21T19:22:35.194"/>
    <p1510:client id="{DA2910DF-9ACD-B2B3-9653-369608C1CAA6}" v="172" dt="2024-06-22T07:16:29.729"/>
  </p1510:revLst>
</p1510:revInfo>
</file>

<file path=ppt/tableStyles.xml><?xml version="1.0" encoding="utf-8"?>
<a:tblStyleLst xmlns:a="http://schemas.openxmlformats.org/drawingml/2006/main" def="{912C8C85-51F0-491E-9774-3900AFEF0FD7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0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01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34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2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30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3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5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27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8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8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E68AC08-60AB-59E0-DA8F-498C9F26A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3" t="46146"/>
          <a:stretch>
            <a:fillRect/>
          </a:stretch>
        </p:blipFill>
        <p:spPr>
          <a:xfrm rot="10431885">
            <a:off x="8397863" y="4155450"/>
            <a:ext cx="3961007" cy="2910382"/>
          </a:xfrm>
          <a:custGeom>
            <a:avLst/>
            <a:gdLst>
              <a:gd name="connsiteX0" fmla="*/ 0 w 3961007"/>
              <a:gd name="connsiteY0" fmla="*/ 2910382 h 2910382"/>
              <a:gd name="connsiteX1" fmla="*/ 312841 w 3961007"/>
              <a:gd name="connsiteY1" fmla="*/ 0 h 2910382"/>
              <a:gd name="connsiteX2" fmla="*/ 3961007 w 3961007"/>
              <a:gd name="connsiteY2" fmla="*/ 392147 h 2910382"/>
              <a:gd name="connsiteX3" fmla="*/ 3961007 w 3961007"/>
              <a:gd name="connsiteY3" fmla="*/ 2910382 h 29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CAAD79-0F28-E27E-3415-F91C82E2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0" r="12599" b="51253"/>
          <a:stretch>
            <a:fillRect/>
          </a:stretch>
        </p:blipFill>
        <p:spPr>
          <a:xfrm rot="13235627">
            <a:off x="6807312" y="-837779"/>
            <a:ext cx="7519564" cy="3715398"/>
          </a:xfrm>
          <a:custGeom>
            <a:avLst/>
            <a:gdLst>
              <a:gd name="connsiteX0" fmla="*/ 7519564 w 7519564"/>
              <a:gd name="connsiteY0" fmla="*/ 0 h 3715398"/>
              <a:gd name="connsiteX1" fmla="*/ 3183782 w 7519564"/>
              <a:gd name="connsiteY1" fmla="*/ 3715398 h 3715398"/>
              <a:gd name="connsiteX2" fmla="*/ 0 w 7519564"/>
              <a:gd name="connsiteY2" fmla="*/ 0 h 3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1BBD38-60F1-DEF8-CA7D-5DB3E2D5E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0069"/>
          <a:stretch>
            <a:fillRect/>
          </a:stretch>
        </p:blipFill>
        <p:spPr>
          <a:xfrm rot="10800000">
            <a:off x="-238765" y="5718856"/>
            <a:ext cx="7493958" cy="1151336"/>
          </a:xfrm>
          <a:custGeom>
            <a:avLst/>
            <a:gdLst>
              <a:gd name="connsiteX0" fmla="*/ 7493958 w 7493958"/>
              <a:gd name="connsiteY0" fmla="*/ 1151336 h 1151336"/>
              <a:gd name="connsiteX1" fmla="*/ 0 w 7493958"/>
              <a:gd name="connsiteY1" fmla="*/ 1151336 h 1151336"/>
              <a:gd name="connsiteX2" fmla="*/ 0 w 7493958"/>
              <a:gd name="connsiteY2" fmla="*/ 0 h 1151336"/>
              <a:gd name="connsiteX3" fmla="*/ 7493958 w 7493958"/>
              <a:gd name="connsiteY3" fmla="*/ 0 h 115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E6B663-76A9-99E3-003F-54C0C9C75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22607" b="41886"/>
          <a:stretch>
            <a:fillRect/>
          </a:stretch>
        </p:blipFill>
        <p:spPr>
          <a:xfrm rot="7076154">
            <a:off x="-2918822" y="602036"/>
            <a:ext cx="7976987" cy="4617239"/>
          </a:xfrm>
          <a:custGeom>
            <a:avLst/>
            <a:gdLst>
              <a:gd name="connsiteX0" fmla="*/ 0 w 7976987"/>
              <a:gd name="connsiteY0" fmla="*/ 999998 h 4617239"/>
              <a:gd name="connsiteX1" fmla="*/ 0 w 7976987"/>
              <a:gd name="connsiteY1" fmla="*/ 0 h 4617239"/>
              <a:gd name="connsiteX2" fmla="*/ 7232280 w 7976987"/>
              <a:gd name="connsiteY2" fmla="*/ 0 h 4617239"/>
              <a:gd name="connsiteX3" fmla="*/ 7976987 w 7976987"/>
              <a:gd name="connsiteY3" fmla="*/ 1404379 h 4617239"/>
              <a:gd name="connsiteX4" fmla="*/ 1918134 w 7976987"/>
              <a:gd name="connsiteY4" fmla="*/ 4617239 h 461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4A85E6B-D9D6-122C-BE65-44FDAEAF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7895" y="0"/>
            <a:ext cx="2938406" cy="614238"/>
          </a:xfrm>
          <a:custGeom>
            <a:avLst/>
            <a:gdLst>
              <a:gd name="connsiteX0" fmla="*/ 0 w 2938406"/>
              <a:gd name="connsiteY0" fmla="*/ 0 h 614238"/>
              <a:gd name="connsiteX1" fmla="*/ 2938406 w 2938406"/>
              <a:gd name="connsiteY1" fmla="*/ 0 h 614238"/>
              <a:gd name="connsiteX2" fmla="*/ 2930135 w 2938406"/>
              <a:gd name="connsiteY2" fmla="*/ 9100 h 614238"/>
              <a:gd name="connsiteX3" fmla="*/ 1469203 w 2938406"/>
              <a:gd name="connsiteY3" fmla="*/ 614238 h 614238"/>
              <a:gd name="connsiteX4" fmla="*/ 8271 w 2938406"/>
              <a:gd name="connsiteY4" fmla="*/ 9100 h 6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F0363563-C230-8255-8A77-C6F5DC02E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6131-1AAA-1028-5EA8-E8A5703C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1463040"/>
            <a:ext cx="10360152" cy="4471416"/>
          </a:xfrm>
        </p:spPr>
        <p:txBody>
          <a:bodyPr>
            <a:noAutofit/>
          </a:bodyPr>
          <a:lstStyle>
            <a:lvl1pPr algn="ctr">
              <a:lnSpc>
                <a:spcPct val="75000"/>
              </a:lnSpc>
              <a:defRPr sz="54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37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8376" y="2366300"/>
            <a:ext cx="10791949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998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>
            <a:extLst>
              <a:ext uri="{FF2B5EF4-FFF2-40B4-BE49-F238E27FC236}">
                <a16:creationId xmlns:a16="http://schemas.microsoft.com/office/drawing/2014/main" id="{5E0168A1-8EA7-E075-A0E3-CC98D3A7A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5460" y="5586515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235F4B08-36B8-4D96-46A3-640589F2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42520" y="-450526"/>
            <a:ext cx="1018073" cy="1919124"/>
          </a:xfrm>
          <a:custGeom>
            <a:avLst/>
            <a:gdLst>
              <a:gd name="connsiteX0" fmla="*/ 1018073 w 1018073"/>
              <a:gd name="connsiteY0" fmla="*/ 1919124 h 1919124"/>
              <a:gd name="connsiteX1" fmla="*/ 1018073 w 1018073"/>
              <a:gd name="connsiteY1" fmla="*/ 0 h 1919124"/>
              <a:gd name="connsiteX2" fmla="*/ 860680 w 1018073"/>
              <a:gd name="connsiteY2" fmla="*/ 92033 h 1919124"/>
              <a:gd name="connsiteX3" fmla="*/ 45685 w 1018073"/>
              <a:gd name="connsiteY3" fmla="*/ 1217247 h 1919124"/>
              <a:gd name="connsiteX4" fmla="*/ 29068 w 1018073"/>
              <a:gd name="connsiteY4" fmla="*/ 1808525 h 1919124"/>
              <a:gd name="connsiteX5" fmla="*/ 59967 w 1018073"/>
              <a:gd name="connsiteY5" fmla="*/ 1919124 h 191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71E3A63B-01EF-B3B1-F861-1BBC4411F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243539" y="-1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D93AB7B1-DA47-81AC-9BD3-0767E499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248231" y="5855618"/>
            <a:ext cx="4943770" cy="1002382"/>
          </a:xfrm>
          <a:custGeom>
            <a:avLst/>
            <a:gdLst>
              <a:gd name="connsiteX0" fmla="*/ 0 w 4943770"/>
              <a:gd name="connsiteY0" fmla="*/ 0 h 1002382"/>
              <a:gd name="connsiteX1" fmla="*/ 4943770 w 4943770"/>
              <a:gd name="connsiteY1" fmla="*/ 0 h 1002382"/>
              <a:gd name="connsiteX2" fmla="*/ 4906928 w 4943770"/>
              <a:gd name="connsiteY2" fmla="*/ 44581 h 1002382"/>
              <a:gd name="connsiteX3" fmla="*/ 2525640 w 4943770"/>
              <a:gd name="connsiteY3" fmla="*/ 241508 h 1002382"/>
              <a:gd name="connsiteX4" fmla="*/ 1667268 w 4943770"/>
              <a:gd name="connsiteY4" fmla="*/ 163732 h 1002382"/>
              <a:gd name="connsiteX5" fmla="*/ 1317749 w 4943770"/>
              <a:gd name="connsiteY5" fmla="*/ 293864 h 1002382"/>
              <a:gd name="connsiteX6" fmla="*/ 75310 w 4943770"/>
              <a:gd name="connsiteY6" fmla="*/ 989292 h 1002382"/>
              <a:gd name="connsiteX7" fmla="*/ 0 w 4943770"/>
              <a:gd name="connsiteY7" fmla="*/ 1002382 h 10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8762" y="914400"/>
            <a:ext cx="5870448" cy="5029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DF44C2-2412-E9A3-C652-50DB0A3633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1911118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316945 w 4943475"/>
              <a:gd name="connsiteY3" fmla="*/ 6858000 h 6858000"/>
              <a:gd name="connsiteX4" fmla="*/ 1300831 w 4943475"/>
              <a:gd name="connsiteY4" fmla="*/ 6813975 h 6858000"/>
              <a:gd name="connsiteX5" fmla="*/ 11509 w 4943475"/>
              <a:gd name="connsiteY5" fmla="*/ 5644999 h 6858000"/>
              <a:gd name="connsiteX6" fmla="*/ 0 w 4943475"/>
              <a:gd name="connsiteY6" fmla="*/ 5642040 h 6858000"/>
              <a:gd name="connsiteX7" fmla="*/ 0 w 4943475"/>
              <a:gd name="connsiteY7" fmla="*/ 960342 h 6858000"/>
              <a:gd name="connsiteX8" fmla="*/ 102594 w 4943475"/>
              <a:gd name="connsiteY8" fmla="*/ 989005 h 6858000"/>
              <a:gd name="connsiteX9" fmla="*/ 693872 w 4943475"/>
              <a:gd name="connsiteY9" fmla="*/ 972388 h 6858000"/>
              <a:gd name="connsiteX10" fmla="*/ 1819086 w 4943475"/>
              <a:gd name="connsiteY10" fmla="*/ 1573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3475" h="6858000">
                <a:moveTo>
                  <a:pt x="1911118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316945" y="6858000"/>
                </a:lnTo>
                <a:lnTo>
                  <a:pt x="1300831" y="6813975"/>
                </a:lnTo>
                <a:cubicBezTo>
                  <a:pt x="1065596" y="6257818"/>
                  <a:pt x="593762" y="5826099"/>
                  <a:pt x="11509" y="5644999"/>
                </a:cubicBezTo>
                <a:lnTo>
                  <a:pt x="0" y="5642040"/>
                </a:lnTo>
                <a:lnTo>
                  <a:pt x="0" y="960342"/>
                </a:lnTo>
                <a:lnTo>
                  <a:pt x="102594" y="989005"/>
                </a:lnTo>
                <a:cubicBezTo>
                  <a:pt x="295939" y="1032615"/>
                  <a:pt x="499008" y="1027216"/>
                  <a:pt x="693872" y="972388"/>
                </a:cubicBezTo>
                <a:cubicBezTo>
                  <a:pt x="1136296" y="858399"/>
                  <a:pt x="1554913" y="550056"/>
                  <a:pt x="1819086" y="157393"/>
                </a:cubicBezTo>
                <a:close/>
              </a:path>
            </a:pathLst>
          </a:custGeom>
        </p:spPr>
        <p:txBody>
          <a:bodyPr wrap="square" tIns="10058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FA877A3-B2AE-5C65-DE20-D1638787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6392" y="4720062"/>
            <a:ext cx="3285608" cy="2137938"/>
          </a:xfrm>
          <a:custGeom>
            <a:avLst/>
            <a:gdLst>
              <a:gd name="connsiteX0" fmla="*/ 3285608 w 3285608"/>
              <a:gd name="connsiteY0" fmla="*/ 0 h 2137938"/>
              <a:gd name="connsiteX1" fmla="*/ 3285608 w 3285608"/>
              <a:gd name="connsiteY1" fmla="*/ 2137938 h 2137938"/>
              <a:gd name="connsiteX2" fmla="*/ 0 w 3285608"/>
              <a:gd name="connsiteY2" fmla="*/ 2137938 h 2137938"/>
              <a:gd name="connsiteX3" fmla="*/ 53213 w 3285608"/>
              <a:gd name="connsiteY3" fmla="*/ 2070398 h 2137938"/>
              <a:gd name="connsiteX4" fmla="*/ 1464698 w 3285608"/>
              <a:gd name="connsiteY4" fmla="*/ 1425184 h 2137938"/>
              <a:gd name="connsiteX5" fmla="*/ 3278751 w 3285608"/>
              <a:gd name="connsiteY5" fmla="*/ 2109 h 213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03472" y="2377871"/>
            <a:ext cx="6814371" cy="4359402"/>
          </a:xfrm>
        </p:spPr>
        <p:txBody>
          <a:bodyPr>
            <a:normAutofit/>
          </a:bodyPr>
          <a:lstStyle>
            <a:lvl1pPr marL="512064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8001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800"/>
            </a:lvl2pPr>
            <a:lvl3pPr marL="12573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/>
            </a:lvl3pPr>
            <a:lvl4pPr marL="17145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4pPr>
            <a:lvl5pPr marL="21717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54195" y="2377871"/>
            <a:ext cx="3840407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0D34EE-F9DA-E443-4A73-7A028CD1DC77}"/>
              </a:ext>
            </a:extLst>
          </p:cNvPr>
          <p:cNvSpPr/>
          <p:nvPr userDrawn="1"/>
        </p:nvSpPr>
        <p:spPr>
          <a:xfrm>
            <a:off x="6576005" y="6244034"/>
            <a:ext cx="5128931" cy="613967"/>
          </a:xfrm>
          <a:custGeom>
            <a:avLst/>
            <a:gdLst>
              <a:gd name="connsiteX0" fmla="*/ 4291965 w 5128931"/>
              <a:gd name="connsiteY0" fmla="*/ 60 h 613967"/>
              <a:gd name="connsiteX1" fmla="*/ 4666198 w 5128931"/>
              <a:gd name="connsiteY1" fmla="*/ 89254 h 613967"/>
              <a:gd name="connsiteX2" fmla="*/ 5101197 w 5128931"/>
              <a:gd name="connsiteY2" fmla="*/ 537690 h 613967"/>
              <a:gd name="connsiteX3" fmla="*/ 5128931 w 5128931"/>
              <a:gd name="connsiteY3" fmla="*/ 613967 h 613967"/>
              <a:gd name="connsiteX4" fmla="*/ 0 w 5128931"/>
              <a:gd name="connsiteY4" fmla="*/ 613967 h 613967"/>
              <a:gd name="connsiteX5" fmla="*/ 15614 w 5128931"/>
              <a:gd name="connsiteY5" fmla="*/ 593375 h 613967"/>
              <a:gd name="connsiteX6" fmla="*/ 81739 w 5128931"/>
              <a:gd name="connsiteY6" fmla="*/ 517786 h 613967"/>
              <a:gd name="connsiteX7" fmla="*/ 2139708 w 5128931"/>
              <a:gd name="connsiteY7" fmla="*/ 331996 h 613967"/>
              <a:gd name="connsiteX8" fmla="*/ 4291965 w 5128931"/>
              <a:gd name="connsiteY8" fmla="*/ 60 h 6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1AC28-AEBA-F273-D81B-DCB3F7595C06}"/>
              </a:ext>
            </a:extLst>
          </p:cNvPr>
          <p:cNvSpPr/>
          <p:nvPr userDrawn="1"/>
        </p:nvSpPr>
        <p:spPr>
          <a:xfrm>
            <a:off x="11450906" y="3547173"/>
            <a:ext cx="741094" cy="3164819"/>
          </a:xfrm>
          <a:custGeom>
            <a:avLst/>
            <a:gdLst>
              <a:gd name="connsiteX0" fmla="*/ 741094 w 741094"/>
              <a:gd name="connsiteY0" fmla="*/ 0 h 3164819"/>
              <a:gd name="connsiteX1" fmla="*/ 741094 w 741094"/>
              <a:gd name="connsiteY1" fmla="*/ 3164819 h 3164819"/>
              <a:gd name="connsiteX2" fmla="*/ 696311 w 741094"/>
              <a:gd name="connsiteY2" fmla="*/ 3128887 h 3164819"/>
              <a:gd name="connsiteX3" fmla="*/ 66029 w 741094"/>
              <a:gd name="connsiteY3" fmla="*/ 2098526 h 3164819"/>
              <a:gd name="connsiteX4" fmla="*/ 659081 w 741094"/>
              <a:gd name="connsiteY4" fmla="*/ 69283 h 31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/>
            </a:lvl1pPr>
            <a:lvl2pPr marL="457200" indent="0" algn="ctr">
              <a:spcBef>
                <a:spcPts val="0"/>
              </a:spcBef>
              <a:buNone/>
              <a:defRPr/>
            </a:lvl2pPr>
            <a:lvl3pPr marL="914400" indent="0" algn="ctr">
              <a:spcBef>
                <a:spcPts val="0"/>
              </a:spcBef>
              <a:buNone/>
              <a:defRPr/>
            </a:lvl3pPr>
            <a:lvl4pPr marL="1371600" indent="0" algn="ctr">
              <a:spcBef>
                <a:spcPts val="0"/>
              </a:spcBef>
              <a:buNone/>
              <a:defRPr/>
            </a:lvl4pPr>
            <a:lvl5pPr marL="1828800" indent="0"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DA6858-F008-49D8-3E6E-18FE12891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0" b="49138"/>
          <a:stretch>
            <a:fillRect/>
          </a:stretch>
        </p:blipFill>
        <p:spPr>
          <a:xfrm rot="10800000" flipH="1" flipV="1">
            <a:off x="-9638" y="3945640"/>
            <a:ext cx="2853725" cy="2938093"/>
          </a:xfrm>
          <a:custGeom>
            <a:avLst/>
            <a:gdLst>
              <a:gd name="connsiteX0" fmla="*/ 0 w 2853725"/>
              <a:gd name="connsiteY0" fmla="*/ 0 h 2938093"/>
              <a:gd name="connsiteX1" fmla="*/ 2853725 w 2853725"/>
              <a:gd name="connsiteY1" fmla="*/ 0 h 2938093"/>
              <a:gd name="connsiteX2" fmla="*/ 2853725 w 2853725"/>
              <a:gd name="connsiteY2" fmla="*/ 2938093 h 2938093"/>
              <a:gd name="connsiteX3" fmla="*/ 0 w 2853725"/>
              <a:gd name="connsiteY3" fmla="*/ 2938093 h 2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697063-5A37-7E43-799C-8864FD42BAAC}"/>
              </a:ext>
            </a:extLst>
          </p:cNvPr>
          <p:cNvSpPr/>
          <p:nvPr userDrawn="1"/>
        </p:nvSpPr>
        <p:spPr>
          <a:xfrm>
            <a:off x="9063204" y="0"/>
            <a:ext cx="3128797" cy="2679752"/>
          </a:xfrm>
          <a:custGeom>
            <a:avLst/>
            <a:gdLst>
              <a:gd name="connsiteX0" fmla="*/ 3128797 w 3128797"/>
              <a:gd name="connsiteY0" fmla="*/ 879358 h 2679752"/>
              <a:gd name="connsiteX1" fmla="*/ 3128797 w 3128797"/>
              <a:gd name="connsiteY1" fmla="*/ 2679752 h 2679752"/>
              <a:gd name="connsiteX2" fmla="*/ 3059267 w 3128797"/>
              <a:gd name="connsiteY2" fmla="*/ 2608151 h 2679752"/>
              <a:gd name="connsiteX3" fmla="*/ 2764395 w 3128797"/>
              <a:gd name="connsiteY3" fmla="*/ 1724021 h 2679752"/>
              <a:gd name="connsiteX4" fmla="*/ 3093998 w 3128797"/>
              <a:gd name="connsiteY4" fmla="*/ 985035 h 2679752"/>
              <a:gd name="connsiteX5" fmla="*/ 0 w 3128797"/>
              <a:gd name="connsiteY5" fmla="*/ 0 h 2679752"/>
              <a:gd name="connsiteX6" fmla="*/ 3128797 w 3128797"/>
              <a:gd name="connsiteY6" fmla="*/ 0 h 2679752"/>
              <a:gd name="connsiteX7" fmla="*/ 3128797 w 3128797"/>
              <a:gd name="connsiteY7" fmla="*/ 550788 h 2679752"/>
              <a:gd name="connsiteX8" fmla="*/ 3123603 w 3128797"/>
              <a:gd name="connsiteY8" fmla="*/ 534564 h 2679752"/>
              <a:gd name="connsiteX9" fmla="*/ 1737201 w 3128797"/>
              <a:gd name="connsiteY9" fmla="*/ 374784 h 2679752"/>
              <a:gd name="connsiteX10" fmla="*/ 534991 w 3128797"/>
              <a:gd name="connsiteY10" fmla="*/ 378865 h 2679752"/>
              <a:gd name="connsiteX11" fmla="*/ 147047 w 3128797"/>
              <a:gd name="connsiteY11" fmla="*/ 143968 h 267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CB1A0F-CA1C-711E-F4D9-F402746EC55D}"/>
              </a:ext>
            </a:extLst>
          </p:cNvPr>
          <p:cNvSpPr/>
          <p:nvPr userDrawn="1"/>
        </p:nvSpPr>
        <p:spPr>
          <a:xfrm>
            <a:off x="-9637" y="1"/>
            <a:ext cx="2617625" cy="3478627"/>
          </a:xfrm>
          <a:custGeom>
            <a:avLst/>
            <a:gdLst>
              <a:gd name="connsiteX0" fmla="*/ 0 w 2617625"/>
              <a:gd name="connsiteY0" fmla="*/ 0 h 3478627"/>
              <a:gd name="connsiteX1" fmla="*/ 2617625 w 2617625"/>
              <a:gd name="connsiteY1" fmla="*/ 0 h 3478627"/>
              <a:gd name="connsiteX2" fmla="*/ 2553291 w 2617625"/>
              <a:gd name="connsiteY2" fmla="*/ 101454 h 3478627"/>
              <a:gd name="connsiteX3" fmla="*/ 1240549 w 2617625"/>
              <a:gd name="connsiteY3" fmla="*/ 958722 h 3478627"/>
              <a:gd name="connsiteX4" fmla="*/ 955351 w 2617625"/>
              <a:gd name="connsiteY4" fmla="*/ 1199055 h 3478627"/>
              <a:gd name="connsiteX5" fmla="*/ 600934 w 2617625"/>
              <a:gd name="connsiteY5" fmla="*/ 1984701 h 3478627"/>
              <a:gd name="connsiteX6" fmla="*/ 38433 w 2617625"/>
              <a:gd name="connsiteY6" fmla="*/ 3435524 h 3478627"/>
              <a:gd name="connsiteX7" fmla="*/ 0 w 2617625"/>
              <a:gd name="connsiteY7" fmla="*/ 3478627 h 347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1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2" y="536376"/>
            <a:ext cx="4987598" cy="213308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1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5E99B326-A023-FA69-54A8-41EDB127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304754"/>
            <a:ext cx="2954761" cy="4553246"/>
          </a:xfrm>
          <a:custGeom>
            <a:avLst/>
            <a:gdLst>
              <a:gd name="connsiteX0" fmla="*/ 0 w 2954761"/>
              <a:gd name="connsiteY0" fmla="*/ 0 h 4553246"/>
              <a:gd name="connsiteX1" fmla="*/ 117233 w 2954761"/>
              <a:gd name="connsiteY1" fmla="*/ 82668 h 4553246"/>
              <a:gd name="connsiteX2" fmla="*/ 730843 w 2954761"/>
              <a:gd name="connsiteY2" fmla="*/ 1827598 h 4553246"/>
              <a:gd name="connsiteX3" fmla="*/ 868972 w 2954761"/>
              <a:gd name="connsiteY3" fmla="*/ 2174038 h 4553246"/>
              <a:gd name="connsiteX4" fmla="*/ 1502761 w 2954761"/>
              <a:gd name="connsiteY4" fmla="*/ 2758135 h 4553246"/>
              <a:gd name="connsiteX5" fmla="*/ 2954466 w 2954761"/>
              <a:gd name="connsiteY5" fmla="*/ 4460522 h 4553246"/>
              <a:gd name="connsiteX6" fmla="*/ 2954761 w 2954761"/>
              <a:gd name="connsiteY6" fmla="*/ 4553246 h 4553246"/>
              <a:gd name="connsiteX7" fmla="*/ 0 w 2954761"/>
              <a:gd name="connsiteY7" fmla="*/ 4553246 h 45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50446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11850" y="2343150"/>
            <a:ext cx="5568950" cy="43640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1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0AE23B93-BC49-29E1-B798-915A07D7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1328" y="0"/>
            <a:ext cx="1740673" cy="2452455"/>
          </a:xfrm>
          <a:custGeom>
            <a:avLst/>
            <a:gdLst>
              <a:gd name="connsiteX0" fmla="*/ 9752 w 1740673"/>
              <a:gd name="connsiteY0" fmla="*/ 0 h 2452455"/>
              <a:gd name="connsiteX1" fmla="*/ 1740673 w 1740673"/>
              <a:gd name="connsiteY1" fmla="*/ 0 h 2452455"/>
              <a:gd name="connsiteX2" fmla="*/ 1740673 w 1740673"/>
              <a:gd name="connsiteY2" fmla="*/ 2452455 h 2452455"/>
              <a:gd name="connsiteX3" fmla="*/ 1641792 w 1740673"/>
              <a:gd name="connsiteY3" fmla="*/ 2253927 h 2452455"/>
              <a:gd name="connsiteX4" fmla="*/ 1168412 w 1740673"/>
              <a:gd name="connsiteY4" fmla="*/ 1679772 h 2452455"/>
              <a:gd name="connsiteX5" fmla="*/ 63 w 1740673"/>
              <a:gd name="connsiteY5" fmla="*/ 135821 h 24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8F560B-EB0A-0B8F-398E-F722EDBB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715"/>
          <a:stretch>
            <a:fillRect/>
          </a:stretch>
        </p:blipFill>
        <p:spPr>
          <a:xfrm rot="10800000" flipV="1">
            <a:off x="4605276" y="0"/>
            <a:ext cx="7493958" cy="1807198"/>
          </a:xfrm>
          <a:custGeom>
            <a:avLst/>
            <a:gdLst>
              <a:gd name="connsiteX0" fmla="*/ 7493958 w 7493958"/>
              <a:gd name="connsiteY0" fmla="*/ 0 h 1807198"/>
              <a:gd name="connsiteX1" fmla="*/ 0 w 7493958"/>
              <a:gd name="connsiteY1" fmla="*/ 0 h 1807198"/>
              <a:gd name="connsiteX2" fmla="*/ 0 w 7493958"/>
              <a:gd name="connsiteY2" fmla="*/ 1807198 h 1807198"/>
              <a:gd name="connsiteX3" fmla="*/ 7493958 w 7493958"/>
              <a:gd name="connsiteY3" fmla="*/ 1807198 h 18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</p:spPr>
      </p:pic>
      <p:sp>
        <p:nvSpPr>
          <p:cNvPr id="8" name="Freeform 24">
            <a:extLst>
              <a:ext uri="{FF2B5EF4-FFF2-40B4-BE49-F238E27FC236}">
                <a16:creationId xmlns:a16="http://schemas.microsoft.com/office/drawing/2014/main" id="{50E14D9C-F921-BC70-06C5-A5EA5B6D0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80429" y="5885690"/>
            <a:ext cx="3501038" cy="972311"/>
          </a:xfrm>
          <a:custGeom>
            <a:avLst/>
            <a:gdLst>
              <a:gd name="connsiteX0" fmla="*/ 1750519 w 3501038"/>
              <a:gd name="connsiteY0" fmla="*/ 972311 h 972311"/>
              <a:gd name="connsiteX1" fmla="*/ 3463737 w 3501038"/>
              <a:gd name="connsiteY1" fmla="*/ 61401 h 972311"/>
              <a:gd name="connsiteX2" fmla="*/ 3501038 w 3501038"/>
              <a:gd name="connsiteY2" fmla="*/ 0 h 972311"/>
              <a:gd name="connsiteX3" fmla="*/ 0 w 3501038"/>
              <a:gd name="connsiteY3" fmla="*/ 0 h 972311"/>
              <a:gd name="connsiteX4" fmla="*/ 37301 w 3501038"/>
              <a:gd name="connsiteY4" fmla="*/ 61401 h 972311"/>
              <a:gd name="connsiteX5" fmla="*/ 1750519 w 3501038"/>
              <a:gd name="connsiteY5" fmla="*/ 972311 h 97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9052D5D9-AE58-DD9D-727D-1C56CD81B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800" y="4948819"/>
            <a:ext cx="3633200" cy="1909181"/>
          </a:xfrm>
          <a:custGeom>
            <a:avLst/>
            <a:gdLst>
              <a:gd name="connsiteX0" fmla="*/ 3633200 w 3633200"/>
              <a:gd name="connsiteY0" fmla="*/ 0 h 1909181"/>
              <a:gd name="connsiteX1" fmla="*/ 3633200 w 3633200"/>
              <a:gd name="connsiteY1" fmla="*/ 1909181 h 1909181"/>
              <a:gd name="connsiteX2" fmla="*/ 0 w 3633200"/>
              <a:gd name="connsiteY2" fmla="*/ 1909181 h 1909181"/>
              <a:gd name="connsiteX3" fmla="*/ 93750 w 3633200"/>
              <a:gd name="connsiteY3" fmla="*/ 1811399 h 1909181"/>
              <a:gd name="connsiteX4" fmla="*/ 1924918 w 3633200"/>
              <a:gd name="connsiteY4" fmla="*/ 1263638 h 1909181"/>
              <a:gd name="connsiteX5" fmla="*/ 2756912 w 3633200"/>
              <a:gd name="connsiteY5" fmla="*/ 1038610 h 1909181"/>
              <a:gd name="connsiteX6" fmla="*/ 3039524 w 3633200"/>
              <a:gd name="connsiteY6" fmla="*/ 795240 h 1909181"/>
              <a:gd name="connsiteX7" fmla="*/ 3627562 w 3633200"/>
              <a:gd name="connsiteY7" fmla="*/ 5818 h 19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AA1832A-296F-F6EB-4898-71502D9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91252" cy="4572104"/>
          </a:xfrm>
          <a:custGeom>
            <a:avLst/>
            <a:gdLst>
              <a:gd name="connsiteX0" fmla="*/ 0 w 1991252"/>
              <a:gd name="connsiteY0" fmla="*/ 2138799 h 4572104"/>
              <a:gd name="connsiteX1" fmla="*/ 6705 w 1991252"/>
              <a:gd name="connsiteY1" fmla="*/ 2143576 h 4572104"/>
              <a:gd name="connsiteX2" fmla="*/ 516530 w 1991252"/>
              <a:gd name="connsiteY2" fmla="*/ 2534582 h 4572104"/>
              <a:gd name="connsiteX3" fmla="*/ 685548 w 1991252"/>
              <a:gd name="connsiteY3" fmla="*/ 3451134 h 4572104"/>
              <a:gd name="connsiteX4" fmla="*/ 60148 w 1991252"/>
              <a:gd name="connsiteY4" fmla="*/ 4521457 h 4572104"/>
              <a:gd name="connsiteX5" fmla="*/ 0 w 1991252"/>
              <a:gd name="connsiteY5" fmla="*/ 4572104 h 4572104"/>
              <a:gd name="connsiteX6" fmla="*/ 0 w 1991252"/>
              <a:gd name="connsiteY6" fmla="*/ 0 h 4572104"/>
              <a:gd name="connsiteX7" fmla="*/ 1991252 w 1991252"/>
              <a:gd name="connsiteY7" fmla="*/ 0 h 4572104"/>
              <a:gd name="connsiteX8" fmla="*/ 1947397 w 1991252"/>
              <a:gd name="connsiteY8" fmla="*/ 93155 h 4572104"/>
              <a:gd name="connsiteX9" fmla="*/ 1818489 w 1991252"/>
              <a:gd name="connsiteY9" fmla="*/ 279679 h 4572104"/>
              <a:gd name="connsiteX10" fmla="*/ 763951 w 1991252"/>
              <a:gd name="connsiteY10" fmla="*/ 856979 h 4572104"/>
              <a:gd name="connsiteX11" fmla="*/ 44441 w 1991252"/>
              <a:gd name="connsiteY11" fmla="*/ 1105345 h 4572104"/>
              <a:gd name="connsiteX12" fmla="*/ 0 w 1991252"/>
              <a:gd name="connsiteY12" fmla="*/ 1133371 h 457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4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ACDE134D-DD43-3620-325A-4A99219D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13576"/>
            <a:ext cx="2600243" cy="2444424"/>
          </a:xfrm>
          <a:custGeom>
            <a:avLst/>
            <a:gdLst>
              <a:gd name="connsiteX0" fmla="*/ 458924 w 2600243"/>
              <a:gd name="connsiteY0" fmla="*/ 637 h 2444424"/>
              <a:gd name="connsiteX1" fmla="*/ 562733 w 2600243"/>
              <a:gd name="connsiteY1" fmla="*/ 8107 h 2444424"/>
              <a:gd name="connsiteX2" fmla="*/ 1359862 w 2600243"/>
              <a:gd name="connsiteY2" fmla="*/ 869200 h 2444424"/>
              <a:gd name="connsiteX3" fmla="*/ 1443944 w 2600243"/>
              <a:gd name="connsiteY3" fmla="*/ 1395455 h 2444424"/>
              <a:gd name="connsiteX4" fmla="*/ 1892284 w 2600243"/>
              <a:gd name="connsiteY4" fmla="*/ 1603510 h 2444424"/>
              <a:gd name="connsiteX5" fmla="*/ 2589282 w 2600243"/>
              <a:gd name="connsiteY5" fmla="*/ 2338245 h 2444424"/>
              <a:gd name="connsiteX6" fmla="*/ 2600243 w 2600243"/>
              <a:gd name="connsiteY6" fmla="*/ 2444424 h 2444424"/>
              <a:gd name="connsiteX7" fmla="*/ 0 w 2600243"/>
              <a:gd name="connsiteY7" fmla="*/ 2444424 h 2444424"/>
              <a:gd name="connsiteX8" fmla="*/ 0 w 2600243"/>
              <a:gd name="connsiteY8" fmla="*/ 70818 h 2444424"/>
              <a:gd name="connsiteX9" fmla="*/ 49869 w 2600243"/>
              <a:gd name="connsiteY9" fmla="*/ 53717 h 2444424"/>
              <a:gd name="connsiteX10" fmla="*/ 458924 w 2600243"/>
              <a:gd name="connsiteY10" fmla="*/ 637 h 24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 w="12762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2607" y="2343150"/>
            <a:ext cx="8828193" cy="43594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3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30948FD6-EB3A-E209-9FB2-BA50C6FF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3385345" cy="492455"/>
          </a:xfrm>
          <a:custGeom>
            <a:avLst/>
            <a:gdLst>
              <a:gd name="connsiteX0" fmla="*/ 0 w 3385345"/>
              <a:gd name="connsiteY0" fmla="*/ 0 h 492455"/>
              <a:gd name="connsiteX1" fmla="*/ 3385345 w 3385345"/>
              <a:gd name="connsiteY1" fmla="*/ 0 h 492455"/>
              <a:gd name="connsiteX2" fmla="*/ 3348503 w 3385345"/>
              <a:gd name="connsiteY2" fmla="*/ 44581 h 492455"/>
              <a:gd name="connsiteX3" fmla="*/ 967215 w 3385345"/>
              <a:gd name="connsiteY3" fmla="*/ 241508 h 492455"/>
              <a:gd name="connsiteX4" fmla="*/ 108843 w 3385345"/>
              <a:gd name="connsiteY4" fmla="*/ 163732 h 492455"/>
              <a:gd name="connsiteX5" fmla="*/ 0 w 3385345"/>
              <a:gd name="connsiteY5" fmla="*/ 195744 h 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1FF07184-0225-A61B-4E28-216D83D9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404026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6AEDCC27-3D2D-8BF3-A3A5-7B4D71810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995246" y="0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58ACB73-92C2-C4E9-8121-A1F481E78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7686" y="6369613"/>
            <a:ext cx="2355305" cy="488389"/>
          </a:xfrm>
          <a:custGeom>
            <a:avLst/>
            <a:gdLst>
              <a:gd name="connsiteX0" fmla="*/ 1090338 w 2355305"/>
              <a:gd name="connsiteY0" fmla="*/ 249 h 488389"/>
              <a:gd name="connsiteX1" fmla="*/ 1849675 w 2355305"/>
              <a:gd name="connsiteY1" fmla="*/ 151843 h 488389"/>
              <a:gd name="connsiteX2" fmla="*/ 2295970 w 2355305"/>
              <a:gd name="connsiteY2" fmla="*/ 431858 h 488389"/>
              <a:gd name="connsiteX3" fmla="*/ 2355305 w 2355305"/>
              <a:gd name="connsiteY3" fmla="*/ 488389 h 488389"/>
              <a:gd name="connsiteX4" fmla="*/ 0 w 2355305"/>
              <a:gd name="connsiteY4" fmla="*/ 488389 h 488389"/>
              <a:gd name="connsiteX5" fmla="*/ 136773 w 2355305"/>
              <a:gd name="connsiteY5" fmla="*/ 341166 h 488389"/>
              <a:gd name="connsiteX6" fmla="*/ 350829 w 2355305"/>
              <a:gd name="connsiteY6" fmla="*/ 189936 h 488389"/>
              <a:gd name="connsiteX7" fmla="*/ 1090338 w 2355305"/>
              <a:gd name="connsiteY7" fmla="*/ 249 h 4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8F3615-70B1-95E3-FD7B-A65D25151B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0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948462 w 4943475"/>
              <a:gd name="connsiteY3" fmla="*/ 6858000 h 6858000"/>
              <a:gd name="connsiteX4" fmla="*/ 1902164 w 4943475"/>
              <a:gd name="connsiteY4" fmla="*/ 6774672 h 6858000"/>
              <a:gd name="connsiteX5" fmla="*/ 611627 w 4943475"/>
              <a:gd name="connsiteY5" fmla="*/ 5912623 h 6858000"/>
              <a:gd name="connsiteX6" fmla="*/ 32435 w 4943475"/>
              <a:gd name="connsiteY6" fmla="*/ 5445420 h 6858000"/>
              <a:gd name="connsiteX7" fmla="*/ 1 w 4943475"/>
              <a:gd name="connsiteY7" fmla="*/ 5404026 h 6858000"/>
              <a:gd name="connsiteX8" fmla="*/ 1 w 4943475"/>
              <a:gd name="connsiteY8" fmla="*/ 6858000 h 6858000"/>
              <a:gd name="connsiteX9" fmla="*/ 0 w 4943475"/>
              <a:gd name="connsiteY9" fmla="*/ 6858000 h 6858000"/>
              <a:gd name="connsiteX10" fmla="*/ 0 w 4943475"/>
              <a:gd name="connsiteY10" fmla="*/ 195745 h 6858000"/>
              <a:gd name="connsiteX11" fmla="*/ 108843 w 4943475"/>
              <a:gd name="connsiteY11" fmla="*/ 163733 h 6858000"/>
              <a:gd name="connsiteX12" fmla="*/ 967215 w 4943475"/>
              <a:gd name="connsiteY12" fmla="*/ 241509 h 6858000"/>
              <a:gd name="connsiteX13" fmla="*/ 3348503 w 4943475"/>
              <a:gd name="connsiteY13" fmla="*/ 44582 h 6858000"/>
              <a:gd name="connsiteX14" fmla="*/ 3385345 w 4943475"/>
              <a:gd name="connsiteY14" fmla="*/ 1 h 6858000"/>
              <a:gd name="connsiteX15" fmla="*/ 0 w 4943475"/>
              <a:gd name="connsiteY1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3475" h="6858000">
                <a:moveTo>
                  <a:pt x="0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948462" y="6858000"/>
                </a:lnTo>
                <a:lnTo>
                  <a:pt x="1902164" y="6774672"/>
                </a:lnTo>
                <a:cubicBezTo>
                  <a:pt x="1598726" y="6299650"/>
                  <a:pt x="1000744" y="6114221"/>
                  <a:pt x="611627" y="5912623"/>
                </a:cubicBezTo>
                <a:cubicBezTo>
                  <a:pt x="377049" y="5791105"/>
                  <a:pt x="190804" y="5626236"/>
                  <a:pt x="32435" y="5445420"/>
                </a:cubicBezTo>
                <a:lnTo>
                  <a:pt x="1" y="5404026"/>
                </a:lnTo>
                <a:lnTo>
                  <a:pt x="1" y="6858000"/>
                </a:lnTo>
                <a:lnTo>
                  <a:pt x="0" y="6858000"/>
                </a:lnTo>
                <a:lnTo>
                  <a:pt x="0" y="195745"/>
                </a:lnTo>
                <a:lnTo>
                  <a:pt x="108843" y="163733"/>
                </a:lnTo>
                <a:cubicBezTo>
                  <a:pt x="397804" y="100711"/>
                  <a:pt x="616031" y="97449"/>
                  <a:pt x="967215" y="241509"/>
                </a:cubicBezTo>
                <a:cubicBezTo>
                  <a:pt x="1716966" y="550751"/>
                  <a:pt x="2752694" y="665260"/>
                  <a:pt x="3348503" y="44582"/>
                </a:cubicBezTo>
                <a:lnTo>
                  <a:pt x="3385345" y="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 tIns="5486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35600" y="4956902"/>
            <a:ext cx="5718896" cy="17456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653D8540-5794-860E-E6C6-CB80F4051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387803" y="4555795"/>
            <a:ext cx="914401" cy="3690008"/>
          </a:xfrm>
          <a:custGeom>
            <a:avLst/>
            <a:gdLst>
              <a:gd name="connsiteX0" fmla="*/ 914393 w 914401"/>
              <a:gd name="connsiteY0" fmla="*/ 1625548 h 3690008"/>
              <a:gd name="connsiteX1" fmla="*/ 200040 w 914401"/>
              <a:gd name="connsiteY1" fmla="*/ 164703 h 3690008"/>
              <a:gd name="connsiteX2" fmla="*/ 0 w 914401"/>
              <a:gd name="connsiteY2" fmla="*/ 0 h 3690008"/>
              <a:gd name="connsiteX3" fmla="*/ 0 w 914401"/>
              <a:gd name="connsiteY3" fmla="*/ 3690008 h 3690008"/>
              <a:gd name="connsiteX4" fmla="*/ 684950 w 914401"/>
              <a:gd name="connsiteY4" fmla="*/ 3690008 h 3690008"/>
              <a:gd name="connsiteX5" fmla="*/ 683046 w 914401"/>
              <a:gd name="connsiteY5" fmla="*/ 3683775 h 3690008"/>
              <a:gd name="connsiteX6" fmla="*/ 608736 w 914401"/>
              <a:gd name="connsiteY6" fmla="*/ 3519687 h 3690008"/>
              <a:gd name="connsiteX7" fmla="*/ 353078 w 914401"/>
              <a:gd name="connsiteY7" fmla="*/ 2837178 h 3690008"/>
              <a:gd name="connsiteX8" fmla="*/ 914393 w 914401"/>
              <a:gd name="connsiteY8" fmla="*/ 1625548 h 36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3536078" cy="3565723"/>
          </a:xfrm>
        </p:spPr>
        <p:txBody>
          <a:bodyPr lIns="0" t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20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6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5893F-4A9C-ABB2-2B83-283067F829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3599" y="2377875"/>
            <a:ext cx="6816725" cy="37802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C01F4F-AA50-6589-C5AA-A98B0D5AF7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73600" y="2755900"/>
            <a:ext cx="6816725" cy="3187700"/>
          </a:xfrm>
        </p:spPr>
        <p:txBody>
          <a:bodyPr anchor="ctr"/>
          <a:lstStyle/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4627866" cy="4300717"/>
          </a:xfrm>
        </p:spPr>
        <p:txBody>
          <a:bodyPr lIns="0" tIns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B70107-5AE5-7117-0F14-6BF9DD30CB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6613" y="835025"/>
            <a:ext cx="5575300" cy="60309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45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F6276F98-083C-C436-D4E0-BB6B1D617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10562"/>
            <a:ext cx="3505512" cy="3047438"/>
          </a:xfrm>
          <a:custGeom>
            <a:avLst/>
            <a:gdLst>
              <a:gd name="connsiteX0" fmla="*/ 140070 w 3505512"/>
              <a:gd name="connsiteY0" fmla="*/ 84 h 3047438"/>
              <a:gd name="connsiteX1" fmla="*/ 378078 w 3505512"/>
              <a:gd name="connsiteY1" fmla="*/ 26868 h 3047438"/>
              <a:gd name="connsiteX2" fmla="*/ 2124544 w 3505512"/>
              <a:gd name="connsiteY2" fmla="*/ 1868599 h 3047438"/>
              <a:gd name="connsiteX3" fmla="*/ 3503411 w 3505512"/>
              <a:gd name="connsiteY3" fmla="*/ 3038169 h 3047438"/>
              <a:gd name="connsiteX4" fmla="*/ 3505512 w 3505512"/>
              <a:gd name="connsiteY4" fmla="*/ 3047438 h 3047438"/>
              <a:gd name="connsiteX5" fmla="*/ 0 w 3505512"/>
              <a:gd name="connsiteY5" fmla="*/ 3047438 h 3047438"/>
              <a:gd name="connsiteX6" fmla="*/ 0 w 3505512"/>
              <a:gd name="connsiteY6" fmla="*/ 9356 h 3047438"/>
              <a:gd name="connsiteX7" fmla="*/ 32906 w 3505512"/>
              <a:gd name="connsiteY7" fmla="*/ 4358 h 3047438"/>
              <a:gd name="connsiteX8" fmla="*/ 140070 w 3505512"/>
              <a:gd name="connsiteY8" fmla="*/ 84 h 304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87333" y="2377871"/>
            <a:ext cx="4292202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8385" y="2377871"/>
            <a:ext cx="4172575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0323" y="2366300"/>
            <a:ext cx="3536078" cy="3588330"/>
          </a:xfr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673600" y="2366300"/>
            <a:ext cx="6816725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536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70" r:id="rId14"/>
    <p:sldLayoutId id="214748366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12DB-62CB-A384-9219-BA28D4BC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744172"/>
            <a:ext cx="10360152" cy="5751000"/>
          </a:xfrm>
        </p:spPr>
        <p:txBody>
          <a:bodyPr/>
          <a:lstStyle/>
          <a:p>
            <a:r>
              <a:rPr lang="en-US" sz="4000" b="1">
                <a:ea typeface="+mj-lt"/>
                <a:cs typeface="+mj-lt"/>
              </a:rPr>
              <a:t>Analyzing the Impact of </a:t>
            </a:r>
            <a:br>
              <a:rPr lang="en-US" sz="4000" b="1">
                <a:ea typeface="+mj-lt"/>
                <a:cs typeface="+mj-lt"/>
              </a:rPr>
            </a:br>
            <a:r>
              <a:rPr lang="en-US" sz="4000" b="1">
                <a:ea typeface="+mj-lt"/>
                <a:cs typeface="+mj-lt"/>
              </a:rPr>
              <a:t>NREGA </a:t>
            </a:r>
            <a:br>
              <a:rPr lang="en-US" sz="4000" b="1">
                <a:ea typeface="+mj-lt"/>
                <a:cs typeface="+mj-lt"/>
              </a:rPr>
            </a:br>
            <a:r>
              <a:rPr lang="en-US" sz="4000" b="1">
                <a:ea typeface="+mj-lt"/>
                <a:cs typeface="+mj-lt"/>
              </a:rPr>
              <a:t>A Data-Driven Approach</a:t>
            </a:r>
            <a:br>
              <a:rPr lang="en-US" sz="4000" b="1">
                <a:ea typeface="+mj-lt"/>
                <a:cs typeface="+mj-lt"/>
              </a:rPr>
            </a:br>
            <a:br>
              <a:rPr lang="en-US" sz="4000">
                <a:ea typeface="+mj-lt"/>
                <a:cs typeface="+mj-lt"/>
              </a:rPr>
            </a:br>
            <a:r>
              <a:rPr lang="en-US" sz="2400">
                <a:ea typeface="+mj-lt"/>
                <a:cs typeface="+mj-lt"/>
              </a:rPr>
              <a:t>Insights and Recommendations for </a:t>
            </a:r>
            <a:br>
              <a:rPr lang="en-US" sz="2400">
                <a:ea typeface="+mj-lt"/>
                <a:cs typeface="+mj-lt"/>
              </a:rPr>
            </a:br>
            <a:r>
              <a:rPr lang="en-US" sz="2400">
                <a:ea typeface="+mj-lt"/>
                <a:cs typeface="+mj-lt"/>
              </a:rPr>
              <a:t>Rural Employment</a:t>
            </a:r>
            <a:br>
              <a:rPr lang="en-US" sz="2400">
                <a:ea typeface="+mj-lt"/>
                <a:cs typeface="+mj-lt"/>
              </a:rPr>
            </a:br>
            <a:br>
              <a:rPr lang="en-US" sz="2400">
                <a:ea typeface="+mj-lt"/>
                <a:cs typeface="+mj-lt"/>
              </a:rPr>
            </a:br>
            <a:br>
              <a:rPr lang="en-US" sz="2400">
                <a:ea typeface="+mj-lt"/>
                <a:cs typeface="+mj-lt"/>
              </a:rPr>
            </a:br>
            <a:r>
              <a:rPr lang="en-US" sz="2400" b="1">
                <a:ea typeface="+mj-lt"/>
                <a:cs typeface="+mj-lt"/>
              </a:rPr>
              <a:t>Nrega Analysis with Tableau</a:t>
            </a:r>
            <a:br>
              <a:rPr lang="en-US" sz="2400" b="1">
                <a:ea typeface="+mj-lt"/>
                <a:cs typeface="+mj-lt"/>
              </a:rPr>
            </a:br>
            <a:br>
              <a:rPr lang="en-US" sz="2400">
                <a:ea typeface="+mj-lt"/>
                <a:cs typeface="+mj-lt"/>
              </a:rPr>
            </a:br>
            <a:r>
              <a:rPr lang="en-US" sz="2400"/>
              <a:t>Ranjit Kumar Nishad</a:t>
            </a:r>
            <a:br>
              <a:rPr lang="en-US" sz="2400"/>
            </a:br>
            <a:r>
              <a:rPr lang="en-US" sz="2400">
                <a:latin typeface="Century Gothic"/>
                <a:cs typeface="Arial"/>
              </a:rPr>
              <a:t>MIP-DA-09</a:t>
            </a:r>
            <a:endParaRPr lang="en-US" sz="24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03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3296A-C7EA-3DFF-9A19-75C334E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Work Completion Analysis</a:t>
            </a:r>
            <a:endParaRPr lang="en-US"/>
          </a:p>
        </p:txBody>
      </p:sp>
      <p:pic>
        <p:nvPicPr>
          <p:cNvPr id="8" name="Picture 7" descr="A graph of numbers and percentages&#10;&#10;Description automatically generated">
            <a:extLst>
              <a:ext uri="{FF2B5EF4-FFF2-40B4-BE49-F238E27FC236}">
                <a16:creationId xmlns:a16="http://schemas.microsoft.com/office/drawing/2014/main" id="{187B56FB-0F57-36A1-80DE-FF19AFF1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65" y="1856104"/>
            <a:ext cx="11099317" cy="46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3296A-C7EA-3DFF-9A19-75C334E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State-Level Analysis</a:t>
            </a:r>
            <a:endParaRPr lang="en-US"/>
          </a:p>
        </p:txBody>
      </p:sp>
      <p:pic>
        <p:nvPicPr>
          <p:cNvPr id="8" name="Picture 7" descr="A map of india with blue and green colors&#10;&#10;Description automatically generated">
            <a:extLst>
              <a:ext uri="{FF2B5EF4-FFF2-40B4-BE49-F238E27FC236}">
                <a16:creationId xmlns:a16="http://schemas.microsoft.com/office/drawing/2014/main" id="{82957452-C770-CBA9-4D36-FFF945B2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34" y="1712901"/>
            <a:ext cx="7289320" cy="451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3296A-C7EA-3DFF-9A19-75C334E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District-Level Analysis</a:t>
            </a:r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97AFB45-000B-3433-C511-1DE409BB5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91" y="1724269"/>
            <a:ext cx="8439507" cy="45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1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3296A-C7EA-3DFF-9A19-75C334E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Time Series Analysis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9DE56-FC8C-C771-4F05-36FF374BCFD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Series Analysis</a:t>
            </a:r>
          </a:p>
        </p:txBody>
      </p:sp>
      <p:pic>
        <p:nvPicPr>
          <p:cNvPr id="3" name="Picture 2" descr="A graph with blue circles&#10;&#10;Description automatically generated">
            <a:extLst>
              <a:ext uri="{FF2B5EF4-FFF2-40B4-BE49-F238E27FC236}">
                <a16:creationId xmlns:a16="http://schemas.microsoft.com/office/drawing/2014/main" id="{8D81CE30-FBBD-FCDF-FA04-1F173C28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96" y="1583446"/>
            <a:ext cx="8899583" cy="47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3296A-C7EA-3DFF-9A19-75C334E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Demographic Analysis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19DE56-FC8C-C771-4F05-36FF374BCFD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Time Series Analysis</a:t>
            </a:r>
          </a:p>
        </p:txBody>
      </p:sp>
      <p:pic>
        <p:nvPicPr>
          <p:cNvPr id="9" name="Picture 8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4E982910-DFB4-007E-8493-E71D6AEE2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28" y="1717891"/>
            <a:ext cx="7835659" cy="47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6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Insights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50B1B-621B-D051-E222-EB13D36B0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5334" y="1716513"/>
            <a:ext cx="10258804" cy="4733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Employment Effectiveness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High Employment Days</a:t>
            </a:r>
            <a:r>
              <a:rPr lang="en-US" dirty="0">
                <a:ea typeface="+mn-lt"/>
                <a:cs typeface="+mn-lt"/>
              </a:rPr>
              <a:t>: States like Maharashtra and Rajasthan show a high number of employment days provided, indicating effective implementation in these regions.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Low Employment Days</a:t>
            </a:r>
            <a:r>
              <a:rPr lang="en-US" dirty="0">
                <a:ea typeface="+mn-lt"/>
                <a:cs typeface="+mn-lt"/>
              </a:rPr>
              <a:t>: Some states, such as Bihar and Uttar Pradesh, have relatively low employment days provided, suggesting potential issues in scheme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5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Insights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50B1B-621B-D051-E222-EB13D36B0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5334" y="1716513"/>
            <a:ext cx="10258804" cy="4733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Regional Disparities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Disparities in Job Card Issuance</a:t>
            </a:r>
            <a:r>
              <a:rPr lang="en-US" dirty="0">
                <a:ea typeface="+mn-lt"/>
                <a:cs typeface="+mn-lt"/>
              </a:rPr>
              <a:t>: There is a noticeable disparity in the number of job cards issued across different states, with states like Tamil Nadu issuing more job cards compared to others.</a:t>
            </a:r>
          </a:p>
          <a:p>
            <a:r>
              <a:rPr lang="en-US" b="1" dirty="0">
                <a:ea typeface="+mn-lt"/>
                <a:cs typeface="+mn-lt"/>
              </a:rPr>
              <a:t>Active Worker Discrepancies</a:t>
            </a:r>
            <a:r>
              <a:rPr lang="en-US" dirty="0">
                <a:ea typeface="+mn-lt"/>
                <a:cs typeface="+mn-lt"/>
              </a:rPr>
              <a:t>: The ratio of active workers to job cards issued varies significantly, indicating that not all issued job cards are being utilized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3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Insights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50B1B-621B-D051-E222-EB13D36B0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5334" y="1716513"/>
            <a:ext cx="10258804" cy="4733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Budget Utilization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Effective Utilization</a:t>
            </a:r>
            <a:r>
              <a:rPr lang="en-US">
                <a:ea typeface="+mn-lt"/>
                <a:cs typeface="+mn-lt"/>
              </a:rPr>
              <a:t>: States like Andhra Pradesh and Karnataka show high utilization rates of the allocated budget, correlating well with high employment generation.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Underutilization</a:t>
            </a:r>
            <a:r>
              <a:rPr lang="en-US" dirty="0">
                <a:ea typeface="+mn-lt"/>
                <a:cs typeface="+mn-lt"/>
              </a:rPr>
              <a:t>: States such as Bihar and Assam display underutilization of the allocated budget, which might contribute to lower employment generation in these regions.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076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Insights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50B1B-621B-D051-E222-EB13D36B0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5334" y="1716513"/>
            <a:ext cx="10258804" cy="4733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Work Completion Rates</a:t>
            </a:r>
            <a:r>
              <a:rPr lang="en-US" dirty="0"/>
              <a:t>:</a:t>
            </a:r>
          </a:p>
          <a:p>
            <a:r>
              <a:rPr lang="en-US" b="1">
                <a:ea typeface="+mn-lt"/>
                <a:cs typeface="+mn-lt"/>
              </a:rPr>
              <a:t>High Completion Rates</a:t>
            </a:r>
            <a:r>
              <a:rPr lang="en-US">
                <a:ea typeface="+mn-lt"/>
                <a:cs typeface="+mn-lt"/>
              </a:rPr>
              <a:t>: States like Kerala and Gujarat have high rates of work completion, suggesting efficient project management and execution.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Low Completion Rates</a:t>
            </a:r>
            <a:r>
              <a:rPr lang="en-US">
                <a:ea typeface="+mn-lt"/>
                <a:cs typeface="+mn-lt"/>
              </a:rPr>
              <a:t>: Several states, including Odisha and Chhattisgarh, show lower work completion rates, indicating possible administrative or logistical challenges.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655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Insights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50B1B-621B-D051-E222-EB13D36B0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5334" y="1716513"/>
            <a:ext cx="10258804" cy="4733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Demographic Participation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Inclusivity</a:t>
            </a:r>
            <a:r>
              <a:rPr lang="en-US" dirty="0">
                <a:ea typeface="+mn-lt"/>
                <a:cs typeface="+mn-lt"/>
              </a:rPr>
              <a:t>: The data reveals that certain states have a higher participation of Scheduled Caste (SC) and Scheduled Tribe (ST) workers, such as Madhya Pradesh and Jharkhand.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Gender Participation</a:t>
            </a:r>
            <a:r>
              <a:rPr lang="en-US" dirty="0">
                <a:ea typeface="+mn-lt"/>
                <a:cs typeface="+mn-lt"/>
              </a:rPr>
              <a:t>: Women’s participation in NREGA is higher in states like Tamil Nadu and Kerala, reflecting better gender inclusivity</a:t>
            </a:r>
            <a:endParaRPr lang="en-US" dirty="0"/>
          </a:p>
          <a:p>
            <a:pPr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746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52607" y="2343150"/>
            <a:ext cx="8828193" cy="4359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NREGA is a game-changing government scheme that aims to provide rural households with guaranteed wage employment.</a:t>
            </a:r>
            <a:endParaRPr lang="en-US" sz="2400"/>
          </a:p>
          <a:p>
            <a:pPr algn="just"/>
            <a:r>
              <a:rPr lang="en-US" sz="2400"/>
              <a:t>In this project, we'll be diving into different aspects of NREGA to better understand how effective and impactful it really is.</a:t>
            </a:r>
          </a:p>
        </p:txBody>
      </p:sp>
    </p:spTree>
    <p:extLst>
      <p:ext uri="{BB962C8B-B14F-4D97-AF65-F5344CB8AC3E}">
        <p14:creationId xmlns:p14="http://schemas.microsoft.com/office/powerpoint/2010/main" val="241825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50B1B-621B-D051-E222-EB13D36B0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5334" y="1716513"/>
            <a:ext cx="10258804" cy="4733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Regular Audits</a:t>
            </a:r>
            <a:r>
              <a:rPr lang="en-US" dirty="0">
                <a:ea typeface="+mn-lt"/>
                <a:cs typeface="+mn-lt"/>
              </a:rPr>
              <a:t>: Implement regular audits and monitoring mechanisms in states with low employment days and high discrepancies in active worker ratios to </a:t>
            </a:r>
            <a:r>
              <a:rPr lang="en-US">
                <a:ea typeface="+mn-lt"/>
                <a:cs typeface="+mn-lt"/>
              </a:rPr>
              <a:t>identify and address underlying issues.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Awareness Campaigns</a:t>
            </a:r>
            <a:r>
              <a:rPr lang="en-US" dirty="0">
                <a:ea typeface="+mn-lt"/>
                <a:cs typeface="+mn-lt"/>
              </a:rPr>
              <a:t>: Conduct awareness campaigns in low-performing states to educate rural households about the benefits and availability of NREGA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Financial Training</a:t>
            </a:r>
            <a:r>
              <a:rPr lang="en-US" dirty="0">
                <a:ea typeface="+mn-lt"/>
                <a:cs typeface="+mn-lt"/>
              </a:rPr>
              <a:t>: Provide financial management training to local administrators in states with budget underutilization to ensure efficient and effective use of allocated funds.</a:t>
            </a:r>
            <a:endParaRPr lang="en-US" b="1" dirty="0"/>
          </a:p>
          <a:p>
            <a:pPr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823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50B1B-621B-D051-E222-EB13D36B0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5334" y="1716513"/>
            <a:ext cx="10258804" cy="4733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b="1" dirty="0">
                <a:ea typeface="+mn-lt"/>
                <a:cs typeface="+mn-lt"/>
              </a:rPr>
              <a:t>Project Management Training</a:t>
            </a:r>
            <a:r>
              <a:rPr lang="en-US" dirty="0">
                <a:ea typeface="+mn-lt"/>
                <a:cs typeface="+mn-lt"/>
              </a:rPr>
              <a:t>: Offer project management and execution training for local NREGA officials in states with low work completion rates.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Inclusive Policies</a:t>
            </a:r>
            <a:r>
              <a:rPr lang="en-US" dirty="0">
                <a:ea typeface="+mn-lt"/>
                <a:cs typeface="+mn-lt"/>
              </a:rPr>
              <a:t>: Formulate and implement policies to ensure higher participation of SC/ST workers and women in states where their participation is low.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Digital Monitoring Systems</a:t>
            </a:r>
            <a:r>
              <a:rPr lang="en-US" dirty="0">
                <a:ea typeface="+mn-lt"/>
                <a:cs typeface="+mn-lt"/>
              </a:rPr>
              <a:t>: Implement digital monitoring systems for real-time tracking of NREGA activities, fund utilization, and project completion.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Mobile Applications</a:t>
            </a:r>
            <a:r>
              <a:rPr lang="en-US" dirty="0">
                <a:ea typeface="+mn-lt"/>
                <a:cs typeface="+mn-lt"/>
              </a:rPr>
              <a:t>: Develop mobile applications for workers to easily register, report issues, and access information about their entitlements and payments.</a:t>
            </a:r>
            <a:endParaRPr lang="en-US" dirty="0"/>
          </a:p>
          <a:p>
            <a:pPr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248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446B6F-C7F9-BB20-B23E-751C57D4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50B1B-621B-D051-E222-EB13D36B0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87333" y="2349117"/>
            <a:ext cx="8964844" cy="4488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conclusion, this data-driven analysis of NREGA provides a comprehensive view of its implementation and impact. </a:t>
            </a:r>
          </a:p>
          <a:p>
            <a:r>
              <a:rPr lang="en-US" dirty="0">
                <a:ea typeface="+mn-lt"/>
                <a:cs typeface="+mn-lt"/>
              </a:rPr>
              <a:t>By leveraging these insights, we can contribute to improving rural employment and livelihoods through more effective policymaking. </a:t>
            </a:r>
          </a:p>
          <a:p>
            <a:r>
              <a:rPr lang="en-US" dirty="0">
                <a:ea typeface="+mn-lt"/>
                <a:cs typeface="+mn-lt"/>
              </a:rPr>
              <a:t>Thank you for your attention.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7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7C8F-9C78-8509-A3A3-F349BD6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3657600"/>
          </a:xfrm>
        </p:spPr>
        <p:txBody>
          <a:bodyPr/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1865-CA83-6A82-0A75-3C1383418F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0363" y="5006113"/>
            <a:ext cx="8931275" cy="1720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Ranjit Kumar Nishad</a:t>
            </a:r>
          </a:p>
          <a:p>
            <a:r>
              <a:rPr lang="en-US" dirty="0"/>
              <a:t>ranjitnishad@gmail.com | +91- 8468085323</a:t>
            </a:r>
          </a:p>
        </p:txBody>
      </p:sp>
    </p:spTree>
    <p:extLst>
      <p:ext uri="{BB962C8B-B14F-4D97-AF65-F5344CB8AC3E}">
        <p14:creationId xmlns:p14="http://schemas.microsoft.com/office/powerpoint/2010/main" val="30854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Problem Statement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52607" y="2343150"/>
            <a:ext cx="8828193" cy="4359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Our analysis dives into a few important questions:</a:t>
            </a:r>
            <a:endParaRPr lang="en-US" sz="2400"/>
          </a:p>
          <a:p>
            <a:pPr algn="just"/>
            <a:r>
              <a:rPr lang="en-US" sz="2400">
                <a:ea typeface="+mn-lt"/>
                <a:cs typeface="+mn-lt"/>
              </a:rPr>
              <a:t>How well does NREGA actually provide employment?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Are there any differences in how it's implemented across different regions? 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How exactly is the budget used, and what factors contribute to the completion of NREGA projects?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9477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Dataset Information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52607" y="2141868"/>
            <a:ext cx="9187627" cy="4416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The dataset used for this analysis is sourced from official government records and contains information related to NREGA implementation across various states and districts in India.</a:t>
            </a:r>
            <a:endParaRPr lang="en-US" sz="2400"/>
          </a:p>
          <a:p>
            <a:pPr algn="just"/>
            <a:r>
              <a:rPr lang="en-US" sz="2400">
                <a:ea typeface="+mn-lt"/>
                <a:cs typeface="+mn-lt"/>
              </a:rPr>
              <a:t>It comprises 28 columns, encompassing data on job cards, worker details, budget allocation, work completion statistics, expenditure, and more.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This dataset offers a comprehensive view of the progress and challenges faced by the NREGA program.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13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696E0-336E-D986-FE89-0E20663A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Variable Description</a:t>
            </a:r>
            <a:endParaRPr lang="en-US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B24EF683-1167-79C1-E302-1C143D83062F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799296643"/>
              </p:ext>
            </p:extLst>
          </p:nvPr>
        </p:nvGraphicFramePr>
        <p:xfrm>
          <a:off x="230037" y="1552754"/>
          <a:ext cx="11731151" cy="50991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73461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3324707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3224119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408864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6245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State_name</a:t>
                      </a:r>
                      <a:endParaRPr lang="en-US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Total No. of Active Workers</a:t>
                      </a:r>
                      <a:endParaRPr lang="en-US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ST persondays</a:t>
                      </a:r>
                      <a:endParaRPr lang="en-US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Total Individuals Worked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7495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 District_name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SC workers against active workers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Women Persondays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Differently abled persons worked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1106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Total No. of Job Cards issued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ST workers against active workers</a:t>
                      </a:r>
                      <a:r>
                        <a:rPr lang="en-US" b="0">
                          <a:solidFill>
                            <a:schemeClr val="bg1"/>
                          </a:solidFill>
                          <a:latin typeface="+mn-lt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Average days of employment provided per Household</a:t>
                      </a:r>
                      <a:r>
                        <a:rPr lang="en-US" b="0">
                          <a:solidFill>
                            <a:schemeClr val="bg1"/>
                          </a:solidFill>
                          <a:latin typeface="+mn-lt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Number of Ongoing Works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856589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bg1"/>
                          </a:solidFill>
                          <a:latin typeface="+mn-lt"/>
                        </a:rPr>
                        <a:t>Net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Approved Labour Budget</a:t>
                      </a:r>
                      <a:r>
                        <a:rPr lang="en-US" b="0">
                          <a:solidFill>
                            <a:schemeClr val="bg1"/>
                          </a:solidFill>
                          <a:latin typeface="+mn-lt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Average Wage rate per day per person(Rs.)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Number of Completed Works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11064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Total No. of Workers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Persondays of Central Liability so far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Total No of HHs completed 100 Days of Wage Employment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Total Exp(Rs. in Lakhs.)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6245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Total No. of Active Job Cards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SC persondays</a:t>
                      </a:r>
                      <a:r>
                        <a:rPr lang="en-US" b="0">
                          <a:solidFill>
                            <a:schemeClr val="bg1"/>
                          </a:solidFill>
                          <a:latin typeface="+mn-lt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</a:rPr>
                        <a:t>Total Households Worked</a:t>
                      </a:r>
                      <a:r>
                        <a:rPr lang="en-US" b="0">
                          <a:solidFill>
                            <a:schemeClr val="bg1"/>
                          </a:solidFill>
                          <a:latin typeface="+mn-lt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bg1"/>
                          </a:solidFill>
                          <a:latin typeface="+mn-lt"/>
                        </a:rPr>
                        <a:t>And more...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6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Data Cleaning and Preparation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52607" y="2630697"/>
            <a:ext cx="8828193" cy="4071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Our first step was to clean and prepare the data. 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Rename columns so they make more sense, and create new calculated fields.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These calculated fields were important to help us with our analysis.</a:t>
            </a:r>
          </a:p>
        </p:txBody>
      </p:sp>
    </p:spTree>
    <p:extLst>
      <p:ext uri="{BB962C8B-B14F-4D97-AF65-F5344CB8AC3E}">
        <p14:creationId xmlns:p14="http://schemas.microsoft.com/office/powerpoint/2010/main" val="325129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Exploratory Data Analysis (EDA)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52607" y="2630697"/>
            <a:ext cx="8828193" cy="4071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We created an overview dashboard to display key metrics such as the total number of job cards issued, total workers, and total expenditure. 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This provided a high-level view of NREGA's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77295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3296A-C7EA-3DFF-9A19-75C334E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Employment Analysis</a:t>
            </a:r>
            <a:endParaRPr lang="en-US"/>
          </a:p>
        </p:txBody>
      </p:sp>
      <p:pic>
        <p:nvPicPr>
          <p:cNvPr id="10" name="Picture 9" descr="A graph of a number of jobs&#10;&#10;Description automatically generated">
            <a:extLst>
              <a:ext uri="{FF2B5EF4-FFF2-40B4-BE49-F238E27FC236}">
                <a16:creationId xmlns:a16="http://schemas.microsoft.com/office/drawing/2014/main" id="{C52F7824-367E-A41A-A567-C2551B0F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99" y="1711283"/>
            <a:ext cx="11228714" cy="47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3296A-C7EA-3DFF-9A19-75C334E2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Budget Utilization Analysis</a:t>
            </a:r>
            <a:endParaRPr lang="en-US"/>
          </a:p>
        </p:txBody>
      </p:sp>
      <p:pic>
        <p:nvPicPr>
          <p:cNvPr id="8" name="Picture 7" descr="A screenshot of a data&#10;&#10;Description automatically generated">
            <a:extLst>
              <a:ext uri="{FF2B5EF4-FFF2-40B4-BE49-F238E27FC236}">
                <a16:creationId xmlns:a16="http://schemas.microsoft.com/office/drawing/2014/main" id="{B9F3A3C4-90FA-18B2-5608-8F708CDF9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68" y="1879222"/>
            <a:ext cx="11171203" cy="42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884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8" id="{D1701C6D-ECCE-4AB4-AA49-48BAB1CE7003}" vid="{37F9E7E9-DDFF-4744-91DC-21DD4845CB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C9B6E4-47D3-464E-8364-AD7B35DA4B5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B0F9548-B8AC-4D42-9765-A5CD9A25F5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C71B42-4016-428B-9745-27057802D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Berlin</vt:lpstr>
      <vt:lpstr>Analyzing the Impact of  NREGA  A Data-Driven Approach  Insights and Recommendations for  Rural Employment   Nrega Analysis with Tableau  Ranjit Kumar Nishad MIP-DA-09</vt:lpstr>
      <vt:lpstr>Introduction</vt:lpstr>
      <vt:lpstr>Problem Statement</vt:lpstr>
      <vt:lpstr>Dataset Information</vt:lpstr>
      <vt:lpstr>Variable Description</vt:lpstr>
      <vt:lpstr>Data Cleaning and Preparation</vt:lpstr>
      <vt:lpstr>Exploratory Data Analysis (EDA)</vt:lpstr>
      <vt:lpstr>Employment Analysis</vt:lpstr>
      <vt:lpstr>Budget Utilization Analysis</vt:lpstr>
      <vt:lpstr>Work Completion Analysis</vt:lpstr>
      <vt:lpstr>State-Level Analysis</vt:lpstr>
      <vt:lpstr>District-Level Analysis</vt:lpstr>
      <vt:lpstr>Time Series Analysis</vt:lpstr>
      <vt:lpstr>Demographic Analysis</vt:lpstr>
      <vt:lpstr>Insights</vt:lpstr>
      <vt:lpstr>Insights</vt:lpstr>
      <vt:lpstr>Insights</vt:lpstr>
      <vt:lpstr>Insights</vt:lpstr>
      <vt:lpstr>Insights</vt:lpstr>
      <vt:lpstr>Recommendations</vt:lpstr>
      <vt:lpstr>Recommendations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 MARKETING  MEETING</dc:title>
  <dc:creator/>
  <cp:revision>274</cp:revision>
  <dcterms:created xsi:type="dcterms:W3CDTF">2024-06-21T08:30:58Z</dcterms:created>
  <dcterms:modified xsi:type="dcterms:W3CDTF">2024-06-22T09:44:01Z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