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11" Type="http://schemas.openxmlformats.org/officeDocument/2006/relationships/slide" Target="slides/slide6.xml"/><Relationship Id="rId22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21" Type="http://schemas.openxmlformats.org/officeDocument/2006/relationships/font" Target="fonts/Raleway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803d32f8c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803d32f8c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803d32f8c_0_1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803d32f8c_0_1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803d32f8c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803d32f8c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803d32f8c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3803d32f8c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803d32f8c_0_1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3803d32f8c_0_1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803d32f8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803d32f8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803d32f8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803d32f8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803d32f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803d32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803d32f8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803d32f8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803d32f8c_0_1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803d32f8c_0_1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803d32f8c_0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803d32f8c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803d32f8c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803d32f8c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Aging in British Columbia </a:t>
            </a:r>
            <a:endParaRPr sz="40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Overview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Ranjit Sundaramurthi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July 31, 2023</a:t>
            </a:r>
            <a:endParaRPr sz="150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5475" y="2748875"/>
            <a:ext cx="3114301" cy="20757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6231075" y="4824575"/>
            <a:ext cx="9240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537125" y="4732025"/>
            <a:ext cx="161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Img: https://www.freepik.com/</a:t>
            </a:r>
            <a:endParaRPr sz="800">
              <a:solidFill>
                <a:srgbClr val="EFEFE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875" y="888375"/>
            <a:ext cx="6968526" cy="411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Voter Participation in 2020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6241500" y="3998700"/>
            <a:ext cx="18234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10"/>
              <a:t>Customize the selected age groups in the </a:t>
            </a:r>
            <a:r>
              <a:rPr b="1" lang="en" sz="1210">
                <a:solidFill>
                  <a:srgbClr val="FF0000"/>
                </a:solidFill>
              </a:rPr>
              <a:t>DASHBOARD</a:t>
            </a:r>
            <a:r>
              <a:rPr b="1" lang="en" sz="1210"/>
              <a:t> for more insights</a:t>
            </a:r>
            <a:endParaRPr b="1" sz="1210"/>
          </a:p>
          <a:p>
            <a:pPr indent="0" lvl="0" marL="45720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10"/>
          </a:p>
          <a:p>
            <a:pPr indent="0" lvl="0" marL="45720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10"/>
          </a:p>
          <a:p>
            <a:pPr indent="0" lvl="0" marL="45720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10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1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7858375" y="1820425"/>
            <a:ext cx="11619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00"/>
              <a:t>Filter by </a:t>
            </a:r>
            <a:r>
              <a:rPr b="1" lang="en" sz="1000"/>
              <a:t>dependent type</a:t>
            </a:r>
            <a:endParaRPr b="1" sz="1000"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00" y="1023400"/>
            <a:ext cx="7272576" cy="41200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1" name="Google Shape;141;p23"/>
          <p:cNvSpPr/>
          <p:nvPr/>
        </p:nvSpPr>
        <p:spPr>
          <a:xfrm flipH="1" rot="10796781">
            <a:off x="7104013" y="2123505"/>
            <a:ext cx="640800" cy="97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7783825" y="4181650"/>
            <a:ext cx="13110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00"/>
              <a:t>Filter by age group</a:t>
            </a:r>
            <a:endParaRPr b="1" sz="1000"/>
          </a:p>
        </p:txBody>
      </p:sp>
      <p:sp>
        <p:nvSpPr>
          <p:cNvPr id="143" name="Google Shape;143;p23"/>
          <p:cNvSpPr/>
          <p:nvPr/>
        </p:nvSpPr>
        <p:spPr>
          <a:xfrm flipH="1" rot="10796781">
            <a:off x="7027813" y="4333305"/>
            <a:ext cx="640800" cy="97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7860025" y="3038650"/>
            <a:ext cx="13110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00"/>
              <a:t>Filter by year</a:t>
            </a:r>
            <a:endParaRPr b="1" sz="1000"/>
          </a:p>
        </p:txBody>
      </p:sp>
      <p:sp>
        <p:nvSpPr>
          <p:cNvPr id="145" name="Google Shape;145;p23"/>
          <p:cNvSpPr/>
          <p:nvPr/>
        </p:nvSpPr>
        <p:spPr>
          <a:xfrm flipH="1" rot="10796781">
            <a:off x="7104013" y="3190305"/>
            <a:ext cx="640800" cy="97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73% of the population in B.C. will be dependent by 2041. 45% of the population will be elderly of age 65+ yrs.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990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Per-capita Public Healthcare expenditure in 2020 was nearly 6000 CAD. It will increase with increasing elderly </a:t>
            </a:r>
            <a:r>
              <a:rPr lang="en" sz="1200"/>
              <a:t>dependency</a:t>
            </a:r>
            <a:r>
              <a:rPr lang="en" sz="1200"/>
              <a:t> ratio.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990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Children promise a future of continuous revenue. Income from taxes in future, will decrease with a decreasing Children dependency ratio.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990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Elders participation in general elections in high, future government mandates and popular decision might revolve around the interests of the Elders.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990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There is a risk of averseness to change, with a dominance of elderly population in future.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00050" y="2260050"/>
            <a:ext cx="29439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THANK YOU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Sustaining the provincial economy with insights on the population aging and future recommendations for the </a:t>
            </a:r>
            <a:r>
              <a:rPr lang="en"/>
              <a:t>government.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83300"/>
            <a:ext cx="8520600" cy="10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Dependency: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“the state of relying on or being controlled by someone or something else”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34375" y="2817075"/>
            <a:ext cx="8520600" cy="10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Demographically, </a:t>
            </a:r>
            <a:r>
              <a:rPr lang="en" u="sng"/>
              <a:t>dependency ratio</a:t>
            </a:r>
            <a:r>
              <a:rPr lang="en"/>
              <a:t> is the proportion of the dependant population (non-earning) to the independent (earning population)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Significance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83300"/>
            <a:ext cx="8520600" cy="10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</a:t>
            </a:r>
            <a:r>
              <a:rPr lang="en"/>
              <a:t> ratio is a influential factor in the economic health of province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720575" y="2056350"/>
            <a:ext cx="3785100" cy="10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Children dependants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An Investment for the future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Need expenditure on resources - Education , Healthc</a:t>
            </a:r>
            <a:r>
              <a:rPr lang="en" sz="1200"/>
              <a:t>are.</a:t>
            </a:r>
            <a:r>
              <a:rPr lang="en" sz="1200"/>
              <a:t> </a:t>
            </a:r>
            <a:endParaRPr sz="12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050" y="3378225"/>
            <a:ext cx="1540150" cy="15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8537" y="3378222"/>
            <a:ext cx="1478525" cy="15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945250" y="2056350"/>
            <a:ext cx="3785100" cy="10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Elderly </a:t>
            </a:r>
            <a:r>
              <a:rPr lang="en" sz="1200"/>
              <a:t> dependants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Wisdom for the present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declining resource for future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Need expenditure on resources - Healthcare , Pension</a:t>
            </a:r>
            <a:endParaRPr sz="12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368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ratio in British Columbia (B.C.)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6763550" y="1224513"/>
            <a:ext cx="213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ratio of Elderly dependents exceeds the the ratio of Children dependents.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Nearly 73% of B.C. population will be dependent by 2041.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45% of population will be elderly </a:t>
            </a:r>
            <a:endParaRPr sz="12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8850"/>
            <a:ext cx="6394624" cy="347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high elderly dependency ratio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550" y="1339224"/>
            <a:ext cx="1616163" cy="1211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349" y="1339225"/>
            <a:ext cx="1132895" cy="114813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106299" y="2669675"/>
            <a:ext cx="21507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Decrease in tax income to provincial government</a:t>
            </a:r>
            <a:endParaRPr sz="1000"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495046" y="2669675"/>
            <a:ext cx="1878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Increase </a:t>
            </a:r>
            <a:r>
              <a:rPr lang="en" sz="1000"/>
              <a:t>in Healthcare expenses</a:t>
            </a:r>
            <a:endParaRPr sz="10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1350" y="1290150"/>
            <a:ext cx="1781950" cy="133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6611700" y="2846625"/>
            <a:ext cx="20970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Stagnation</a:t>
            </a:r>
            <a:r>
              <a:rPr lang="en" sz="1000"/>
              <a:t> of cultural and economic change</a:t>
            </a:r>
            <a:endParaRPr sz="1000"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8475" y="3169125"/>
            <a:ext cx="2571750" cy="151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549321" y="4179500"/>
            <a:ext cx="1878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Surprising</a:t>
            </a:r>
            <a:r>
              <a:rPr b="1" lang="en" sz="1000"/>
              <a:t> Impact! </a:t>
            </a:r>
            <a:endParaRPr b="1" sz="1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/>
              <a:t>(More on that later)</a:t>
            </a:r>
            <a:endParaRPr b="1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75" y="930450"/>
            <a:ext cx="7653926" cy="4166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Healthcare in B.C.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7285925" y="1954375"/>
            <a:ext cx="1635300" cy="29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General trend is a progressive increase in expenditure for all age-groups.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spike in 2020 is due to the Covid pandemic.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Surprising </a:t>
            </a:r>
            <a:r>
              <a:rPr lang="en"/>
              <a:t>Impact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1685500" y="1683950"/>
            <a:ext cx="5903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Voter turnout, often overlooked factor is be influenced heavily by dependency ratio!</a:t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200" y="2469550"/>
            <a:ext cx="6305600" cy="19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Voter Participation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8425"/>
            <a:ext cx="6589900" cy="38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6763550" y="1757322"/>
            <a:ext cx="2133300" cy="25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4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en" sz="1210"/>
              <a:t>63% of 75+ yrs </a:t>
            </a:r>
            <a:r>
              <a:rPr lang="en" sz="1210"/>
              <a:t>registered </a:t>
            </a:r>
            <a:r>
              <a:rPr lang="en" sz="1210"/>
              <a:t>elders, participated in 2020 General Elections</a:t>
            </a:r>
            <a:endParaRPr sz="121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10"/>
          </a:p>
          <a:p>
            <a:pPr indent="-30543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10"/>
              <a:buChar char="●"/>
            </a:pPr>
            <a:r>
              <a:rPr lang="en" sz="1210"/>
              <a:t>46</a:t>
            </a:r>
            <a:r>
              <a:rPr lang="en" sz="1210"/>
              <a:t>% of 18-24 yrs registered persons, participated in 2020 General Elections.</a:t>
            </a:r>
            <a:endParaRPr sz="121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1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1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21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