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F1F1F1"/>
    <a:srgbClr val="0091D5"/>
    <a:srgbClr val="EA6A47"/>
    <a:srgbClr val="7E9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1FE5-AB8B-534C-E6F8-31C37BA9D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5CBC-D330-0ED5-F661-48392EC9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1CDCC-9DFB-8C35-C7D9-06AE05DD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157F-5331-AA4C-EB69-3FEAD23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2BC7-3F7F-9E48-890F-55D0BFBD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0D42-E624-AD86-787F-AEB887E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3336-3439-2EBC-8E4E-0D0F2A1B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37E-FECC-E8C5-F068-10C15523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378D-F2F5-0E24-E8B3-407034E4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093E-0336-8129-14BB-453498D8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F593C-61A4-F308-1828-B467D6D47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A9C1C-456C-5DF8-BEC9-7594DB9B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E230-5292-93D6-2574-4792C895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CC177-37BC-E5B6-0372-07440108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91FE-9CEB-990D-87E7-1EF72B2B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CEA3-D3C5-9B1D-1922-1D1FCC8E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DC38-16A8-83AD-D161-45977C89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762C-A704-843F-0189-433450A9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EDC7-B807-960B-290B-783B0826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526D-7D0F-F604-A75D-78026C00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A5B-4FDD-A1F6-F76A-B0E69A8C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33C72-74C2-0656-1B57-509DEBCE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2DFB-2FCE-6702-EED3-1710A745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B2A9-7F39-D6C5-E94F-6D6DE101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3A4E-CDED-7BC4-D2A0-AB4A7F6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B089-06C4-5739-C604-5B26DC48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AA10-AFD7-1543-8F9A-03918AE9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1B02-3D39-081E-B232-E9500929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9EBC-0719-4861-103E-2128B1EA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3220-3797-0C00-B4E8-BF1421F1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EE9B1-E107-3C86-792D-8EA3567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E3D7-45D3-38FD-0BCD-C7DAADA9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5B37E-D5DD-48DC-962D-7FC89D05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3CA9A-1C10-2C93-26E5-BBB4833B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B31E5-1AB7-3977-0347-CD2E1D00A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B5B42-935F-F428-23D2-2626A483C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C1BEA-1E2C-0C94-F83C-91BA15AF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6116B-1200-9100-0916-50D5A95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601B7-9109-F3CA-4C80-0B254E7F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EC9-D9F1-CAE1-B6B7-A8AF9188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70B9-D58A-4463-AB6E-8FFA0C15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ABCE-C620-475F-D618-83A4F2C7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D4671-D3D0-8D4F-D68E-775A6B0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CE24-F64E-B3E5-E26D-2C232DA7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7F15E-DA22-8767-2F89-FE696ED5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D5E18-4740-4B2A-3C27-6D7FA881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9343-BEF5-0FFE-C4D0-5EF5C764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6852-7599-50B1-E240-8C9387DD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4472-309B-76DE-8084-C7429B37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34EF-22F3-E7D1-1381-B92ADFF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9306-F9DC-81C7-B0A7-D8E119D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D483-5E67-BDEE-F612-A2E88D58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3293-D0B7-3065-A9AB-D5072E96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38081-87BB-E3B1-0DF7-E5021FC2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6607-E5F6-B719-A90D-25E545E0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0B020-A70F-7F01-3264-14C4D36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8807-6555-9CCB-506B-FA8DD289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7166-2CA1-8167-3B31-D3F7EAC4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8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508CE-D127-A07F-4A3E-245FF201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A11D-2930-9B80-79DA-2207DA9C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4E17-8887-D6FD-FEEF-28B4E8E8B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D2DD-8D7C-4275-88FC-A39E0EF2048E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10E5-31B2-0B04-064E-FC786AAA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BA11-F13B-2A69-C3D4-74317B688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335D-F543-4008-9E18-36AC78CB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1208C-7B14-4127-E7E5-3AA295935EB8}"/>
              </a:ext>
            </a:extLst>
          </p:cNvPr>
          <p:cNvSpPr txBox="1"/>
          <p:nvPr/>
        </p:nvSpPr>
        <p:spPr>
          <a:xfrm>
            <a:off x="4199391" y="2967335"/>
            <a:ext cx="379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Module Progress Dashboard</a:t>
            </a:r>
          </a:p>
        </p:txBody>
      </p:sp>
    </p:spTree>
    <p:extLst>
      <p:ext uri="{BB962C8B-B14F-4D97-AF65-F5344CB8AC3E}">
        <p14:creationId xmlns:p14="http://schemas.microsoft.com/office/powerpoint/2010/main" val="271988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7385F10-D3BF-610F-2E27-359C702C8108}"/>
              </a:ext>
            </a:extLst>
          </p:cNvPr>
          <p:cNvGrpSpPr/>
          <p:nvPr/>
        </p:nvGrpSpPr>
        <p:grpSpPr>
          <a:xfrm>
            <a:off x="5452009" y="4046150"/>
            <a:ext cx="2976297" cy="1779090"/>
            <a:chOff x="2891102" y="4046150"/>
            <a:chExt cx="2976297" cy="177909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C68BB7-EC21-2B51-5282-475381118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7328" y="4187819"/>
              <a:ext cx="2201442" cy="155541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D70A18-0A05-740D-8C8D-C0DEE62BE435}"/>
                </a:ext>
              </a:extLst>
            </p:cNvPr>
            <p:cNvSpPr/>
            <p:nvPr/>
          </p:nvSpPr>
          <p:spPr>
            <a:xfrm>
              <a:off x="2891102" y="4046150"/>
              <a:ext cx="2976297" cy="1779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836399E-F8DE-0EBE-E2A8-DE1794EC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03" y="1616352"/>
            <a:ext cx="4436131" cy="17235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F1842B-B8F3-D26A-0D6F-3121B40BE812}"/>
              </a:ext>
            </a:extLst>
          </p:cNvPr>
          <p:cNvSpPr/>
          <p:nvPr/>
        </p:nvSpPr>
        <p:spPr>
          <a:xfrm>
            <a:off x="2335451" y="1313716"/>
            <a:ext cx="4503991" cy="2109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5E71-271B-FB0D-62DE-4073DF9B9348}"/>
              </a:ext>
            </a:extLst>
          </p:cNvPr>
          <p:cNvSpPr/>
          <p:nvPr/>
        </p:nvSpPr>
        <p:spPr>
          <a:xfrm>
            <a:off x="96417" y="75267"/>
            <a:ext cx="11999166" cy="5498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Module Progress Dashboard (Page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D5A8F-815A-CA07-5FB1-F269690B86C3}"/>
              </a:ext>
            </a:extLst>
          </p:cNvPr>
          <p:cNvSpPr/>
          <p:nvPr/>
        </p:nvSpPr>
        <p:spPr>
          <a:xfrm>
            <a:off x="96417" y="3423199"/>
            <a:ext cx="2142930" cy="2490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02473-1A64-ADF9-6335-DC9CE6AD494E}"/>
              </a:ext>
            </a:extLst>
          </p:cNvPr>
          <p:cNvSpPr/>
          <p:nvPr/>
        </p:nvSpPr>
        <p:spPr>
          <a:xfrm>
            <a:off x="96417" y="6047195"/>
            <a:ext cx="2142930" cy="67389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EC50F-B5C9-5254-C7A4-E5E7CB2DF676}"/>
              </a:ext>
            </a:extLst>
          </p:cNvPr>
          <p:cNvSpPr/>
          <p:nvPr/>
        </p:nvSpPr>
        <p:spPr>
          <a:xfrm>
            <a:off x="2335451" y="6055402"/>
            <a:ext cx="9760132" cy="690005"/>
          </a:xfrm>
          <a:prstGeom prst="rect">
            <a:avLst/>
          </a:prstGeom>
          <a:solidFill>
            <a:srgbClr val="DADAD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9050">
                <a:noFill/>
              </a:ln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60FAF-1C58-76CB-9392-13125CA846DC}"/>
              </a:ext>
            </a:extLst>
          </p:cNvPr>
          <p:cNvSpPr/>
          <p:nvPr/>
        </p:nvSpPr>
        <p:spPr>
          <a:xfrm>
            <a:off x="2351310" y="5911264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Source: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6CE261-D1DC-6793-8E4E-3529FE94728B}"/>
              </a:ext>
            </a:extLst>
          </p:cNvPr>
          <p:cNvSpPr/>
          <p:nvPr/>
        </p:nvSpPr>
        <p:spPr>
          <a:xfrm>
            <a:off x="2335449" y="6352074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Summary: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A186EC-A1CF-6BBD-F1B1-A338EA0310E3}"/>
              </a:ext>
            </a:extLst>
          </p:cNvPr>
          <p:cNvSpPr/>
          <p:nvPr/>
        </p:nvSpPr>
        <p:spPr>
          <a:xfrm>
            <a:off x="100950" y="6047163"/>
            <a:ext cx="119540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Attributions: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968968E-9A57-7C9F-9F6D-4816A7BFC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5905269"/>
            <a:ext cx="897544" cy="89754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71DB8C0-609B-CF10-6171-0F70A9AB6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9" y="5874294"/>
            <a:ext cx="897544" cy="8975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AF607A7-2756-9825-E86F-A5DF93BBE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6117536"/>
            <a:ext cx="897544" cy="89754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B8063DB-D3D1-70DE-8B8C-D8BBEA3C0F28}"/>
              </a:ext>
            </a:extLst>
          </p:cNvPr>
          <p:cNvSpPr/>
          <p:nvPr/>
        </p:nvSpPr>
        <p:spPr>
          <a:xfrm>
            <a:off x="6935546" y="1307437"/>
            <a:ext cx="5160037" cy="2109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5EE0D6B-6FCE-A509-9D2F-5F942DD4F259}"/>
              </a:ext>
            </a:extLst>
          </p:cNvPr>
          <p:cNvSpPr/>
          <p:nvPr/>
        </p:nvSpPr>
        <p:spPr>
          <a:xfrm>
            <a:off x="5673870" y="1369865"/>
            <a:ext cx="1160436" cy="865336"/>
          </a:xfrm>
          <a:prstGeom prst="wedgeRectCallout">
            <a:avLst>
              <a:gd name="adj1" fmla="val -79064"/>
              <a:gd name="adj2" fmla="val 560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chemeClr val="tx1"/>
                </a:solidFill>
              </a:rPr>
              <a:t>Line plot of Module completion over time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B0EDFC-D352-316E-D738-AB1858014640}"/>
              </a:ext>
            </a:extLst>
          </p:cNvPr>
          <p:cNvSpPr/>
          <p:nvPr/>
        </p:nvSpPr>
        <p:spPr>
          <a:xfrm>
            <a:off x="2335449" y="6119808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Assumptions: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32182F-9CE6-9C53-F477-2CB6C9C58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5691035"/>
            <a:ext cx="897544" cy="897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93EBAC-1DDD-565A-1A96-79E911CBF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327" y="1408261"/>
            <a:ext cx="3917326" cy="1921707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C9ADF9A-2C4C-FFAF-3E12-5AFF89543222}"/>
              </a:ext>
            </a:extLst>
          </p:cNvPr>
          <p:cNvSpPr/>
          <p:nvPr/>
        </p:nvSpPr>
        <p:spPr>
          <a:xfrm>
            <a:off x="10933671" y="1319525"/>
            <a:ext cx="1150918" cy="1937827"/>
          </a:xfrm>
          <a:prstGeom prst="wedgeRectCallout">
            <a:avLst>
              <a:gd name="adj1" fmla="val -107755"/>
              <a:gd name="adj2" fmla="val -2664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i="1" dirty="0">
                <a:solidFill>
                  <a:schemeClr val="tx1"/>
                </a:solidFill>
              </a:rPr>
              <a:t>Bar or Stacked plot of module status for ALL students.</a:t>
            </a:r>
          </a:p>
          <a:p>
            <a:endParaRPr lang="en-IN" sz="1050" i="1" dirty="0">
              <a:solidFill>
                <a:schemeClr val="tx1"/>
              </a:solidFill>
            </a:endParaRPr>
          </a:p>
          <a:p>
            <a:r>
              <a:rPr lang="en-IN" sz="1050" i="1" dirty="0">
                <a:solidFill>
                  <a:schemeClr val="tx1"/>
                </a:solidFill>
              </a:rPr>
              <a:t>If one student is selected then displays a scatterplot as below</a:t>
            </a:r>
          </a:p>
          <a:p>
            <a:r>
              <a:rPr lang="en-IN" sz="105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7849A7-1860-F46D-913D-04EDCC384318}"/>
              </a:ext>
            </a:extLst>
          </p:cNvPr>
          <p:cNvSpPr/>
          <p:nvPr/>
        </p:nvSpPr>
        <p:spPr>
          <a:xfrm>
            <a:off x="126035" y="1433870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Pick Modules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5BA2B0-58E5-39C5-2930-FC71706D53E1}"/>
              </a:ext>
            </a:extLst>
          </p:cNvPr>
          <p:cNvSpPr/>
          <p:nvPr/>
        </p:nvSpPr>
        <p:spPr>
          <a:xfrm>
            <a:off x="445160" y="2913519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3CE299-A4B5-B398-F70F-C0FBCB07A747}"/>
              </a:ext>
            </a:extLst>
          </p:cNvPr>
          <p:cNvSpPr/>
          <p:nvPr/>
        </p:nvSpPr>
        <p:spPr>
          <a:xfrm>
            <a:off x="460728" y="2602704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D8C5FE-2EF3-927A-849E-EFB6B3891351}"/>
              </a:ext>
            </a:extLst>
          </p:cNvPr>
          <p:cNvSpPr/>
          <p:nvPr/>
        </p:nvSpPr>
        <p:spPr>
          <a:xfrm>
            <a:off x="452386" y="2320740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47BDDC-0F50-373D-3792-0AB7548FF54B}"/>
              </a:ext>
            </a:extLst>
          </p:cNvPr>
          <p:cNvSpPr/>
          <p:nvPr/>
        </p:nvSpPr>
        <p:spPr>
          <a:xfrm>
            <a:off x="463380" y="2012545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EA99A6-4835-822B-F3C6-06EEE795FA27}"/>
              </a:ext>
            </a:extLst>
          </p:cNvPr>
          <p:cNvSpPr/>
          <p:nvPr/>
        </p:nvSpPr>
        <p:spPr>
          <a:xfrm>
            <a:off x="459319" y="3204579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9DF3D8C-A20A-41F0-C56F-B7045209A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" y="3273086"/>
            <a:ext cx="347840" cy="34784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510ADB1-C915-E163-9EAF-15A385986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" y="2965059"/>
            <a:ext cx="347840" cy="34784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2DBFA5A-1B89-6F6E-CD8C-3418BCF585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" y="2673756"/>
            <a:ext cx="347840" cy="34784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2EC30E5-9176-175D-8E4A-93E1B29D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" y="2374167"/>
            <a:ext cx="347840" cy="34784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F2DAC5E-DB21-C011-1D83-0981F3520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" y="2093846"/>
            <a:ext cx="347840" cy="34784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10A8301-8878-CB61-6322-7B545EF2C6AA}"/>
              </a:ext>
            </a:extLst>
          </p:cNvPr>
          <p:cNvSpPr/>
          <p:nvPr/>
        </p:nvSpPr>
        <p:spPr>
          <a:xfrm>
            <a:off x="459319" y="3821426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10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8D9DDD0-592F-F441-DC2F-8EE0012DE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5" y="3872287"/>
            <a:ext cx="347840" cy="34784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B24669D-D7D5-BC9C-980A-70B70A9564D5}"/>
              </a:ext>
            </a:extLst>
          </p:cNvPr>
          <p:cNvSpPr/>
          <p:nvPr/>
        </p:nvSpPr>
        <p:spPr>
          <a:xfrm>
            <a:off x="452386" y="3511755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9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A7A54CE-998F-030B-8B1F-7090B1EA1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5" y="3569190"/>
            <a:ext cx="347840" cy="34784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677940C-C8BA-5915-305C-D966DF34161C}"/>
              </a:ext>
            </a:extLst>
          </p:cNvPr>
          <p:cNvSpPr/>
          <p:nvPr/>
        </p:nvSpPr>
        <p:spPr>
          <a:xfrm>
            <a:off x="127022" y="726396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Course filter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2D178-4E2B-A9BF-2579-822256E29A73}"/>
              </a:ext>
            </a:extLst>
          </p:cNvPr>
          <p:cNvSpPr/>
          <p:nvPr/>
        </p:nvSpPr>
        <p:spPr>
          <a:xfrm>
            <a:off x="71015" y="678715"/>
            <a:ext cx="4433251" cy="4324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632505-212D-15E7-BA2D-400812CC8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409" y="716828"/>
            <a:ext cx="396474" cy="39647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622DD2-7923-3ABD-4865-0A47CC665FC0}"/>
              </a:ext>
            </a:extLst>
          </p:cNvPr>
          <p:cNvSpPr/>
          <p:nvPr/>
        </p:nvSpPr>
        <p:spPr>
          <a:xfrm>
            <a:off x="2269952" y="686692"/>
            <a:ext cx="1978089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Course 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2FB98F5-0314-C7A9-171B-F1546DB4E181}"/>
              </a:ext>
            </a:extLst>
          </p:cNvPr>
          <p:cNvSpPr/>
          <p:nvPr/>
        </p:nvSpPr>
        <p:spPr>
          <a:xfrm>
            <a:off x="103763" y="115670"/>
            <a:ext cx="1938170" cy="436532"/>
          </a:xfrm>
          <a:prstGeom prst="wedgeRectCallout">
            <a:avLst>
              <a:gd name="adj1" fmla="val 81209"/>
              <a:gd name="adj2" fmla="val 918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Overall Dashboard 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01D96-A524-9F38-BB48-E949C5258547}"/>
              </a:ext>
            </a:extLst>
          </p:cNvPr>
          <p:cNvSpPr/>
          <p:nvPr/>
        </p:nvSpPr>
        <p:spPr>
          <a:xfrm>
            <a:off x="4631304" y="726395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Student 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48603-62EB-B19F-C2CD-0BC7706D9EF3}"/>
              </a:ext>
            </a:extLst>
          </p:cNvPr>
          <p:cNvSpPr/>
          <p:nvPr/>
        </p:nvSpPr>
        <p:spPr>
          <a:xfrm>
            <a:off x="4575297" y="678714"/>
            <a:ext cx="4433251" cy="4324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43AED8-4C3A-6C9B-AC33-8EF38FB93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4691" y="716827"/>
            <a:ext cx="396474" cy="3964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63350C-9352-B3EA-F7EE-890ACF3E2D92}"/>
              </a:ext>
            </a:extLst>
          </p:cNvPr>
          <p:cNvSpPr/>
          <p:nvPr/>
        </p:nvSpPr>
        <p:spPr>
          <a:xfrm>
            <a:off x="6774234" y="686691"/>
            <a:ext cx="1978089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All (Default)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296F64-2746-675F-4DF7-3DBBFAF38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906" y="3093370"/>
            <a:ext cx="4059316" cy="88395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FF13FB9-6B72-41E9-B86E-1EEB76ADBDF0}"/>
              </a:ext>
            </a:extLst>
          </p:cNvPr>
          <p:cNvSpPr/>
          <p:nvPr/>
        </p:nvSpPr>
        <p:spPr>
          <a:xfrm>
            <a:off x="7317004" y="5634411"/>
            <a:ext cx="3554196" cy="1123645"/>
          </a:xfrm>
          <a:prstGeom prst="wedgeRectCallout">
            <a:avLst>
              <a:gd name="adj1" fmla="val 1760"/>
              <a:gd name="adj2" fmla="val -7194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chemeClr val="tx1"/>
                </a:solidFill>
              </a:rPr>
              <a:t>Options: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i="1" dirty="0">
                <a:solidFill>
                  <a:schemeClr val="tx1"/>
                </a:solidFill>
              </a:rPr>
              <a:t>Plot </a:t>
            </a:r>
            <a:r>
              <a:rPr lang="en-IN" sz="1100" i="1" dirty="0" err="1">
                <a:solidFill>
                  <a:schemeClr val="tx1"/>
                </a:solidFill>
              </a:rPr>
              <a:t>fo</a:t>
            </a:r>
            <a:r>
              <a:rPr lang="en-IN" sz="1100" i="1" dirty="0">
                <a:solidFill>
                  <a:schemeClr val="tx1"/>
                </a:solidFill>
              </a:rPr>
              <a:t> Avg. time to complete each module? – Bar plot, Box and Whiskers? (Diff between started to completed) [This might help identify the longest modules.]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i="1" dirty="0">
                <a:solidFill>
                  <a:schemeClr val="tx1"/>
                </a:solidFill>
              </a:rPr>
              <a:t>Interactive box for user to ask questions to backend data. (Challenging)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i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5DA91B-E8D0-DA27-A628-8D3561B62F38}"/>
              </a:ext>
            </a:extLst>
          </p:cNvPr>
          <p:cNvSpPr/>
          <p:nvPr/>
        </p:nvSpPr>
        <p:spPr>
          <a:xfrm>
            <a:off x="512537" y="1781088"/>
            <a:ext cx="1548882" cy="38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All (Default)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D4A33A3-7215-0991-DB74-4337E3AE9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0" y="1683145"/>
            <a:ext cx="632054" cy="632054"/>
          </a:xfrm>
          <a:prstGeom prst="rect">
            <a:avLst/>
          </a:prstGeom>
        </p:spPr>
      </p:pic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E623E404-3C05-1753-D480-4F989105A911}"/>
              </a:ext>
            </a:extLst>
          </p:cNvPr>
          <p:cNvSpPr/>
          <p:nvPr/>
        </p:nvSpPr>
        <p:spPr>
          <a:xfrm>
            <a:off x="4007320" y="4623506"/>
            <a:ext cx="1102631" cy="1209694"/>
          </a:xfrm>
          <a:prstGeom prst="wedgeRectCallout">
            <a:avLst>
              <a:gd name="adj1" fmla="val 93650"/>
              <a:gd name="adj2" fmla="val -2690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i="1" dirty="0">
                <a:solidFill>
                  <a:schemeClr val="tx1"/>
                </a:solidFill>
              </a:rPr>
              <a:t>Data Table as required , No of total Students,</a:t>
            </a:r>
          </a:p>
          <a:p>
            <a:r>
              <a:rPr lang="en-IN" sz="1050" i="1" dirty="0">
                <a:solidFill>
                  <a:schemeClr val="tx1"/>
                </a:solidFill>
              </a:rPr>
              <a:t>Course or Module Metrics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441BBA-2CFB-4370-A924-620983D90F19}"/>
              </a:ext>
            </a:extLst>
          </p:cNvPr>
          <p:cNvSpPr/>
          <p:nvPr/>
        </p:nvSpPr>
        <p:spPr>
          <a:xfrm>
            <a:off x="10871200" y="726395"/>
            <a:ext cx="1193778" cy="31136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Export Report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D98545E-4969-E732-B266-CA6F49EEC44E}"/>
              </a:ext>
            </a:extLst>
          </p:cNvPr>
          <p:cNvSpPr/>
          <p:nvPr/>
        </p:nvSpPr>
        <p:spPr>
          <a:xfrm>
            <a:off x="9999132" y="124026"/>
            <a:ext cx="1363543" cy="436532"/>
          </a:xfrm>
          <a:prstGeom prst="wedgeRectCallout">
            <a:avLst>
              <a:gd name="adj1" fmla="val 81209"/>
              <a:gd name="adj2" fmla="val 9180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Export Overall PDF</a:t>
            </a:r>
          </a:p>
        </p:txBody>
      </p:sp>
    </p:spTree>
    <p:extLst>
      <p:ext uri="{BB962C8B-B14F-4D97-AF65-F5344CB8AC3E}">
        <p14:creationId xmlns:p14="http://schemas.microsoft.com/office/powerpoint/2010/main" val="185519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7E155FA1-A5A9-4E4E-549A-4BAB1B5D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05" y="1706297"/>
            <a:ext cx="2468738" cy="1779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F1842B-B8F3-D26A-0D6F-3121B40BE812}"/>
              </a:ext>
            </a:extLst>
          </p:cNvPr>
          <p:cNvSpPr/>
          <p:nvPr/>
        </p:nvSpPr>
        <p:spPr>
          <a:xfrm>
            <a:off x="2335451" y="1364513"/>
            <a:ext cx="4503991" cy="2109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5E71-271B-FB0D-62DE-4073DF9B9348}"/>
              </a:ext>
            </a:extLst>
          </p:cNvPr>
          <p:cNvSpPr/>
          <p:nvPr/>
        </p:nvSpPr>
        <p:spPr>
          <a:xfrm>
            <a:off x="96417" y="75267"/>
            <a:ext cx="11999166" cy="5498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Module Progress Dashboard (Page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D5A8F-815A-CA07-5FB1-F269690B86C3}"/>
              </a:ext>
            </a:extLst>
          </p:cNvPr>
          <p:cNvSpPr/>
          <p:nvPr/>
        </p:nvSpPr>
        <p:spPr>
          <a:xfrm>
            <a:off x="96417" y="3541732"/>
            <a:ext cx="2142930" cy="2490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02473-1A64-ADF9-6335-DC9CE6AD494E}"/>
              </a:ext>
            </a:extLst>
          </p:cNvPr>
          <p:cNvSpPr/>
          <p:nvPr/>
        </p:nvSpPr>
        <p:spPr>
          <a:xfrm>
            <a:off x="96417" y="6047195"/>
            <a:ext cx="2142930" cy="673897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EC50F-B5C9-5254-C7A4-E5E7CB2DF676}"/>
              </a:ext>
            </a:extLst>
          </p:cNvPr>
          <p:cNvSpPr/>
          <p:nvPr/>
        </p:nvSpPr>
        <p:spPr>
          <a:xfrm>
            <a:off x="2335451" y="6055402"/>
            <a:ext cx="9760132" cy="690005"/>
          </a:xfrm>
          <a:prstGeom prst="rect">
            <a:avLst/>
          </a:prstGeom>
          <a:solidFill>
            <a:srgbClr val="DADAD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9050">
                <a:noFill/>
              </a:ln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560FAF-1C58-76CB-9392-13125CA846DC}"/>
              </a:ext>
            </a:extLst>
          </p:cNvPr>
          <p:cNvSpPr/>
          <p:nvPr/>
        </p:nvSpPr>
        <p:spPr>
          <a:xfrm>
            <a:off x="2351310" y="5911264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Source: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B6CE261-D1DC-6793-8E4E-3529FE94728B}"/>
              </a:ext>
            </a:extLst>
          </p:cNvPr>
          <p:cNvSpPr/>
          <p:nvPr/>
        </p:nvSpPr>
        <p:spPr>
          <a:xfrm>
            <a:off x="2367171" y="6354041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Summary: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A186EC-A1CF-6BBD-F1B1-A338EA0310E3}"/>
              </a:ext>
            </a:extLst>
          </p:cNvPr>
          <p:cNvSpPr/>
          <p:nvPr/>
        </p:nvSpPr>
        <p:spPr>
          <a:xfrm>
            <a:off x="100950" y="6047163"/>
            <a:ext cx="119540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Attributions: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968968E-9A57-7C9F-9F6D-4816A7B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5905269"/>
            <a:ext cx="897544" cy="89754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71DB8C0-609B-CF10-6171-0F70A9AB6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89" y="5874294"/>
            <a:ext cx="897544" cy="8975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AF607A7-2756-9825-E86F-A5DF93BBE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6117536"/>
            <a:ext cx="897544" cy="897544"/>
          </a:xfrm>
          <a:prstGeom prst="rect">
            <a:avLst/>
          </a:prstGeom>
        </p:spPr>
      </p:pic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E623E404-3C05-1753-D480-4F989105A911}"/>
              </a:ext>
            </a:extLst>
          </p:cNvPr>
          <p:cNvSpPr/>
          <p:nvPr/>
        </p:nvSpPr>
        <p:spPr>
          <a:xfrm>
            <a:off x="9050448" y="4484571"/>
            <a:ext cx="1310000" cy="1241929"/>
          </a:xfrm>
          <a:prstGeom prst="wedgeRectCallout">
            <a:avLst>
              <a:gd name="adj1" fmla="val -133352"/>
              <a:gd name="adj2" fmla="val 3545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i="1" dirty="0">
                <a:solidFill>
                  <a:schemeClr val="tx1"/>
                </a:solidFill>
              </a:rPr>
              <a:t>Data Table with Items with insights.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8063DB-D3D1-70DE-8B8C-D8BBEA3C0F28}"/>
              </a:ext>
            </a:extLst>
          </p:cNvPr>
          <p:cNvSpPr/>
          <p:nvPr/>
        </p:nvSpPr>
        <p:spPr>
          <a:xfrm>
            <a:off x="6935546" y="1358234"/>
            <a:ext cx="5160037" cy="2109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5EE0D6B-6FCE-A509-9D2F-5F942DD4F259}"/>
              </a:ext>
            </a:extLst>
          </p:cNvPr>
          <p:cNvSpPr/>
          <p:nvPr/>
        </p:nvSpPr>
        <p:spPr>
          <a:xfrm>
            <a:off x="5673870" y="1420662"/>
            <a:ext cx="1160436" cy="865336"/>
          </a:xfrm>
          <a:prstGeom prst="wedgeRectCallout">
            <a:avLst>
              <a:gd name="adj1" fmla="val -79064"/>
              <a:gd name="adj2" fmla="val 560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Bar plot of item 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B0EDFC-D352-316E-D738-AB1858014640}"/>
              </a:ext>
            </a:extLst>
          </p:cNvPr>
          <p:cNvSpPr/>
          <p:nvPr/>
        </p:nvSpPr>
        <p:spPr>
          <a:xfrm>
            <a:off x="2335449" y="6119808"/>
            <a:ext cx="170214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Assumptions: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32182F-9CE6-9C53-F477-2CB6C9C5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2" y="5691035"/>
            <a:ext cx="897544" cy="89754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0D9A8CF6-BF09-7FC3-CCB3-359725B77B1A}"/>
              </a:ext>
            </a:extLst>
          </p:cNvPr>
          <p:cNvGrpSpPr/>
          <p:nvPr/>
        </p:nvGrpSpPr>
        <p:grpSpPr>
          <a:xfrm>
            <a:off x="5350688" y="4111725"/>
            <a:ext cx="2976297" cy="1779090"/>
            <a:chOff x="5350688" y="4069390"/>
            <a:chExt cx="2976297" cy="1779090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27D2FF5-BF24-0D00-5038-6DFFA0ED4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0464" y="4181229"/>
              <a:ext cx="2201442" cy="155541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91DF9C-7EB6-51C8-ED1A-3A969155DEA2}"/>
                </a:ext>
              </a:extLst>
            </p:cNvPr>
            <p:cNvSpPr/>
            <p:nvPr/>
          </p:nvSpPr>
          <p:spPr>
            <a:xfrm>
              <a:off x="5350688" y="4069390"/>
              <a:ext cx="2976297" cy="17790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57849A7-1860-F46D-913D-04EDCC384318}"/>
              </a:ext>
            </a:extLst>
          </p:cNvPr>
          <p:cNvSpPr/>
          <p:nvPr/>
        </p:nvSpPr>
        <p:spPr>
          <a:xfrm>
            <a:off x="126035" y="2280538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Pick Items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77940C-C8BA-5915-305C-D966DF34161C}"/>
              </a:ext>
            </a:extLst>
          </p:cNvPr>
          <p:cNvSpPr/>
          <p:nvPr/>
        </p:nvSpPr>
        <p:spPr>
          <a:xfrm>
            <a:off x="152423" y="1420662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Select Module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2D178-4E2B-A9BF-2579-822256E29A73}"/>
              </a:ext>
            </a:extLst>
          </p:cNvPr>
          <p:cNvSpPr/>
          <p:nvPr/>
        </p:nvSpPr>
        <p:spPr>
          <a:xfrm>
            <a:off x="96417" y="1364514"/>
            <a:ext cx="2142930" cy="7293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632505-212D-15E7-BA2D-400812CC8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034" y="1421526"/>
            <a:ext cx="396474" cy="39647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622DD2-7923-3ABD-4865-0A47CC665FC0}"/>
              </a:ext>
            </a:extLst>
          </p:cNvPr>
          <p:cNvSpPr/>
          <p:nvPr/>
        </p:nvSpPr>
        <p:spPr>
          <a:xfrm>
            <a:off x="96417" y="1684912"/>
            <a:ext cx="1978089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Module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667DC-D714-52B1-2DE4-4A7758F2E5FC}"/>
              </a:ext>
            </a:extLst>
          </p:cNvPr>
          <p:cNvSpPr/>
          <p:nvPr/>
        </p:nvSpPr>
        <p:spPr>
          <a:xfrm>
            <a:off x="127022" y="726396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Course 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347975-889D-F5DF-7C28-D0415F59CDE7}"/>
              </a:ext>
            </a:extLst>
          </p:cNvPr>
          <p:cNvSpPr/>
          <p:nvPr/>
        </p:nvSpPr>
        <p:spPr>
          <a:xfrm>
            <a:off x="71015" y="678715"/>
            <a:ext cx="4433251" cy="4324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8B36B-1B9F-4982-6DD8-7C6C59BE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409" y="716828"/>
            <a:ext cx="396474" cy="3964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DB7E9A-2DA0-B22B-8A1A-D7DCC8DBEC95}"/>
              </a:ext>
            </a:extLst>
          </p:cNvPr>
          <p:cNvSpPr/>
          <p:nvPr/>
        </p:nvSpPr>
        <p:spPr>
          <a:xfrm>
            <a:off x="2269952" y="686692"/>
            <a:ext cx="1978089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Course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61E2EF-0594-8B26-2F87-65773A8AE6F5}"/>
              </a:ext>
            </a:extLst>
          </p:cNvPr>
          <p:cNvSpPr/>
          <p:nvPr/>
        </p:nvSpPr>
        <p:spPr>
          <a:xfrm>
            <a:off x="4631304" y="726395"/>
            <a:ext cx="1978089" cy="335903"/>
          </a:xfrm>
          <a:prstGeom prst="rect">
            <a:avLst/>
          </a:prstGeom>
          <a:solidFill>
            <a:srgbClr val="7E909A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/>
              <a:t>Student filter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F3E00-A356-3248-F9E6-3265063BA1C7}"/>
              </a:ext>
            </a:extLst>
          </p:cNvPr>
          <p:cNvSpPr/>
          <p:nvPr/>
        </p:nvSpPr>
        <p:spPr>
          <a:xfrm>
            <a:off x="4575297" y="678714"/>
            <a:ext cx="4433251" cy="4324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9F5B85-E119-4414-34A7-501584332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691" y="716827"/>
            <a:ext cx="396474" cy="3964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1ED1A4-295F-96AD-ADBC-07AECFF66CE8}"/>
              </a:ext>
            </a:extLst>
          </p:cNvPr>
          <p:cNvSpPr/>
          <p:nvPr/>
        </p:nvSpPr>
        <p:spPr>
          <a:xfrm>
            <a:off x="6774234" y="686691"/>
            <a:ext cx="1978089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All (Default)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A7F68692-C6E0-79E4-B845-8FA42C11F25E}"/>
              </a:ext>
            </a:extLst>
          </p:cNvPr>
          <p:cNvSpPr/>
          <p:nvPr/>
        </p:nvSpPr>
        <p:spPr>
          <a:xfrm>
            <a:off x="9515564" y="309257"/>
            <a:ext cx="1160436" cy="865336"/>
          </a:xfrm>
          <a:prstGeom prst="wedgeRectCallout">
            <a:avLst>
              <a:gd name="adj1" fmla="val -90008"/>
              <a:gd name="adj2" fmla="val 903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Overall Dashboard  filters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BBDA1D7-8F6E-4400-F85E-FAF515DCFA39}"/>
              </a:ext>
            </a:extLst>
          </p:cNvPr>
          <p:cNvSpPr/>
          <p:nvPr/>
        </p:nvSpPr>
        <p:spPr>
          <a:xfrm>
            <a:off x="1330978" y="3950866"/>
            <a:ext cx="830461" cy="865336"/>
          </a:xfrm>
          <a:prstGeom prst="wedgeRectCallout">
            <a:avLst>
              <a:gd name="adj1" fmla="val -72497"/>
              <a:gd name="adj2" fmla="val -29525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Select a</a:t>
            </a:r>
          </a:p>
          <a:p>
            <a:r>
              <a:rPr lang="en-IN" sz="1200" i="1" dirty="0">
                <a:solidFill>
                  <a:schemeClr val="tx1"/>
                </a:solidFill>
              </a:rPr>
              <a:t>specific</a:t>
            </a:r>
          </a:p>
          <a:p>
            <a:r>
              <a:rPr lang="en-IN" sz="1200" i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F33D26-1A08-B686-4F32-D49EF8144F01}"/>
              </a:ext>
            </a:extLst>
          </p:cNvPr>
          <p:cNvSpPr/>
          <p:nvPr/>
        </p:nvSpPr>
        <p:spPr>
          <a:xfrm>
            <a:off x="445160" y="3870249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235FB9-8B8D-B789-20D4-9ECE0D67C688}"/>
              </a:ext>
            </a:extLst>
          </p:cNvPr>
          <p:cNvSpPr/>
          <p:nvPr/>
        </p:nvSpPr>
        <p:spPr>
          <a:xfrm>
            <a:off x="460728" y="3559434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28D359-68CC-87C9-4CCD-3F6CE6D8F362}"/>
              </a:ext>
            </a:extLst>
          </p:cNvPr>
          <p:cNvSpPr/>
          <p:nvPr/>
        </p:nvSpPr>
        <p:spPr>
          <a:xfrm>
            <a:off x="452386" y="3277470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E42A13-D9EF-A134-4685-AF0D42AA41B7}"/>
              </a:ext>
            </a:extLst>
          </p:cNvPr>
          <p:cNvSpPr/>
          <p:nvPr/>
        </p:nvSpPr>
        <p:spPr>
          <a:xfrm>
            <a:off x="463380" y="2969275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CA7110-5500-5528-FC53-D8A2A1130183}"/>
              </a:ext>
            </a:extLst>
          </p:cNvPr>
          <p:cNvSpPr/>
          <p:nvPr/>
        </p:nvSpPr>
        <p:spPr>
          <a:xfrm>
            <a:off x="459319" y="4161309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E9ABD06-6840-B5DB-33D2-00AB2F4EC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" y="4221349"/>
            <a:ext cx="347840" cy="3478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82C856-AF83-D136-3D7B-56E90BDBE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" y="3913322"/>
            <a:ext cx="347840" cy="3478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509FD9-9D57-70B4-4C5C-B0FB5018E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" y="3622019"/>
            <a:ext cx="347840" cy="3478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E236DE1-3E9B-395A-63C7-4BC41847F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" y="3322430"/>
            <a:ext cx="347840" cy="3478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51AD4EA-ED17-F630-7558-07F42A892B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" y="3042109"/>
            <a:ext cx="347840" cy="3478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B164510-AA2B-8412-5656-8708B2BD4956}"/>
              </a:ext>
            </a:extLst>
          </p:cNvPr>
          <p:cNvSpPr/>
          <p:nvPr/>
        </p:nvSpPr>
        <p:spPr>
          <a:xfrm>
            <a:off x="459319" y="4778156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10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135A457-D936-B11F-FB98-F5549420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" y="4820550"/>
            <a:ext cx="347840" cy="34784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65EEC95-80C3-A4BF-23EB-BF99A6A82083}"/>
              </a:ext>
            </a:extLst>
          </p:cNvPr>
          <p:cNvSpPr/>
          <p:nvPr/>
        </p:nvSpPr>
        <p:spPr>
          <a:xfrm>
            <a:off x="452386" y="4468485"/>
            <a:ext cx="1548882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Item 9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12AB122-5ECB-71A9-36DA-25AAA0DE2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" y="4517453"/>
            <a:ext cx="347840" cy="34784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AC9CD3F-8EDD-42A4-0B62-0CD266FC02FC}"/>
              </a:ext>
            </a:extLst>
          </p:cNvPr>
          <p:cNvSpPr/>
          <p:nvPr/>
        </p:nvSpPr>
        <p:spPr>
          <a:xfrm>
            <a:off x="470202" y="2678555"/>
            <a:ext cx="1548882" cy="387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All (Default)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97A9FAB-6319-425C-4525-AA48D2CC7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258" y="2574538"/>
            <a:ext cx="632054" cy="63205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C33BC5E-A03F-D171-482F-EE4F2C20AC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1918" y="1534737"/>
            <a:ext cx="2728530" cy="1827504"/>
          </a:xfrm>
          <a:prstGeom prst="rect">
            <a:avLst/>
          </a:prstGeom>
        </p:spPr>
      </p:pic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6CE4093C-891F-AA31-6BFC-0197364D3EB0}"/>
              </a:ext>
            </a:extLst>
          </p:cNvPr>
          <p:cNvSpPr/>
          <p:nvPr/>
        </p:nvSpPr>
        <p:spPr>
          <a:xfrm>
            <a:off x="10588696" y="1479575"/>
            <a:ext cx="1150918" cy="1937827"/>
          </a:xfrm>
          <a:prstGeom prst="wedgeRectCallout">
            <a:avLst>
              <a:gd name="adj1" fmla="val -107755"/>
              <a:gd name="adj2" fmla="val -2664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i="1" dirty="0">
                <a:solidFill>
                  <a:schemeClr val="tx1"/>
                </a:solidFill>
              </a:rPr>
              <a:t>Bar or Stacked plot of  item status for ALL students.</a:t>
            </a:r>
          </a:p>
          <a:p>
            <a:endParaRPr lang="en-IN" sz="1200" i="1" dirty="0">
              <a:solidFill>
                <a:schemeClr val="tx1"/>
              </a:solidFill>
            </a:endParaRPr>
          </a:p>
          <a:p>
            <a:r>
              <a:rPr lang="en-IN" sz="1200" i="1" dirty="0">
                <a:solidFill>
                  <a:schemeClr val="tx1"/>
                </a:solidFill>
              </a:rPr>
              <a:t>If one student is selected then displays a scatterplot as below</a:t>
            </a:r>
          </a:p>
          <a:p>
            <a:r>
              <a:rPr lang="en-IN" sz="1200" i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001537D-0CDA-06E3-D91E-3FF0EF913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2845" y="3327235"/>
            <a:ext cx="3772416" cy="101602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8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1208C-7B14-4127-E7E5-3AA295935EB8}"/>
              </a:ext>
            </a:extLst>
          </p:cNvPr>
          <p:cNvSpPr txBox="1"/>
          <p:nvPr/>
        </p:nvSpPr>
        <p:spPr>
          <a:xfrm>
            <a:off x="4665133" y="3059668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Reference Images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C6148-21B9-5A91-2F01-FB9F6B8CB509}"/>
              </a:ext>
            </a:extLst>
          </p:cNvPr>
          <p:cNvCxnSpPr/>
          <p:nvPr/>
        </p:nvCxnSpPr>
        <p:spPr>
          <a:xfrm flipV="1">
            <a:off x="1185333" y="753533"/>
            <a:ext cx="0" cy="242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1AF42-F720-6B70-F213-E55B9A2CF361}"/>
              </a:ext>
            </a:extLst>
          </p:cNvPr>
          <p:cNvCxnSpPr>
            <a:cxnSpLocks/>
          </p:cNvCxnSpPr>
          <p:nvPr/>
        </p:nvCxnSpPr>
        <p:spPr>
          <a:xfrm>
            <a:off x="1185333" y="3183467"/>
            <a:ext cx="314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12DE49-7C58-9A35-55E3-02A3EC4CC127}"/>
              </a:ext>
            </a:extLst>
          </p:cNvPr>
          <p:cNvSpPr/>
          <p:nvPr/>
        </p:nvSpPr>
        <p:spPr>
          <a:xfrm>
            <a:off x="1778000" y="1083733"/>
            <a:ext cx="304778" cy="209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EF705F-6AE2-EE9B-5386-BD73A8360C9A}"/>
              </a:ext>
            </a:extLst>
          </p:cNvPr>
          <p:cNvSpPr/>
          <p:nvPr/>
        </p:nvSpPr>
        <p:spPr>
          <a:xfrm>
            <a:off x="2387578" y="1659467"/>
            <a:ext cx="304778" cy="1523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AD39A1-CAFF-BBF6-6311-955A55B64E38}"/>
              </a:ext>
            </a:extLst>
          </p:cNvPr>
          <p:cNvSpPr/>
          <p:nvPr/>
        </p:nvSpPr>
        <p:spPr>
          <a:xfrm>
            <a:off x="2997156" y="1447800"/>
            <a:ext cx="304778" cy="173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D1E58-5E40-E4B0-BA99-BD79621288F1}"/>
              </a:ext>
            </a:extLst>
          </p:cNvPr>
          <p:cNvSpPr/>
          <p:nvPr/>
        </p:nvSpPr>
        <p:spPr>
          <a:xfrm>
            <a:off x="1484088" y="3235867"/>
            <a:ext cx="909908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8287D5-2C6F-6D14-3453-97EC3142B05F}"/>
              </a:ext>
            </a:extLst>
          </p:cNvPr>
          <p:cNvSpPr/>
          <p:nvPr/>
        </p:nvSpPr>
        <p:spPr>
          <a:xfrm>
            <a:off x="2332786" y="3235867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B971F1-1425-1EFF-18F2-2B990DAE7F1B}"/>
              </a:ext>
            </a:extLst>
          </p:cNvPr>
          <p:cNvSpPr/>
          <p:nvPr/>
        </p:nvSpPr>
        <p:spPr>
          <a:xfrm>
            <a:off x="2925430" y="3244334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47E6-6568-3E06-4FCE-861B95FBBA6B}"/>
              </a:ext>
            </a:extLst>
          </p:cNvPr>
          <p:cNvSpPr/>
          <p:nvPr/>
        </p:nvSpPr>
        <p:spPr>
          <a:xfrm>
            <a:off x="817283" y="2573866"/>
            <a:ext cx="207096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273694-BE15-EA94-BC97-3557EDDDC789}"/>
              </a:ext>
            </a:extLst>
          </p:cNvPr>
          <p:cNvSpPr/>
          <p:nvPr/>
        </p:nvSpPr>
        <p:spPr>
          <a:xfrm>
            <a:off x="834213" y="2065865"/>
            <a:ext cx="207096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D099E-BA83-9AB7-ABAB-EBFD76F58453}"/>
              </a:ext>
            </a:extLst>
          </p:cNvPr>
          <p:cNvSpPr/>
          <p:nvPr/>
        </p:nvSpPr>
        <p:spPr>
          <a:xfrm>
            <a:off x="825837" y="1541496"/>
            <a:ext cx="207096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8AF38-9609-56F1-AA29-4A8BCAC45F81}"/>
              </a:ext>
            </a:extLst>
          </p:cNvPr>
          <p:cNvSpPr/>
          <p:nvPr/>
        </p:nvSpPr>
        <p:spPr>
          <a:xfrm>
            <a:off x="356119" y="1735662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Count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759CC-93E7-F99C-B2F0-B52560C40CB6}"/>
              </a:ext>
            </a:extLst>
          </p:cNvPr>
          <p:cNvCxnSpPr/>
          <p:nvPr/>
        </p:nvCxnSpPr>
        <p:spPr>
          <a:xfrm flipV="1">
            <a:off x="8654262" y="739707"/>
            <a:ext cx="0" cy="242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E865A9-579F-5FA9-13C3-06FAADEF1506}"/>
              </a:ext>
            </a:extLst>
          </p:cNvPr>
          <p:cNvCxnSpPr>
            <a:cxnSpLocks/>
          </p:cNvCxnSpPr>
          <p:nvPr/>
        </p:nvCxnSpPr>
        <p:spPr>
          <a:xfrm>
            <a:off x="8654262" y="3169641"/>
            <a:ext cx="31411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EAB214-4D20-1840-55EA-829316D6EE22}"/>
              </a:ext>
            </a:extLst>
          </p:cNvPr>
          <p:cNvSpPr/>
          <p:nvPr/>
        </p:nvSpPr>
        <p:spPr>
          <a:xfrm>
            <a:off x="9246929" y="1083733"/>
            <a:ext cx="304778" cy="2085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960218-6EB5-77CA-DFE2-09244C116759}"/>
              </a:ext>
            </a:extLst>
          </p:cNvPr>
          <p:cNvSpPr/>
          <p:nvPr/>
        </p:nvSpPr>
        <p:spPr>
          <a:xfrm>
            <a:off x="9856507" y="1069907"/>
            <a:ext cx="304778" cy="209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273887-853D-D657-5329-0E54ACD2A5E7}"/>
              </a:ext>
            </a:extLst>
          </p:cNvPr>
          <p:cNvSpPr/>
          <p:nvPr/>
        </p:nvSpPr>
        <p:spPr>
          <a:xfrm>
            <a:off x="10466085" y="1069906"/>
            <a:ext cx="304778" cy="2099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56ED03-8EC5-84BD-A0C1-AF3CF7732D7E}"/>
              </a:ext>
            </a:extLst>
          </p:cNvPr>
          <p:cNvSpPr/>
          <p:nvPr/>
        </p:nvSpPr>
        <p:spPr>
          <a:xfrm>
            <a:off x="9081967" y="3215349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Item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DB0CE-4547-DAB6-B7A7-287065F16DAE}"/>
              </a:ext>
            </a:extLst>
          </p:cNvPr>
          <p:cNvSpPr/>
          <p:nvPr/>
        </p:nvSpPr>
        <p:spPr>
          <a:xfrm>
            <a:off x="9801715" y="3222041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Item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81504C-01DB-D377-C516-DB0607B749B0}"/>
              </a:ext>
            </a:extLst>
          </p:cNvPr>
          <p:cNvSpPr/>
          <p:nvPr/>
        </p:nvSpPr>
        <p:spPr>
          <a:xfrm>
            <a:off x="10394359" y="3230508"/>
            <a:ext cx="634504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Item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24F1C1-0B19-E3C4-EAD3-7BF83ADACAAC}"/>
              </a:ext>
            </a:extLst>
          </p:cNvPr>
          <p:cNvSpPr/>
          <p:nvPr/>
        </p:nvSpPr>
        <p:spPr>
          <a:xfrm>
            <a:off x="8286211" y="2560040"/>
            <a:ext cx="304775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71746B-6F01-203B-9DEE-93BDCDA954FF}"/>
              </a:ext>
            </a:extLst>
          </p:cNvPr>
          <p:cNvSpPr/>
          <p:nvPr/>
        </p:nvSpPr>
        <p:spPr>
          <a:xfrm>
            <a:off x="8303141" y="2052039"/>
            <a:ext cx="287841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62F790-DFFA-ADB2-E168-E5403ED7E103}"/>
              </a:ext>
            </a:extLst>
          </p:cNvPr>
          <p:cNvSpPr/>
          <p:nvPr/>
        </p:nvSpPr>
        <p:spPr>
          <a:xfrm>
            <a:off x="8294765" y="1527670"/>
            <a:ext cx="287837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FDCC67-6E92-5804-598A-AA90D01DBEF6}"/>
              </a:ext>
            </a:extLst>
          </p:cNvPr>
          <p:cNvSpPr/>
          <p:nvPr/>
        </p:nvSpPr>
        <p:spPr>
          <a:xfrm rot="16200000">
            <a:off x="7603944" y="1942939"/>
            <a:ext cx="1076711" cy="473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Percentage Completion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C8D81-366E-620D-6E08-B0BE22BF01C9}"/>
              </a:ext>
            </a:extLst>
          </p:cNvPr>
          <p:cNvSpPr/>
          <p:nvPr/>
        </p:nvSpPr>
        <p:spPr>
          <a:xfrm>
            <a:off x="9246831" y="1888068"/>
            <a:ext cx="304776" cy="127790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C958DD-1875-C4C7-D8D6-0105FCB399B3}"/>
              </a:ext>
            </a:extLst>
          </p:cNvPr>
          <p:cNvSpPr/>
          <p:nvPr/>
        </p:nvSpPr>
        <p:spPr>
          <a:xfrm>
            <a:off x="9856434" y="2404533"/>
            <a:ext cx="304776" cy="7614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715B79-B031-8608-205F-32C6C107532D}"/>
              </a:ext>
            </a:extLst>
          </p:cNvPr>
          <p:cNvSpPr/>
          <p:nvPr/>
        </p:nvSpPr>
        <p:spPr>
          <a:xfrm>
            <a:off x="10466035" y="2887132"/>
            <a:ext cx="304776" cy="27883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48C381-1BA8-E85A-78D8-4BDFBCDA1468}"/>
              </a:ext>
            </a:extLst>
          </p:cNvPr>
          <p:cNvSpPr/>
          <p:nvPr/>
        </p:nvSpPr>
        <p:spPr>
          <a:xfrm>
            <a:off x="8221136" y="1070469"/>
            <a:ext cx="369930" cy="23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>
                <a:solidFill>
                  <a:schemeClr val="tx1"/>
                </a:solidFill>
              </a:rPr>
              <a:t>100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14BE69B-E477-CD5D-A9F3-C91CEDDE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96" y="4286555"/>
            <a:ext cx="8411763" cy="183173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B6ABC82-A3B1-7DB8-9CDF-FC21587E0858}"/>
              </a:ext>
            </a:extLst>
          </p:cNvPr>
          <p:cNvSpPr txBox="1"/>
          <p:nvPr/>
        </p:nvSpPr>
        <p:spPr>
          <a:xfrm>
            <a:off x="2393996" y="4613718"/>
            <a:ext cx="13907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1200" dirty="0"/>
              <a:t>Item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CE722B-E161-594D-9221-4D4AD449A1A4}"/>
              </a:ext>
            </a:extLst>
          </p:cNvPr>
          <p:cNvSpPr txBox="1"/>
          <p:nvPr/>
        </p:nvSpPr>
        <p:spPr>
          <a:xfrm>
            <a:off x="2436330" y="4900729"/>
            <a:ext cx="222880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800" dirty="0"/>
              <a:t>Item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87AE01-6CD9-B3B5-99A4-ECFE49D240DD}"/>
              </a:ext>
            </a:extLst>
          </p:cNvPr>
          <p:cNvSpPr txBox="1"/>
          <p:nvPr/>
        </p:nvSpPr>
        <p:spPr>
          <a:xfrm>
            <a:off x="2436331" y="5110158"/>
            <a:ext cx="22288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800" dirty="0"/>
              <a:t>Item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A56729-434A-6B08-3B03-11C9EBC88758}"/>
              </a:ext>
            </a:extLst>
          </p:cNvPr>
          <p:cNvSpPr txBox="1"/>
          <p:nvPr/>
        </p:nvSpPr>
        <p:spPr>
          <a:xfrm>
            <a:off x="2445767" y="5325602"/>
            <a:ext cx="221936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800" dirty="0"/>
              <a:t>Item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14AA6-57AD-4337-359D-CB5020B4A363}"/>
              </a:ext>
            </a:extLst>
          </p:cNvPr>
          <p:cNvSpPr txBox="1"/>
          <p:nvPr/>
        </p:nvSpPr>
        <p:spPr>
          <a:xfrm>
            <a:off x="2445767" y="5557976"/>
            <a:ext cx="221936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800" dirty="0"/>
              <a:t>Item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F2A242-A6DA-C0A2-B4DE-5BC20C71C7F8}"/>
              </a:ext>
            </a:extLst>
          </p:cNvPr>
          <p:cNvSpPr txBox="1"/>
          <p:nvPr/>
        </p:nvSpPr>
        <p:spPr>
          <a:xfrm>
            <a:off x="2445767" y="5778624"/>
            <a:ext cx="221936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IN" sz="800" dirty="0"/>
              <a:t>Item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EFD649-FB13-A60E-10F5-70FA90CB49A7}"/>
              </a:ext>
            </a:extLst>
          </p:cNvPr>
          <p:cNvSpPr txBox="1"/>
          <p:nvPr/>
        </p:nvSpPr>
        <p:spPr>
          <a:xfrm>
            <a:off x="6136077" y="4733298"/>
            <a:ext cx="139079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2E0165-15E1-C742-878F-E2F2EDCEE67B}"/>
              </a:ext>
            </a:extLst>
          </p:cNvPr>
          <p:cNvSpPr txBox="1"/>
          <p:nvPr/>
        </p:nvSpPr>
        <p:spPr>
          <a:xfrm>
            <a:off x="5209084" y="4456299"/>
            <a:ext cx="13907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IN" sz="1200" dirty="0"/>
              <a:t>Item Progress</a:t>
            </a:r>
          </a:p>
        </p:txBody>
      </p:sp>
    </p:spTree>
    <p:extLst>
      <p:ext uri="{BB962C8B-B14F-4D97-AF65-F5344CB8AC3E}">
        <p14:creationId xmlns:p14="http://schemas.microsoft.com/office/powerpoint/2010/main" val="222783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276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 Sundaramurthi</dc:creator>
  <cp:lastModifiedBy>Ranjit Sundaramurthi</cp:lastModifiedBy>
  <cp:revision>53</cp:revision>
  <dcterms:created xsi:type="dcterms:W3CDTF">2023-02-15T21:06:21Z</dcterms:created>
  <dcterms:modified xsi:type="dcterms:W3CDTF">2023-07-10T18:26:38Z</dcterms:modified>
</cp:coreProperties>
</file>