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67799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390525"/>
            <a:ext cx="598170" cy="38100"/>
          </a:xfrm>
          <a:custGeom>
            <a:avLst/>
            <a:gdLst/>
            <a:ahLst/>
            <a:cxnLst/>
            <a:rect l="l" t="t" r="r" b="b"/>
            <a:pathLst>
              <a:path w="598170" h="38100">
                <a:moveTo>
                  <a:pt x="597712" y="0"/>
                </a:moveTo>
                <a:lnTo>
                  <a:pt x="0" y="0"/>
                </a:lnTo>
                <a:lnTo>
                  <a:pt x="0" y="38100"/>
                </a:lnTo>
                <a:lnTo>
                  <a:pt x="597712" y="38100"/>
                </a:lnTo>
                <a:lnTo>
                  <a:pt x="597712" y="0"/>
                </a:lnTo>
                <a:close/>
              </a:path>
            </a:pathLst>
          </a:custGeom>
          <a:solidFill>
            <a:srgbClr val="AF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63250" y="6391273"/>
            <a:ext cx="942975" cy="3524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68823" y="3030474"/>
            <a:ext cx="2054352" cy="449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43D4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dirty="0"/>
              <a:t>FOR</a:t>
            </a:r>
            <a:r>
              <a:rPr spc="-15" dirty="0"/>
              <a:t> </a:t>
            </a:r>
            <a:r>
              <a:rPr spc="-10" dirty="0"/>
              <a:t>INTERNAL</a:t>
            </a:r>
            <a:r>
              <a:rPr spc="-70" dirty="0"/>
              <a:t> </a:t>
            </a:r>
            <a:r>
              <a:rPr dirty="0"/>
              <a:t>USE</a:t>
            </a:r>
            <a:r>
              <a:rPr spc="-70" dirty="0"/>
              <a:t> </a:t>
            </a:r>
            <a:r>
              <a:rPr spc="-55" dirty="0"/>
              <a:t>ONLY.</a:t>
            </a:r>
            <a:r>
              <a:rPr spc="30" dirty="0"/>
              <a:t> </a:t>
            </a:r>
            <a:r>
              <a:rPr dirty="0"/>
              <a:t>DO</a:t>
            </a:r>
            <a:r>
              <a:rPr spc="-10" dirty="0"/>
              <a:t> </a:t>
            </a:r>
            <a:r>
              <a:rPr dirty="0"/>
              <a:t>NOT</a:t>
            </a:r>
            <a:r>
              <a:rPr spc="-65" dirty="0"/>
              <a:t> </a:t>
            </a:r>
            <a:r>
              <a:rPr spc="-10" dirty="0"/>
              <a:t>DUPLICATE,</a:t>
            </a:r>
            <a:r>
              <a:rPr spc="-40" dirty="0"/>
              <a:t> </a:t>
            </a:r>
            <a:r>
              <a:rPr spc="-10" dirty="0"/>
              <a:t>DISTRIBUTE,</a:t>
            </a:r>
            <a:r>
              <a:rPr spc="-40" dirty="0"/>
              <a:t> </a:t>
            </a:r>
            <a:r>
              <a:rPr dirty="0"/>
              <a:t>OR USE</a:t>
            </a:r>
            <a:r>
              <a:rPr spc="-75" dirty="0"/>
              <a:t> </a:t>
            </a:r>
            <a:r>
              <a:rPr dirty="0"/>
              <a:t>IN </a:t>
            </a:r>
            <a:r>
              <a:rPr spc="-10" dirty="0"/>
              <a:t>DETAILING.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43D4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dirty="0"/>
              <a:t>FOR</a:t>
            </a:r>
            <a:r>
              <a:rPr spc="-15" dirty="0"/>
              <a:t> </a:t>
            </a:r>
            <a:r>
              <a:rPr spc="-10" dirty="0"/>
              <a:t>INTERNAL</a:t>
            </a:r>
            <a:r>
              <a:rPr spc="-70" dirty="0"/>
              <a:t> </a:t>
            </a:r>
            <a:r>
              <a:rPr dirty="0"/>
              <a:t>USE</a:t>
            </a:r>
            <a:r>
              <a:rPr spc="-70" dirty="0"/>
              <a:t> </a:t>
            </a:r>
            <a:r>
              <a:rPr spc="-55" dirty="0"/>
              <a:t>ONLY.</a:t>
            </a:r>
            <a:r>
              <a:rPr spc="30" dirty="0"/>
              <a:t> </a:t>
            </a:r>
            <a:r>
              <a:rPr dirty="0"/>
              <a:t>DO</a:t>
            </a:r>
            <a:r>
              <a:rPr spc="-10" dirty="0"/>
              <a:t> </a:t>
            </a:r>
            <a:r>
              <a:rPr dirty="0"/>
              <a:t>NOT</a:t>
            </a:r>
            <a:r>
              <a:rPr spc="-65" dirty="0"/>
              <a:t> </a:t>
            </a:r>
            <a:r>
              <a:rPr spc="-10" dirty="0"/>
              <a:t>DUPLICATE,</a:t>
            </a:r>
            <a:r>
              <a:rPr spc="-40" dirty="0"/>
              <a:t> </a:t>
            </a:r>
            <a:r>
              <a:rPr spc="-10" dirty="0"/>
              <a:t>DISTRIBUTE,</a:t>
            </a:r>
            <a:r>
              <a:rPr spc="-40" dirty="0"/>
              <a:t> </a:t>
            </a:r>
            <a:r>
              <a:rPr dirty="0"/>
              <a:t>OR USE</a:t>
            </a:r>
            <a:r>
              <a:rPr spc="-75" dirty="0"/>
              <a:t> </a:t>
            </a:r>
            <a:r>
              <a:rPr dirty="0"/>
              <a:t>IN </a:t>
            </a:r>
            <a:r>
              <a:rPr spc="-10" dirty="0"/>
              <a:t>DETAILING.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43D4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dirty="0"/>
              <a:t>FOR</a:t>
            </a:r>
            <a:r>
              <a:rPr spc="-15" dirty="0"/>
              <a:t> </a:t>
            </a:r>
            <a:r>
              <a:rPr spc="-10" dirty="0"/>
              <a:t>INTERNAL</a:t>
            </a:r>
            <a:r>
              <a:rPr spc="-70" dirty="0"/>
              <a:t> </a:t>
            </a:r>
            <a:r>
              <a:rPr dirty="0"/>
              <a:t>USE</a:t>
            </a:r>
            <a:r>
              <a:rPr spc="-70" dirty="0"/>
              <a:t> </a:t>
            </a:r>
            <a:r>
              <a:rPr spc="-55" dirty="0"/>
              <a:t>ONLY.</a:t>
            </a:r>
            <a:r>
              <a:rPr spc="30" dirty="0"/>
              <a:t> </a:t>
            </a:r>
            <a:r>
              <a:rPr dirty="0"/>
              <a:t>DO</a:t>
            </a:r>
            <a:r>
              <a:rPr spc="-10" dirty="0"/>
              <a:t> </a:t>
            </a:r>
            <a:r>
              <a:rPr dirty="0"/>
              <a:t>NOT</a:t>
            </a:r>
            <a:r>
              <a:rPr spc="-65" dirty="0"/>
              <a:t> </a:t>
            </a:r>
            <a:r>
              <a:rPr spc="-10" dirty="0"/>
              <a:t>DUPLICATE,</a:t>
            </a:r>
            <a:r>
              <a:rPr spc="-40" dirty="0"/>
              <a:t> </a:t>
            </a:r>
            <a:r>
              <a:rPr spc="-10" dirty="0"/>
              <a:t>DISTRIBUTE,</a:t>
            </a:r>
            <a:r>
              <a:rPr spc="-40" dirty="0"/>
              <a:t> </a:t>
            </a:r>
            <a:r>
              <a:rPr dirty="0"/>
              <a:t>OR USE</a:t>
            </a:r>
            <a:r>
              <a:rPr spc="-75" dirty="0"/>
              <a:t> </a:t>
            </a:r>
            <a:r>
              <a:rPr dirty="0"/>
              <a:t>IN </a:t>
            </a:r>
            <a:r>
              <a:rPr spc="-10" dirty="0"/>
              <a:t>DETAILING.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43D4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dirty="0"/>
              <a:t>FOR</a:t>
            </a:r>
            <a:r>
              <a:rPr spc="-15" dirty="0"/>
              <a:t> </a:t>
            </a:r>
            <a:r>
              <a:rPr spc="-10" dirty="0"/>
              <a:t>INTERNAL</a:t>
            </a:r>
            <a:r>
              <a:rPr spc="-70" dirty="0"/>
              <a:t> </a:t>
            </a:r>
            <a:r>
              <a:rPr dirty="0"/>
              <a:t>USE</a:t>
            </a:r>
            <a:r>
              <a:rPr spc="-70" dirty="0"/>
              <a:t> </a:t>
            </a:r>
            <a:r>
              <a:rPr spc="-55" dirty="0"/>
              <a:t>ONLY.</a:t>
            </a:r>
            <a:r>
              <a:rPr spc="30" dirty="0"/>
              <a:t> </a:t>
            </a:r>
            <a:r>
              <a:rPr dirty="0"/>
              <a:t>DO</a:t>
            </a:r>
            <a:r>
              <a:rPr spc="-10" dirty="0"/>
              <a:t> </a:t>
            </a:r>
            <a:r>
              <a:rPr dirty="0"/>
              <a:t>NOT</a:t>
            </a:r>
            <a:r>
              <a:rPr spc="-65" dirty="0"/>
              <a:t> </a:t>
            </a:r>
            <a:r>
              <a:rPr spc="-10" dirty="0"/>
              <a:t>DUPLICATE,</a:t>
            </a:r>
            <a:r>
              <a:rPr spc="-40" dirty="0"/>
              <a:t> </a:t>
            </a:r>
            <a:r>
              <a:rPr spc="-10" dirty="0"/>
              <a:t>DISTRIBUTE,</a:t>
            </a:r>
            <a:r>
              <a:rPr spc="-40" dirty="0"/>
              <a:t> </a:t>
            </a:r>
            <a:r>
              <a:rPr dirty="0"/>
              <a:t>OR USE</a:t>
            </a:r>
            <a:r>
              <a:rPr spc="-75" dirty="0"/>
              <a:t> </a:t>
            </a:r>
            <a:r>
              <a:rPr dirty="0"/>
              <a:t>IN </a:t>
            </a:r>
            <a:r>
              <a:rPr spc="-10" dirty="0"/>
              <a:t>DETAILING.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dirty="0"/>
              <a:t>FOR</a:t>
            </a:r>
            <a:r>
              <a:rPr spc="-15" dirty="0"/>
              <a:t> </a:t>
            </a:r>
            <a:r>
              <a:rPr spc="-10" dirty="0"/>
              <a:t>INTERNAL</a:t>
            </a:r>
            <a:r>
              <a:rPr spc="-70" dirty="0"/>
              <a:t> </a:t>
            </a:r>
            <a:r>
              <a:rPr dirty="0"/>
              <a:t>USE</a:t>
            </a:r>
            <a:r>
              <a:rPr spc="-70" dirty="0"/>
              <a:t> </a:t>
            </a:r>
            <a:r>
              <a:rPr spc="-55" dirty="0"/>
              <a:t>ONLY.</a:t>
            </a:r>
            <a:r>
              <a:rPr spc="30" dirty="0"/>
              <a:t> </a:t>
            </a:r>
            <a:r>
              <a:rPr dirty="0"/>
              <a:t>DO</a:t>
            </a:r>
            <a:r>
              <a:rPr spc="-10" dirty="0"/>
              <a:t> </a:t>
            </a:r>
            <a:r>
              <a:rPr dirty="0"/>
              <a:t>NOT</a:t>
            </a:r>
            <a:r>
              <a:rPr spc="-65" dirty="0"/>
              <a:t> </a:t>
            </a:r>
            <a:r>
              <a:rPr spc="-10" dirty="0"/>
              <a:t>DUPLICATE,</a:t>
            </a:r>
            <a:r>
              <a:rPr spc="-40" dirty="0"/>
              <a:t> </a:t>
            </a:r>
            <a:r>
              <a:rPr spc="-10" dirty="0"/>
              <a:t>DISTRIBUTE,</a:t>
            </a:r>
            <a:r>
              <a:rPr spc="-40" dirty="0"/>
              <a:t> </a:t>
            </a:r>
            <a:r>
              <a:rPr dirty="0"/>
              <a:t>OR USE</a:t>
            </a:r>
            <a:r>
              <a:rPr spc="-75" dirty="0"/>
              <a:t> </a:t>
            </a:r>
            <a:r>
              <a:rPr dirty="0"/>
              <a:t>IN </a:t>
            </a:r>
            <a:r>
              <a:rPr spc="-10" dirty="0"/>
              <a:t>DETAILING.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48325" y="0"/>
            <a:ext cx="653414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25" y="0"/>
            <a:ext cx="12182475" cy="68580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334125"/>
            <a:ext cx="12192000" cy="523875"/>
          </a:xfrm>
          <a:custGeom>
            <a:avLst/>
            <a:gdLst/>
            <a:ahLst/>
            <a:cxnLst/>
            <a:rect l="l" t="t" r="r" b="b"/>
            <a:pathLst>
              <a:path w="12192000" h="523875">
                <a:moveTo>
                  <a:pt x="12192000" y="0"/>
                </a:moveTo>
                <a:lnTo>
                  <a:pt x="0" y="0"/>
                </a:lnTo>
                <a:lnTo>
                  <a:pt x="0" y="523875"/>
                </a:lnTo>
                <a:lnTo>
                  <a:pt x="12192000" y="52387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856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390525"/>
            <a:ext cx="598170" cy="38100"/>
          </a:xfrm>
          <a:custGeom>
            <a:avLst/>
            <a:gdLst/>
            <a:ahLst/>
            <a:cxnLst/>
            <a:rect l="l" t="t" r="r" b="b"/>
            <a:pathLst>
              <a:path w="598170" h="38100">
                <a:moveTo>
                  <a:pt x="597712" y="0"/>
                </a:moveTo>
                <a:lnTo>
                  <a:pt x="0" y="0"/>
                </a:lnTo>
                <a:lnTo>
                  <a:pt x="0" y="38100"/>
                </a:lnTo>
                <a:lnTo>
                  <a:pt x="597712" y="38100"/>
                </a:lnTo>
                <a:lnTo>
                  <a:pt x="597712" y="0"/>
                </a:lnTo>
                <a:close/>
              </a:path>
            </a:pathLst>
          </a:custGeom>
          <a:solidFill>
            <a:srgbClr val="AF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3112" y="496824"/>
            <a:ext cx="4558030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43D4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22195" y="6388445"/>
            <a:ext cx="7320914" cy="304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dirty="0"/>
              <a:t>FOR</a:t>
            </a:r>
            <a:r>
              <a:rPr spc="-15" dirty="0"/>
              <a:t> </a:t>
            </a:r>
            <a:r>
              <a:rPr spc="-10" dirty="0"/>
              <a:t>INTERNAL</a:t>
            </a:r>
            <a:r>
              <a:rPr spc="-70" dirty="0"/>
              <a:t> </a:t>
            </a:r>
            <a:r>
              <a:rPr dirty="0"/>
              <a:t>USE</a:t>
            </a:r>
            <a:r>
              <a:rPr spc="-70" dirty="0"/>
              <a:t> </a:t>
            </a:r>
            <a:r>
              <a:rPr spc="-55" dirty="0"/>
              <a:t>ONLY.</a:t>
            </a:r>
            <a:r>
              <a:rPr spc="30" dirty="0"/>
              <a:t> </a:t>
            </a:r>
            <a:r>
              <a:rPr dirty="0"/>
              <a:t>DO</a:t>
            </a:r>
            <a:r>
              <a:rPr spc="-10" dirty="0"/>
              <a:t> </a:t>
            </a:r>
            <a:r>
              <a:rPr dirty="0"/>
              <a:t>NOT</a:t>
            </a:r>
            <a:r>
              <a:rPr spc="-65" dirty="0"/>
              <a:t> </a:t>
            </a:r>
            <a:r>
              <a:rPr spc="-10" dirty="0"/>
              <a:t>DUPLICATE,</a:t>
            </a:r>
            <a:r>
              <a:rPr spc="-40" dirty="0"/>
              <a:t> </a:t>
            </a:r>
            <a:r>
              <a:rPr spc="-10" dirty="0"/>
              <a:t>DISTRIBUTE,</a:t>
            </a:r>
            <a:r>
              <a:rPr spc="-40" dirty="0"/>
              <a:t> </a:t>
            </a:r>
            <a:r>
              <a:rPr dirty="0"/>
              <a:t>OR USE</a:t>
            </a:r>
            <a:r>
              <a:rPr spc="-75" dirty="0"/>
              <a:t> </a:t>
            </a:r>
            <a:r>
              <a:rPr dirty="0"/>
              <a:t>IN </a:t>
            </a:r>
            <a:r>
              <a:rPr spc="-10" dirty="0"/>
              <a:t>DETAILING.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786364" y="6494293"/>
            <a:ext cx="17399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09600" y="2438400"/>
            <a:ext cx="112014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30"/>
              </a:spcBef>
            </a:pPr>
            <a:r>
              <a:rPr lang="en-IN" sz="3200" b="1" spc="-20" dirty="0">
                <a:solidFill>
                  <a:srgbClr val="416BB9"/>
                </a:solidFill>
                <a:latin typeface="Arial"/>
                <a:cs typeface="Arial"/>
              </a:rPr>
              <a:t>REVA – REMOTE ELECTRONIC VIRTUAL ASSESSMENT</a:t>
            </a:r>
            <a:endParaRPr sz="3200" b="1" spc="-20" dirty="0">
              <a:solidFill>
                <a:srgbClr val="416BB9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112" y="6486207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48566E"/>
                </a:solidFill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4970" y="6465887"/>
            <a:ext cx="73367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solidFill>
                  <a:srgbClr val="48566E"/>
                </a:solidFill>
                <a:latin typeface="Arial"/>
                <a:cs typeface="Arial"/>
              </a:rPr>
              <a:t>FOR </a:t>
            </a:r>
            <a:r>
              <a:rPr sz="1400" b="1" spc="-10" dirty="0">
                <a:solidFill>
                  <a:srgbClr val="48566E"/>
                </a:solidFill>
                <a:latin typeface="Arial"/>
                <a:cs typeface="Arial"/>
              </a:rPr>
              <a:t>INTERNAL</a:t>
            </a:r>
            <a:r>
              <a:rPr sz="1400" b="1" spc="-65" dirty="0">
                <a:solidFill>
                  <a:srgbClr val="48566E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8566E"/>
                </a:solidFill>
                <a:latin typeface="Arial"/>
                <a:cs typeface="Arial"/>
              </a:rPr>
              <a:t>USE</a:t>
            </a:r>
            <a:r>
              <a:rPr sz="1400" b="1" spc="-60" dirty="0">
                <a:solidFill>
                  <a:srgbClr val="48566E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48566E"/>
                </a:solidFill>
                <a:latin typeface="Arial"/>
                <a:cs typeface="Arial"/>
              </a:rPr>
              <a:t>ONLY.</a:t>
            </a:r>
            <a:r>
              <a:rPr sz="1400" b="1" spc="45" dirty="0">
                <a:solidFill>
                  <a:srgbClr val="48566E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8566E"/>
                </a:solidFill>
                <a:latin typeface="Arial"/>
                <a:cs typeface="Arial"/>
              </a:rPr>
              <a:t>DO</a:t>
            </a:r>
            <a:r>
              <a:rPr sz="1400" b="1" spc="5" dirty="0">
                <a:solidFill>
                  <a:srgbClr val="48566E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8566E"/>
                </a:solidFill>
                <a:latin typeface="Arial"/>
                <a:cs typeface="Arial"/>
              </a:rPr>
              <a:t>NOT</a:t>
            </a:r>
            <a:r>
              <a:rPr sz="1400" b="1" spc="-55" dirty="0">
                <a:solidFill>
                  <a:srgbClr val="48566E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48566E"/>
                </a:solidFill>
                <a:latin typeface="Arial"/>
                <a:cs typeface="Arial"/>
              </a:rPr>
              <a:t>DUPLICATE,</a:t>
            </a:r>
            <a:r>
              <a:rPr sz="1400" b="1" spc="-35" dirty="0">
                <a:solidFill>
                  <a:srgbClr val="48566E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48566E"/>
                </a:solidFill>
                <a:latin typeface="Arial"/>
                <a:cs typeface="Arial"/>
              </a:rPr>
              <a:t>DISTRIBUTE,</a:t>
            </a:r>
            <a:r>
              <a:rPr sz="1400" b="1" spc="-30" dirty="0">
                <a:solidFill>
                  <a:srgbClr val="48566E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8566E"/>
                </a:solidFill>
                <a:latin typeface="Arial"/>
                <a:cs typeface="Arial"/>
              </a:rPr>
              <a:t>OR</a:t>
            </a:r>
            <a:r>
              <a:rPr sz="1400" b="1" spc="15" dirty="0">
                <a:solidFill>
                  <a:srgbClr val="48566E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8566E"/>
                </a:solidFill>
                <a:latin typeface="Arial"/>
                <a:cs typeface="Arial"/>
              </a:rPr>
              <a:t>USE</a:t>
            </a:r>
            <a:r>
              <a:rPr sz="1400" b="1" spc="-65" dirty="0">
                <a:solidFill>
                  <a:srgbClr val="48566E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8566E"/>
                </a:solidFill>
                <a:latin typeface="Arial"/>
                <a:cs typeface="Arial"/>
              </a:rPr>
              <a:t>IN</a:t>
            </a:r>
            <a:r>
              <a:rPr sz="1400" b="1" spc="15" dirty="0">
                <a:solidFill>
                  <a:srgbClr val="48566E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48566E"/>
                </a:solidFill>
                <a:latin typeface="Arial"/>
                <a:cs typeface="Arial"/>
              </a:rPr>
              <a:t>DETAILING.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6601" y="3581400"/>
            <a:ext cx="6095999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2000" b="1" dirty="0">
                <a:solidFill>
                  <a:srgbClr val="343D4D"/>
                </a:solidFill>
                <a:latin typeface="Bookman Old Style" panose="02050604050505020204" pitchFamily="18" charset="0"/>
                <a:cs typeface="Arial MT"/>
              </a:rPr>
              <a:t>Ranjani Venkatesan (Summer 2025 intern)</a:t>
            </a:r>
            <a:endParaRPr sz="2000" b="1" dirty="0">
              <a:latin typeface="Bookman Old Style" panose="02050604050505020204" pitchFamily="18" charset="0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482" y="331013"/>
            <a:ext cx="310007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T</a:t>
            </a:r>
            <a:r>
              <a:rPr sz="1200" spc="-2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130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P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G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A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M</a:t>
            </a:r>
            <a:r>
              <a:rPr sz="1200" spc="135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48566E"/>
                </a:solidFill>
                <a:latin typeface="Arial MT"/>
                <a:cs typeface="Arial MT"/>
              </a:rPr>
              <a:t>W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-40460"/>
            <a:ext cx="12192000" cy="6803208"/>
            <a:chOff x="0" y="-40460"/>
            <a:chExt cx="12192000" cy="6803208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6025" y="200025"/>
              <a:ext cx="1914525" cy="8191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375" y="6400798"/>
              <a:ext cx="933450" cy="3619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-40460"/>
              <a:ext cx="12192000" cy="6334125"/>
            </a:xfrm>
            <a:custGeom>
              <a:avLst/>
              <a:gdLst/>
              <a:ahLst/>
              <a:cxnLst/>
              <a:rect l="l" t="t" r="r" b="b"/>
              <a:pathLst>
                <a:path w="12192000" h="6334125">
                  <a:moveTo>
                    <a:pt x="12192000" y="0"/>
                  </a:moveTo>
                  <a:lnTo>
                    <a:pt x="0" y="0"/>
                  </a:lnTo>
                  <a:lnTo>
                    <a:pt x="0" y="6334125"/>
                  </a:lnTo>
                  <a:lnTo>
                    <a:pt x="12192000" y="63341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9E0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525"/>
              <a:ext cx="598170" cy="38100"/>
            </a:xfrm>
            <a:custGeom>
              <a:avLst/>
              <a:gdLst/>
              <a:ahLst/>
              <a:cxnLst/>
              <a:rect l="l" t="t" r="r" b="b"/>
              <a:pathLst>
                <a:path w="598170" h="38100">
                  <a:moveTo>
                    <a:pt x="597712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597712" y="38100"/>
                  </a:lnTo>
                  <a:lnTo>
                    <a:pt x="597712" y="0"/>
                  </a:lnTo>
                  <a:close/>
                </a:path>
              </a:pathLst>
            </a:custGeom>
            <a:solidFill>
              <a:srgbClr val="AF1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99782" y="272986"/>
            <a:ext cx="31254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T</a:t>
            </a:r>
            <a:r>
              <a:rPr sz="1200" spc="-2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130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P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G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A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M</a:t>
            </a:r>
            <a:r>
              <a:rPr sz="1200" spc="135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48566E"/>
                </a:solidFill>
                <a:latin typeface="Arial MT"/>
                <a:cs typeface="Arial MT"/>
              </a:rPr>
              <a:t>W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6025" y="200025"/>
            <a:ext cx="1914525" cy="81915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73112" y="496824"/>
            <a:ext cx="389509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75" dirty="0"/>
              <a:t>Agenda/</a:t>
            </a:r>
            <a:r>
              <a:rPr spc="-480" dirty="0"/>
              <a:t> </a:t>
            </a:r>
            <a:r>
              <a:rPr dirty="0"/>
              <a:t>I</a:t>
            </a:r>
            <a:r>
              <a:rPr spc="-395" dirty="0"/>
              <a:t> </a:t>
            </a:r>
            <a:r>
              <a:rPr spc="275" dirty="0"/>
              <a:t>ntroduction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dirty="0"/>
              <a:t>FOR</a:t>
            </a:r>
            <a:r>
              <a:rPr spc="-15" dirty="0"/>
              <a:t> </a:t>
            </a:r>
            <a:r>
              <a:rPr spc="-10" dirty="0"/>
              <a:t>INTERNAL</a:t>
            </a:r>
            <a:r>
              <a:rPr spc="-70" dirty="0"/>
              <a:t> </a:t>
            </a:r>
            <a:r>
              <a:rPr dirty="0"/>
              <a:t>USE</a:t>
            </a:r>
            <a:r>
              <a:rPr spc="-70" dirty="0"/>
              <a:t> </a:t>
            </a:r>
            <a:r>
              <a:rPr spc="-55" dirty="0"/>
              <a:t>ONLY.</a:t>
            </a:r>
            <a:r>
              <a:rPr spc="30" dirty="0"/>
              <a:t> </a:t>
            </a:r>
            <a:r>
              <a:rPr dirty="0"/>
              <a:t>DO</a:t>
            </a:r>
            <a:r>
              <a:rPr spc="-10" dirty="0"/>
              <a:t> </a:t>
            </a:r>
            <a:r>
              <a:rPr dirty="0"/>
              <a:t>NOT</a:t>
            </a:r>
            <a:r>
              <a:rPr spc="-65" dirty="0"/>
              <a:t> </a:t>
            </a:r>
            <a:r>
              <a:rPr spc="-10" dirty="0"/>
              <a:t>DUPLICATE,</a:t>
            </a:r>
            <a:r>
              <a:rPr spc="-40" dirty="0"/>
              <a:t> </a:t>
            </a:r>
            <a:r>
              <a:rPr spc="-10" dirty="0"/>
              <a:t>DISTRIBUTE,</a:t>
            </a:r>
            <a:r>
              <a:rPr spc="-40" dirty="0"/>
              <a:t> </a:t>
            </a:r>
            <a:r>
              <a:rPr dirty="0"/>
              <a:t>OR USE</a:t>
            </a:r>
            <a:r>
              <a:rPr spc="-75" dirty="0"/>
              <a:t> </a:t>
            </a:r>
            <a:r>
              <a:rPr dirty="0"/>
              <a:t>IN </a:t>
            </a:r>
            <a:r>
              <a:rPr spc="-10" dirty="0"/>
              <a:t>DETAILING.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13" name="object 13"/>
          <p:cNvSpPr txBox="1"/>
          <p:nvPr/>
        </p:nvSpPr>
        <p:spPr>
          <a:xfrm>
            <a:off x="7938134" y="6602711"/>
            <a:ext cx="589280" cy="16383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950" dirty="0">
                <a:solidFill>
                  <a:srgbClr val="FFFFFF"/>
                </a:solidFill>
                <a:latin typeface="Arial MT"/>
                <a:cs typeface="Arial MT"/>
              </a:rPr>
              <a:t>April</a:t>
            </a:r>
            <a:r>
              <a:rPr sz="95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50" spc="-20" dirty="0">
                <a:solidFill>
                  <a:srgbClr val="FFFFFF"/>
                </a:solidFill>
                <a:latin typeface="Arial MT"/>
                <a:cs typeface="Arial MT"/>
              </a:rPr>
              <a:t>2024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56344" y="6602711"/>
            <a:ext cx="969644" cy="16383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950" spc="-10" dirty="0">
                <a:solidFill>
                  <a:srgbClr val="FFFFFF"/>
                </a:solidFill>
                <a:latin typeface="Arial MT"/>
                <a:cs typeface="Arial MT"/>
              </a:rPr>
              <a:t>01US24IUE0185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4BB02C-0CA4-8533-BB32-A15ECB86AB7B}"/>
              </a:ext>
            </a:extLst>
          </p:cNvPr>
          <p:cNvSpPr txBox="1"/>
          <p:nvPr/>
        </p:nvSpPr>
        <p:spPr>
          <a:xfrm>
            <a:off x="773111" y="1160670"/>
            <a:ext cx="88699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</a:rPr>
              <a:t>Current REVA Setup &amp; Challenges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Bookman Old Style" panose="02050604050505020204" pitchFamily="18" charset="0"/>
              </a:rPr>
              <a:t>Overview of the existing on-prem setup using Node.js, MongoDB, and backup servers.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Bookman Old Style" panose="02050604050505020204" pitchFamily="18" charset="0"/>
              </a:rPr>
              <a:t>Pain points: lines of custom code, frequent backup server failures, and downtime during patches, production halts, and high maintenance costs.</a:t>
            </a:r>
          </a:p>
          <a:p>
            <a:endParaRPr lang="en-US" sz="1400" dirty="0">
              <a:latin typeface="Bookman Old Style" panose="02050604050505020204" pitchFamily="18" charset="0"/>
            </a:endParaRPr>
          </a:p>
          <a:p>
            <a:r>
              <a:rPr lang="en-US" sz="1400" b="1" dirty="0">
                <a:latin typeface="Bookman Old Style" panose="02050604050505020204" pitchFamily="18" charset="0"/>
              </a:rPr>
              <a:t>AW</a:t>
            </a:r>
            <a:r>
              <a:rPr lang="en-US" sz="1600" b="1" dirty="0">
                <a:latin typeface="Bookman Old Style" panose="02050604050505020204" pitchFamily="18" charset="0"/>
              </a:rPr>
              <a:t>S Serverless Transformation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Bookman Old Style" panose="02050604050505020204" pitchFamily="18" charset="0"/>
              </a:rPr>
              <a:t>How we migrated to a fully serverless AWS workflow using S3, Lambda, Rekognition, DynamoDB, and CloudWatch.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Bookman Old Style" panose="02050604050505020204" pitchFamily="18" charset="0"/>
              </a:rPr>
              <a:t>Eliminated backup servers, simplified infrastructure, and reduced dependency on large codebases.</a:t>
            </a:r>
          </a:p>
          <a:p>
            <a:endParaRPr lang="en-US" sz="1400" dirty="0">
              <a:latin typeface="Bookman Old Style" panose="02050604050505020204" pitchFamily="18" charset="0"/>
            </a:endParaRPr>
          </a:p>
          <a:p>
            <a:r>
              <a:rPr lang="en-US" sz="1600" b="1" dirty="0">
                <a:latin typeface="Bookman Old Style" panose="02050604050505020204" pitchFamily="18" charset="0"/>
              </a:rPr>
              <a:t>Business Impact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Bookman Old Style" panose="02050604050505020204" pitchFamily="18" charset="0"/>
              </a:rPr>
              <a:t>Annual cost savings of approximately $100k by removing infrastructure overhead.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Bookman Old Style" panose="02050604050505020204" pitchFamily="18" charset="0"/>
              </a:rPr>
              <a:t>Zero downtime during deployments and improved production reliability.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Bookman Old Style" panose="02050604050505020204" pitchFamily="18" charset="0"/>
              </a:rPr>
              <a:t>A scalable architecture ready to support future clinical trial growth.</a:t>
            </a:r>
          </a:p>
          <a:p>
            <a:endParaRPr lang="en-US" sz="1400" dirty="0">
              <a:latin typeface="Bookman Old Style" panose="02050604050505020204" pitchFamily="18" charset="0"/>
            </a:endParaRPr>
          </a:p>
          <a:p>
            <a:r>
              <a:rPr lang="en-US" sz="1600" b="1" dirty="0">
                <a:latin typeface="Bookman Old Style" panose="02050604050505020204" pitchFamily="18" charset="0"/>
              </a:rPr>
              <a:t>Lessons Learned &amp; Next Steps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Bookman Old Style" panose="02050604050505020204" pitchFamily="18" charset="0"/>
              </a:rPr>
              <a:t>Key takeaways from implementing a serverless model for REVA.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Bookman Old Style" panose="02050604050505020204" pitchFamily="18" charset="0"/>
              </a:rPr>
              <a:t>Roadmap for expanding this AWS architecture to other clinical trial applications and broader use cases.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482" y="331013"/>
            <a:ext cx="310007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T</a:t>
            </a:r>
            <a:r>
              <a:rPr sz="1200" spc="-2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130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P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G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A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M</a:t>
            </a:r>
            <a:r>
              <a:rPr sz="1200" spc="135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48566E"/>
                </a:solidFill>
                <a:latin typeface="Arial MT"/>
                <a:cs typeface="Arial MT"/>
              </a:rPr>
              <a:t>W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762750"/>
            <a:chOff x="0" y="0"/>
            <a:chExt cx="12192000" cy="67627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6025" y="200025"/>
              <a:ext cx="1914525" cy="8191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375" y="6400798"/>
              <a:ext cx="933450" cy="3619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12192000" cy="6334125"/>
            </a:xfrm>
            <a:custGeom>
              <a:avLst/>
              <a:gdLst/>
              <a:ahLst/>
              <a:cxnLst/>
              <a:rect l="l" t="t" r="r" b="b"/>
              <a:pathLst>
                <a:path w="12192000" h="6334125">
                  <a:moveTo>
                    <a:pt x="12192000" y="0"/>
                  </a:moveTo>
                  <a:lnTo>
                    <a:pt x="0" y="0"/>
                  </a:lnTo>
                  <a:lnTo>
                    <a:pt x="0" y="6334125"/>
                  </a:lnTo>
                  <a:lnTo>
                    <a:pt x="12192000" y="63341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9E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525"/>
              <a:ext cx="598170" cy="38100"/>
            </a:xfrm>
            <a:custGeom>
              <a:avLst/>
              <a:gdLst/>
              <a:ahLst/>
              <a:cxnLst/>
              <a:rect l="l" t="t" r="r" b="b"/>
              <a:pathLst>
                <a:path w="598170" h="38100">
                  <a:moveTo>
                    <a:pt x="597712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597712" y="38100"/>
                  </a:lnTo>
                  <a:lnTo>
                    <a:pt x="597712" y="0"/>
                  </a:lnTo>
                  <a:close/>
                </a:path>
              </a:pathLst>
            </a:custGeom>
            <a:solidFill>
              <a:srgbClr val="AF1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99782" y="272986"/>
            <a:ext cx="31254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T</a:t>
            </a:r>
            <a:r>
              <a:rPr sz="1200" spc="-2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130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P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G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A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M</a:t>
            </a:r>
            <a:r>
              <a:rPr sz="1200" spc="135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48566E"/>
                </a:solidFill>
                <a:latin typeface="Arial MT"/>
                <a:cs typeface="Arial MT"/>
              </a:rPr>
              <a:t>W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6025" y="200025"/>
            <a:ext cx="1914525" cy="81915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73112" y="496824"/>
            <a:ext cx="38106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048510" algn="l"/>
              </a:tabLst>
            </a:pPr>
            <a:r>
              <a:rPr spc="229" dirty="0"/>
              <a:t>Proj</a:t>
            </a:r>
            <a:r>
              <a:rPr spc="-405" dirty="0"/>
              <a:t> </a:t>
            </a:r>
            <a:r>
              <a:rPr spc="225" dirty="0"/>
              <a:t>ect(</a:t>
            </a:r>
            <a:r>
              <a:rPr spc="-409" dirty="0"/>
              <a:t> </a:t>
            </a:r>
            <a:r>
              <a:rPr spc="150" dirty="0"/>
              <a:t>s)</a:t>
            </a:r>
            <a:r>
              <a:rPr dirty="0"/>
              <a:t>	</a:t>
            </a:r>
            <a:r>
              <a:rPr spc="270" dirty="0"/>
              <a:t>Overview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dirty="0"/>
              <a:t>FOR</a:t>
            </a:r>
            <a:r>
              <a:rPr spc="-15" dirty="0"/>
              <a:t> </a:t>
            </a:r>
            <a:r>
              <a:rPr spc="-10" dirty="0"/>
              <a:t>INTERNAL</a:t>
            </a:r>
            <a:r>
              <a:rPr spc="-70" dirty="0"/>
              <a:t> </a:t>
            </a:r>
            <a:r>
              <a:rPr dirty="0"/>
              <a:t>USE</a:t>
            </a:r>
            <a:r>
              <a:rPr spc="-70" dirty="0"/>
              <a:t> </a:t>
            </a:r>
            <a:r>
              <a:rPr spc="-55" dirty="0"/>
              <a:t>ONLY.</a:t>
            </a:r>
            <a:r>
              <a:rPr spc="30" dirty="0"/>
              <a:t> </a:t>
            </a:r>
            <a:r>
              <a:rPr dirty="0"/>
              <a:t>DO</a:t>
            </a:r>
            <a:r>
              <a:rPr spc="-10" dirty="0"/>
              <a:t> </a:t>
            </a:r>
            <a:r>
              <a:rPr dirty="0"/>
              <a:t>NOT</a:t>
            </a:r>
            <a:r>
              <a:rPr spc="-65" dirty="0"/>
              <a:t> </a:t>
            </a:r>
            <a:r>
              <a:rPr spc="-10" dirty="0"/>
              <a:t>DUPLICATE,</a:t>
            </a:r>
            <a:r>
              <a:rPr spc="-40" dirty="0"/>
              <a:t> </a:t>
            </a:r>
            <a:r>
              <a:rPr spc="-10" dirty="0"/>
              <a:t>DISTRIBUTE,</a:t>
            </a:r>
            <a:r>
              <a:rPr spc="-40" dirty="0"/>
              <a:t> </a:t>
            </a:r>
            <a:r>
              <a:rPr dirty="0"/>
              <a:t>OR USE</a:t>
            </a:r>
            <a:r>
              <a:rPr spc="-75" dirty="0"/>
              <a:t> </a:t>
            </a:r>
            <a:r>
              <a:rPr dirty="0"/>
              <a:t>IN </a:t>
            </a:r>
            <a:r>
              <a:rPr spc="-10" dirty="0"/>
              <a:t>DETAILING.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13" name="object 13"/>
          <p:cNvSpPr txBox="1"/>
          <p:nvPr/>
        </p:nvSpPr>
        <p:spPr>
          <a:xfrm>
            <a:off x="7938134" y="6602711"/>
            <a:ext cx="589280" cy="16383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950" dirty="0">
                <a:solidFill>
                  <a:srgbClr val="FFFFFF"/>
                </a:solidFill>
                <a:latin typeface="Arial MT"/>
                <a:cs typeface="Arial MT"/>
              </a:rPr>
              <a:t>April</a:t>
            </a:r>
            <a:r>
              <a:rPr sz="95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50" spc="-20" dirty="0">
                <a:solidFill>
                  <a:srgbClr val="FFFFFF"/>
                </a:solidFill>
                <a:latin typeface="Arial MT"/>
                <a:cs typeface="Arial MT"/>
              </a:rPr>
              <a:t>2024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56344" y="6602711"/>
            <a:ext cx="969644" cy="16383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950" spc="-10" dirty="0">
                <a:solidFill>
                  <a:srgbClr val="FFFFFF"/>
                </a:solidFill>
                <a:latin typeface="Arial MT"/>
                <a:cs typeface="Arial MT"/>
              </a:rPr>
              <a:t>01US24IUE0185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402E46-7528-6D11-7828-D9BCCE3B129C}"/>
              </a:ext>
            </a:extLst>
          </p:cNvPr>
          <p:cNvSpPr txBox="1"/>
          <p:nvPr/>
        </p:nvSpPr>
        <p:spPr>
          <a:xfrm>
            <a:off x="773112" y="1160670"/>
            <a:ext cx="562768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</a:rPr>
              <a:t>What is REVA?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Bookman Old Style" panose="02050604050505020204" pitchFamily="18" charset="0"/>
              </a:rPr>
              <a:t>A web &amp; mobile platform to capture and review clinical trial rash reports and images.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Bookman Old Style" panose="02050604050505020204" pitchFamily="18" charset="0"/>
              </a:rPr>
              <a:t>Integrates with multiple user roles (Subjects, Clinicians, Dermatologists, CRAs, Monitors) and EMR systems.</a:t>
            </a:r>
          </a:p>
          <a:p>
            <a:endParaRPr lang="en-US" sz="1400" dirty="0">
              <a:latin typeface="Bookman Old Style" panose="02050604050505020204" pitchFamily="18" charset="0"/>
            </a:endParaRPr>
          </a:p>
          <a:p>
            <a:r>
              <a:rPr lang="en-US" sz="1600" b="1" dirty="0">
                <a:latin typeface="Bookman Old Style" panose="02050604050505020204" pitchFamily="18" charset="0"/>
              </a:rPr>
              <a:t>Current Architecture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Bookman Old Style" panose="02050604050505020204" pitchFamily="18" charset="0"/>
              </a:rPr>
              <a:t>Node.js server, MongoDB database, backup/disaster-recovery servers, and on-prem integration with Beehive EMR.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Bookman Old Style" panose="02050604050505020204" pitchFamily="18" charset="0"/>
              </a:rPr>
              <a:t>Heavy reliance on thousands of lines of custom Python &amp; Node.js code to handle core functions (register users, report rash, generate reports, sync backups).</a:t>
            </a:r>
          </a:p>
          <a:p>
            <a:endParaRPr lang="en-US" sz="1400" dirty="0">
              <a:latin typeface="Bookman Old Style" panose="02050604050505020204" pitchFamily="18" charset="0"/>
            </a:endParaRPr>
          </a:p>
          <a:p>
            <a:r>
              <a:rPr lang="en-US" sz="1600" b="1" dirty="0">
                <a:latin typeface="Bookman Old Style" panose="02050604050505020204" pitchFamily="18" charset="0"/>
              </a:rPr>
              <a:t>Key Challenges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Bookman Old Style" panose="02050604050505020204" pitchFamily="18" charset="0"/>
              </a:rPr>
              <a:t>Backup servers frequently failed, halting production and impacting clinical trials.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Bookman Old Style" panose="02050604050505020204" pitchFamily="18" charset="0"/>
              </a:rPr>
              <a:t>Patching or updating requires manual intervention and downtime.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Bookman Old Style" panose="02050604050505020204" pitchFamily="18" charset="0"/>
              </a:rPr>
              <a:t>The codebase was large, complex, and costly to maintain.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Bookman Old Style" panose="02050604050505020204" pitchFamily="18" charset="0"/>
              </a:rPr>
              <a:t>Infrastructure &amp; maintenance costs were escalating every year.</a:t>
            </a:r>
          </a:p>
          <a:p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734B31B-1CAD-971C-898E-D838A5B71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695" y="1287761"/>
            <a:ext cx="5042105" cy="41798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482" y="331013"/>
            <a:ext cx="310007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T</a:t>
            </a:r>
            <a:r>
              <a:rPr sz="1200" spc="-2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130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P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G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A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M</a:t>
            </a:r>
            <a:r>
              <a:rPr sz="1200" spc="135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48566E"/>
                </a:solidFill>
                <a:latin typeface="Arial MT"/>
                <a:cs typeface="Arial MT"/>
              </a:rPr>
              <a:t>W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762750"/>
            <a:chOff x="0" y="0"/>
            <a:chExt cx="12192000" cy="67627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6025" y="200025"/>
              <a:ext cx="1914525" cy="8191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375" y="6400798"/>
              <a:ext cx="933450" cy="3619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12192000" cy="6334125"/>
            </a:xfrm>
            <a:custGeom>
              <a:avLst/>
              <a:gdLst/>
              <a:ahLst/>
              <a:cxnLst/>
              <a:rect l="l" t="t" r="r" b="b"/>
              <a:pathLst>
                <a:path w="12192000" h="6334125">
                  <a:moveTo>
                    <a:pt x="12192000" y="0"/>
                  </a:moveTo>
                  <a:lnTo>
                    <a:pt x="0" y="0"/>
                  </a:lnTo>
                  <a:lnTo>
                    <a:pt x="0" y="6334125"/>
                  </a:lnTo>
                  <a:lnTo>
                    <a:pt x="12192000" y="63341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9E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525"/>
              <a:ext cx="598170" cy="38100"/>
            </a:xfrm>
            <a:custGeom>
              <a:avLst/>
              <a:gdLst/>
              <a:ahLst/>
              <a:cxnLst/>
              <a:rect l="l" t="t" r="r" b="b"/>
              <a:pathLst>
                <a:path w="598170" h="38100">
                  <a:moveTo>
                    <a:pt x="597712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597712" y="38100"/>
                  </a:lnTo>
                  <a:lnTo>
                    <a:pt x="597712" y="0"/>
                  </a:lnTo>
                  <a:close/>
                </a:path>
              </a:pathLst>
            </a:custGeom>
            <a:solidFill>
              <a:srgbClr val="AF1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99782" y="272986"/>
            <a:ext cx="31254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T</a:t>
            </a:r>
            <a:r>
              <a:rPr sz="1200" spc="-2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130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P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G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A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M</a:t>
            </a:r>
            <a:r>
              <a:rPr sz="1200" spc="135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48566E"/>
                </a:solidFill>
                <a:latin typeface="Arial MT"/>
                <a:cs typeface="Arial MT"/>
              </a:rPr>
              <a:t>W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6025" y="200025"/>
            <a:ext cx="1914525" cy="81915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73112" y="496824"/>
            <a:ext cx="455803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506220" algn="l"/>
                <a:tab pos="2724150" algn="l"/>
              </a:tabLst>
            </a:pPr>
            <a:r>
              <a:rPr spc="260" dirty="0"/>
              <a:t>Detail</a:t>
            </a:r>
            <a:r>
              <a:rPr spc="-395" dirty="0"/>
              <a:t> </a:t>
            </a:r>
            <a:r>
              <a:rPr spc="-50" dirty="0"/>
              <a:t>s</a:t>
            </a:r>
            <a:r>
              <a:rPr dirty="0"/>
              <a:t>	</a:t>
            </a:r>
            <a:r>
              <a:rPr spc="245" dirty="0"/>
              <a:t>about</a:t>
            </a:r>
            <a:r>
              <a:rPr dirty="0"/>
              <a:t>	</a:t>
            </a:r>
            <a:r>
              <a:rPr spc="275" dirty="0"/>
              <a:t>project(</a:t>
            </a:r>
            <a:r>
              <a:rPr spc="-405" dirty="0"/>
              <a:t> </a:t>
            </a:r>
            <a:r>
              <a:rPr spc="110" dirty="0"/>
              <a:t>s)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dirty="0"/>
              <a:t>FOR</a:t>
            </a:r>
            <a:r>
              <a:rPr spc="-15" dirty="0"/>
              <a:t> </a:t>
            </a:r>
            <a:r>
              <a:rPr spc="-10" dirty="0"/>
              <a:t>INTERNAL</a:t>
            </a:r>
            <a:r>
              <a:rPr spc="-70" dirty="0"/>
              <a:t> </a:t>
            </a:r>
            <a:r>
              <a:rPr dirty="0"/>
              <a:t>USE</a:t>
            </a:r>
            <a:r>
              <a:rPr spc="-70" dirty="0"/>
              <a:t> </a:t>
            </a:r>
            <a:r>
              <a:rPr spc="-55" dirty="0"/>
              <a:t>ONLY.</a:t>
            </a:r>
            <a:r>
              <a:rPr spc="30" dirty="0"/>
              <a:t> </a:t>
            </a:r>
            <a:r>
              <a:rPr dirty="0"/>
              <a:t>DO</a:t>
            </a:r>
            <a:r>
              <a:rPr spc="-10" dirty="0"/>
              <a:t> </a:t>
            </a:r>
            <a:r>
              <a:rPr dirty="0"/>
              <a:t>NOT</a:t>
            </a:r>
            <a:r>
              <a:rPr spc="-65" dirty="0"/>
              <a:t> </a:t>
            </a:r>
            <a:r>
              <a:rPr spc="-10" dirty="0"/>
              <a:t>DUPLICATE,</a:t>
            </a:r>
            <a:r>
              <a:rPr spc="-40" dirty="0"/>
              <a:t> </a:t>
            </a:r>
            <a:r>
              <a:rPr spc="-10" dirty="0"/>
              <a:t>DISTRIBUTE,</a:t>
            </a:r>
            <a:r>
              <a:rPr spc="-40" dirty="0"/>
              <a:t> </a:t>
            </a:r>
            <a:r>
              <a:rPr dirty="0"/>
              <a:t>OR USE</a:t>
            </a:r>
            <a:r>
              <a:rPr spc="-75" dirty="0"/>
              <a:t> </a:t>
            </a:r>
            <a:r>
              <a:rPr dirty="0"/>
              <a:t>IN </a:t>
            </a:r>
            <a:r>
              <a:rPr spc="-10" dirty="0"/>
              <a:t>DETAILING.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6536283-26E2-361B-F0DC-2CD669917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213521"/>
              </p:ext>
            </p:extLst>
          </p:nvPr>
        </p:nvGraphicFramePr>
        <p:xfrm>
          <a:off x="598170" y="1219200"/>
          <a:ext cx="10755630" cy="2827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1873">
                  <a:extLst>
                    <a:ext uri="{9D8B030D-6E8A-4147-A177-3AD203B41FA5}">
                      <a16:colId xmlns:a16="http://schemas.microsoft.com/office/drawing/2014/main" val="740574927"/>
                    </a:ext>
                  </a:extLst>
                </a:gridCol>
                <a:gridCol w="5403757">
                  <a:extLst>
                    <a:ext uri="{9D8B030D-6E8A-4147-A177-3AD203B41FA5}">
                      <a16:colId xmlns:a16="http://schemas.microsoft.com/office/drawing/2014/main" val="4171749446"/>
                    </a:ext>
                  </a:extLst>
                </a:gridCol>
              </a:tblGrid>
              <a:tr h="2827020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Bookman Old Style" panose="02050604050505020204" pitchFamily="18" charset="0"/>
                        </a:rPr>
                        <a:t>Current REVA Workflow</a:t>
                      </a:r>
                    </a:p>
                    <a:p>
                      <a:endParaRPr lang="en-IN" sz="1400" dirty="0">
                        <a:latin typeface="Bookman Old Style" panose="020506040505050202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Bookman Old Style" panose="02050604050505020204" pitchFamily="18" charset="0"/>
                        </a:rPr>
                        <a:t>User → Node.js App Server (thousands of lines of fragile custom code)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Bookman Old Style" panose="02050604050505020204" pitchFamily="18" charset="0"/>
                        </a:rPr>
                        <a:t>MongoDB (data)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Bookman Old Style" panose="02050604050505020204" pitchFamily="18" charset="0"/>
                        </a:rPr>
                        <a:t>Backup Servers (frequent sync failures, production stops)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Bookman Old Style" panose="02050604050505020204" pitchFamily="18" charset="0"/>
                        </a:rPr>
                        <a:t>Manual patch scripts (downtime for every update)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Bookman Old Style" panose="02050604050505020204" pitchFamily="18" charset="0"/>
                        </a:rPr>
                        <a:t>File Storage + SMTP Relay (emails)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Bookman Old Style" panose="02050604050505020204" pitchFamily="18" charset="0"/>
                        </a:rPr>
                        <a:t>Beehive EMR + Audit Logs (manually integrated)</a:t>
                      </a:r>
                    </a:p>
                    <a:p>
                      <a:r>
                        <a:rPr lang="en-IN" sz="1400" dirty="0">
                          <a:latin typeface="Bookman Old Style" panose="02050604050505020204" pitchFamily="18" charset="0"/>
                        </a:rPr>
                        <a:t>⚠ Complex, hard to maintain, multiple failure points.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Bookman Old Style" panose="02050604050505020204" pitchFamily="18" charset="0"/>
                        </a:rPr>
                        <a:t>New AWS Serverless Workflow</a:t>
                      </a:r>
                    </a:p>
                    <a:p>
                      <a:endParaRPr lang="en-IN" sz="1600" b="1" dirty="0">
                        <a:latin typeface="Bookman Old Style" panose="020506040505050202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Bookman Old Style" panose="02050604050505020204" pitchFamily="18" charset="0"/>
                        </a:rPr>
                        <a:t>User uploads image to S3 (secure presigned URL)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Bookman Old Style" panose="02050604050505020204" pitchFamily="18" charset="0"/>
                        </a:rPr>
                        <a:t>S3 triggers Lambda (</a:t>
                      </a:r>
                      <a:r>
                        <a:rPr lang="en-IN" sz="1400" dirty="0" err="1">
                          <a:latin typeface="Bookman Old Style" panose="02050604050505020204" pitchFamily="18" charset="0"/>
                        </a:rPr>
                        <a:t>ProcessImage</a:t>
                      </a:r>
                      <a:r>
                        <a:rPr lang="en-IN" sz="1400" dirty="0">
                          <a:latin typeface="Bookman Old Style" panose="02050604050505020204" pitchFamily="18" charset="0"/>
                        </a:rPr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Bookman Old Style" panose="02050604050505020204" pitchFamily="18" charset="0"/>
                        </a:rPr>
                        <a:t>Lambda uses Rekognition for analysis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Bookman Old Style" panose="02050604050505020204" pitchFamily="18" charset="0"/>
                        </a:rPr>
                        <a:t>Results written back to S3 (results/)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Bookman Old Style" panose="02050604050505020204" pitchFamily="18" charset="0"/>
                        </a:rPr>
                        <a:t>SNS sends notifications (optional)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Bookman Old Style" panose="02050604050505020204" pitchFamily="18" charset="0"/>
                        </a:rPr>
                        <a:t>CloudWatch monitors everything (logs &amp; alarms)</a:t>
                      </a:r>
                    </a:p>
                    <a:p>
                      <a:r>
                        <a:rPr lang="en-IN" sz="1400" dirty="0">
                          <a:latin typeface="Bookman Old Style" panose="02050604050505020204" pitchFamily="18" charset="0"/>
                        </a:rPr>
                        <a:t>✅ Simple, automated, fault-tolerant, serverless.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7632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E610A33B-9E3D-B054-414B-AE9B0FF149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3733800"/>
            <a:ext cx="5867400" cy="24216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482" y="331013"/>
            <a:ext cx="310007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T</a:t>
            </a:r>
            <a:r>
              <a:rPr sz="1200" spc="-2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130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P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G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A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M</a:t>
            </a:r>
            <a:r>
              <a:rPr sz="1200" spc="135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48566E"/>
                </a:solidFill>
                <a:latin typeface="Arial MT"/>
                <a:cs typeface="Arial MT"/>
              </a:rPr>
              <a:t>W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762750"/>
            <a:chOff x="0" y="0"/>
            <a:chExt cx="12192000" cy="67627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6025" y="200025"/>
              <a:ext cx="1914525" cy="8191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375" y="6400798"/>
              <a:ext cx="933450" cy="3619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12192000" cy="6334125"/>
            </a:xfrm>
            <a:custGeom>
              <a:avLst/>
              <a:gdLst/>
              <a:ahLst/>
              <a:cxnLst/>
              <a:rect l="l" t="t" r="r" b="b"/>
              <a:pathLst>
                <a:path w="12192000" h="6334125">
                  <a:moveTo>
                    <a:pt x="12192000" y="0"/>
                  </a:moveTo>
                  <a:lnTo>
                    <a:pt x="0" y="0"/>
                  </a:lnTo>
                  <a:lnTo>
                    <a:pt x="0" y="6334125"/>
                  </a:lnTo>
                  <a:lnTo>
                    <a:pt x="12192000" y="63341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9E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525"/>
              <a:ext cx="598170" cy="38100"/>
            </a:xfrm>
            <a:custGeom>
              <a:avLst/>
              <a:gdLst/>
              <a:ahLst/>
              <a:cxnLst/>
              <a:rect l="l" t="t" r="r" b="b"/>
              <a:pathLst>
                <a:path w="598170" h="38100">
                  <a:moveTo>
                    <a:pt x="597712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597712" y="38100"/>
                  </a:lnTo>
                  <a:lnTo>
                    <a:pt x="597712" y="0"/>
                  </a:lnTo>
                  <a:close/>
                </a:path>
              </a:pathLst>
            </a:custGeom>
            <a:solidFill>
              <a:srgbClr val="AF1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99782" y="272986"/>
            <a:ext cx="31254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T</a:t>
            </a:r>
            <a:r>
              <a:rPr sz="1200" spc="-2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130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P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G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A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M</a:t>
            </a:r>
            <a:r>
              <a:rPr sz="1200" spc="135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48566E"/>
                </a:solidFill>
                <a:latin typeface="Arial MT"/>
                <a:cs typeface="Arial MT"/>
              </a:rPr>
              <a:t>W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6025" y="200025"/>
            <a:ext cx="1914525" cy="81915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73112" y="496824"/>
            <a:ext cx="379730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449070" algn="l"/>
                <a:tab pos="1953260" algn="l"/>
              </a:tabLst>
            </a:pPr>
            <a:r>
              <a:rPr spc="150" dirty="0"/>
              <a:t>Im</a:t>
            </a:r>
            <a:r>
              <a:rPr spc="-380" dirty="0"/>
              <a:t> </a:t>
            </a:r>
            <a:r>
              <a:rPr spc="215" dirty="0"/>
              <a:t>pact</a:t>
            </a:r>
            <a:r>
              <a:rPr dirty="0"/>
              <a:t>	</a:t>
            </a:r>
            <a:r>
              <a:rPr spc="110" dirty="0"/>
              <a:t>of</a:t>
            </a:r>
            <a:r>
              <a:rPr dirty="0"/>
              <a:t>	</a:t>
            </a:r>
            <a:r>
              <a:rPr spc="235" dirty="0"/>
              <a:t>proj</a:t>
            </a:r>
            <a:r>
              <a:rPr spc="-400" dirty="0"/>
              <a:t> </a:t>
            </a:r>
            <a:r>
              <a:rPr spc="225" dirty="0"/>
              <a:t>ect(</a:t>
            </a:r>
            <a:r>
              <a:rPr spc="-409" dirty="0"/>
              <a:t> </a:t>
            </a:r>
            <a:r>
              <a:rPr spc="150" dirty="0"/>
              <a:t>s)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dirty="0"/>
              <a:t>FOR</a:t>
            </a:r>
            <a:r>
              <a:rPr spc="-15" dirty="0"/>
              <a:t> </a:t>
            </a:r>
            <a:r>
              <a:rPr spc="-10" dirty="0"/>
              <a:t>INTERNAL</a:t>
            </a:r>
            <a:r>
              <a:rPr spc="-70" dirty="0"/>
              <a:t> </a:t>
            </a:r>
            <a:r>
              <a:rPr dirty="0"/>
              <a:t>USE</a:t>
            </a:r>
            <a:r>
              <a:rPr spc="-70" dirty="0"/>
              <a:t> </a:t>
            </a:r>
            <a:r>
              <a:rPr spc="-55" dirty="0"/>
              <a:t>ONLY.</a:t>
            </a:r>
            <a:r>
              <a:rPr spc="30" dirty="0"/>
              <a:t> </a:t>
            </a:r>
            <a:r>
              <a:rPr dirty="0"/>
              <a:t>DO</a:t>
            </a:r>
            <a:r>
              <a:rPr spc="-10" dirty="0"/>
              <a:t> </a:t>
            </a:r>
            <a:r>
              <a:rPr dirty="0"/>
              <a:t>NOT</a:t>
            </a:r>
            <a:r>
              <a:rPr spc="-65" dirty="0"/>
              <a:t> </a:t>
            </a:r>
            <a:r>
              <a:rPr spc="-10" dirty="0"/>
              <a:t>DUPLICATE,</a:t>
            </a:r>
            <a:r>
              <a:rPr spc="-40" dirty="0"/>
              <a:t> </a:t>
            </a:r>
            <a:r>
              <a:rPr spc="-10" dirty="0"/>
              <a:t>DISTRIBUTE,</a:t>
            </a:r>
            <a:r>
              <a:rPr spc="-40" dirty="0"/>
              <a:t> </a:t>
            </a:r>
            <a:r>
              <a:rPr dirty="0"/>
              <a:t>OR USE</a:t>
            </a:r>
            <a:r>
              <a:rPr spc="-75" dirty="0"/>
              <a:t> </a:t>
            </a:r>
            <a:r>
              <a:rPr dirty="0"/>
              <a:t>IN </a:t>
            </a:r>
            <a:r>
              <a:rPr spc="-10" dirty="0"/>
              <a:t>DETAILING.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7DEE4B-B497-1640-EA05-2B718E766C0E}"/>
              </a:ext>
            </a:extLst>
          </p:cNvPr>
          <p:cNvSpPr txBox="1"/>
          <p:nvPr/>
        </p:nvSpPr>
        <p:spPr>
          <a:xfrm>
            <a:off x="812482" y="1219200"/>
            <a:ext cx="1014787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Bookman Old Style" panose="02050604050505020204" pitchFamily="18" charset="0"/>
              </a:rPr>
              <a:t>Why AWS Platform Integration is Good?</a:t>
            </a:r>
          </a:p>
          <a:p>
            <a:endParaRPr lang="en-IN" sz="1400" dirty="0">
              <a:latin typeface="Bookman Old Style" panose="02050604050505020204" pitchFamily="18" charset="0"/>
            </a:endParaRPr>
          </a:p>
          <a:p>
            <a:r>
              <a:rPr lang="en-IN" sz="1400" b="1" dirty="0">
                <a:latin typeface="Bookman Old Style" panose="02050604050505020204" pitchFamily="18" charset="0"/>
              </a:rPr>
              <a:t>- Serverless:</a:t>
            </a:r>
            <a:r>
              <a:rPr lang="en-IN" sz="1400" dirty="0">
                <a:latin typeface="Bookman Old Style" panose="02050604050505020204" pitchFamily="18" charset="0"/>
              </a:rPr>
              <a:t> No servers to patch, scale, or monitor manually.</a:t>
            </a:r>
          </a:p>
          <a:p>
            <a:r>
              <a:rPr lang="en-IN" sz="1400" b="1" dirty="0">
                <a:latin typeface="Bookman Old Style" panose="02050604050505020204" pitchFamily="18" charset="0"/>
              </a:rPr>
              <a:t>- Native integrations:</a:t>
            </a:r>
            <a:r>
              <a:rPr lang="en-IN" sz="1400" dirty="0">
                <a:latin typeface="Bookman Old Style" panose="02050604050505020204" pitchFamily="18" charset="0"/>
              </a:rPr>
              <a:t> S3 events trigger Lambda directly, Rekognition API plugs in seamlessly.</a:t>
            </a:r>
          </a:p>
          <a:p>
            <a:r>
              <a:rPr lang="en-IN" sz="1400" b="1" dirty="0">
                <a:latin typeface="Bookman Old Style" panose="02050604050505020204" pitchFamily="18" charset="0"/>
              </a:rPr>
              <a:t>- High reliability: </a:t>
            </a:r>
            <a:r>
              <a:rPr lang="en-IN" sz="1400" dirty="0">
                <a:latin typeface="Bookman Old Style" panose="02050604050505020204" pitchFamily="18" charset="0"/>
              </a:rPr>
              <a:t>AWS managed services guarantee 99.9%+ uptime.</a:t>
            </a:r>
          </a:p>
          <a:p>
            <a:r>
              <a:rPr lang="en-IN" sz="1400" b="1" dirty="0">
                <a:latin typeface="Bookman Old Style" panose="02050604050505020204" pitchFamily="18" charset="0"/>
              </a:rPr>
              <a:t>- Built-in security &amp; compliance: </a:t>
            </a:r>
            <a:r>
              <a:rPr lang="en-IN" sz="1400" dirty="0">
                <a:latin typeface="Bookman Old Style" panose="02050604050505020204" pitchFamily="18" charset="0"/>
              </a:rPr>
              <a:t>IAM roles, S3 encryption, CloudWatch logs (critical for clinical trials).</a:t>
            </a:r>
          </a:p>
          <a:p>
            <a:endParaRPr lang="en-IN" sz="1400" dirty="0">
              <a:latin typeface="Bookman Old Style" panose="02050604050505020204" pitchFamily="18" charset="0"/>
            </a:endParaRPr>
          </a:p>
          <a:p>
            <a:r>
              <a:rPr lang="en-US" sz="1600" b="1" dirty="0">
                <a:latin typeface="Bookman Old Style" panose="02050604050505020204" pitchFamily="18" charset="0"/>
              </a:rPr>
              <a:t>Advantages of the New Workflow</a:t>
            </a:r>
          </a:p>
          <a:p>
            <a:endParaRPr lang="en-US" sz="1400" b="1" dirty="0">
              <a:latin typeface="Bookman Old Style" panose="02050604050505020204" pitchFamily="18" charset="0"/>
            </a:endParaRPr>
          </a:p>
          <a:p>
            <a:r>
              <a:rPr lang="en-US" sz="1400" b="1" dirty="0">
                <a:latin typeface="Bookman Old Style" panose="02050604050505020204" pitchFamily="18" charset="0"/>
              </a:rPr>
              <a:t>- Zero downtime:</a:t>
            </a:r>
            <a:r>
              <a:rPr lang="en-US" sz="1400" dirty="0">
                <a:latin typeface="Bookman Old Style" panose="02050604050505020204" pitchFamily="18" charset="0"/>
              </a:rPr>
              <a:t> Backup server failures and patch outages are fully eliminated.</a:t>
            </a:r>
          </a:p>
          <a:p>
            <a:r>
              <a:rPr lang="en-US" sz="1400" b="1" dirty="0">
                <a:latin typeface="Bookman Old Style" panose="02050604050505020204" pitchFamily="18" charset="0"/>
              </a:rPr>
              <a:t>- Operational simplicity:</a:t>
            </a:r>
            <a:endParaRPr lang="en-US" sz="1400" dirty="0">
              <a:latin typeface="Bookman Old Style" panose="02050604050505020204" pitchFamily="18" charset="0"/>
            </a:endParaRPr>
          </a:p>
          <a:p>
            <a:pPr lvl="1"/>
            <a:r>
              <a:rPr lang="en-US" sz="1400" b="1" dirty="0">
                <a:latin typeface="Bookman Old Style" panose="02050604050505020204" pitchFamily="18" charset="0"/>
              </a:rPr>
              <a:t>-</a:t>
            </a:r>
            <a:r>
              <a:rPr lang="en-US" sz="1400" dirty="0">
                <a:latin typeface="Bookman Old Style" panose="02050604050505020204" pitchFamily="18" charset="0"/>
              </a:rPr>
              <a:t> From </a:t>
            </a:r>
            <a:r>
              <a:rPr lang="en-US" sz="1400" b="1" dirty="0">
                <a:latin typeface="Bookman Old Style" panose="02050604050505020204" pitchFamily="18" charset="0"/>
              </a:rPr>
              <a:t>thousands of lines of fragile code → 5-6 modular Lambdas</a:t>
            </a:r>
            <a:r>
              <a:rPr lang="en-US" sz="1400" dirty="0">
                <a:latin typeface="Bookman Old Style" panose="02050604050505020204" pitchFamily="18" charset="0"/>
              </a:rPr>
              <a:t>.</a:t>
            </a:r>
          </a:p>
          <a:p>
            <a:pPr lvl="1"/>
            <a:r>
              <a:rPr lang="en-US" sz="1400" b="1" dirty="0">
                <a:latin typeface="Bookman Old Style" panose="02050604050505020204" pitchFamily="18" charset="0"/>
              </a:rPr>
              <a:t>-</a:t>
            </a:r>
            <a:r>
              <a:rPr lang="en-US" sz="1400" dirty="0">
                <a:latin typeface="Bookman Old Style" panose="02050604050505020204" pitchFamily="18" charset="0"/>
              </a:rPr>
              <a:t> Automatic retries &amp; failure handling.</a:t>
            </a:r>
          </a:p>
          <a:p>
            <a:r>
              <a:rPr lang="en-US" sz="1400" b="1" dirty="0">
                <a:latin typeface="Bookman Old Style" panose="02050604050505020204" pitchFamily="18" charset="0"/>
              </a:rPr>
              <a:t>- Automated monitoring &amp; alerts:</a:t>
            </a:r>
            <a:r>
              <a:rPr lang="en-US" sz="1400" dirty="0">
                <a:latin typeface="Bookman Old Style" panose="02050604050505020204" pitchFamily="18" charset="0"/>
              </a:rPr>
              <a:t> CloudWatch captures every error, metric, and log.</a:t>
            </a:r>
          </a:p>
          <a:p>
            <a:r>
              <a:rPr lang="en-US" sz="1400" b="1" dirty="0">
                <a:latin typeface="Bookman Old Style" panose="02050604050505020204" pitchFamily="18" charset="0"/>
              </a:rPr>
              <a:t>- Scalable by design:</a:t>
            </a:r>
            <a:r>
              <a:rPr lang="en-US" sz="1400" dirty="0">
                <a:latin typeface="Bookman Old Style" panose="02050604050505020204" pitchFamily="18" charset="0"/>
              </a:rPr>
              <a:t> Can handle </a:t>
            </a:r>
            <a:r>
              <a:rPr lang="en-US" sz="1400" b="1" dirty="0">
                <a:latin typeface="Bookman Old Style" panose="02050604050505020204" pitchFamily="18" charset="0"/>
              </a:rPr>
              <a:t>10x more uploads</a:t>
            </a:r>
            <a:r>
              <a:rPr lang="en-US" sz="1400" dirty="0">
                <a:latin typeface="Bookman Old Style" panose="02050604050505020204" pitchFamily="18" charset="0"/>
              </a:rPr>
              <a:t> without extra infra.</a:t>
            </a:r>
          </a:p>
          <a:p>
            <a:endParaRPr lang="en-US" sz="1400" dirty="0">
              <a:latin typeface="Bookman Old Style" panose="02050604050505020204" pitchFamily="18" charset="0"/>
            </a:endParaRPr>
          </a:p>
          <a:p>
            <a:r>
              <a:rPr lang="en-IN" sz="1600" b="1" dirty="0">
                <a:latin typeface="Bookman Old Style" panose="02050604050505020204" pitchFamily="18" charset="0"/>
              </a:rPr>
              <a:t>cost &amp; Savings</a:t>
            </a:r>
          </a:p>
          <a:p>
            <a:endParaRPr lang="en-IN" sz="1400" b="1" dirty="0">
              <a:latin typeface="Bookman Old Style" panose="02050604050505020204" pitchFamily="18" charset="0"/>
            </a:endParaRPr>
          </a:p>
          <a:p>
            <a:r>
              <a:rPr lang="en-IN" sz="1400" b="1" dirty="0">
                <a:latin typeface="Bookman Old Style" panose="02050604050505020204" pitchFamily="18" charset="0"/>
              </a:rPr>
              <a:t>- Infra cost: </a:t>
            </a:r>
            <a:r>
              <a:rPr lang="en-IN" sz="1400" dirty="0">
                <a:latin typeface="Bookman Old Style" panose="02050604050505020204" pitchFamily="18" charset="0"/>
              </a:rPr>
              <a:t>Eliminated backup servers &amp; DR hardware. Only pay-per-use (Lambda/S3/Rekognition/SNS).</a:t>
            </a:r>
          </a:p>
          <a:p>
            <a:r>
              <a:rPr lang="en-IN" sz="1400" b="1" dirty="0">
                <a:latin typeface="Bookman Old Style" panose="02050604050505020204" pitchFamily="18" charset="0"/>
              </a:rPr>
              <a:t>- Estimated savings:</a:t>
            </a:r>
            <a:r>
              <a:rPr lang="en-IN" sz="1400" dirty="0">
                <a:latin typeface="Bookman Old Style" panose="02050604050505020204" pitchFamily="18" charset="0"/>
              </a:rPr>
              <a:t> </a:t>
            </a:r>
            <a:r>
              <a:rPr lang="en-IN" sz="1400" b="1" dirty="0">
                <a:latin typeface="Bookman Old Style" panose="02050604050505020204" pitchFamily="18" charset="0"/>
              </a:rPr>
              <a:t>$100k/year</a:t>
            </a:r>
            <a:r>
              <a:rPr lang="en-IN" sz="1400" dirty="0">
                <a:latin typeface="Bookman Old Style" panose="02050604050505020204" pitchFamily="18" charset="0"/>
              </a:rPr>
              <a:t> in infrastructure + operational overhead.</a:t>
            </a:r>
          </a:p>
          <a:p>
            <a:r>
              <a:rPr lang="en-IN" sz="1400" b="1" dirty="0">
                <a:latin typeface="Bookman Old Style" panose="02050604050505020204" pitchFamily="18" charset="0"/>
              </a:rPr>
              <a:t>- Reduced engineering hours:</a:t>
            </a:r>
            <a:r>
              <a:rPr lang="en-IN" sz="1400" dirty="0">
                <a:latin typeface="Bookman Old Style" panose="02050604050505020204" pitchFamily="18" charset="0"/>
              </a:rPr>
              <a:t> Faster feature rollouts, less time firefighting downtime.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482" y="331013"/>
            <a:ext cx="310007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T</a:t>
            </a:r>
            <a:r>
              <a:rPr sz="1200" spc="-2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130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P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G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A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M</a:t>
            </a:r>
            <a:r>
              <a:rPr sz="1200" spc="135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48566E"/>
                </a:solidFill>
                <a:latin typeface="Arial MT"/>
                <a:cs typeface="Arial MT"/>
              </a:rPr>
              <a:t>W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762750"/>
            <a:chOff x="0" y="0"/>
            <a:chExt cx="12192000" cy="67627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6025" y="200025"/>
              <a:ext cx="1914525" cy="8191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375" y="6400798"/>
              <a:ext cx="933450" cy="3619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12192000" cy="6334125"/>
            </a:xfrm>
            <a:custGeom>
              <a:avLst/>
              <a:gdLst/>
              <a:ahLst/>
              <a:cxnLst/>
              <a:rect l="l" t="t" r="r" b="b"/>
              <a:pathLst>
                <a:path w="12192000" h="6334125">
                  <a:moveTo>
                    <a:pt x="12192000" y="0"/>
                  </a:moveTo>
                  <a:lnTo>
                    <a:pt x="0" y="0"/>
                  </a:lnTo>
                  <a:lnTo>
                    <a:pt x="0" y="6334125"/>
                  </a:lnTo>
                  <a:lnTo>
                    <a:pt x="12192000" y="63341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9E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525"/>
              <a:ext cx="598170" cy="38100"/>
            </a:xfrm>
            <a:custGeom>
              <a:avLst/>
              <a:gdLst/>
              <a:ahLst/>
              <a:cxnLst/>
              <a:rect l="l" t="t" r="r" b="b"/>
              <a:pathLst>
                <a:path w="598170" h="38100">
                  <a:moveTo>
                    <a:pt x="597712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597712" y="38100"/>
                  </a:lnTo>
                  <a:lnTo>
                    <a:pt x="597712" y="0"/>
                  </a:lnTo>
                  <a:close/>
                </a:path>
              </a:pathLst>
            </a:custGeom>
            <a:solidFill>
              <a:srgbClr val="AF1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99782" y="272986"/>
            <a:ext cx="31254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T</a:t>
            </a:r>
            <a:r>
              <a:rPr sz="1200" spc="-2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130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P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G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A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M</a:t>
            </a:r>
            <a:r>
              <a:rPr sz="1200" spc="135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48566E"/>
                </a:solidFill>
                <a:latin typeface="Arial MT"/>
                <a:cs typeface="Arial MT"/>
              </a:rPr>
              <a:t>W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6025" y="200025"/>
            <a:ext cx="1914525" cy="81915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73112" y="496824"/>
            <a:ext cx="32867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744345" algn="l"/>
              </a:tabLst>
            </a:pPr>
            <a:r>
              <a:rPr spc="270" dirty="0"/>
              <a:t>Lessons</a:t>
            </a:r>
            <a:r>
              <a:rPr dirty="0"/>
              <a:t>	</a:t>
            </a:r>
            <a:r>
              <a:rPr spc="235" dirty="0"/>
              <a:t>Lear</a:t>
            </a:r>
            <a:r>
              <a:rPr spc="-409" dirty="0"/>
              <a:t> </a:t>
            </a:r>
            <a:r>
              <a:rPr spc="180" dirty="0"/>
              <a:t>ned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dirty="0"/>
              <a:t>FOR</a:t>
            </a:r>
            <a:r>
              <a:rPr spc="-15" dirty="0"/>
              <a:t> </a:t>
            </a:r>
            <a:r>
              <a:rPr spc="-10" dirty="0"/>
              <a:t>INTERNAL</a:t>
            </a:r>
            <a:r>
              <a:rPr spc="-70" dirty="0"/>
              <a:t> </a:t>
            </a:r>
            <a:r>
              <a:rPr dirty="0"/>
              <a:t>USE</a:t>
            </a:r>
            <a:r>
              <a:rPr spc="-70" dirty="0"/>
              <a:t> </a:t>
            </a:r>
            <a:r>
              <a:rPr spc="-55" dirty="0"/>
              <a:t>ONLY.</a:t>
            </a:r>
            <a:r>
              <a:rPr spc="30" dirty="0"/>
              <a:t> </a:t>
            </a:r>
            <a:r>
              <a:rPr dirty="0"/>
              <a:t>DO</a:t>
            </a:r>
            <a:r>
              <a:rPr spc="-10" dirty="0"/>
              <a:t> </a:t>
            </a:r>
            <a:r>
              <a:rPr dirty="0"/>
              <a:t>NOT</a:t>
            </a:r>
            <a:r>
              <a:rPr spc="-65" dirty="0"/>
              <a:t> </a:t>
            </a:r>
            <a:r>
              <a:rPr spc="-10" dirty="0"/>
              <a:t>DUPLICATE,</a:t>
            </a:r>
            <a:r>
              <a:rPr spc="-40" dirty="0"/>
              <a:t> </a:t>
            </a:r>
            <a:r>
              <a:rPr spc="-10" dirty="0"/>
              <a:t>DISTRIBUTE,</a:t>
            </a:r>
            <a:r>
              <a:rPr spc="-40" dirty="0"/>
              <a:t> </a:t>
            </a:r>
            <a:r>
              <a:rPr dirty="0"/>
              <a:t>OR USE</a:t>
            </a:r>
            <a:r>
              <a:rPr spc="-75" dirty="0"/>
              <a:t> </a:t>
            </a:r>
            <a:r>
              <a:rPr dirty="0"/>
              <a:t>IN </a:t>
            </a:r>
            <a:r>
              <a:rPr spc="-10" dirty="0"/>
              <a:t>DETAILING.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AC3541-90E9-E86B-379A-F07F6DC0FD8C}"/>
              </a:ext>
            </a:extLst>
          </p:cNvPr>
          <p:cNvSpPr txBox="1"/>
          <p:nvPr/>
        </p:nvSpPr>
        <p:spPr>
          <a:xfrm>
            <a:off x="812482" y="1371600"/>
            <a:ext cx="1038891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</a:rPr>
              <a:t>Applying Data-Driven Thinking to Architecture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Bookman Old Style" panose="02050604050505020204" pitchFamily="18" charset="0"/>
              </a:rPr>
              <a:t>My background helped me design workflows that are modular and optimized for scale, like breaking monolithic code into Lambda functions.</a:t>
            </a:r>
          </a:p>
          <a:p>
            <a:endParaRPr lang="en-US" sz="1400" dirty="0">
              <a:latin typeface="Bookman Old Style" panose="02050604050505020204" pitchFamily="18" charset="0"/>
            </a:endParaRPr>
          </a:p>
          <a:p>
            <a:r>
              <a:rPr lang="en-US" sz="1600" b="1" dirty="0">
                <a:latin typeface="Bookman Old Style" panose="02050604050505020204" pitchFamily="18" charset="0"/>
              </a:rPr>
              <a:t>Serverless Cloud Skills in Action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Bookman Old Style" panose="02050604050505020204" pitchFamily="18" charset="0"/>
              </a:rPr>
              <a:t>Leveraging AWS S3, Lambda, and Rekognition showed me how serverless tools can simplify complex systems and improve reliability.</a:t>
            </a:r>
          </a:p>
          <a:p>
            <a:endParaRPr lang="en-US" sz="1400" dirty="0">
              <a:latin typeface="Bookman Old Style" panose="02050604050505020204" pitchFamily="18" charset="0"/>
            </a:endParaRPr>
          </a:p>
          <a:p>
            <a:r>
              <a:rPr lang="en-US" sz="1600" b="1" dirty="0">
                <a:latin typeface="Bookman Old Style" panose="02050604050505020204" pitchFamily="18" charset="0"/>
              </a:rPr>
              <a:t>Start Small, Then Evolve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Bookman Old Style" panose="02050604050505020204" pitchFamily="18" charset="0"/>
              </a:rPr>
              <a:t>I learned to avoid over‑engineering. Beginning with essential AWS services gave us quick wins and the confidence to expand the pipeline.</a:t>
            </a:r>
          </a:p>
          <a:p>
            <a:endParaRPr lang="en-US" sz="1400" dirty="0">
              <a:latin typeface="Bookman Old Style" panose="02050604050505020204" pitchFamily="18" charset="0"/>
            </a:endParaRPr>
          </a:p>
          <a:p>
            <a:r>
              <a:rPr lang="en-US" sz="1600" b="1" dirty="0">
                <a:latin typeface="Bookman Old Style" panose="02050604050505020204" pitchFamily="18" charset="0"/>
              </a:rPr>
              <a:t>Automation Improves Quality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Bookman Old Style" panose="02050604050505020204" pitchFamily="18" charset="0"/>
              </a:rPr>
              <a:t>Event‑driven triggers (S3 → Lambda → SNS) helped me reduce manual interventions and remove downtime risks.</a:t>
            </a:r>
          </a:p>
          <a:p>
            <a:endParaRPr lang="en-US" sz="1400" dirty="0">
              <a:latin typeface="Bookman Old Style" panose="02050604050505020204" pitchFamily="18" charset="0"/>
            </a:endParaRPr>
          </a:p>
          <a:p>
            <a:r>
              <a:rPr lang="en-US" sz="1600" b="1" dirty="0">
                <a:latin typeface="Bookman Old Style" panose="02050604050505020204" pitchFamily="18" charset="0"/>
              </a:rPr>
              <a:t>Monitoring = Long-Term Stability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Bookman Old Style" panose="02050604050505020204" pitchFamily="18" charset="0"/>
              </a:rPr>
              <a:t>Setting up CloudWatch logs and alarms strengthened my ability to maintain production reliability proactively.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1100</Words>
  <Application>Microsoft Office PowerPoint</Application>
  <PresentationFormat>Widescreen</PresentationFormat>
  <Paragraphs>115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MT</vt:lpstr>
      <vt:lpstr>Bookman Old Style</vt:lpstr>
      <vt:lpstr>Calibri</vt:lpstr>
      <vt:lpstr>Wingdings</vt:lpstr>
      <vt:lpstr>Office Theme</vt:lpstr>
      <vt:lpstr>REVA – REMOTE ELECTRONIC VIRTUAL ASSESSMENT</vt:lpstr>
      <vt:lpstr>Agenda/ I ntroduction</vt:lpstr>
      <vt:lpstr>Proj ect( s) Overview</vt:lpstr>
      <vt:lpstr>Detail s about project( s)</vt:lpstr>
      <vt:lpstr>Im pact of proj ect( s)</vt:lpstr>
      <vt:lpstr>Lessons Lear 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Ranjani V</cp:lastModifiedBy>
  <cp:revision>1</cp:revision>
  <dcterms:created xsi:type="dcterms:W3CDTF">2025-07-30T03:51:15Z</dcterms:created>
  <dcterms:modified xsi:type="dcterms:W3CDTF">2025-07-30T13:48:53Z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2025-07-29T00:00:00Z</vt:filetime>
  </property>
  <property fmtid="{D5CDD505-2E9C-101B-9397-08002B2CF9AE}" pid="3" name="LastSaved">
    <vt:filetime>2025-07-30T00:00:00Z</vt:filetime>
  </property>
</Properties>
</file>